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gjhIlYNsRAl3Z7MgOV4vBx4vYJ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8A265D-4625-485E-8578-830FBB422858}">
  <a:tblStyle styleId="{038A265D-4625-485E-8578-830FBB42285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BD68F459-4E89-42AD-8FA8-C6224867423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fe2a3c3be_1_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8fe2a3c3be_1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8fe2a3c3be_1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8fcd9d4d83_1_2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8fcd9d4d83_1_2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8fcd9d4d83_1_2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8fcd9d4d83_1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8fcd9d4d83_1_5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912f08223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912f082239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8fcd9d4d83_1_2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8fcd9d4d83_1_2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8fcd9d4d83_1_2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8fcd9d4d83_1_2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8fcd9d4d83_2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8fcd9d4d83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8fcd9d4d83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8fcd9d4d83_2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8fcd9d4d83_2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8fcd9d4d83_2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8fe2a3c3be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8fe2a3c3be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8fe2a3c3be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8fe2a3c3be_0_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8fe2a3c3be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8fe2a3c3be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8fcd9d4d83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18fcd9d4d83_1_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8fcd9d4d83_2_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8fcd9d4d83_2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8fcd9d4d83_2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8fcd9d4d83_2_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8fcd9d4d83_2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8fcd9d4d83_2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8fcd9d4d83_0_1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8fcd9d4d83_0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8fcd9d4d83_0_1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8fcd9d4d83_0_15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8fcd9d4d83_0_1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8fcd9d4d83_0_1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8fcd9d4d83_1_2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List issues encountered that required changes from system described in Conops, FSR/ICD and resulting system design changes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Current status (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eg. integration/test/validation complete; Integration complete, but BT comm not fully validated; Repeating testing for replacement PCB, integration/validation to be completed in 1 week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)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8fcd9d4d83_1_2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8fcd9d4d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g18fcd9d4d8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8fcd9d4d83_0_1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8fcd9d4d83_0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18fcd9d4d83_0_1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8fcd9d4d83_0_1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8fcd9d4d83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18fcd9d4d83_0_1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8fe2a3c3be_1_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8fe2a3c3be_1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18fe2a3c3be_1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fe2a3c3be_1_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8fe2a3c3be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8fe2a3c3be_1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8fe2a3c3be_1_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8fe2a3c3be_1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8fe2a3c3be_1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8fe2a3c3be_1_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8fe2a3c3be_1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8fe2a3c3be_1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1" name="Google Shape;2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1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Relationship Id="rId4" Type="http://schemas.openxmlformats.org/officeDocument/2006/relationships/image" Target="../media/image16.jpg"/><Relationship Id="rId5" Type="http://schemas.openxmlformats.org/officeDocument/2006/relationships/image" Target="../media/image22.jpg"/><Relationship Id="rId6" Type="http://schemas.openxmlformats.org/officeDocument/2006/relationships/image" Target="../media/image2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jpg"/><Relationship Id="rId4" Type="http://schemas.openxmlformats.org/officeDocument/2006/relationships/image" Target="../media/image27.jpg"/><Relationship Id="rId5" Type="http://schemas.openxmlformats.org/officeDocument/2006/relationships/image" Target="../media/image26.jpg"/><Relationship Id="rId6" Type="http://schemas.openxmlformats.org/officeDocument/2006/relationships/image" Target="../media/image3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jpg"/><Relationship Id="rId4" Type="http://schemas.openxmlformats.org/officeDocument/2006/relationships/image" Target="../media/image30.jpg"/><Relationship Id="rId5" Type="http://schemas.openxmlformats.org/officeDocument/2006/relationships/image" Target="../media/image2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jpg"/><Relationship Id="rId4" Type="http://schemas.openxmlformats.org/officeDocument/2006/relationships/image" Target="../media/image32.jp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jpg"/><Relationship Id="rId4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ctrTitle"/>
          </p:nvPr>
        </p:nvSpPr>
        <p:spPr>
          <a:xfrm>
            <a:off x="1253625" y="4244975"/>
            <a:ext cx="7668300" cy="16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ECEN 404 Final Presentation</a:t>
            </a:r>
            <a:br>
              <a:rPr lang="en-US"/>
            </a:br>
            <a:r>
              <a:rPr lang="en-US"/>
              <a:t>Team 14 Perfect Pour Over Coffee</a:t>
            </a:r>
            <a:br>
              <a:rPr lang="en-US"/>
            </a:br>
            <a:r>
              <a:rPr lang="en-US"/>
              <a:t>Mark Golla, Cindy Ho, Zeeshan Virani</a:t>
            </a:r>
            <a:br>
              <a:rPr lang="en-US"/>
            </a:br>
            <a:r>
              <a:rPr lang="en-US"/>
              <a:t>TA: Eric Robles</a:t>
            </a:r>
            <a:br>
              <a:rPr lang="en-US"/>
            </a:br>
            <a:r>
              <a:rPr lang="en-US"/>
              <a:t>Sponsor: Stavros Kalafatis</a:t>
            </a: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0" y="0"/>
            <a:ext cx="6111300" cy="6111300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60" name="Google Shape;6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8fe2a3c3be_1_3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Temperature Control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928"/>
              <a:buFont typeface="Arial"/>
              <a:buNone/>
            </a:pPr>
            <a:r>
              <a:rPr lang="en-US" sz="1866"/>
              <a:t>Mark Golla</a:t>
            </a:r>
            <a:endParaRPr/>
          </a:p>
        </p:txBody>
      </p:sp>
      <p:pic>
        <p:nvPicPr>
          <p:cNvPr id="131" name="Google Shape;131;g18fe2a3c3be_1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700" y="2049275"/>
            <a:ext cx="7696374" cy="476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fcd9d4d83_1_22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Machine Learning &amp; Database Overview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6"/>
              <a:t>Cindy Ho</a:t>
            </a:r>
            <a:endParaRPr sz="1866"/>
          </a:p>
        </p:txBody>
      </p:sp>
      <p:sp>
        <p:nvSpPr>
          <p:cNvPr id="138" name="Google Shape;138;g18fcd9d4d83_1_220"/>
          <p:cNvSpPr txBox="1"/>
          <p:nvPr>
            <p:ph idx="1" type="body"/>
          </p:nvPr>
        </p:nvSpPr>
        <p:spPr>
          <a:xfrm>
            <a:off x="457200" y="4161150"/>
            <a:ext cx="8229600" cy="269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358"/>
              <a:buNone/>
            </a:pPr>
            <a:r>
              <a:rPr lang="en-US" sz="1576">
                <a:highlight>
                  <a:srgbClr val="FFF2CC"/>
                </a:highlight>
              </a:rPr>
              <a:t>Water Saturation Prediction: </a:t>
            </a:r>
            <a:endParaRPr sz="1576">
              <a:highlight>
                <a:srgbClr val="FFF2CC"/>
              </a:highlight>
            </a:endParaRPr>
          </a:p>
          <a:p>
            <a:pPr indent="-328729" lvl="0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577"/>
              <a:buChar char="•"/>
            </a:pPr>
            <a:r>
              <a:rPr lang="en-US" sz="1576"/>
              <a:t>CNN model that can predict amount of water based on image of grinds</a:t>
            </a:r>
            <a:endParaRPr sz="1576"/>
          </a:p>
          <a:p>
            <a:pPr indent="-328729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77"/>
              <a:buChar char="•"/>
            </a:pPr>
            <a:r>
              <a:rPr lang="en-US" sz="1576"/>
              <a:t>Integrated to raspberry pi</a:t>
            </a:r>
            <a:endParaRPr sz="1576"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358"/>
              <a:buNone/>
            </a:pPr>
            <a:r>
              <a:rPr lang="en-US" sz="1576">
                <a:highlight>
                  <a:srgbClr val="C9DAF8"/>
                </a:highlight>
              </a:rPr>
              <a:t>User Feedback Prediction: </a:t>
            </a:r>
            <a:endParaRPr sz="1576">
              <a:highlight>
                <a:srgbClr val="C9DAF8"/>
              </a:highlight>
            </a:endParaRPr>
          </a:p>
          <a:p>
            <a:pPr indent="-328729" lvl="0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577"/>
              <a:buChar char="•"/>
            </a:pPr>
            <a:r>
              <a:rPr lang="en-US" sz="1576"/>
              <a:t>Classification model that can predict grind size, target water saturation, &amp; target temperature for each brew </a:t>
            </a:r>
            <a:endParaRPr sz="1576"/>
          </a:p>
          <a:p>
            <a:pPr indent="-328729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77"/>
              <a:buChar char="•"/>
            </a:pPr>
            <a:r>
              <a:rPr lang="en-US" sz="1576"/>
              <a:t>Tested with individual users &amp; dummy data</a:t>
            </a:r>
            <a:endParaRPr sz="1576"/>
          </a:p>
          <a:p>
            <a:pPr indent="-328729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77"/>
              <a:buChar char="•"/>
            </a:pPr>
            <a:r>
              <a:rPr lang="en-US" sz="1576"/>
              <a:t>Integrated with cloud database</a:t>
            </a:r>
            <a:endParaRPr sz="1576"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358"/>
              <a:buNone/>
            </a:pPr>
            <a:r>
              <a:rPr lang="en-US" sz="1576"/>
              <a:t>Firebase Database: </a:t>
            </a:r>
            <a:endParaRPr sz="1576"/>
          </a:p>
          <a:p>
            <a:pPr indent="-328729" lvl="0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577"/>
              <a:buChar char="•"/>
            </a:pPr>
            <a:r>
              <a:rPr lang="en-US" sz="1576"/>
              <a:t>Google cloud database that holds all app data and brewing data</a:t>
            </a:r>
            <a:endParaRPr sz="1576"/>
          </a:p>
          <a:p>
            <a:pPr indent="-328729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77"/>
              <a:buChar char="•"/>
            </a:pPr>
            <a:r>
              <a:rPr lang="en-US" sz="1576"/>
              <a:t>1 GB size</a:t>
            </a:r>
            <a:endParaRPr sz="1576"/>
          </a:p>
        </p:txBody>
      </p:sp>
      <p:pic>
        <p:nvPicPr>
          <p:cNvPr id="139" name="Google Shape;139;g18fcd9d4d83_1_220"/>
          <p:cNvPicPr preferRelativeResize="0"/>
          <p:nvPr/>
        </p:nvPicPr>
        <p:blipFill rotWithShape="1">
          <a:blip r:embed="rId3">
            <a:alphaModFix/>
          </a:blip>
          <a:srcRect b="5966" l="2021" r="2174" t="8063"/>
          <a:stretch/>
        </p:blipFill>
        <p:spPr>
          <a:xfrm>
            <a:off x="1091050" y="1795150"/>
            <a:ext cx="6961901" cy="23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fcd9d4d83_1_59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Machine Learning &amp; Database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Challenges &amp; Solutions</a:t>
            </a:r>
            <a:endParaRPr/>
          </a:p>
        </p:txBody>
      </p:sp>
      <p:graphicFrame>
        <p:nvGraphicFramePr>
          <p:cNvPr id="145" name="Google Shape;145;g18fcd9d4d83_1_59"/>
          <p:cNvGraphicFramePr/>
          <p:nvPr/>
        </p:nvGraphicFramePr>
        <p:xfrm>
          <a:off x="172825" y="1959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{038A265D-4625-485E-8578-830FBB422858}</a:tableStyleId>
              </a:tblPr>
              <a:tblGrid>
                <a:gridCol w="4399175"/>
                <a:gridCol w="4399175"/>
              </a:tblGrid>
              <a:tr h="28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700"/>
                        <a:t>Challenges</a:t>
                      </a:r>
                      <a:endParaRPr sz="1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700"/>
                        <a:t>Solutions</a:t>
                      </a:r>
                      <a:endParaRPr sz="17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WS: </a:t>
                      </a:r>
                      <a:r>
                        <a:rPr lang="en-US" sz="1700"/>
                        <a:t>Tensorflow installation on raspberry pi due to missing library modules</a:t>
                      </a:r>
                      <a:endParaRPr sz="1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700"/>
                        <a:t>Found examples on integration, soliciting advice from others, &amp; reinstalling os on raspberry pi</a:t>
                      </a:r>
                      <a:endParaRPr sz="17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86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UF: Accuracy was not high enough &amp; machine learning appeared “confused”</a:t>
                      </a:r>
                      <a:endParaRPr sz="17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Increase user inputs &amp; decrease outputs to reduce confusion on machine learning</a:t>
                      </a:r>
                      <a:endParaRPr sz="17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77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UF: </a:t>
                      </a:r>
                      <a:r>
                        <a:rPr lang="en-US" sz="1700"/>
                        <a:t>File type mismatch between database and user feedback algorithm</a:t>
                      </a:r>
                      <a:endParaRPr sz="17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Converted algorithm to tensorflow &amp; stored locally in cloud with google’s free trial</a:t>
                      </a:r>
                      <a:endParaRPr sz="17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146" name="Google Shape;146;g18fcd9d4d83_1_59"/>
          <p:cNvSpPr txBox="1"/>
          <p:nvPr/>
        </p:nvSpPr>
        <p:spPr>
          <a:xfrm>
            <a:off x="358175" y="6468225"/>
            <a:ext cx="855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rgbClr val="FFF2CC"/>
                </a:highlight>
              </a:rPr>
              <a:t>WS: Water Saturation Prediction </a:t>
            </a:r>
            <a:r>
              <a:rPr lang="en-US" sz="1200"/>
              <a:t>	</a:t>
            </a:r>
            <a:r>
              <a:rPr lang="en-US" sz="1200">
                <a:highlight>
                  <a:srgbClr val="C9DAF8"/>
                </a:highlight>
              </a:rPr>
              <a:t>UF: User Feedback Prediction</a:t>
            </a:r>
            <a:endParaRPr sz="1200">
              <a:highlight>
                <a:srgbClr val="C9DAF8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12f082239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Water Saturation </a:t>
            </a:r>
            <a:r>
              <a:rPr lang="en-US"/>
              <a:t>Results</a:t>
            </a:r>
            <a:endParaRPr/>
          </a:p>
        </p:txBody>
      </p:sp>
      <p:pic>
        <p:nvPicPr>
          <p:cNvPr id="152" name="Google Shape;152;g1912f08223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563" y="2049875"/>
            <a:ext cx="6136876" cy="415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8fcd9d4d83_1_229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User Feedback Results</a:t>
            </a:r>
            <a:endParaRPr/>
          </a:p>
        </p:txBody>
      </p:sp>
      <p:graphicFrame>
        <p:nvGraphicFramePr>
          <p:cNvPr id="158" name="Google Shape;158;g18fcd9d4d83_1_229"/>
          <p:cNvGraphicFramePr/>
          <p:nvPr/>
        </p:nvGraphicFramePr>
        <p:xfrm>
          <a:off x="1279050" y="179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{BD68F459-4E89-42AD-8FA8-C62248674235}</a:tableStyleId>
              </a:tblPr>
              <a:tblGrid>
                <a:gridCol w="1664900"/>
                <a:gridCol w="1664900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Strength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403 </a:t>
                      </a:r>
                      <a:r>
                        <a:rPr lang="en-US"/>
                        <a:t>Accuracy 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67%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404 </a:t>
                      </a:r>
                      <a:r>
                        <a:rPr lang="en-US"/>
                        <a:t>Accuracy 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76%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9" name="Google Shape;159;g18fcd9d4d83_1_229"/>
          <p:cNvGraphicFramePr/>
          <p:nvPr/>
        </p:nvGraphicFramePr>
        <p:xfrm>
          <a:off x="4671175" y="179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{BD68F459-4E89-42AD-8FA8-C62248674235}</a:tableStyleId>
              </a:tblPr>
              <a:tblGrid>
                <a:gridCol w="1664900"/>
                <a:gridCol w="1664900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Grind Size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403 </a:t>
                      </a:r>
                      <a:r>
                        <a:rPr lang="en-US"/>
                        <a:t>Accuracy 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67%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404 </a:t>
                      </a:r>
                      <a:r>
                        <a:rPr lang="en-US"/>
                        <a:t>Accuracy 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76%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0" name="Google Shape;160;g18fcd9d4d83_1_229"/>
          <p:cNvGraphicFramePr/>
          <p:nvPr/>
        </p:nvGraphicFramePr>
        <p:xfrm>
          <a:off x="1279050" y="305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{BD68F459-4E89-42AD-8FA8-C62248674235}</a:tableStyleId>
              </a:tblPr>
              <a:tblGrid>
                <a:gridCol w="1664900"/>
                <a:gridCol w="1664900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Target Temperature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403 </a:t>
                      </a:r>
                      <a:r>
                        <a:rPr lang="en-US"/>
                        <a:t>Accuracy 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39%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404 </a:t>
                      </a:r>
                      <a:r>
                        <a:rPr lang="en-US"/>
                        <a:t>Accuracy 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64%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1" name="Google Shape;161;g18fcd9d4d83_1_229"/>
          <p:cNvGraphicFramePr/>
          <p:nvPr/>
        </p:nvGraphicFramePr>
        <p:xfrm>
          <a:off x="4671175" y="305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{BD68F459-4E89-42AD-8FA8-C62248674235}</a:tableStyleId>
              </a:tblPr>
              <a:tblGrid>
                <a:gridCol w="1664900"/>
                <a:gridCol w="1664900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Target Water Saturation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403 </a:t>
                      </a:r>
                      <a:r>
                        <a:rPr lang="en-US"/>
                        <a:t>Accuracy 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45%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404 </a:t>
                      </a:r>
                      <a:r>
                        <a:rPr lang="en-US"/>
                        <a:t>Accuracy 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97%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62" name="Google Shape;162;g18fcd9d4d83_1_229"/>
          <p:cNvPicPr preferRelativeResize="0"/>
          <p:nvPr/>
        </p:nvPicPr>
        <p:blipFill rotWithShape="1">
          <a:blip r:embed="rId3">
            <a:alphaModFix/>
          </a:blip>
          <a:srcRect b="5060" l="0" r="4598" t="0"/>
          <a:stretch/>
        </p:blipFill>
        <p:spPr>
          <a:xfrm>
            <a:off x="2617500" y="4453400"/>
            <a:ext cx="3498425" cy="189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18fcd9d4d83_1_229"/>
          <p:cNvSpPr txBox="1"/>
          <p:nvPr/>
        </p:nvSpPr>
        <p:spPr>
          <a:xfrm>
            <a:off x="2786213" y="6453650"/>
            <a:ext cx="332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Water Saturation Example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8fcd9d4d83_1_24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Database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Challenges &amp; Solutions</a:t>
            </a:r>
            <a:endParaRPr/>
          </a:p>
        </p:txBody>
      </p:sp>
      <p:graphicFrame>
        <p:nvGraphicFramePr>
          <p:cNvPr id="169" name="Google Shape;169;g18fcd9d4d83_1_243"/>
          <p:cNvGraphicFramePr/>
          <p:nvPr/>
        </p:nvGraphicFramePr>
        <p:xfrm>
          <a:off x="172825" y="2026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{038A265D-4625-485E-8578-830FBB422858}</a:tableStyleId>
              </a:tblPr>
              <a:tblGrid>
                <a:gridCol w="4399175"/>
                <a:gridCol w="4399175"/>
              </a:tblGrid>
              <a:tr h="220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700"/>
                        <a:t>Challenges</a:t>
                      </a:r>
                      <a:endParaRPr sz="1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700"/>
                        <a:t>Solutions</a:t>
                      </a:r>
                      <a:endParaRPr sz="17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Brews would not be received in chronological order</a:t>
                      </a:r>
                      <a:endParaRPr sz="17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Call algorithm specific document id rather than pulling from bottom automatically</a:t>
                      </a:r>
                      <a:endParaRPr sz="17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70" name="Google Shape;170;g18fcd9d4d83_1_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925" y="3241400"/>
            <a:ext cx="7874074" cy="3521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8fcd9d4d83_2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Android Application Overview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6"/>
              <a:t>Zeeshan Virani</a:t>
            </a:r>
            <a:endParaRPr sz="1866"/>
          </a:p>
        </p:txBody>
      </p:sp>
      <p:sp>
        <p:nvSpPr>
          <p:cNvPr id="177" name="Google Shape;177;g18fcd9d4d83_2_0"/>
          <p:cNvSpPr txBox="1"/>
          <p:nvPr>
            <p:ph idx="1" type="body"/>
          </p:nvPr>
        </p:nvSpPr>
        <p:spPr>
          <a:xfrm>
            <a:off x="5221750" y="2049275"/>
            <a:ext cx="3465000" cy="436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0016" lvl="0" marL="457200" rtl="0" algn="l">
              <a:spcBef>
                <a:spcPts val="360"/>
              </a:spcBef>
              <a:spcAft>
                <a:spcPts val="0"/>
              </a:spcAft>
              <a:buSzPts val="1755"/>
              <a:buChar char="•"/>
            </a:pPr>
            <a:r>
              <a:rPr lang="en-US" sz="1754"/>
              <a:t>Provides user an interface to control the coffee maker.</a:t>
            </a:r>
            <a:endParaRPr sz="1754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54"/>
          </a:p>
          <a:p>
            <a:pPr indent="-340016" lvl="0" marL="457200" rtl="0" algn="l">
              <a:spcBef>
                <a:spcPts val="360"/>
              </a:spcBef>
              <a:spcAft>
                <a:spcPts val="0"/>
              </a:spcAft>
              <a:buSzPts val="1755"/>
              <a:buChar char="•"/>
            </a:pPr>
            <a:r>
              <a:rPr lang="en-US" sz="1754"/>
              <a:t>Allows user to rate each cup of coffee that is brewed.</a:t>
            </a:r>
            <a:endParaRPr sz="1754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54"/>
          </a:p>
          <a:p>
            <a:pPr indent="-340016" lvl="0" marL="457200" rtl="0" algn="l">
              <a:spcBef>
                <a:spcPts val="360"/>
              </a:spcBef>
              <a:spcAft>
                <a:spcPts val="0"/>
              </a:spcAft>
              <a:buSzPts val="1755"/>
              <a:buChar char="•"/>
            </a:pPr>
            <a:r>
              <a:rPr lang="en-US" sz="1754"/>
              <a:t>Displays recommendations generated from the user feedback algorithm to the user to use on their next brew.</a:t>
            </a:r>
            <a:endParaRPr sz="1754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54"/>
          </a:p>
          <a:p>
            <a:pPr indent="-340016" lvl="0" marL="457200" rtl="0" algn="l">
              <a:spcBef>
                <a:spcPts val="360"/>
              </a:spcBef>
              <a:spcAft>
                <a:spcPts val="0"/>
              </a:spcAft>
              <a:buSzPts val="1755"/>
              <a:buChar char="•"/>
            </a:pPr>
            <a:r>
              <a:rPr lang="en-US" sz="1754"/>
              <a:t>Hooks into database to retain brewing information and to gather data for next brew cycle.</a:t>
            </a:r>
            <a:endParaRPr/>
          </a:p>
        </p:txBody>
      </p:sp>
      <p:pic>
        <p:nvPicPr>
          <p:cNvPr id="178" name="Google Shape;178;g18fcd9d4d83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48" y="2049275"/>
            <a:ext cx="5155422" cy="4367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fcd9d4d83_2_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Android Application Overview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6"/>
              <a:t>Zeeshan Virani</a:t>
            </a:r>
            <a:endParaRPr/>
          </a:p>
        </p:txBody>
      </p:sp>
      <p:pic>
        <p:nvPicPr>
          <p:cNvPr id="185" name="Google Shape;185;g18fcd9d4d83_2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25" y="2134265"/>
            <a:ext cx="2145680" cy="4412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18fcd9d4d83_2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6314" y="2091265"/>
            <a:ext cx="2145680" cy="4412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18fcd9d4d83_2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3125" y="2134275"/>
            <a:ext cx="2145675" cy="4411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18fcd9d4d83_2_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9925" y="2134275"/>
            <a:ext cx="2145675" cy="4412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8fe2a3c3be_0_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Android Application Overview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6"/>
              <a:t>Zeeshan Virani</a:t>
            </a:r>
            <a:endParaRPr/>
          </a:p>
        </p:txBody>
      </p:sp>
      <p:pic>
        <p:nvPicPr>
          <p:cNvPr id="195" name="Google Shape;195;g18fe2a3c3be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9928" y="2091265"/>
            <a:ext cx="2145680" cy="4412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18fe2a3c3be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119" y="2091263"/>
            <a:ext cx="2145680" cy="4412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18fe2a3c3be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2663" y="2091275"/>
            <a:ext cx="2145675" cy="441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18fe2a3c3be_0_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2200" y="2091275"/>
            <a:ext cx="2145675" cy="4411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8fe2a3c3be_0_19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Android Application Overview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6"/>
              <a:t>Zeeshan Virani</a:t>
            </a:r>
            <a:endParaRPr/>
          </a:p>
        </p:txBody>
      </p:sp>
      <p:pic>
        <p:nvPicPr>
          <p:cNvPr id="205" name="Google Shape;205;g18fe2a3c3be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750" y="1960377"/>
            <a:ext cx="2285900" cy="470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18fe2a3c3be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050" y="1960377"/>
            <a:ext cx="2285900" cy="470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18fe2a3c3be_0_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7349" y="1960377"/>
            <a:ext cx="2285900" cy="470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8fcd9d4d83_1_141"/>
          <p:cNvSpPr txBox="1"/>
          <p:nvPr/>
        </p:nvSpPr>
        <p:spPr>
          <a:xfrm>
            <a:off x="457200" y="1478850"/>
            <a:ext cx="5439000" cy="46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Statement: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1475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Char char="●"/>
            </a:pPr>
            <a:r>
              <a:rPr b="0" i="0" lang="en-US" sz="2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Issues pertain to human errors &amp; inconsistencies with pouring methods </a:t>
            </a:r>
            <a:endParaRPr b="0" i="0" sz="22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1475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Char char="●"/>
            </a:pPr>
            <a:r>
              <a:rPr b="0" i="0" lang="en-US" sz="2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method is very tedious and imprecise</a:t>
            </a:r>
            <a:endParaRPr b="0" i="0" sz="22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t/>
            </a:r>
            <a:endParaRPr b="0" i="0" sz="22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Coffee System will: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1475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Char char="●"/>
            </a:pPr>
            <a:r>
              <a:rPr b="0" i="0" lang="en-US" sz="2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 on automating the process by utilizing machine learning &amp; built-in sensors to regulate temperature &amp; water saturation levels</a:t>
            </a:r>
            <a:endParaRPr b="0" i="0" sz="22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1475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Char char="●"/>
            </a:pPr>
            <a:r>
              <a:rPr b="0" i="0" lang="en-US" sz="2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the perfect cup of coffee for each user by tailoring user preferences of roast type through an android app &amp; machine learning</a:t>
            </a:r>
            <a:endParaRPr b="0" i="0" sz="22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g18fcd9d4d83_1_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6200" y="2723143"/>
            <a:ext cx="3019275" cy="204304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18fcd9d4d83_1_141"/>
          <p:cNvSpPr txBox="1"/>
          <p:nvPr>
            <p:ph type="title"/>
          </p:nvPr>
        </p:nvSpPr>
        <p:spPr>
          <a:xfrm>
            <a:off x="2718625" y="250325"/>
            <a:ext cx="74085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Problem Overview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8fcd9d4d83_2_1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88"/>
              <a:t>Android Application Challenges and Solutions</a:t>
            </a:r>
            <a:endParaRPr sz="3088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6"/>
              <a:t>Zeeshan Virani</a:t>
            </a:r>
            <a:endParaRPr/>
          </a:p>
        </p:txBody>
      </p:sp>
      <p:graphicFrame>
        <p:nvGraphicFramePr>
          <p:cNvPr id="214" name="Google Shape;214;g18fcd9d4d83_2_12"/>
          <p:cNvGraphicFramePr/>
          <p:nvPr/>
        </p:nvGraphicFramePr>
        <p:xfrm>
          <a:off x="172825" y="1959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{038A265D-4625-485E-8578-830FBB422858}</a:tableStyleId>
              </a:tblPr>
              <a:tblGrid>
                <a:gridCol w="4399175"/>
                <a:gridCol w="4399175"/>
              </a:tblGrid>
              <a:tr h="51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2100"/>
                        <a:t>Challenges</a:t>
                      </a:r>
                      <a:endParaRPr sz="21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100"/>
                        <a:t>Solutions</a:t>
                      </a:r>
                      <a:endParaRPr sz="21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47950"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/>
                        <a:t>Handling connection loss between the android device and raspberry pi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Creating a reliable bluetooth connection with the raspberry pi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Char char="●"/>
                      </a:pPr>
                      <a:r>
                        <a:rPr lang="en-US" sz="1800"/>
                        <a:t>Added various condition checks at launch and brewing start.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Char char="●"/>
                      </a:pPr>
                      <a:r>
                        <a:rPr lang="en-US" sz="1800"/>
                        <a:t>Created a test app for bluetooth connection.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8fcd9d4d83_2_19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Android Application Results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6"/>
              <a:t>Zeeshan Virani</a:t>
            </a:r>
            <a:endParaRPr/>
          </a:p>
        </p:txBody>
      </p:sp>
      <p:graphicFrame>
        <p:nvGraphicFramePr>
          <p:cNvPr id="221" name="Google Shape;221;g18fcd9d4d83_2_19"/>
          <p:cNvGraphicFramePr/>
          <p:nvPr/>
        </p:nvGraphicFramePr>
        <p:xfrm>
          <a:off x="172825" y="1959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{038A265D-4625-485E-8578-830FBB422858}</a:tableStyleId>
              </a:tblPr>
              <a:tblGrid>
                <a:gridCol w="6206150"/>
                <a:gridCol w="2592200"/>
              </a:tblGrid>
              <a:tr h="51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2100"/>
                        <a:t>Item</a:t>
                      </a:r>
                      <a:endParaRPr sz="21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100"/>
                        <a:t>Condition</a:t>
                      </a:r>
                      <a:endParaRPr sz="21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9950"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/>
                        <a:t>Application Size less than 30 MB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All features fully functional without crashing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Error checking after all user inputs prevents crashes and unexpected results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App will reliably create a connection between the android device and raspberry pi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Char char="●"/>
                      </a:pPr>
                      <a:r>
                        <a:rPr lang="en-US" sz="1800"/>
                        <a:t>Met (16MB)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Char char="●"/>
                      </a:pPr>
                      <a:r>
                        <a:rPr lang="en-US" sz="1800"/>
                        <a:t>Met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Met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Met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8fcd9d4d83_0_13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 to System Communication</a:t>
            </a:r>
            <a:endParaRPr/>
          </a:p>
        </p:txBody>
      </p:sp>
      <p:pic>
        <p:nvPicPr>
          <p:cNvPr id="228" name="Google Shape;228;g18fcd9d4d83_0_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2226" y="2793351"/>
            <a:ext cx="1888124" cy="3986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18fcd9d4d83_0_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900" y="2793363"/>
            <a:ext cx="1888127" cy="3986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18fcd9d4d83_0_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9050" y="5498938"/>
            <a:ext cx="3673175" cy="24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18fcd9d4d83_0_1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02400" y="2765873"/>
            <a:ext cx="4939200" cy="984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8fcd9d4d83_0_15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Machine Learning Communications</a:t>
            </a:r>
            <a:endParaRPr/>
          </a:p>
        </p:txBody>
      </p:sp>
      <p:sp>
        <p:nvSpPr>
          <p:cNvPr id="238" name="Google Shape;238;g18fcd9d4d83_0_156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50" lvl="0" marL="457200" rtl="0" algn="l">
              <a:spcBef>
                <a:spcPts val="36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Pretrained water saturation algorithm is loaded to raspberry pi &amp; hosted locally during prediction 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–"/>
            </a:pPr>
            <a:r>
              <a:rPr lang="en-US" sz="2300"/>
              <a:t>Triggered when raspberry pi inputs an image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User feedback algorithm is fully uploaded and hosted in Firebase Database cloud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–"/>
            </a:pPr>
            <a:r>
              <a:rPr lang="en-US" sz="2300"/>
              <a:t>Triggered every time a user updates a brew with a rating</a:t>
            </a:r>
            <a:endParaRPr sz="23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g18fcd9d4d83_0_156"/>
          <p:cNvPicPr preferRelativeResize="0"/>
          <p:nvPr/>
        </p:nvPicPr>
        <p:blipFill rotWithShape="1">
          <a:blip r:embed="rId3">
            <a:alphaModFix/>
          </a:blip>
          <a:srcRect b="16589" l="2762" r="38717" t="7243"/>
          <a:stretch/>
        </p:blipFill>
        <p:spPr>
          <a:xfrm>
            <a:off x="2760100" y="4498250"/>
            <a:ext cx="3455300" cy="22402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8fcd9d4d83_1_234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245" name="Google Shape;245;g18fcd9d4d83_1_234"/>
          <p:cNvSpPr txBox="1"/>
          <p:nvPr>
            <p:ph idx="1" type="body"/>
          </p:nvPr>
        </p:nvSpPr>
        <p:spPr>
          <a:xfrm>
            <a:off x="457200" y="2049270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-2819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Changes</a:t>
            </a:r>
            <a:endParaRPr/>
          </a:p>
          <a:p>
            <a:pPr indent="-251459" lvl="1" marL="74295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Removal of CO2 tracking feature</a:t>
            </a:r>
            <a:endParaRPr/>
          </a:p>
          <a:p>
            <a:pPr indent="-370840" lvl="0" marL="342900" rtl="0" algn="l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Accomplishments</a:t>
            </a:r>
            <a:endParaRPr/>
          </a:p>
          <a:p>
            <a:pPr indent="-313690" lvl="1" marL="742950" rtl="0" algn="l">
              <a:spcBef>
                <a:spcPts val="640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Full integration with machine learning to raspberry pi &amp; cloud database</a:t>
            </a:r>
            <a:endParaRPr/>
          </a:p>
          <a:p>
            <a:pPr indent="-313690" lvl="1" marL="742950" rtl="0" algn="l">
              <a:spcBef>
                <a:spcPts val="640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Full integration with android app to raspberry pi &amp; cloud database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Current status </a:t>
            </a:r>
            <a:endParaRPr/>
          </a:p>
          <a:p>
            <a:pPr indent="-31369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14285"/>
              <a:buChar char="–"/>
            </a:pPr>
            <a:r>
              <a:rPr lang="en-US"/>
              <a:t>Water saturation ML needs to be retrained with hardware subsystem and will be completed in a week</a:t>
            </a:r>
            <a:endParaRPr/>
          </a:p>
          <a:p>
            <a:pPr indent="-251459" lvl="1" marL="742950" rtl="0" algn="l">
              <a:spcBef>
                <a:spcPts val="64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Continue validating user feedback algorithm to improve accuracy</a:t>
            </a:r>
            <a:endParaRPr/>
          </a:p>
          <a:p>
            <a:pPr indent="-251459" lvl="1" marL="742950" rtl="0" algn="l">
              <a:spcBef>
                <a:spcPts val="64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Rework/redefine for water dispersion accuracy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fcd9d4d83_0_0"/>
          <p:cNvSpPr txBox="1"/>
          <p:nvPr>
            <p:ph type="title"/>
          </p:nvPr>
        </p:nvSpPr>
        <p:spPr>
          <a:xfrm>
            <a:off x="3704100" y="224325"/>
            <a:ext cx="54399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100"/>
              <a:t>Integrated Project Diagram</a:t>
            </a:r>
            <a:endParaRPr sz="3100"/>
          </a:p>
        </p:txBody>
      </p:sp>
      <p:pic>
        <p:nvPicPr>
          <p:cNvPr id="73" name="Google Shape;73;g18fcd9d4d8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7350" y="912525"/>
            <a:ext cx="9546298" cy="609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g18fcd9d4d83_0_0"/>
          <p:cNvSpPr/>
          <p:nvPr/>
        </p:nvSpPr>
        <p:spPr>
          <a:xfrm>
            <a:off x="6522950" y="1989750"/>
            <a:ext cx="1057200" cy="85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18fcd9d4d83_0_0"/>
          <p:cNvSpPr/>
          <p:nvPr/>
        </p:nvSpPr>
        <p:spPr>
          <a:xfrm>
            <a:off x="4735400" y="1547300"/>
            <a:ext cx="2406300" cy="24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18fcd9d4d83_0_0"/>
          <p:cNvSpPr/>
          <p:nvPr/>
        </p:nvSpPr>
        <p:spPr>
          <a:xfrm>
            <a:off x="6987025" y="1753550"/>
            <a:ext cx="154800" cy="30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8fcd9d4d83_0_118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 Overview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928"/>
              <a:buFont typeface="Arial"/>
              <a:buNone/>
            </a:pPr>
            <a:r>
              <a:rPr lang="en-US" sz="1866"/>
              <a:t>Mark Golla</a:t>
            </a:r>
            <a:endParaRPr/>
          </a:p>
        </p:txBody>
      </p:sp>
      <p:pic>
        <p:nvPicPr>
          <p:cNvPr id="83" name="Google Shape;83;g18fcd9d4d83_0_118"/>
          <p:cNvPicPr preferRelativeResize="0"/>
          <p:nvPr/>
        </p:nvPicPr>
        <p:blipFill rotWithShape="1">
          <a:blip r:embed="rId3">
            <a:alphaModFix/>
          </a:blip>
          <a:srcRect b="14002" l="20800" r="3119" t="13669"/>
          <a:stretch/>
        </p:blipFill>
        <p:spPr>
          <a:xfrm>
            <a:off x="0" y="2765875"/>
            <a:ext cx="5739826" cy="40921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18fcd9d4d83_0_118"/>
          <p:cNvSpPr txBox="1"/>
          <p:nvPr/>
        </p:nvSpPr>
        <p:spPr>
          <a:xfrm>
            <a:off x="5899475" y="3011675"/>
            <a:ext cx="3011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Communicate with app to </a:t>
            </a:r>
            <a:r>
              <a:rPr lang="en-US"/>
              <a:t>receive</a:t>
            </a:r>
            <a:r>
              <a:rPr lang="en-US"/>
              <a:t> brewing parameters and relay hardware state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Use parameters to heat water to specified value and </a:t>
            </a:r>
            <a:r>
              <a:rPr lang="en-US"/>
              <a:t>disperse</a:t>
            </a:r>
            <a:r>
              <a:rPr lang="en-US"/>
              <a:t> water at given rate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Collect sensor values such as temperature, water saturation of grounds, and carafe </a:t>
            </a:r>
            <a:r>
              <a:rPr lang="en-US"/>
              <a:t>presence.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8fcd9d4d83_0_11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 Challenges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928"/>
              <a:buFont typeface="Arial"/>
              <a:buNone/>
            </a:pPr>
            <a:r>
              <a:rPr lang="en-US" sz="1866"/>
              <a:t>Mark Golla</a:t>
            </a:r>
            <a:endParaRPr/>
          </a:p>
        </p:txBody>
      </p:sp>
      <p:graphicFrame>
        <p:nvGraphicFramePr>
          <p:cNvPr id="91" name="Google Shape;91;g18fcd9d4d83_0_112"/>
          <p:cNvGraphicFramePr/>
          <p:nvPr/>
        </p:nvGraphicFramePr>
        <p:xfrm>
          <a:off x="172825" y="1959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{038A265D-4625-485E-8578-830FBB422858}</a:tableStyleId>
              </a:tblPr>
              <a:tblGrid>
                <a:gridCol w="4399175"/>
                <a:gridCol w="4399175"/>
              </a:tblGrid>
              <a:tr h="51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2100"/>
                        <a:t>Challenges</a:t>
                      </a:r>
                      <a:endParaRPr sz="21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100"/>
                        <a:t>Solutions</a:t>
                      </a:r>
                      <a:endParaRPr sz="2100" u="none" cap="none" strike="noStrike"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Creating a leak free water dispersion system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Replaced motorized perforated disk with a solenoid valve and sprinkler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Creating a smaller ring light with a more focused spotlight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Reduced our wavelengths from 8 to 4 and number of leds from 32 to 8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CO2 sensor gave erratic and inconsistent readings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CO2 sensor collection was cut from project scope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8fe2a3c3be_1_2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PCBs Designed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928"/>
              <a:buFont typeface="Arial"/>
              <a:buNone/>
            </a:pPr>
            <a:r>
              <a:rPr lang="en-US" sz="1866"/>
              <a:t>Mark Golla</a:t>
            </a:r>
            <a:endParaRPr/>
          </a:p>
        </p:txBody>
      </p:sp>
      <p:pic>
        <p:nvPicPr>
          <p:cNvPr id="98" name="Google Shape;98;g18fe2a3c3be_1_23"/>
          <p:cNvPicPr preferRelativeResize="0"/>
          <p:nvPr/>
        </p:nvPicPr>
        <p:blipFill rotWithShape="1">
          <a:blip r:embed="rId3">
            <a:alphaModFix/>
          </a:blip>
          <a:srcRect b="37691" l="9974" r="9974" t="17072"/>
          <a:stretch/>
        </p:blipFill>
        <p:spPr>
          <a:xfrm>
            <a:off x="5602049" y="2624700"/>
            <a:ext cx="3297986" cy="3313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18fe2a3c3be_1_23"/>
          <p:cNvPicPr preferRelativeResize="0"/>
          <p:nvPr/>
        </p:nvPicPr>
        <p:blipFill rotWithShape="1">
          <a:blip r:embed="rId4">
            <a:alphaModFix/>
          </a:blip>
          <a:srcRect b="23350" l="12094" r="20673" t="14464"/>
          <a:stretch/>
        </p:blipFill>
        <p:spPr>
          <a:xfrm rot="-5400000">
            <a:off x="1067413" y="1557287"/>
            <a:ext cx="3313351" cy="544817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8fe2a3c3be_1_23"/>
          <p:cNvSpPr txBox="1"/>
          <p:nvPr/>
        </p:nvSpPr>
        <p:spPr>
          <a:xfrm>
            <a:off x="1231588" y="6014175"/>
            <a:ext cx="29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Sensor Interconnect</a:t>
            </a:r>
            <a:endParaRPr/>
          </a:p>
        </p:txBody>
      </p:sp>
      <p:sp>
        <p:nvSpPr>
          <p:cNvPr id="101" name="Google Shape;101;g18fe2a3c3be_1_23"/>
          <p:cNvSpPr txBox="1"/>
          <p:nvPr/>
        </p:nvSpPr>
        <p:spPr>
          <a:xfrm>
            <a:off x="5758525" y="6014175"/>
            <a:ext cx="29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Ring Light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8fe2a3c3be_1_8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 </a:t>
            </a:r>
            <a:r>
              <a:rPr lang="en-US"/>
              <a:t>Requirements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928"/>
              <a:buFont typeface="Arial"/>
              <a:buNone/>
            </a:pPr>
            <a:r>
              <a:rPr lang="en-US" sz="1866"/>
              <a:t>Mark Golla</a:t>
            </a:r>
            <a:endParaRPr/>
          </a:p>
        </p:txBody>
      </p:sp>
      <p:graphicFrame>
        <p:nvGraphicFramePr>
          <p:cNvPr id="108" name="Google Shape;108;g18fe2a3c3be_1_8"/>
          <p:cNvGraphicFramePr/>
          <p:nvPr/>
        </p:nvGraphicFramePr>
        <p:xfrm>
          <a:off x="172825" y="1959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{038A265D-4625-485E-8578-830FBB422858}</a:tableStyleId>
              </a:tblPr>
              <a:tblGrid>
                <a:gridCol w="6033375"/>
                <a:gridCol w="2764975"/>
              </a:tblGrid>
              <a:tr h="561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2100"/>
                        <a:t>Item</a:t>
                      </a:r>
                      <a:endParaRPr sz="21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100"/>
                        <a:t>Condition</a:t>
                      </a:r>
                      <a:endParaRPr sz="21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4875"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PSU should take in 120VAC to supply heating coil and convert to stable 5V for microelectronics</a:t>
                      </a:r>
                      <a:endParaRPr sz="1800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Mass should not exceed 15lbs and 2x2x2ft in volume</a:t>
                      </a:r>
                      <a:endParaRPr sz="1800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Carafe should be detected within 5mm of the sensor</a:t>
                      </a:r>
                      <a:endParaRPr sz="1800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Camera should be able to capture images during brew and deliver them to the ML algorithm locally</a:t>
                      </a:r>
                      <a:endParaRPr sz="1800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Communicates status with app via Bluetooth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Char char="●"/>
                      </a:pPr>
                      <a:r>
                        <a:rPr lang="en-US" sz="1800"/>
                        <a:t>Met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Char char="●"/>
                      </a:pPr>
                      <a:r>
                        <a:rPr lang="en-US" sz="1800"/>
                        <a:t>Met ( ~10lbs@ ~2x1x1ft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Met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Met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Met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8fe2a3c3be_1_3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Reservoir/Sprinkler System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928"/>
              <a:buFont typeface="Arial"/>
              <a:buNone/>
            </a:pPr>
            <a:r>
              <a:rPr lang="en-US" sz="1866"/>
              <a:t>Mark Golla</a:t>
            </a:r>
            <a:endParaRPr/>
          </a:p>
        </p:txBody>
      </p:sp>
      <p:pic>
        <p:nvPicPr>
          <p:cNvPr id="115" name="Google Shape;115;g18fe2a3c3be_1_31"/>
          <p:cNvPicPr preferRelativeResize="0"/>
          <p:nvPr/>
        </p:nvPicPr>
        <p:blipFill rotWithShape="1">
          <a:blip r:embed="rId3">
            <a:alphaModFix/>
          </a:blip>
          <a:srcRect b="9735" l="0" r="0" t="9807"/>
          <a:stretch/>
        </p:blipFill>
        <p:spPr>
          <a:xfrm>
            <a:off x="3041737" y="2097450"/>
            <a:ext cx="3060524" cy="437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8fe2a3c3be_1_1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Water Dispersion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928"/>
              <a:buFont typeface="Arial"/>
              <a:buNone/>
            </a:pPr>
            <a:r>
              <a:rPr lang="en-US" sz="1866"/>
              <a:t>Mark Golla</a:t>
            </a:r>
            <a:endParaRPr/>
          </a:p>
        </p:txBody>
      </p:sp>
      <p:sp>
        <p:nvSpPr>
          <p:cNvPr id="122" name="Google Shape;122;g18fe2a3c3be_1_16"/>
          <p:cNvSpPr txBox="1"/>
          <p:nvPr>
            <p:ph idx="1" type="body"/>
          </p:nvPr>
        </p:nvSpPr>
        <p:spPr>
          <a:xfrm>
            <a:off x="3319600" y="2049275"/>
            <a:ext cx="53673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l">
              <a:spcBef>
                <a:spcPts val="36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Original goal was for 10%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For the smallest specified size of 8oz, this meant maintaining ~20 ml precision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Flow rate changes slightly with fluid pressure from reservoir and amount of grounds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Requirement currently </a:t>
            </a:r>
            <a:r>
              <a:rPr lang="en-US" sz="2100">
                <a:solidFill>
                  <a:srgbClr val="FF0000"/>
                </a:solidFill>
              </a:rPr>
              <a:t>unmet</a:t>
            </a:r>
            <a:r>
              <a:rPr lang="en-US" sz="2100"/>
              <a:t> until the precision or control system changed</a:t>
            </a:r>
            <a:endParaRPr sz="2100"/>
          </a:p>
        </p:txBody>
      </p:sp>
      <p:pic>
        <p:nvPicPr>
          <p:cNvPr id="123" name="Google Shape;123;g18fe2a3c3be_1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049275"/>
            <a:ext cx="2754950" cy="45648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8fe2a3c3be_1_16"/>
          <p:cNvSpPr txBox="1"/>
          <p:nvPr/>
        </p:nvSpPr>
        <p:spPr>
          <a:xfrm>
            <a:off x="833875" y="1649075"/>
            <a:ext cx="20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 oz Accuracy Results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