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e+Tzi4xAjPuuvQv7AnEp1c4Yh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020D2-511B-4737-87C1-CB7B3B3AC069}">
  <a:tblStyle styleId="{F63020D2-511B-4737-87C1-CB7B3B3AC0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2248F47-FDF1-4056-8A7F-227A7A3F44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A6A1D54-8247-4225-8077-B582A658BB4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Intro should take 30 seconds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8435ab4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498435ab42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98435ab4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498435ab42_0_4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98435a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498435ab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98435ab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498435ab4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98435ab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498435ab42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8435ab4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498435ab42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98435ab4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498435ab42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98435ab4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498435ab42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649"/>
              <a:buFont typeface="Arial"/>
              <a:buNone/>
            </a:pPr>
            <a:r>
              <a:rPr lang="en-US" sz="3488"/>
              <a:t>Team 14: Perfect Pour Over Coffee</a:t>
            </a:r>
            <a:endParaRPr sz="34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Mark Golla, Cindy Ho, Zeeshan Virani</a:t>
            </a:r>
            <a:br>
              <a:rPr lang="en-US" sz="2455"/>
            </a:br>
            <a:r>
              <a:rPr lang="en-US" sz="2455"/>
              <a:t>Sponsor: Stavros Kalafatis</a:t>
            </a:r>
            <a:br>
              <a:rPr lang="en-US" sz="2455"/>
            </a:br>
            <a:r>
              <a:rPr lang="en-US" sz="2455"/>
              <a:t>TA: Eric Robles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98435ab42_0_40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Status Continued</a:t>
            </a:r>
            <a:endParaRPr/>
          </a:p>
        </p:txBody>
      </p:sp>
      <p:graphicFrame>
        <p:nvGraphicFramePr>
          <p:cNvPr id="128" name="Google Shape;128;g1498435ab42_0_405"/>
          <p:cNvGraphicFramePr/>
          <p:nvPr/>
        </p:nvGraphicFramePr>
        <p:xfrm>
          <a:off x="99416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{8A6A1D54-8247-4225-8077-B582A658BB44}</a:tableStyleId>
              </a:tblPr>
              <a:tblGrid>
                <a:gridCol w="728800"/>
                <a:gridCol w="2279525"/>
                <a:gridCol w="2338950"/>
                <a:gridCol w="2778625"/>
                <a:gridCol w="819250"/>
              </a:tblGrid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Date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Cindy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Mark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Zeeshan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Status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r>
                        <a:rPr lang="en-US" sz="1100"/>
                        <a:t>/13/22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Validate integration between ML &amp; HW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Validate integration between Database &amp; HW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Data handling between Pi and Android device</a:t>
                      </a:r>
                      <a:endParaRPr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Data handling between Pi and Android device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r>
                        <a:rPr lang="en-US" sz="1100"/>
                        <a:t>/20/22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Implement notification system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r>
                        <a:rPr lang="en-US" sz="1100"/>
                        <a:t>/27/22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Add data to support page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11/3/22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Testing of integrated system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11/10/22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validation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Testing of integrated system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98435ab42_0_45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Status</a:t>
            </a:r>
            <a:endParaRPr/>
          </a:p>
        </p:txBody>
      </p:sp>
      <p:pic>
        <p:nvPicPr>
          <p:cNvPr id="134" name="Google Shape;134;g1498435ab42_0_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0824"/>
            <a:ext cx="9144003" cy="51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8435ab42_0_0"/>
          <p:cNvSpPr txBox="1"/>
          <p:nvPr/>
        </p:nvSpPr>
        <p:spPr>
          <a:xfrm>
            <a:off x="457200" y="1478850"/>
            <a:ext cx="5439000" cy="4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</a:rPr>
              <a:t>Problem Statement:</a:t>
            </a:r>
            <a:endParaRPr b="1" sz="2500">
              <a:solidFill>
                <a:srgbClr val="000000"/>
              </a:solidFill>
            </a:endParaRPr>
          </a:p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sz="2250">
                <a:solidFill>
                  <a:srgbClr val="000000"/>
                </a:solidFill>
              </a:rPr>
              <a:t>Issues pertain to human errors &amp; inconsistencies with pouring methods </a:t>
            </a:r>
            <a:endParaRPr sz="2250">
              <a:solidFill>
                <a:srgbClr val="000000"/>
              </a:solidFill>
            </a:endParaRPr>
          </a:p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sz="2250">
                <a:solidFill>
                  <a:srgbClr val="000000"/>
                </a:solidFill>
              </a:rPr>
              <a:t>Current method is very tedious and imprecise</a:t>
            </a:r>
            <a:endParaRPr sz="2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</a:rPr>
              <a:t>Our Coffee System will:</a:t>
            </a:r>
            <a:endParaRPr b="1" sz="2500">
              <a:solidFill>
                <a:srgbClr val="000000"/>
              </a:solidFill>
            </a:endParaRPr>
          </a:p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sz="2250">
                <a:solidFill>
                  <a:srgbClr val="000000"/>
                </a:solidFill>
              </a:rPr>
              <a:t>Focus on automating the process by utilizing machine learning &amp; built-in sensors to regulate temperature &amp; water saturation levels</a:t>
            </a:r>
            <a:endParaRPr sz="2250">
              <a:solidFill>
                <a:srgbClr val="000000"/>
              </a:solidFill>
            </a:endParaRPr>
          </a:p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sz="2250">
                <a:solidFill>
                  <a:srgbClr val="000000"/>
                </a:solidFill>
              </a:rPr>
              <a:t>Create the perfect cup of coffee for each user by tailoring user preferences of roast type through an android app &amp; machine learning</a:t>
            </a:r>
            <a:endParaRPr sz="2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67" name="Google Shape;67;g1498435ab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200" y="2723143"/>
            <a:ext cx="3019275" cy="204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98435ab42_0_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3" name="Google Shape;73;g1498435ab42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5" y="1852875"/>
            <a:ext cx="8499150" cy="47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936751" y="2231925"/>
            <a:ext cx="7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417450" y="2231925"/>
            <a:ext cx="1721700" cy="8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of individual subsystems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2613250" y="2231925"/>
            <a:ext cx="1721700" cy="8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Gather data for algorithms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809050" y="2231925"/>
            <a:ext cx="1721700" cy="11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communication layer between Android app and Hardware</a:t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7004850" y="2231925"/>
            <a:ext cx="1721700" cy="9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Integrate database into Android App and Hardware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1515350" y="4418950"/>
            <a:ext cx="1721700" cy="8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complete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</a:t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3711150" y="4418950"/>
            <a:ext cx="1721700" cy="8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 bugs and errors</a:t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5906950" y="4418950"/>
            <a:ext cx="1721700" cy="8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testing</a:t>
            </a:r>
            <a:endParaRPr/>
          </a:p>
        </p:txBody>
      </p:sp>
      <p:cxnSp>
        <p:nvCxnSpPr>
          <p:cNvPr id="87" name="Google Shape;87;p5"/>
          <p:cNvCxnSpPr>
            <a:stCxn id="80" idx="3"/>
            <a:endCxn id="81" idx="1"/>
          </p:cNvCxnSpPr>
          <p:nvPr/>
        </p:nvCxnSpPr>
        <p:spPr>
          <a:xfrm>
            <a:off x="2139150" y="2633775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5"/>
          <p:cNvCxnSpPr/>
          <p:nvPr/>
        </p:nvCxnSpPr>
        <p:spPr>
          <a:xfrm>
            <a:off x="4335000" y="2716575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5"/>
          <p:cNvCxnSpPr/>
          <p:nvPr/>
        </p:nvCxnSpPr>
        <p:spPr>
          <a:xfrm>
            <a:off x="6530800" y="2716575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5"/>
          <p:cNvCxnSpPr>
            <a:stCxn id="83" idx="2"/>
            <a:endCxn id="84" idx="0"/>
          </p:cNvCxnSpPr>
          <p:nvPr/>
        </p:nvCxnSpPr>
        <p:spPr>
          <a:xfrm flipH="1">
            <a:off x="2376300" y="3201225"/>
            <a:ext cx="5489400" cy="12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5"/>
          <p:cNvCxnSpPr/>
          <p:nvPr/>
        </p:nvCxnSpPr>
        <p:spPr>
          <a:xfrm>
            <a:off x="3237100" y="4820800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5"/>
          <p:cNvCxnSpPr/>
          <p:nvPr/>
        </p:nvCxnSpPr>
        <p:spPr>
          <a:xfrm>
            <a:off x="5432900" y="4820800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98435ab42_0_10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Hardware / Peripherals Subsystem</a:t>
            </a:r>
            <a:endParaRPr/>
          </a:p>
        </p:txBody>
      </p:sp>
      <p:graphicFrame>
        <p:nvGraphicFramePr>
          <p:cNvPr id="98" name="Google Shape;98;g1498435ab42_0_100"/>
          <p:cNvGraphicFramePr/>
          <p:nvPr/>
        </p:nvGraphicFramePr>
        <p:xfrm>
          <a:off x="395875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{F63020D2-511B-4737-87C1-CB7B3B3AC069}</a:tableStyleId>
              </a:tblPr>
              <a:tblGrid>
                <a:gridCol w="4240250"/>
                <a:gridCol w="4240250"/>
              </a:tblGrid>
              <a:tr h="10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Plans for 404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2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Validation of Heating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Finalization of Water Distribution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Validation of Carafe Detection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Started work on sensor hub PCB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Skeleton for mounting of necessary components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Co2 Testing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Stepper Motor Control with Pi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Integration of Physical User Interface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App Controlled start and true integration of error reporting and progress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Finalized Housing/Mounting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Assembly of sensor hub PCB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98435ab42_0_15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Machine Learning &amp; Database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Arial"/>
              <a:buNone/>
            </a:pPr>
            <a:r>
              <a:t/>
            </a:r>
            <a:endParaRPr i="1" sz="2200"/>
          </a:p>
        </p:txBody>
      </p:sp>
      <p:graphicFrame>
        <p:nvGraphicFramePr>
          <p:cNvPr id="104" name="Google Shape;104;g1498435ab42_0_150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{F63020D2-511B-4737-87C1-CB7B3B3AC069}</a:tableStyleId>
              </a:tblPr>
              <a:tblGrid>
                <a:gridCol w="4399175"/>
                <a:gridCol w="4399175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403                       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17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Water Saturation Prediction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Created 7000 images for dataset utilizing multispectral imaging camera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Trained &amp; Validated CNN model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User Feedback Prediction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Created dataset of 200 samples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RF Classifier &amp; KNN Model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Database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Storage Capacity: 1 GiB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Established connection between database &amp; user feedback prediction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Utilize system to generate new image dataset to test both models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Continue testing &amp; validating both models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Reorganize database &amp; validate connection to other subsystems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98435ab42_0_30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Android Application</a:t>
            </a:r>
            <a:endParaRPr/>
          </a:p>
        </p:txBody>
      </p:sp>
      <p:graphicFrame>
        <p:nvGraphicFramePr>
          <p:cNvPr id="110" name="Google Shape;110;g1498435ab42_0_305"/>
          <p:cNvGraphicFramePr/>
          <p:nvPr/>
        </p:nvGraphicFramePr>
        <p:xfrm>
          <a:off x="172825" y="195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{F63020D2-511B-4737-87C1-CB7B3B3AC069}</a:tableStyleId>
              </a:tblPr>
              <a:tblGrid>
                <a:gridCol w="4399175"/>
                <a:gridCol w="4399175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from 403                       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Plans for 404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17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Fully functional app GUI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Firebase authentication for user login and management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●"/>
                      </a:pPr>
                      <a:r>
                        <a:rPr lang="en-US" sz="1800"/>
                        <a:t>Integrated Firestore as database for storing brewing history and user data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Validated Bluetooth Connection between Device and Raspberry Pi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Char char="●"/>
                      </a:pPr>
                      <a:r>
                        <a:rPr lang="en-US" sz="1700"/>
                        <a:t>Handle data sending and receiving from hardware subsystem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Char char="●"/>
                      </a:pPr>
                      <a:r>
                        <a:rPr lang="en-US" sz="1700"/>
                        <a:t>Setup background notifications for brewing status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Update information on Support page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graphicFrame>
        <p:nvGraphicFramePr>
          <p:cNvPr id="116" name="Google Shape;116;p8"/>
          <p:cNvGraphicFramePr/>
          <p:nvPr/>
        </p:nvGraphicFramePr>
        <p:xfrm>
          <a:off x="714375" y="1700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{D2248F47-FDF1-4056-8A7F-227A7A3F44C7}</a:tableStyleId>
              </a:tblPr>
              <a:tblGrid>
                <a:gridCol w="4909675"/>
                <a:gridCol w="2805575"/>
              </a:tblGrid>
              <a:tr h="69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Part</a:t>
                      </a:r>
                      <a:endParaRPr b="1" sz="21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Status</a:t>
                      </a:r>
                      <a:endParaRPr b="1" sz="2100"/>
                    </a:p>
                  </a:txBody>
                  <a:tcPr marT="91425" marB="91425" marR="91425" marL="91425" anchor="b"/>
                </a:tc>
              </a:tr>
              <a:tr h="6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Raspberry Pi, Picam V.2, Smartphone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Coffee for testing, LEDs, CO2 Sensor, Proximity Sensors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Carafe/Filter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Water Distribution System Components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(Sheet metal, fasteners, compression spring, stepper, stepper driver)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Water Heating System Components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(Heating Element, SSR, high current cable)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Parts for Mechanical Design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(ABS printer filament, sheet metal, mineral wool insulation, stainless steel reservoir, silicone sealant)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Received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8435ab42_0_35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Status</a:t>
            </a:r>
            <a:endParaRPr/>
          </a:p>
        </p:txBody>
      </p:sp>
      <p:graphicFrame>
        <p:nvGraphicFramePr>
          <p:cNvPr id="122" name="Google Shape;122;g1498435ab42_0_355"/>
          <p:cNvGraphicFramePr/>
          <p:nvPr/>
        </p:nvGraphicFramePr>
        <p:xfrm>
          <a:off x="99416" y="19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{8A6A1D54-8247-4225-8077-B582A658BB44}</a:tableStyleId>
              </a:tblPr>
              <a:tblGrid>
                <a:gridCol w="728800"/>
                <a:gridCol w="2279525"/>
                <a:gridCol w="2338950"/>
                <a:gridCol w="2778625"/>
                <a:gridCol w="819250"/>
              </a:tblGrid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Date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Cindy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Mark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Zeeshan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Status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14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09/08/22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Increase accuracy of user preferences algorithm &amp; look into reinforcement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</a:t>
                      </a:r>
                      <a:r>
                        <a:rPr lang="en-US" sz="1100"/>
                        <a:t>Finish fixing leak through valve installation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Camera mounting for new training data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Adding threading to control system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Testing of bluetooth connectivity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 Progress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2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09/15/22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Assist with new training data collection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Continue collecting new training data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Assist with new training data collection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Continue collecting new training data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Implement background capabilities for bluetooth system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09/22/22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Integrate ML onto HW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Working on housing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Hosting app interface on actual hardware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Implement background capabilities for bluetooth system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09/29/22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Integrate ML onto HW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Integrate Database with HW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Working on housing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Hosting app interface on actual hardware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Data handling between Pi and Android device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10/06/22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Integrate Database with HW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 Validate app integration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- Data handling between Pi and Android device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