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gfNKdYatMwK2mTpy0O6QKWzfwy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8B3B8D-E7CA-49A7-9D40-B6EB6EBC503F}">
  <a:tblStyle styleId="{1C8B3B8D-E7CA-49A7-9D40-B6EB6EBC503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4DD4F0A-DBCB-4E60-BDE1-B3901E188529}"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DA16640-22D6-4D68-B6D9-C1D89F0C9FA4}" styleName="Table_2">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2E7B739-FD37-48DE-83BA-4355EB25E5FE}" styleName="Table_3">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US" sz="1800">
                <a:latin typeface="Arial"/>
                <a:ea typeface="Arial"/>
                <a:cs typeface="Arial"/>
                <a:sym typeface="Arial"/>
              </a:rPr>
              <a:t>Intro should take 30 seconds</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98435ab42_0_3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498435ab42_0_3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98435ab42_0_4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498435ab42_0_4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98435ab42_0_4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1498435ab42_0_4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54e26456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554e26456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54e26456f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1554e26456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98435ab4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1498435ab4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98435ab42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g1498435ab42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98435ab42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g1498435ab42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6a9d65e11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6a9d65e11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156a9d65e11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6a9d65e11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6a9d65e1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156a9d65e1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98435ab42_0_1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1498435ab42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98435ab42_0_3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1498435ab42_0_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6a9e85e1a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6a9e85e1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156a9e85e1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3"/>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4"/>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14"/>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6"/>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7"/>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p:nvPr>
            <p:ph idx="2" type="pic"/>
          </p:nvPr>
        </p:nvSpPr>
        <p:spPr>
          <a:xfrm>
            <a:off x="3200400" y="1196430"/>
            <a:ext cx="5486400" cy="4850287"/>
          </a:xfrm>
          <a:prstGeom prst="rect">
            <a:avLst/>
          </a:prstGeom>
          <a:noFill/>
          <a:ln>
            <a:noFill/>
          </a:ln>
        </p:spPr>
      </p:sp>
      <p:sp>
        <p:nvSpPr>
          <p:cNvPr id="50" name="Google Shape;50;p17"/>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4649"/>
              <a:buFont typeface="Arial"/>
              <a:buNone/>
            </a:pPr>
            <a:r>
              <a:rPr lang="en-US" sz="3488"/>
              <a:t>Team 14: Perfect Pour Over Coffee</a:t>
            </a:r>
            <a:endParaRPr sz="3488"/>
          </a:p>
          <a:p>
            <a:pPr indent="0" lvl="0" marL="0" rtl="0" algn="r">
              <a:lnSpc>
                <a:spcPct val="100000"/>
              </a:lnSpc>
              <a:spcBef>
                <a:spcPts val="0"/>
              </a:spcBef>
              <a:spcAft>
                <a:spcPts val="0"/>
              </a:spcAft>
              <a:buClr>
                <a:schemeClr val="lt1"/>
              </a:buClr>
              <a:buSzPct val="238922"/>
              <a:buFont typeface="Arial"/>
              <a:buNone/>
            </a:pPr>
            <a:r>
              <a:rPr lang="en-US"/>
              <a:t>Bi-Weekly Update 2</a:t>
            </a:r>
            <a:br>
              <a:rPr lang="en-US"/>
            </a:br>
            <a:r>
              <a:rPr lang="en-US" sz="2455"/>
              <a:t>Mark Golla, Cindy Ho, Zeeshan Virani</a:t>
            </a:r>
            <a:br>
              <a:rPr lang="en-US" sz="2455"/>
            </a:br>
            <a:r>
              <a:rPr lang="en-US" sz="2455"/>
              <a:t>Sponsor: Stavros Kalafatis</a:t>
            </a:r>
            <a:br>
              <a:rPr lang="en-US" sz="2455"/>
            </a:br>
            <a:r>
              <a:rPr lang="en-US" sz="2455"/>
              <a:t>TA: Eric Robles</a:t>
            </a:r>
            <a:br>
              <a:rPr lang="en-US" sz="2455"/>
            </a:br>
            <a:endParaRPr sz="2455"/>
          </a:p>
        </p:txBody>
      </p:sp>
      <p:sp>
        <p:nvSpPr>
          <p:cNvPr id="59" name="Google Shape;59;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
        <p:nvSpPr>
          <p:cNvPr id="61" name="Google Shape;61;p1"/>
          <p:cNvSpPr txBox="1"/>
          <p:nvPr/>
        </p:nvSpPr>
        <p:spPr>
          <a:xfrm>
            <a:off x="2627745" y="6111425"/>
            <a:ext cx="3777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type="title"/>
          </p:nvPr>
        </p:nvSpPr>
        <p:spPr>
          <a:xfrm>
            <a:off x="457200" y="8967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Parts Ordering Status</a:t>
            </a:r>
            <a:endParaRPr/>
          </a:p>
        </p:txBody>
      </p:sp>
      <p:graphicFrame>
        <p:nvGraphicFramePr>
          <p:cNvPr id="124" name="Google Shape;124;p8"/>
          <p:cNvGraphicFramePr/>
          <p:nvPr/>
        </p:nvGraphicFramePr>
        <p:xfrm>
          <a:off x="714375" y="1700515"/>
          <a:ext cx="3000000" cy="3000000"/>
        </p:xfrm>
        <a:graphic>
          <a:graphicData uri="http://schemas.openxmlformats.org/drawingml/2006/table">
            <a:tbl>
              <a:tblPr>
                <a:noFill/>
                <a:tableStyleId>{84DD4F0A-DBCB-4E60-BDE1-B3901E188529}</a:tableStyleId>
              </a:tblPr>
              <a:tblGrid>
                <a:gridCol w="4909675"/>
                <a:gridCol w="2805575"/>
              </a:tblGrid>
              <a:tr h="696150">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t>Part</a:t>
                      </a:r>
                      <a:endParaRPr b="1" sz="2100" u="none" cap="none" strike="noStrike"/>
                    </a:p>
                  </a:txBody>
                  <a:tcPr marT="91425" marB="91425" marR="91425" marL="91425" anchor="b"/>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t>Status</a:t>
                      </a:r>
                      <a:endParaRPr b="1" sz="2100" u="none" cap="none" strike="noStrike"/>
                    </a:p>
                  </a:txBody>
                  <a:tcPr marT="91425" marB="91425" marR="91425" marL="91425" anchor="b"/>
                </a:tc>
              </a:tr>
              <a:tr h="6961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Raspberry Pi, Picam V.2, Smartphone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Received</a:t>
                      </a:r>
                      <a:endParaRPr sz="1400" u="none" cap="none" strike="noStrike"/>
                    </a:p>
                  </a:txBody>
                  <a:tcPr marT="91425" marB="91425" marR="91425" marL="91425"/>
                </a:tc>
              </a:tr>
              <a:tr h="6961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Coffee for testing, LEDs, CO2 Sensor, Proximity Sensors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400" u="none" cap="none" strike="noStrike">
                          <a:solidFill>
                            <a:srgbClr val="000000"/>
                          </a:solidFill>
                        </a:rPr>
                        <a:t>Received</a:t>
                      </a:r>
                      <a:endParaRPr sz="1400" u="none" cap="none" strike="noStrike"/>
                    </a:p>
                  </a:txBody>
                  <a:tcPr marT="91425" marB="91425" marR="91425" marL="91425"/>
                </a:tc>
              </a:tr>
              <a:tr h="6961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Carafe/Filter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Received</a:t>
                      </a:r>
                      <a:endParaRPr sz="1400" u="none" cap="none" strike="noStrike"/>
                    </a:p>
                  </a:txBody>
                  <a:tcPr marT="91425" marB="91425" marR="91425" marL="91425"/>
                </a:tc>
              </a:tr>
              <a:tr h="6961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Water Distribution System Components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(Sheet metal, fasteners, compression spring, stepper, stepper driver)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400" u="none" cap="none" strike="noStrike">
                          <a:solidFill>
                            <a:srgbClr val="000000"/>
                          </a:solidFill>
                        </a:rPr>
                        <a:t>Received</a:t>
                      </a:r>
                      <a:endParaRPr sz="1400" u="none" cap="none" strike="noStrike"/>
                    </a:p>
                  </a:txBody>
                  <a:tcPr marT="91425" marB="91425" marR="91425" marL="91425"/>
                </a:tc>
              </a:tr>
              <a:tr h="6961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Water Heating System Components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(Heating Element, SSR, high current cable)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400" u="none" cap="none" strike="noStrike">
                          <a:solidFill>
                            <a:srgbClr val="000000"/>
                          </a:solidFill>
                        </a:rPr>
                        <a:t>Received</a:t>
                      </a:r>
                      <a:endParaRPr sz="1400" u="none" cap="none" strike="noStrike"/>
                    </a:p>
                  </a:txBody>
                  <a:tcPr marT="91425" marB="91425" marR="91425" marL="91425"/>
                </a:tc>
              </a:tr>
              <a:tr h="8210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Parts for Mechanical Design</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(ABS printer filament, sheet metal, mineral wool insulation, stainless steel reservoir, silicone sealant)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400" u="none" cap="none" strike="noStrike">
                          <a:solidFill>
                            <a:srgbClr val="000000"/>
                          </a:solidFill>
                        </a:rPr>
                        <a:t>Received</a:t>
                      </a:r>
                      <a:endParaRPr sz="14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498435ab42_0_35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Status</a:t>
            </a:r>
            <a:endParaRPr/>
          </a:p>
        </p:txBody>
      </p:sp>
      <p:graphicFrame>
        <p:nvGraphicFramePr>
          <p:cNvPr id="130" name="Google Shape;130;g1498435ab42_0_355"/>
          <p:cNvGraphicFramePr/>
          <p:nvPr/>
        </p:nvGraphicFramePr>
        <p:xfrm>
          <a:off x="99416" y="1987750"/>
          <a:ext cx="3000000" cy="3000000"/>
        </p:xfrm>
        <a:graphic>
          <a:graphicData uri="http://schemas.openxmlformats.org/drawingml/2006/table">
            <a:tbl>
              <a:tblPr>
                <a:noFill/>
                <a:tableStyleId>{DDA16640-22D6-4D68-B6D9-C1D89F0C9FA4}</a:tableStyleId>
              </a:tblPr>
              <a:tblGrid>
                <a:gridCol w="728800"/>
                <a:gridCol w="2279525"/>
                <a:gridCol w="2338950"/>
                <a:gridCol w="2778625"/>
                <a:gridCol w="819250"/>
              </a:tblGrid>
              <a:tr h="35997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Date</a:t>
                      </a:r>
                      <a:endParaRPr b="1"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Cindy</a:t>
                      </a:r>
                      <a:endParaRPr b="1"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Mark</a:t>
                      </a:r>
                      <a:endParaRPr b="1"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Zeeshan</a:t>
                      </a:r>
                      <a:endParaRPr b="1"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Status</a:t>
                      </a:r>
                      <a:endParaRPr b="1" sz="1100" u="none" cap="none" strike="noStrike"/>
                    </a:p>
                  </a:txBody>
                  <a:tcPr marT="63500" marB="63500" marR="63500" marL="63500"/>
                </a:tc>
              </a:tr>
              <a:tr h="11487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09/08/22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Increase accuracy of user preferences algorithm &amp; look into reinforcement learning</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Finish fixing leak through valve installation</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 Camera mounting for new training data</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 Adding threading to control system</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Testing of bluetooth connectivity</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Completed</a:t>
                      </a:r>
                      <a:endParaRPr sz="1100" u="none" cap="none" strike="noStrike"/>
                    </a:p>
                  </a:txBody>
                  <a:tcPr marT="63500" marB="63500" marR="63500" marL="63500"/>
                </a:tc>
              </a:tr>
              <a:tr h="6226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09/15/22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Assist with new training data collection</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collecting new training data</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Assist with new training data collection</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 Continue collecting new training data</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Implement background capabilities for bluetooth system</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a:solidFill>
                            <a:schemeClr val="dk1"/>
                          </a:solidFill>
                        </a:rPr>
                        <a:t>In Progress</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txBody>
                  <a:tcPr marT="63500" marB="63500" marR="63500" marL="63500"/>
                </a:tc>
              </a:tr>
              <a:tr h="754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09/22/22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Integrate ML onto HW</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Working on housing</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 Hosting app interface on actual hardware</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Implement background capabilities for bluetooth system</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txBody>
                  <a:tcPr marT="63500" marB="63500" marR="63500" marL="63500"/>
                </a:tc>
              </a:tr>
              <a:tr h="7893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09/29/22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Integrate ML onto HW</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Integrate Database with HW</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Working on housing</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Hosting app interface on actual hardware</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Data handling between Pi and Android device</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txBody>
                  <a:tcPr marT="63500" marB="63500" marR="63500" marL="63500"/>
                </a:tc>
              </a:tr>
              <a:tr h="7893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10/06/22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Integrate Database with HW</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Validate app integration</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Data handling between Pi and Android device</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498435ab42_0_40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Status Continued</a:t>
            </a:r>
            <a:endParaRPr/>
          </a:p>
        </p:txBody>
      </p:sp>
      <p:graphicFrame>
        <p:nvGraphicFramePr>
          <p:cNvPr id="136" name="Google Shape;136;g1498435ab42_0_405"/>
          <p:cNvGraphicFramePr/>
          <p:nvPr/>
        </p:nvGraphicFramePr>
        <p:xfrm>
          <a:off x="99416" y="1852875"/>
          <a:ext cx="3000000" cy="3000000"/>
        </p:xfrm>
        <a:graphic>
          <a:graphicData uri="http://schemas.openxmlformats.org/drawingml/2006/table">
            <a:tbl>
              <a:tblPr>
                <a:noFill/>
                <a:tableStyleId>{DDA16640-22D6-4D68-B6D9-C1D89F0C9FA4}</a:tableStyleId>
              </a:tblPr>
              <a:tblGrid>
                <a:gridCol w="728800"/>
                <a:gridCol w="2279525"/>
                <a:gridCol w="2338950"/>
                <a:gridCol w="2778625"/>
                <a:gridCol w="819250"/>
              </a:tblGrid>
              <a:tr h="35997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Date</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Cindy</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Mark</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Zeeshan</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Status</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10/13/22</a:t>
                      </a:r>
                      <a:endParaRPr sz="1100" u="none" cap="none" strike="noStrike"/>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Validate integration between ML &amp; HW</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Validate integration between Database &amp; HW</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lnT cap="flat" cmpd="sng" w="12700">
                      <a:solidFill>
                        <a:srgbClr val="000000"/>
                      </a:solidFill>
                      <a:prstDash val="solid"/>
                      <a:round/>
                      <a:headEnd len="sm" w="sm" type="none"/>
                      <a:tailEnd len="sm" w="sm" type="none"/>
                    </a:lnT>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Data handling between Pi and Android device</a:t>
                      </a:r>
                      <a:endParaRPr sz="1400" u="none" cap="none" strike="noStrike"/>
                    </a:p>
                  </a:txBody>
                  <a:tcPr marT="63500" marB="63500" marR="63500" marL="63500">
                    <a:lnT cap="flat" cmpd="sng" w="12700">
                      <a:solidFill>
                        <a:srgbClr val="000000"/>
                      </a:solidFill>
                      <a:prstDash val="solid"/>
                      <a:round/>
                      <a:headEnd len="sm" w="sm" type="none"/>
                      <a:tailEnd len="sm" w="sm" type="none"/>
                    </a:lnT>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Data handling between Pi and Android device</a:t>
                      </a:r>
                      <a:endParaRPr sz="1100" u="none" cap="none" strike="noStrike"/>
                    </a:p>
                  </a:txBody>
                  <a:tcPr marT="63500" marB="63500" marR="63500" marL="63500">
                    <a:lnT cap="flat" cmpd="sng" w="12700">
                      <a:solidFill>
                        <a:srgbClr val="000000"/>
                      </a:solidFill>
                      <a:prstDash val="solid"/>
                      <a:round/>
                      <a:headEnd len="sm" w="sm" type="none"/>
                      <a:tailEnd len="sm" w="sm" type="none"/>
                    </a:lnT>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lnT cap="flat" cmpd="sng" w="12700">
                      <a:solidFill>
                        <a:srgbClr val="000000"/>
                      </a:solidFill>
                      <a:prstDash val="solid"/>
                      <a:round/>
                      <a:headEnd len="sm" w="sm" type="none"/>
                      <a:tailEnd len="sm" w="sm" type="none"/>
                    </a:lnT>
                  </a:tcPr>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10/20/22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Implement notification system</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10/27/22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Add data to support page</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11/3/22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Testing of integrated system</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11/10/22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Testing of integrated system</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498435ab42_0_455"/>
          <p:cNvSpPr txBox="1"/>
          <p:nvPr>
            <p:ph type="title"/>
          </p:nvPr>
        </p:nvSpPr>
        <p:spPr>
          <a:xfrm>
            <a:off x="457200" y="80385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Validation Status</a:t>
            </a:r>
            <a:endParaRPr/>
          </a:p>
        </p:txBody>
      </p:sp>
      <p:graphicFrame>
        <p:nvGraphicFramePr>
          <p:cNvPr id="142" name="Google Shape;142;g1498435ab42_0_455"/>
          <p:cNvGraphicFramePr/>
          <p:nvPr/>
        </p:nvGraphicFramePr>
        <p:xfrm>
          <a:off x="83650" y="1490550"/>
          <a:ext cx="3000000" cy="3000000"/>
        </p:xfrm>
        <a:graphic>
          <a:graphicData uri="http://schemas.openxmlformats.org/drawingml/2006/table">
            <a:tbl>
              <a:tblPr>
                <a:noFill/>
                <a:tableStyleId>{32E7B739-FD37-48DE-83BA-4355EB25E5FE}</a:tableStyleId>
              </a:tblPr>
              <a:tblGrid>
                <a:gridCol w="860250"/>
                <a:gridCol w="3197950"/>
                <a:gridCol w="3366275"/>
                <a:gridCol w="589100"/>
                <a:gridCol w="963125"/>
              </a:tblGrid>
              <a:tr h="403425">
                <a:tc>
                  <a:txBody>
                    <a:bodyPr/>
                    <a:lstStyle/>
                    <a:p>
                      <a:pPr indent="0" lvl="0" marL="0" rtl="0" algn="l">
                        <a:lnSpc>
                          <a:spcPct val="115000"/>
                        </a:lnSpc>
                        <a:spcBef>
                          <a:spcPts val="0"/>
                        </a:spcBef>
                        <a:spcAft>
                          <a:spcPts val="0"/>
                        </a:spcAft>
                        <a:buNone/>
                      </a:pPr>
                      <a:r>
                        <a:rPr b="1" lang="en-US" sz="1050"/>
                        <a:t>Test Name</a:t>
                      </a:r>
                      <a:endParaRPr b="1" sz="1050"/>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42:0:0"/>
                      </a:ext>
                    </a:extLst>
                  </a:tcPr>
                </a:tc>
                <a:tc>
                  <a:txBody>
                    <a:bodyPr/>
                    <a:lstStyle/>
                    <a:p>
                      <a:pPr indent="0" lvl="0" marL="0" rtl="0" algn="l">
                        <a:lnSpc>
                          <a:spcPct val="115000"/>
                        </a:lnSpc>
                        <a:spcBef>
                          <a:spcPts val="0"/>
                        </a:spcBef>
                        <a:spcAft>
                          <a:spcPts val="0"/>
                        </a:spcAft>
                        <a:buNone/>
                      </a:pPr>
                      <a:r>
                        <a:rPr b="1" lang="en-US" sz="1050"/>
                        <a:t>Success Criteria</a:t>
                      </a:r>
                      <a:endParaRPr b="1" sz="105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42:0:1"/>
                      </a:ext>
                    </a:extLst>
                  </a:tcPr>
                </a:tc>
                <a:tc>
                  <a:txBody>
                    <a:bodyPr/>
                    <a:lstStyle/>
                    <a:p>
                      <a:pPr indent="0" lvl="0" marL="0" rtl="0" algn="l">
                        <a:lnSpc>
                          <a:spcPct val="115000"/>
                        </a:lnSpc>
                        <a:spcBef>
                          <a:spcPts val="0"/>
                        </a:spcBef>
                        <a:spcAft>
                          <a:spcPts val="0"/>
                        </a:spcAft>
                        <a:buNone/>
                      </a:pPr>
                      <a:r>
                        <a:rPr b="1" lang="en-US" sz="1050"/>
                        <a:t>Methodology</a:t>
                      </a:r>
                      <a:endParaRPr b="1" sz="105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42:0:2"/>
                      </a:ext>
                    </a:extLst>
                  </a:tcPr>
                </a:tc>
                <a:tc>
                  <a:txBody>
                    <a:bodyPr/>
                    <a:lstStyle/>
                    <a:p>
                      <a:pPr indent="0" lvl="0" marL="0" rtl="0" algn="l">
                        <a:lnSpc>
                          <a:spcPct val="115000"/>
                        </a:lnSpc>
                        <a:spcBef>
                          <a:spcPts val="0"/>
                        </a:spcBef>
                        <a:spcAft>
                          <a:spcPts val="0"/>
                        </a:spcAft>
                        <a:buNone/>
                      </a:pPr>
                      <a:r>
                        <a:rPr b="1" lang="en-US" sz="1050"/>
                        <a:t>Status</a:t>
                      </a:r>
                      <a:endParaRPr b="1" sz="105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42:0:3"/>
                      </a:ext>
                    </a:extLst>
                  </a:tcPr>
                </a:tc>
                <a:tc>
                  <a:txBody>
                    <a:bodyPr/>
                    <a:lstStyle/>
                    <a:p>
                      <a:pPr indent="0" lvl="0" marL="0" rtl="0" algn="l">
                        <a:lnSpc>
                          <a:spcPct val="115000"/>
                        </a:lnSpc>
                        <a:spcBef>
                          <a:spcPts val="0"/>
                        </a:spcBef>
                        <a:spcAft>
                          <a:spcPts val="0"/>
                        </a:spcAft>
                        <a:buNone/>
                      </a:pPr>
                      <a:r>
                        <a:rPr b="1" lang="en-US" sz="1050"/>
                        <a:t>Responsible Engineer(s)</a:t>
                      </a:r>
                      <a:endParaRPr b="1" sz="1050"/>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42:0:4"/>
                      </a:ext>
                    </a:extLst>
                  </a:tcPr>
                </a:tc>
              </a:tr>
              <a:tr h="586800">
                <a:tc>
                  <a:txBody>
                    <a:bodyPr/>
                    <a:lstStyle/>
                    <a:p>
                      <a:pPr indent="0" lvl="0" marL="0" rtl="0" algn="l">
                        <a:lnSpc>
                          <a:spcPct val="115000"/>
                        </a:lnSpc>
                        <a:spcBef>
                          <a:spcPts val="0"/>
                        </a:spcBef>
                        <a:spcAft>
                          <a:spcPts val="0"/>
                        </a:spcAft>
                        <a:buNone/>
                      </a:pPr>
                      <a:r>
                        <a:rPr lang="en-US" sz="1100"/>
                        <a:t>Functional User Interface</a:t>
                      </a:r>
                      <a:endParaRPr sz="1100"/>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extLst>
                      <a:ext uri="http://customooxmlschemas.google.com/">
                        <go:slidesCustomData xmlns:go="http://customooxmlschemas.google.com/" cellId="142:1:0"/>
                      </a:ext>
                    </a:extLst>
                  </a:tcPr>
                </a:tc>
                <a:tc>
                  <a:txBody>
                    <a:bodyPr/>
                    <a:lstStyle/>
                    <a:p>
                      <a:pPr indent="0" lvl="0" marL="0" rtl="0" algn="l">
                        <a:lnSpc>
                          <a:spcPct val="115000"/>
                        </a:lnSpc>
                        <a:spcBef>
                          <a:spcPts val="0"/>
                        </a:spcBef>
                        <a:spcAft>
                          <a:spcPts val="0"/>
                        </a:spcAft>
                        <a:buNone/>
                      </a:pPr>
                      <a:r>
                        <a:rPr lang="en-US" sz="1100"/>
                        <a:t>User is able to navigate throughout all pages within the application without bugs, crashes, or need for outside intervention.</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1:1"/>
                      </a:ext>
                    </a:extLst>
                  </a:tcPr>
                </a:tc>
                <a:tc>
                  <a:txBody>
                    <a:bodyPr/>
                    <a:lstStyle/>
                    <a:p>
                      <a:pPr indent="0" lvl="0" marL="0" rtl="0" algn="l">
                        <a:lnSpc>
                          <a:spcPct val="115000"/>
                        </a:lnSpc>
                        <a:spcBef>
                          <a:spcPts val="0"/>
                        </a:spcBef>
                        <a:spcAft>
                          <a:spcPts val="0"/>
                        </a:spcAft>
                        <a:buNone/>
                      </a:pPr>
                      <a:r>
                        <a:rPr lang="en-US" sz="1100"/>
                        <a:t>Open the application and handle it as an end user.</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1:2"/>
                      </a:ext>
                    </a:extLst>
                  </a:tcPr>
                </a:tc>
                <a:tc>
                  <a:txBody>
                    <a:bodyPr/>
                    <a:lstStyle/>
                    <a:p>
                      <a:pPr indent="0" lvl="0" marL="0" rtl="0" algn="l">
                        <a:lnSpc>
                          <a:spcPct val="115000"/>
                        </a:lnSpc>
                        <a:spcBef>
                          <a:spcPts val="0"/>
                        </a:spcBef>
                        <a:spcAft>
                          <a:spcPts val="0"/>
                        </a:spcAft>
                        <a:buNone/>
                      </a:pPr>
                      <a:r>
                        <a:rPr lang="en-US" sz="1100"/>
                        <a:t>Passed</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2:1:3"/>
                      </a:ext>
                    </a:extLst>
                  </a:tcPr>
                </a:tc>
                <a:tc>
                  <a:txBody>
                    <a:bodyPr/>
                    <a:lstStyle/>
                    <a:p>
                      <a:pPr indent="0" lvl="0" marL="0" rtl="0" algn="l">
                        <a:lnSpc>
                          <a:spcPct val="115000"/>
                        </a:lnSpc>
                        <a:spcBef>
                          <a:spcPts val="0"/>
                        </a:spcBef>
                        <a:spcAft>
                          <a:spcPts val="0"/>
                        </a:spcAft>
                        <a:buNone/>
                      </a:pPr>
                      <a:r>
                        <a:rPr lang="en-US" sz="1100"/>
                        <a:t>Zeeshan Virani</a:t>
                      </a:r>
                      <a:endParaRPr sz="1100"/>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1:4"/>
                      </a:ext>
                    </a:extLst>
                  </a:tcPr>
                </a:tc>
              </a:tr>
              <a:tr h="586800">
                <a:tc>
                  <a:txBody>
                    <a:bodyPr/>
                    <a:lstStyle/>
                    <a:p>
                      <a:pPr indent="0" lvl="0" marL="0" rtl="0" algn="l">
                        <a:lnSpc>
                          <a:spcPct val="115000"/>
                        </a:lnSpc>
                        <a:spcBef>
                          <a:spcPts val="0"/>
                        </a:spcBef>
                        <a:spcAft>
                          <a:spcPts val="0"/>
                        </a:spcAft>
                        <a:buNone/>
                      </a:pPr>
                      <a:r>
                        <a:rPr lang="en-US" sz="1100"/>
                        <a:t>Android Application Storage</a:t>
                      </a:r>
                      <a:endParaRPr sz="1100"/>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extLst>
                      <a:ext uri="http://customooxmlschemas.google.com/">
                        <go:slidesCustomData xmlns:go="http://customooxmlschemas.google.com/" cellId="142:2:0"/>
                      </a:ext>
                    </a:extLst>
                  </a:tcPr>
                </a:tc>
                <a:tc>
                  <a:txBody>
                    <a:bodyPr/>
                    <a:lstStyle/>
                    <a:p>
                      <a:pPr indent="0" lvl="0" marL="0" rtl="0" algn="l">
                        <a:lnSpc>
                          <a:spcPct val="115000"/>
                        </a:lnSpc>
                        <a:spcBef>
                          <a:spcPts val="0"/>
                        </a:spcBef>
                        <a:spcAft>
                          <a:spcPts val="0"/>
                        </a:spcAft>
                        <a:buNone/>
                      </a:pPr>
                      <a:r>
                        <a:rPr lang="en-US" sz="1100"/>
                        <a:t>The Android application of the system shall not exceed 15 megabytes of storage.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2:1"/>
                      </a:ext>
                    </a:extLst>
                  </a:tcPr>
                </a:tc>
                <a:tc>
                  <a:txBody>
                    <a:bodyPr/>
                    <a:lstStyle/>
                    <a:p>
                      <a:pPr indent="0" lvl="0" marL="0" rtl="0" algn="l">
                        <a:lnSpc>
                          <a:spcPct val="115000"/>
                        </a:lnSpc>
                        <a:spcBef>
                          <a:spcPts val="0"/>
                        </a:spcBef>
                        <a:spcAft>
                          <a:spcPts val="0"/>
                        </a:spcAft>
                        <a:buNone/>
                      </a:pPr>
                      <a:r>
                        <a:rPr lang="en-US" sz="1100"/>
                        <a:t>Monitor frontend design images and functions size.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2:2"/>
                      </a:ext>
                    </a:extLst>
                  </a:tcPr>
                </a:tc>
                <a:tc>
                  <a:txBody>
                    <a:bodyPr/>
                    <a:lstStyle/>
                    <a:p>
                      <a:pPr indent="0" lvl="0" marL="0" rtl="0" algn="l">
                        <a:lnSpc>
                          <a:spcPct val="115000"/>
                        </a:lnSpc>
                        <a:spcBef>
                          <a:spcPts val="0"/>
                        </a:spcBef>
                        <a:spcAft>
                          <a:spcPts val="0"/>
                        </a:spcAft>
                        <a:buNone/>
                      </a:pPr>
                      <a:r>
                        <a:rPr lang="en-US" sz="1100"/>
                        <a:t>Passed</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2:2:3"/>
                      </a:ext>
                    </a:extLst>
                  </a:tcPr>
                </a:tc>
                <a:tc>
                  <a:txBody>
                    <a:bodyPr/>
                    <a:lstStyle/>
                    <a:p>
                      <a:pPr indent="0" lvl="0" marL="0" rtl="0" algn="l">
                        <a:lnSpc>
                          <a:spcPct val="115000"/>
                        </a:lnSpc>
                        <a:spcBef>
                          <a:spcPts val="0"/>
                        </a:spcBef>
                        <a:spcAft>
                          <a:spcPts val="0"/>
                        </a:spcAft>
                        <a:buNone/>
                      </a:pPr>
                      <a:r>
                        <a:rPr lang="en-US" sz="1100"/>
                        <a:t>Zeeshan Virani</a:t>
                      </a:r>
                      <a:endParaRPr sz="1100"/>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2:4"/>
                      </a:ext>
                    </a:extLst>
                  </a:tcPr>
                </a:tc>
              </a:tr>
              <a:tr h="953575">
                <a:tc>
                  <a:txBody>
                    <a:bodyPr/>
                    <a:lstStyle/>
                    <a:p>
                      <a:pPr indent="0" lvl="0" marL="0" rtl="0" algn="l">
                        <a:lnSpc>
                          <a:spcPct val="115000"/>
                        </a:lnSpc>
                        <a:spcBef>
                          <a:spcPts val="0"/>
                        </a:spcBef>
                        <a:spcAft>
                          <a:spcPts val="0"/>
                        </a:spcAft>
                        <a:buNone/>
                      </a:pPr>
                      <a:r>
                        <a:rPr lang="en-US" sz="1100"/>
                        <a:t>Application Connection With Raspberry Pi</a:t>
                      </a:r>
                      <a:endParaRPr sz="1100"/>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extLst>
                      <a:ext uri="http://customooxmlschemas.google.com/">
                        <go:slidesCustomData xmlns:go="http://customooxmlschemas.google.com/" cellId="142:3:0"/>
                      </a:ext>
                    </a:extLst>
                  </a:tcPr>
                </a:tc>
                <a:tc>
                  <a:txBody>
                    <a:bodyPr/>
                    <a:lstStyle/>
                    <a:p>
                      <a:pPr indent="0" lvl="0" marL="0" rtl="0" algn="l">
                        <a:lnSpc>
                          <a:spcPct val="115000"/>
                        </a:lnSpc>
                        <a:spcBef>
                          <a:spcPts val="0"/>
                        </a:spcBef>
                        <a:spcAft>
                          <a:spcPts val="0"/>
                        </a:spcAft>
                        <a:buNone/>
                      </a:pPr>
                      <a:r>
                        <a:rPr lang="en-US" sz="1100"/>
                        <a:t>The Raspberry Pi turns on an LED when a connection is established between the android application and itself.</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3:1"/>
                      </a:ext>
                    </a:extLst>
                  </a:tcPr>
                </a:tc>
                <a:tc>
                  <a:txBody>
                    <a:bodyPr/>
                    <a:lstStyle/>
                    <a:p>
                      <a:pPr indent="0" lvl="0" marL="0" rtl="0" algn="l">
                        <a:lnSpc>
                          <a:spcPct val="115000"/>
                        </a:lnSpc>
                        <a:spcBef>
                          <a:spcPts val="0"/>
                        </a:spcBef>
                        <a:spcAft>
                          <a:spcPts val="0"/>
                        </a:spcAft>
                        <a:buNone/>
                      </a:pPr>
                      <a:r>
                        <a:rPr lang="en-US" sz="1100"/>
                        <a:t>Visually Verify connection has been established.</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3:2"/>
                      </a:ext>
                    </a:extLst>
                  </a:tcPr>
                </a:tc>
                <a:tc>
                  <a:txBody>
                    <a:bodyPr/>
                    <a:lstStyle/>
                    <a:p>
                      <a:pPr indent="0" lvl="0" marL="0" rtl="0" algn="l">
                        <a:lnSpc>
                          <a:spcPct val="115000"/>
                        </a:lnSpc>
                        <a:spcBef>
                          <a:spcPts val="0"/>
                        </a:spcBef>
                        <a:spcAft>
                          <a:spcPts val="0"/>
                        </a:spcAft>
                        <a:buNone/>
                      </a:pPr>
                      <a:r>
                        <a:rPr lang="en-US" sz="1100"/>
                        <a:t>Passed</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2:3:3"/>
                      </a:ext>
                    </a:extLst>
                  </a:tcPr>
                </a:tc>
                <a:tc>
                  <a:txBody>
                    <a:bodyPr/>
                    <a:lstStyle/>
                    <a:p>
                      <a:pPr indent="0" lvl="0" marL="0" rtl="0" algn="l">
                        <a:lnSpc>
                          <a:spcPct val="115000"/>
                        </a:lnSpc>
                        <a:spcBef>
                          <a:spcPts val="0"/>
                        </a:spcBef>
                        <a:spcAft>
                          <a:spcPts val="0"/>
                        </a:spcAft>
                        <a:buNone/>
                      </a:pPr>
                      <a:r>
                        <a:rPr lang="en-US" sz="1100"/>
                        <a:t>Zeeshan Virani</a:t>
                      </a:r>
                      <a:endParaRPr sz="1100"/>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3:4"/>
                      </a:ext>
                    </a:extLst>
                  </a:tcPr>
                </a:tc>
              </a:tr>
              <a:tr h="770175">
                <a:tc>
                  <a:txBody>
                    <a:bodyPr/>
                    <a:lstStyle/>
                    <a:p>
                      <a:pPr indent="0" lvl="0" marL="0" rtl="0" algn="l">
                        <a:lnSpc>
                          <a:spcPct val="115000"/>
                        </a:lnSpc>
                        <a:spcBef>
                          <a:spcPts val="0"/>
                        </a:spcBef>
                        <a:spcAft>
                          <a:spcPts val="0"/>
                        </a:spcAft>
                        <a:buNone/>
                      </a:pPr>
                      <a:r>
                        <a:rPr lang="en-US" sz="1100"/>
                        <a:t>Database Connection With Application</a:t>
                      </a:r>
                      <a:endParaRPr sz="1100"/>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extLst>
                      <a:ext uri="http://customooxmlschemas.google.com/">
                        <go:slidesCustomData xmlns:go="http://customooxmlschemas.google.com/" cellId="142:4:0"/>
                      </a:ext>
                    </a:extLst>
                  </a:tcPr>
                </a:tc>
                <a:tc>
                  <a:txBody>
                    <a:bodyPr/>
                    <a:lstStyle/>
                    <a:p>
                      <a:pPr indent="0" lvl="0" marL="0" rtl="0" algn="l">
                        <a:lnSpc>
                          <a:spcPct val="115000"/>
                        </a:lnSpc>
                        <a:spcBef>
                          <a:spcPts val="0"/>
                        </a:spcBef>
                        <a:spcAft>
                          <a:spcPts val="0"/>
                        </a:spcAft>
                        <a:buNone/>
                      </a:pPr>
                      <a:r>
                        <a:rPr lang="en-US" sz="1100"/>
                        <a:t>The application is able to send and receive data from the database.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4:1"/>
                      </a:ext>
                    </a:extLst>
                  </a:tcPr>
                </a:tc>
                <a:tc>
                  <a:txBody>
                    <a:bodyPr/>
                    <a:lstStyle/>
                    <a:p>
                      <a:pPr indent="0" lvl="0" marL="0" rtl="0" algn="l">
                        <a:lnSpc>
                          <a:spcPct val="115000"/>
                        </a:lnSpc>
                        <a:spcBef>
                          <a:spcPts val="0"/>
                        </a:spcBef>
                        <a:spcAft>
                          <a:spcPts val="0"/>
                        </a:spcAft>
                        <a:buNone/>
                      </a:pPr>
                      <a:r>
                        <a:rPr lang="en-US" sz="1100"/>
                        <a:t>Send data to the database and then query to see if that data has been stored.</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4:2"/>
                      </a:ext>
                    </a:extLst>
                  </a:tcPr>
                </a:tc>
                <a:tc>
                  <a:txBody>
                    <a:bodyPr/>
                    <a:lstStyle/>
                    <a:p>
                      <a:pPr indent="0" lvl="0" marL="0" rtl="0" algn="l">
                        <a:lnSpc>
                          <a:spcPct val="115000"/>
                        </a:lnSpc>
                        <a:spcBef>
                          <a:spcPts val="0"/>
                        </a:spcBef>
                        <a:spcAft>
                          <a:spcPts val="0"/>
                        </a:spcAft>
                        <a:buNone/>
                      </a:pPr>
                      <a:r>
                        <a:rPr lang="en-US" sz="1100"/>
                        <a:t>Passed</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2:4:3"/>
                      </a:ext>
                    </a:extLst>
                  </a:tcPr>
                </a:tc>
                <a:tc>
                  <a:txBody>
                    <a:bodyPr/>
                    <a:lstStyle/>
                    <a:p>
                      <a:pPr indent="0" lvl="0" marL="0" rtl="0" algn="l">
                        <a:lnSpc>
                          <a:spcPct val="115000"/>
                        </a:lnSpc>
                        <a:spcBef>
                          <a:spcPts val="0"/>
                        </a:spcBef>
                        <a:spcAft>
                          <a:spcPts val="0"/>
                        </a:spcAft>
                        <a:buNone/>
                      </a:pPr>
                      <a:r>
                        <a:rPr lang="en-US" sz="1100"/>
                        <a:t>Zeeshan Virani</a:t>
                      </a:r>
                      <a:endParaRPr sz="1100"/>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4:4"/>
                      </a:ext>
                    </a:extLst>
                  </a:tcPr>
                </a:tc>
              </a:tr>
              <a:tr h="1136950">
                <a:tc>
                  <a:txBody>
                    <a:bodyPr/>
                    <a:lstStyle/>
                    <a:p>
                      <a:pPr indent="0" lvl="0" marL="0" rtl="0" algn="l">
                        <a:lnSpc>
                          <a:spcPct val="115000"/>
                        </a:lnSpc>
                        <a:spcBef>
                          <a:spcPts val="0"/>
                        </a:spcBef>
                        <a:spcAft>
                          <a:spcPts val="0"/>
                        </a:spcAft>
                        <a:buNone/>
                      </a:pPr>
                      <a:r>
                        <a:rPr lang="en-US" sz="1100"/>
                        <a:t>Brew Temperature Prediction</a:t>
                      </a:r>
                      <a:endParaRPr sz="1100"/>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extLst>
                      <a:ext uri="http://customooxmlschemas.google.com/">
                        <go:slidesCustomData xmlns:go="http://customooxmlschemas.google.com/" cellId="142:5:0"/>
                      </a:ext>
                    </a:extLst>
                  </a:tcPr>
                </a:tc>
                <a:tc>
                  <a:txBody>
                    <a:bodyPr/>
                    <a:lstStyle/>
                    <a:p>
                      <a:pPr indent="0" lvl="0" marL="0" rtl="0" algn="l">
                        <a:lnSpc>
                          <a:spcPct val="115000"/>
                        </a:lnSpc>
                        <a:spcBef>
                          <a:spcPts val="0"/>
                        </a:spcBef>
                        <a:spcAft>
                          <a:spcPts val="0"/>
                        </a:spcAft>
                        <a:buNone/>
                      </a:pPr>
                      <a:r>
                        <a:rPr lang="en-US" sz="1100"/>
                        <a:t>The machine learning algorithm is able to receive feedback from the user and can adjust the temperature up or down if the feedback is negative.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5:1"/>
                      </a:ext>
                    </a:extLst>
                  </a:tcPr>
                </a:tc>
                <a:tc>
                  <a:txBody>
                    <a:bodyPr/>
                    <a:lstStyle/>
                    <a:p>
                      <a:pPr indent="0" lvl="0" marL="0" rtl="0" algn="l">
                        <a:lnSpc>
                          <a:spcPct val="115000"/>
                        </a:lnSpc>
                        <a:spcBef>
                          <a:spcPts val="0"/>
                        </a:spcBef>
                        <a:spcAft>
                          <a:spcPts val="0"/>
                        </a:spcAft>
                        <a:buNone/>
                      </a:pPr>
                      <a:r>
                        <a:rPr lang="en-US" sz="1100"/>
                        <a:t>Data will have linear relationship between user feedback ratings and temperature to each user. If user has positive feedback, the temperature will stay constant. If user has negative feedback on too hot or too cold, the temperature will adjust in the direction that generates a positive outcome for the user.</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5:2"/>
                      </a:ext>
                    </a:extLst>
                  </a:tcPr>
                </a:tc>
                <a:tc>
                  <a:txBody>
                    <a:bodyPr/>
                    <a:lstStyle/>
                    <a:p>
                      <a:pPr indent="0" lvl="0" marL="0" rtl="0" algn="l">
                        <a:lnSpc>
                          <a:spcPct val="115000"/>
                        </a:lnSpc>
                        <a:spcBef>
                          <a:spcPts val="0"/>
                        </a:spcBef>
                        <a:spcAft>
                          <a:spcPts val="0"/>
                        </a:spcAft>
                        <a:buNone/>
                      </a:pPr>
                      <a:r>
                        <a:rPr lang="en-US" sz="1100"/>
                        <a:t>Passed</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2:5:3"/>
                      </a:ext>
                    </a:extLst>
                  </a:tcPr>
                </a:tc>
                <a:tc>
                  <a:txBody>
                    <a:bodyPr/>
                    <a:lstStyle/>
                    <a:p>
                      <a:pPr indent="0" lvl="0" marL="0" rtl="0" algn="l">
                        <a:lnSpc>
                          <a:spcPct val="115000"/>
                        </a:lnSpc>
                        <a:spcBef>
                          <a:spcPts val="0"/>
                        </a:spcBef>
                        <a:spcAft>
                          <a:spcPts val="0"/>
                        </a:spcAft>
                        <a:buNone/>
                      </a:pPr>
                      <a:r>
                        <a:rPr lang="en-US" sz="1100"/>
                        <a:t>Cindy Ho</a:t>
                      </a:r>
                      <a:endParaRPr sz="1100"/>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5:4"/>
                      </a:ext>
                    </a:extLst>
                  </a:tcPr>
                </a:tc>
              </a:tr>
              <a:tr h="586800">
                <a:tc>
                  <a:txBody>
                    <a:bodyPr/>
                    <a:lstStyle/>
                    <a:p>
                      <a:pPr indent="0" lvl="0" marL="0" rtl="0" algn="l">
                        <a:lnSpc>
                          <a:spcPct val="115000"/>
                        </a:lnSpc>
                        <a:spcBef>
                          <a:spcPts val="0"/>
                        </a:spcBef>
                        <a:spcAft>
                          <a:spcPts val="0"/>
                        </a:spcAft>
                        <a:buNone/>
                      </a:pPr>
                      <a:r>
                        <a:rPr lang="en-US" sz="1100"/>
                        <a:t>Database Storage Amount</a:t>
                      </a:r>
                      <a:endParaRPr sz="1100"/>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extLst>
                      <a:ext uri="http://customooxmlschemas.google.com/">
                        <go:slidesCustomData xmlns:go="http://customooxmlschemas.google.com/" cellId="142:6:0"/>
                      </a:ext>
                    </a:extLst>
                  </a:tcPr>
                </a:tc>
                <a:tc>
                  <a:txBody>
                    <a:bodyPr/>
                    <a:lstStyle/>
                    <a:p>
                      <a:pPr indent="0" lvl="0" marL="0" rtl="0" algn="l">
                        <a:lnSpc>
                          <a:spcPct val="115000"/>
                        </a:lnSpc>
                        <a:spcBef>
                          <a:spcPts val="0"/>
                        </a:spcBef>
                        <a:spcAft>
                          <a:spcPts val="0"/>
                        </a:spcAft>
                        <a:buNone/>
                      </a:pPr>
                      <a:r>
                        <a:rPr lang="en-US" sz="1100"/>
                        <a:t>The database shall not exceed 65,535 bytes or 8.61 GB (Raspberry Pi maximum storage).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6:1"/>
                      </a:ext>
                    </a:extLst>
                  </a:tcPr>
                </a:tc>
                <a:tc>
                  <a:txBody>
                    <a:bodyPr/>
                    <a:lstStyle/>
                    <a:p>
                      <a:pPr indent="0" lvl="0" marL="0" rtl="0" algn="l">
                        <a:lnSpc>
                          <a:spcPct val="115000"/>
                        </a:lnSpc>
                        <a:spcBef>
                          <a:spcPts val="0"/>
                        </a:spcBef>
                        <a:spcAft>
                          <a:spcPts val="0"/>
                        </a:spcAft>
                        <a:buNone/>
                      </a:pPr>
                      <a:r>
                        <a:rPr lang="en-US" sz="1100"/>
                        <a:t>Return error output if user tries to exceed allocated storage space.</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6:2"/>
                      </a:ext>
                    </a:extLst>
                  </a:tcPr>
                </a:tc>
                <a:tc>
                  <a:txBody>
                    <a:bodyPr/>
                    <a:lstStyle/>
                    <a:p>
                      <a:pPr indent="0" lvl="0" marL="0" rtl="0" algn="l">
                        <a:lnSpc>
                          <a:spcPct val="115000"/>
                        </a:lnSpc>
                        <a:spcBef>
                          <a:spcPts val="0"/>
                        </a:spcBef>
                        <a:spcAft>
                          <a:spcPts val="0"/>
                        </a:spcAft>
                        <a:buNone/>
                      </a:pPr>
                      <a:r>
                        <a:rPr lang="en-US" sz="1100"/>
                        <a:t>Passed</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2:6:3"/>
                      </a:ext>
                    </a:extLst>
                  </a:tcPr>
                </a:tc>
                <a:tc>
                  <a:txBody>
                    <a:bodyPr/>
                    <a:lstStyle/>
                    <a:p>
                      <a:pPr indent="0" lvl="0" marL="0" rtl="0" algn="l">
                        <a:lnSpc>
                          <a:spcPct val="115000"/>
                        </a:lnSpc>
                        <a:spcBef>
                          <a:spcPts val="0"/>
                        </a:spcBef>
                        <a:spcAft>
                          <a:spcPts val="0"/>
                        </a:spcAft>
                        <a:buNone/>
                      </a:pPr>
                      <a:r>
                        <a:rPr lang="en-US" sz="1100"/>
                        <a:t>Cindy Ho</a:t>
                      </a:r>
                      <a:endParaRPr sz="1100"/>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2:6:4"/>
                      </a:ext>
                    </a:extLs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aphicFrame>
        <p:nvGraphicFramePr>
          <p:cNvPr id="147" name="Google Shape;147;g1554e26456f_0_0"/>
          <p:cNvGraphicFramePr/>
          <p:nvPr/>
        </p:nvGraphicFramePr>
        <p:xfrm>
          <a:off x="63175" y="999900"/>
          <a:ext cx="3000000" cy="3000000"/>
        </p:xfrm>
        <a:graphic>
          <a:graphicData uri="http://schemas.openxmlformats.org/drawingml/2006/table">
            <a:tbl>
              <a:tblPr>
                <a:noFill/>
                <a:tableStyleId>{32E7B739-FD37-48DE-83BA-4355EB25E5FE}</a:tableStyleId>
              </a:tblPr>
              <a:tblGrid>
                <a:gridCol w="908550"/>
                <a:gridCol w="3114400"/>
                <a:gridCol w="3337000"/>
                <a:gridCol w="717800"/>
                <a:gridCol w="820925"/>
              </a:tblGrid>
              <a:tr h="853300">
                <a:tc>
                  <a:txBody>
                    <a:bodyPr/>
                    <a:lstStyle/>
                    <a:p>
                      <a:pPr indent="0" lvl="0" marL="0" rtl="0" algn="l">
                        <a:lnSpc>
                          <a:spcPct val="115000"/>
                        </a:lnSpc>
                        <a:spcBef>
                          <a:spcPts val="0"/>
                        </a:spcBef>
                        <a:spcAft>
                          <a:spcPts val="0"/>
                        </a:spcAft>
                        <a:buNone/>
                      </a:pPr>
                      <a:r>
                        <a:rPr lang="en-US"/>
                        <a:t>Database Storage Savings</a:t>
                      </a:r>
                      <a:endParaRPr/>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extLst>
                      <a:ext uri="http://customooxmlschemas.google.com/">
                        <go:slidesCustomData xmlns:go="http://customooxmlschemas.google.com/" cellId="147:0:0"/>
                      </a:ext>
                    </a:extLst>
                  </a:tcPr>
                </a:tc>
                <a:tc>
                  <a:txBody>
                    <a:bodyPr/>
                    <a:lstStyle/>
                    <a:p>
                      <a:pPr indent="0" lvl="0" marL="0" rtl="0" algn="l">
                        <a:lnSpc>
                          <a:spcPct val="115000"/>
                        </a:lnSpc>
                        <a:spcBef>
                          <a:spcPts val="0"/>
                        </a:spcBef>
                        <a:spcAft>
                          <a:spcPts val="0"/>
                        </a:spcAft>
                        <a:buNone/>
                      </a:pPr>
                      <a:r>
                        <a:rPr lang="en-US"/>
                        <a:t>The database is able to save user feedback ratings, temperature, and water saturation requirements.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0:1"/>
                      </a:ext>
                    </a:extLst>
                  </a:tcPr>
                </a:tc>
                <a:tc>
                  <a:txBody>
                    <a:bodyPr/>
                    <a:lstStyle/>
                    <a:p>
                      <a:pPr indent="0" lvl="0" marL="0" rtl="0" algn="l">
                        <a:lnSpc>
                          <a:spcPct val="115000"/>
                        </a:lnSpc>
                        <a:spcBef>
                          <a:spcPts val="0"/>
                        </a:spcBef>
                        <a:spcAft>
                          <a:spcPts val="0"/>
                        </a:spcAft>
                        <a:buNone/>
                      </a:pPr>
                      <a:r>
                        <a:rPr lang="en-US"/>
                        <a:t>Running the training data and checking if the database saves all of the data with no null responses.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0:2"/>
                      </a:ext>
                    </a:extLst>
                  </a:tcPr>
                </a:tc>
                <a:tc>
                  <a:txBody>
                    <a:bodyPr/>
                    <a:lstStyle/>
                    <a:p>
                      <a:pPr indent="0" lvl="0" marL="0" rtl="0" algn="l">
                        <a:lnSpc>
                          <a:spcPct val="115000"/>
                        </a:lnSpc>
                        <a:spcBef>
                          <a:spcPts val="0"/>
                        </a:spcBef>
                        <a:spcAft>
                          <a:spcPts val="0"/>
                        </a:spcAft>
                        <a:buNone/>
                      </a:pPr>
                      <a:r>
                        <a:rPr lang="en-US"/>
                        <a:t>Passed</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7:0:3"/>
                      </a:ext>
                    </a:extLst>
                  </a:tcPr>
                </a:tc>
                <a:tc>
                  <a:txBody>
                    <a:bodyPr/>
                    <a:lstStyle/>
                    <a:p>
                      <a:pPr indent="0" lvl="0" marL="0" rtl="0" algn="l">
                        <a:lnSpc>
                          <a:spcPct val="115000"/>
                        </a:lnSpc>
                        <a:spcBef>
                          <a:spcPts val="0"/>
                        </a:spcBef>
                        <a:spcAft>
                          <a:spcPts val="0"/>
                        </a:spcAft>
                        <a:buNone/>
                      </a:pPr>
                      <a:r>
                        <a:rPr lang="en-US"/>
                        <a:t>Cindy Ho</a:t>
                      </a:r>
                      <a:endParaRPr/>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0:4"/>
                      </a:ext>
                    </a:extLst>
                  </a:tcPr>
                </a:tc>
              </a:tr>
              <a:tr h="1118100">
                <a:tc>
                  <a:txBody>
                    <a:bodyPr/>
                    <a:lstStyle/>
                    <a:p>
                      <a:pPr indent="0" lvl="0" marL="0" rtl="0" algn="l">
                        <a:lnSpc>
                          <a:spcPct val="115000"/>
                        </a:lnSpc>
                        <a:spcBef>
                          <a:spcPts val="0"/>
                        </a:spcBef>
                        <a:spcAft>
                          <a:spcPts val="0"/>
                        </a:spcAft>
                        <a:buNone/>
                      </a:pPr>
                      <a:r>
                        <a:rPr lang="en-US"/>
                        <a:t>Water Saturation Prediction Accuracy</a:t>
                      </a:r>
                      <a:endParaRPr/>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extLst>
                      <a:ext uri="http://customooxmlschemas.google.com/">
                        <go:slidesCustomData xmlns:go="http://customooxmlschemas.google.com/" cellId="147:1:0"/>
                      </a:ext>
                    </a:extLst>
                  </a:tcPr>
                </a:tc>
                <a:tc>
                  <a:txBody>
                    <a:bodyPr/>
                    <a:lstStyle/>
                    <a:p>
                      <a:pPr indent="0" lvl="0" marL="0" rtl="0" algn="l">
                        <a:lnSpc>
                          <a:spcPct val="115000"/>
                        </a:lnSpc>
                        <a:spcBef>
                          <a:spcPts val="0"/>
                        </a:spcBef>
                        <a:spcAft>
                          <a:spcPts val="0"/>
                        </a:spcAft>
                        <a:buNone/>
                      </a:pPr>
                      <a:r>
                        <a:rPr lang="en-US"/>
                        <a:t>The machine learning determines percentage of ground bean saturation within +/- 10% range.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1:1"/>
                      </a:ext>
                    </a:extLst>
                  </a:tcPr>
                </a:tc>
                <a:tc>
                  <a:txBody>
                    <a:bodyPr/>
                    <a:lstStyle/>
                    <a:p>
                      <a:pPr indent="0" lvl="0" marL="0" rtl="0" algn="l">
                        <a:lnSpc>
                          <a:spcPct val="115000"/>
                        </a:lnSpc>
                        <a:spcBef>
                          <a:spcPts val="0"/>
                        </a:spcBef>
                        <a:spcAft>
                          <a:spcPts val="0"/>
                        </a:spcAft>
                        <a:buNone/>
                      </a:pPr>
                      <a:r>
                        <a:rPr lang="en-US"/>
                        <a:t>Run initial training data and two subsequent train data tests through (train/test splits). Have a confusion matrix to compare results.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1:2"/>
                      </a:ext>
                    </a:extLst>
                  </a:tcPr>
                </a:tc>
                <a:tc>
                  <a:txBody>
                    <a:bodyPr/>
                    <a:lstStyle/>
                    <a:p>
                      <a:pPr indent="0" lvl="0" marL="0" rtl="0" algn="l">
                        <a:lnSpc>
                          <a:spcPct val="115000"/>
                        </a:lnSpc>
                        <a:spcBef>
                          <a:spcPts val="0"/>
                        </a:spcBef>
                        <a:spcAft>
                          <a:spcPts val="0"/>
                        </a:spcAft>
                        <a:buNone/>
                      </a:pPr>
                      <a:r>
                        <a:rPr lang="en-US"/>
                        <a:t>Passed</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7:1:3"/>
                      </a:ext>
                    </a:extLst>
                  </a:tcPr>
                </a:tc>
                <a:tc>
                  <a:txBody>
                    <a:bodyPr/>
                    <a:lstStyle/>
                    <a:p>
                      <a:pPr indent="0" lvl="0" marL="0" rtl="0" algn="l">
                        <a:lnSpc>
                          <a:spcPct val="115000"/>
                        </a:lnSpc>
                        <a:spcBef>
                          <a:spcPts val="0"/>
                        </a:spcBef>
                        <a:spcAft>
                          <a:spcPts val="0"/>
                        </a:spcAft>
                        <a:buNone/>
                      </a:pPr>
                      <a:r>
                        <a:rPr lang="en-US"/>
                        <a:t>Cindy Ho</a:t>
                      </a:r>
                      <a:endParaRPr/>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1:4"/>
                      </a:ext>
                    </a:extLst>
                  </a:tcPr>
                </a:tc>
              </a:tr>
              <a:tr h="853300">
                <a:tc>
                  <a:txBody>
                    <a:bodyPr/>
                    <a:lstStyle/>
                    <a:p>
                      <a:pPr indent="0" lvl="0" marL="0" rtl="0" algn="l">
                        <a:lnSpc>
                          <a:spcPct val="115000"/>
                        </a:lnSpc>
                        <a:spcBef>
                          <a:spcPts val="0"/>
                        </a:spcBef>
                        <a:spcAft>
                          <a:spcPts val="0"/>
                        </a:spcAft>
                        <a:buNone/>
                      </a:pPr>
                      <a:r>
                        <a:rPr lang="en-US"/>
                        <a:t>Input Voltage (Peripherals)</a:t>
                      </a:r>
                      <a:endParaRPr/>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47:2:0"/>
                      </a:ext>
                    </a:extLst>
                  </a:tcPr>
                </a:tc>
                <a:tc>
                  <a:txBody>
                    <a:bodyPr/>
                    <a:lstStyle/>
                    <a:p>
                      <a:pPr indent="0" lvl="0" marL="0" rtl="0" algn="l">
                        <a:lnSpc>
                          <a:spcPct val="115000"/>
                        </a:lnSpc>
                        <a:spcBef>
                          <a:spcPts val="0"/>
                        </a:spcBef>
                        <a:spcAft>
                          <a:spcPts val="0"/>
                        </a:spcAft>
                        <a:buNone/>
                      </a:pPr>
                      <a:r>
                        <a:rPr lang="en-US"/>
                        <a:t>The input voltage level for the converter used for the Raspberrry Pi, Sensor Array, and Water Distribution Valve will convert 120VAC to 5 VDC at at least 5 Amps.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2:1"/>
                      </a:ext>
                    </a:extLst>
                  </a:tcPr>
                </a:tc>
                <a:tc>
                  <a:txBody>
                    <a:bodyPr/>
                    <a:lstStyle/>
                    <a:p>
                      <a:pPr indent="0" lvl="0" marL="0" rtl="0" algn="l">
                        <a:lnSpc>
                          <a:spcPct val="115000"/>
                        </a:lnSpc>
                        <a:spcBef>
                          <a:spcPts val="0"/>
                        </a:spcBef>
                        <a:spcAft>
                          <a:spcPts val="0"/>
                        </a:spcAft>
                        <a:buNone/>
                      </a:pPr>
                      <a:r>
                        <a:rPr lang="en-US"/>
                        <a:t>Use multimeter and a test load to validate input and output voltage levels.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2:2"/>
                      </a:ext>
                    </a:extLst>
                  </a:tcPr>
                </a:tc>
                <a:tc>
                  <a:txBody>
                    <a:bodyPr/>
                    <a:lstStyle/>
                    <a:p>
                      <a:pPr indent="0" lvl="0" marL="0" rtl="0" algn="l">
                        <a:lnSpc>
                          <a:spcPct val="115000"/>
                        </a:lnSpc>
                        <a:spcBef>
                          <a:spcPts val="0"/>
                        </a:spcBef>
                        <a:spcAft>
                          <a:spcPts val="0"/>
                        </a:spcAft>
                        <a:buNone/>
                      </a:pPr>
                      <a:r>
                        <a:rPr lang="en-US"/>
                        <a:t>Passed</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7:2:3"/>
                      </a:ext>
                    </a:extLst>
                  </a:tcPr>
                </a:tc>
                <a:tc>
                  <a:txBody>
                    <a:bodyPr/>
                    <a:lstStyle/>
                    <a:p>
                      <a:pPr indent="0" lvl="0" marL="0" rtl="0" algn="l">
                        <a:lnSpc>
                          <a:spcPct val="115000"/>
                        </a:lnSpc>
                        <a:spcBef>
                          <a:spcPts val="0"/>
                        </a:spcBef>
                        <a:spcAft>
                          <a:spcPts val="0"/>
                        </a:spcAft>
                        <a:buNone/>
                      </a:pPr>
                      <a:r>
                        <a:rPr lang="en-US"/>
                        <a:t>Mark Golla</a:t>
                      </a:r>
                      <a:endParaRPr/>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2:4"/>
                      </a:ext>
                    </a:extLst>
                  </a:tcPr>
                </a:tc>
              </a:tr>
              <a:tr h="323675">
                <a:tc>
                  <a:txBody>
                    <a:bodyPr/>
                    <a:lstStyle/>
                    <a:p>
                      <a:pPr indent="0" lvl="0" marL="0" rtl="0" algn="l">
                        <a:lnSpc>
                          <a:spcPct val="115000"/>
                        </a:lnSpc>
                        <a:spcBef>
                          <a:spcPts val="0"/>
                        </a:spcBef>
                        <a:spcAft>
                          <a:spcPts val="0"/>
                        </a:spcAft>
                        <a:buNone/>
                      </a:pPr>
                      <a:r>
                        <a:rPr lang="en-US"/>
                        <a:t>Mass</a:t>
                      </a:r>
                      <a:endParaRPr/>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47:3:0"/>
                      </a:ext>
                    </a:extLst>
                  </a:tcPr>
                </a:tc>
                <a:tc>
                  <a:txBody>
                    <a:bodyPr/>
                    <a:lstStyle/>
                    <a:p>
                      <a:pPr indent="0" lvl="0" marL="0" rtl="0" algn="l">
                        <a:lnSpc>
                          <a:spcPct val="115000"/>
                        </a:lnSpc>
                        <a:spcBef>
                          <a:spcPts val="0"/>
                        </a:spcBef>
                        <a:spcAft>
                          <a:spcPts val="0"/>
                        </a:spcAft>
                        <a:buNone/>
                      </a:pPr>
                      <a:r>
                        <a:rPr lang="en-US"/>
                        <a:t>Mass of all hardware shall not exceed 15 lbs.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3:1"/>
                      </a:ext>
                    </a:extLst>
                  </a:tcPr>
                </a:tc>
                <a:tc>
                  <a:txBody>
                    <a:bodyPr/>
                    <a:lstStyle/>
                    <a:p>
                      <a:pPr indent="0" lvl="0" marL="0" rtl="0" algn="l">
                        <a:lnSpc>
                          <a:spcPct val="115000"/>
                        </a:lnSpc>
                        <a:spcBef>
                          <a:spcPts val="0"/>
                        </a:spcBef>
                        <a:spcAft>
                          <a:spcPts val="0"/>
                        </a:spcAft>
                        <a:buNone/>
                      </a:pPr>
                      <a:r>
                        <a:rPr lang="en-US"/>
                        <a:t>Measure entire system utilizing a scale.</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3:2"/>
                      </a:ext>
                    </a:extLst>
                  </a:tcPr>
                </a:tc>
                <a:tc>
                  <a:txBody>
                    <a:bodyPr/>
                    <a:lstStyle/>
                    <a:p>
                      <a:pPr indent="0" lvl="0" marL="0" rtl="0" algn="l">
                        <a:lnSpc>
                          <a:spcPct val="115000"/>
                        </a:lnSpc>
                        <a:spcBef>
                          <a:spcPts val="0"/>
                        </a:spcBef>
                        <a:spcAft>
                          <a:spcPts val="0"/>
                        </a:spcAft>
                        <a:buNone/>
                      </a:pPr>
                      <a:r>
                        <a:rPr lang="en-US"/>
                        <a:t>Untested</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extLst>
                      <a:ext uri="http://customooxmlschemas.google.com/">
                        <go:slidesCustomData xmlns:go="http://customooxmlschemas.google.com/" cellId="147:3:3"/>
                      </a:ext>
                    </a:extLst>
                  </a:tcPr>
                </a:tc>
                <a:tc>
                  <a:txBody>
                    <a:bodyPr/>
                    <a:lstStyle/>
                    <a:p>
                      <a:pPr indent="0" lvl="0" marL="0" rtl="0" algn="l">
                        <a:lnSpc>
                          <a:spcPct val="115000"/>
                        </a:lnSpc>
                        <a:spcBef>
                          <a:spcPts val="0"/>
                        </a:spcBef>
                        <a:spcAft>
                          <a:spcPts val="0"/>
                        </a:spcAft>
                        <a:buNone/>
                      </a:pPr>
                      <a:r>
                        <a:rPr lang="en-US"/>
                        <a:t>Mark Golla</a:t>
                      </a:r>
                      <a:endParaRPr/>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3:4"/>
                      </a:ext>
                    </a:extLst>
                  </a:tcPr>
                </a:tc>
              </a:tr>
              <a:tr h="588475">
                <a:tc>
                  <a:txBody>
                    <a:bodyPr/>
                    <a:lstStyle/>
                    <a:p>
                      <a:pPr indent="0" lvl="0" marL="0" rtl="0" algn="l">
                        <a:lnSpc>
                          <a:spcPct val="115000"/>
                        </a:lnSpc>
                        <a:spcBef>
                          <a:spcPts val="0"/>
                        </a:spcBef>
                        <a:spcAft>
                          <a:spcPts val="0"/>
                        </a:spcAft>
                        <a:buNone/>
                      </a:pPr>
                      <a:r>
                        <a:rPr lang="en-US"/>
                        <a:t>Volume</a:t>
                      </a:r>
                      <a:endParaRPr/>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47:4:0"/>
                      </a:ext>
                    </a:extLst>
                  </a:tcPr>
                </a:tc>
                <a:tc>
                  <a:txBody>
                    <a:bodyPr/>
                    <a:lstStyle/>
                    <a:p>
                      <a:pPr indent="0" lvl="0" marL="0" rtl="0" algn="l">
                        <a:lnSpc>
                          <a:spcPct val="115000"/>
                        </a:lnSpc>
                        <a:spcBef>
                          <a:spcPts val="0"/>
                        </a:spcBef>
                        <a:spcAft>
                          <a:spcPts val="0"/>
                        </a:spcAft>
                        <a:buNone/>
                      </a:pPr>
                      <a:r>
                        <a:rPr lang="en-US"/>
                        <a:t>The size of the full system shall not exceed 48x48x48 inches.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4:1"/>
                      </a:ext>
                    </a:extLst>
                  </a:tcPr>
                </a:tc>
                <a:tc>
                  <a:txBody>
                    <a:bodyPr/>
                    <a:lstStyle/>
                    <a:p>
                      <a:pPr indent="0" lvl="0" marL="0" rtl="0" algn="l">
                        <a:lnSpc>
                          <a:spcPct val="115000"/>
                        </a:lnSpc>
                        <a:spcBef>
                          <a:spcPts val="0"/>
                        </a:spcBef>
                        <a:spcAft>
                          <a:spcPts val="0"/>
                        </a:spcAft>
                        <a:buNone/>
                      </a:pPr>
                      <a:r>
                        <a:rPr lang="en-US"/>
                        <a:t>Measure dimensions of system</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4:2"/>
                      </a:ext>
                    </a:extLst>
                  </a:tcPr>
                </a:tc>
                <a:tc>
                  <a:txBody>
                    <a:bodyPr/>
                    <a:lstStyle/>
                    <a:p>
                      <a:pPr indent="0" lvl="0" marL="0" rtl="0" algn="l">
                        <a:lnSpc>
                          <a:spcPct val="115000"/>
                        </a:lnSpc>
                        <a:spcBef>
                          <a:spcPts val="0"/>
                        </a:spcBef>
                        <a:spcAft>
                          <a:spcPts val="0"/>
                        </a:spcAft>
                        <a:buNone/>
                      </a:pPr>
                      <a:r>
                        <a:rPr lang="en-US"/>
                        <a:t>Untested</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extLst>
                      <a:ext uri="http://customooxmlschemas.google.com/">
                        <go:slidesCustomData xmlns:go="http://customooxmlschemas.google.com/" cellId="147:4:3"/>
                      </a:ext>
                    </a:extLst>
                  </a:tcPr>
                </a:tc>
                <a:tc>
                  <a:txBody>
                    <a:bodyPr/>
                    <a:lstStyle/>
                    <a:p>
                      <a:pPr indent="0" lvl="0" marL="0" rtl="0" algn="l">
                        <a:lnSpc>
                          <a:spcPct val="115000"/>
                        </a:lnSpc>
                        <a:spcBef>
                          <a:spcPts val="0"/>
                        </a:spcBef>
                        <a:spcAft>
                          <a:spcPts val="0"/>
                        </a:spcAft>
                        <a:buNone/>
                      </a:pPr>
                      <a:r>
                        <a:rPr lang="en-US"/>
                        <a:t>Mark Golla</a:t>
                      </a:r>
                      <a:endParaRPr/>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4:4"/>
                      </a:ext>
                    </a:extLst>
                  </a:tcPr>
                </a:tc>
              </a:tr>
              <a:tr h="1118100">
                <a:tc>
                  <a:txBody>
                    <a:bodyPr/>
                    <a:lstStyle/>
                    <a:p>
                      <a:pPr indent="0" lvl="0" marL="0" rtl="0" algn="l">
                        <a:lnSpc>
                          <a:spcPct val="115000"/>
                        </a:lnSpc>
                        <a:spcBef>
                          <a:spcPts val="0"/>
                        </a:spcBef>
                        <a:spcAft>
                          <a:spcPts val="0"/>
                        </a:spcAft>
                        <a:buNone/>
                      </a:pPr>
                      <a:r>
                        <a:rPr lang="en-US"/>
                        <a:t>Basic Sensor Readings</a:t>
                      </a:r>
                      <a:endParaRPr/>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47:5:0"/>
                      </a:ext>
                    </a:extLst>
                  </a:tcPr>
                </a:tc>
                <a:tc>
                  <a:txBody>
                    <a:bodyPr/>
                    <a:lstStyle/>
                    <a:p>
                      <a:pPr indent="0" lvl="0" marL="0" rtl="0" algn="l">
                        <a:lnSpc>
                          <a:spcPct val="115000"/>
                        </a:lnSpc>
                        <a:spcBef>
                          <a:spcPts val="0"/>
                        </a:spcBef>
                        <a:spcAft>
                          <a:spcPts val="0"/>
                        </a:spcAft>
                        <a:buNone/>
                      </a:pPr>
                      <a:r>
                        <a:rPr lang="en-US"/>
                        <a:t>Test the temperature sensor against a known working thermometer at ambient temperature and ensure CO2 value increases when breath or co2 from a duster is introduced</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5:1"/>
                      </a:ext>
                    </a:extLst>
                  </a:tcPr>
                </a:tc>
                <a:tc>
                  <a:txBody>
                    <a:bodyPr/>
                    <a:lstStyle/>
                    <a:p>
                      <a:pPr indent="0" lvl="0" marL="0" rtl="0" algn="l">
                        <a:lnSpc>
                          <a:spcPct val="115000"/>
                        </a:lnSpc>
                        <a:spcBef>
                          <a:spcPts val="0"/>
                        </a:spcBef>
                        <a:spcAft>
                          <a:spcPts val="0"/>
                        </a:spcAft>
                        <a:buNone/>
                      </a:pPr>
                      <a:r>
                        <a:rPr lang="en-US"/>
                        <a:t>Test the CO2 and temperature sensors by connecting to the pi and writing scripts to </a:t>
                      </a:r>
                      <a:r>
                        <a:rPr lang="en-US"/>
                        <a:t>receive</a:t>
                      </a:r>
                      <a:r>
                        <a:rPr lang="en-US"/>
                        <a:t> </a:t>
                      </a:r>
                      <a:r>
                        <a:rPr lang="en-US"/>
                        <a:t>their</a:t>
                      </a:r>
                      <a:r>
                        <a:rPr lang="en-US"/>
                        <a:t> values</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5:2"/>
                      </a:ext>
                    </a:extLst>
                  </a:tcPr>
                </a:tc>
                <a:tc>
                  <a:txBody>
                    <a:bodyPr/>
                    <a:lstStyle/>
                    <a:p>
                      <a:pPr indent="0" lvl="0" marL="0" rtl="0" algn="l">
                        <a:lnSpc>
                          <a:spcPct val="115000"/>
                        </a:lnSpc>
                        <a:spcBef>
                          <a:spcPts val="0"/>
                        </a:spcBef>
                        <a:spcAft>
                          <a:spcPts val="0"/>
                        </a:spcAft>
                        <a:buNone/>
                      </a:pPr>
                      <a:r>
                        <a:rPr lang="en-US"/>
                        <a:t>Passed</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7:5:3"/>
                      </a:ext>
                    </a:extLst>
                  </a:tcPr>
                </a:tc>
                <a:tc>
                  <a:txBody>
                    <a:bodyPr/>
                    <a:lstStyle/>
                    <a:p>
                      <a:pPr indent="0" lvl="0" marL="0" rtl="0" algn="l">
                        <a:lnSpc>
                          <a:spcPct val="115000"/>
                        </a:lnSpc>
                        <a:spcBef>
                          <a:spcPts val="0"/>
                        </a:spcBef>
                        <a:spcAft>
                          <a:spcPts val="0"/>
                        </a:spcAft>
                        <a:buNone/>
                      </a:pPr>
                      <a:r>
                        <a:rPr lang="en-US"/>
                        <a:t>Mark Golla</a:t>
                      </a:r>
                      <a:endParaRPr/>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7:5:4"/>
                      </a:ext>
                    </a:extLs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aphicFrame>
        <p:nvGraphicFramePr>
          <p:cNvPr id="152" name="Google Shape;152;g1554e26456f_0_11"/>
          <p:cNvGraphicFramePr/>
          <p:nvPr/>
        </p:nvGraphicFramePr>
        <p:xfrm>
          <a:off x="37163" y="927475"/>
          <a:ext cx="3000000" cy="3000000"/>
        </p:xfrm>
        <a:graphic>
          <a:graphicData uri="http://schemas.openxmlformats.org/drawingml/2006/table">
            <a:tbl>
              <a:tblPr>
                <a:noFill/>
                <a:tableStyleId>{32E7B739-FD37-48DE-83BA-4355EB25E5FE}</a:tableStyleId>
              </a:tblPr>
              <a:tblGrid>
                <a:gridCol w="949525"/>
                <a:gridCol w="3112900"/>
                <a:gridCol w="3369775"/>
                <a:gridCol w="700150"/>
                <a:gridCol w="853650"/>
              </a:tblGrid>
              <a:tr h="1409550">
                <a:tc>
                  <a:txBody>
                    <a:bodyPr/>
                    <a:lstStyle/>
                    <a:p>
                      <a:pPr indent="0" lvl="0" marL="0" rtl="0" algn="l">
                        <a:lnSpc>
                          <a:spcPct val="115000"/>
                        </a:lnSpc>
                        <a:spcBef>
                          <a:spcPts val="0"/>
                        </a:spcBef>
                        <a:spcAft>
                          <a:spcPts val="0"/>
                        </a:spcAft>
                        <a:buNone/>
                      </a:pPr>
                      <a:r>
                        <a:rPr lang="en-US" sz="1200"/>
                        <a:t>Multispectral Camera</a:t>
                      </a:r>
                      <a:endParaRPr sz="1200"/>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52:0:0"/>
                      </a:ext>
                    </a:extLst>
                  </a:tcPr>
                </a:tc>
                <a:tc>
                  <a:txBody>
                    <a:bodyPr/>
                    <a:lstStyle/>
                    <a:p>
                      <a:pPr indent="0" lvl="0" marL="0" rtl="0" algn="l">
                        <a:lnSpc>
                          <a:spcPct val="115000"/>
                        </a:lnSpc>
                        <a:spcBef>
                          <a:spcPts val="0"/>
                        </a:spcBef>
                        <a:spcAft>
                          <a:spcPts val="0"/>
                        </a:spcAft>
                        <a:buNone/>
                      </a:pPr>
                      <a:r>
                        <a:rPr lang="en-US" sz="1200"/>
                        <a:t>Successful capture of an image at each NIR wavelength and its compilation into a multidimensional image within less than one second.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0:1"/>
                      </a:ext>
                    </a:extLst>
                  </a:tcPr>
                </a:tc>
                <a:tc>
                  <a:txBody>
                    <a:bodyPr/>
                    <a:lstStyle/>
                    <a:p>
                      <a:pPr indent="0" lvl="0" marL="0" rtl="0" algn="l">
                        <a:lnSpc>
                          <a:spcPct val="115000"/>
                        </a:lnSpc>
                        <a:spcBef>
                          <a:spcPts val="0"/>
                        </a:spcBef>
                        <a:spcAft>
                          <a:spcPts val="0"/>
                        </a:spcAft>
                        <a:buNone/>
                      </a:pPr>
                      <a:r>
                        <a:rPr lang="en-US" sz="1200"/>
                        <a:t>The camera should be able to cycle through wavelengths and capture a full image of a white background as well as coffee grounds every second for 2 minutes. The images should be </a:t>
                      </a:r>
                      <a:r>
                        <a:rPr lang="en-US" sz="1200"/>
                        <a:t>consistent</a:t>
                      </a:r>
                      <a:r>
                        <a:rPr lang="en-US" sz="1200"/>
                        <a:t> and the light intensity should not saturate the camera</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0:2"/>
                      </a:ext>
                    </a:extLst>
                  </a:tcPr>
                </a:tc>
                <a:tc>
                  <a:txBody>
                    <a:bodyPr/>
                    <a:lstStyle/>
                    <a:p>
                      <a:pPr indent="0" lvl="0" marL="0" rtl="0" algn="l">
                        <a:lnSpc>
                          <a:spcPct val="115000"/>
                        </a:lnSpc>
                        <a:spcBef>
                          <a:spcPts val="0"/>
                        </a:spcBef>
                        <a:spcAft>
                          <a:spcPts val="0"/>
                        </a:spcAft>
                        <a:buNone/>
                      </a:pPr>
                      <a:r>
                        <a:rPr lang="en-US" sz="1200"/>
                        <a:t>Passed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52:0:3"/>
                      </a:ext>
                    </a:extLst>
                  </a:tcPr>
                </a:tc>
                <a:tc>
                  <a:txBody>
                    <a:bodyPr/>
                    <a:lstStyle/>
                    <a:p>
                      <a:pPr indent="0" lvl="0" marL="0" rtl="0" algn="l">
                        <a:lnSpc>
                          <a:spcPct val="115000"/>
                        </a:lnSpc>
                        <a:spcBef>
                          <a:spcPts val="0"/>
                        </a:spcBef>
                        <a:spcAft>
                          <a:spcPts val="0"/>
                        </a:spcAft>
                        <a:buNone/>
                      </a:pPr>
                      <a:r>
                        <a:rPr lang="en-US" sz="1200"/>
                        <a:t>Mark Golla</a:t>
                      </a:r>
                      <a:endParaRPr sz="1200"/>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0:4"/>
                      </a:ext>
                    </a:extLst>
                  </a:tcPr>
                </a:tc>
              </a:tr>
              <a:tr h="1181525">
                <a:tc>
                  <a:txBody>
                    <a:bodyPr/>
                    <a:lstStyle/>
                    <a:p>
                      <a:pPr indent="0" lvl="0" marL="0" rtl="0" algn="l">
                        <a:lnSpc>
                          <a:spcPct val="115000"/>
                        </a:lnSpc>
                        <a:spcBef>
                          <a:spcPts val="0"/>
                        </a:spcBef>
                        <a:spcAft>
                          <a:spcPts val="0"/>
                        </a:spcAft>
                        <a:buNone/>
                      </a:pPr>
                      <a:r>
                        <a:rPr lang="en-US" sz="1200"/>
                        <a:t>Water Heating System</a:t>
                      </a:r>
                      <a:endParaRPr sz="1200"/>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52:1:0"/>
                      </a:ext>
                    </a:extLst>
                  </a:tcPr>
                </a:tc>
                <a:tc>
                  <a:txBody>
                    <a:bodyPr/>
                    <a:lstStyle/>
                    <a:p>
                      <a:pPr indent="0" lvl="0" marL="0" rtl="0" algn="l">
                        <a:lnSpc>
                          <a:spcPct val="115000"/>
                        </a:lnSpc>
                        <a:spcBef>
                          <a:spcPts val="0"/>
                        </a:spcBef>
                        <a:spcAft>
                          <a:spcPts val="0"/>
                        </a:spcAft>
                        <a:buNone/>
                      </a:pPr>
                      <a:r>
                        <a:rPr lang="en-US" sz="1200"/>
                        <a:t>The temperature of water in the reservoir should be able to be held at a constant temperature anywhere in the range of 185 degrees F to 205 degrees F for 30 seconds without fluctuating more than 2 degrees</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1"/>
                      </a:ext>
                    </a:extLst>
                  </a:tcPr>
                </a:tc>
                <a:tc>
                  <a:txBody>
                    <a:bodyPr/>
                    <a:lstStyle/>
                    <a:p>
                      <a:pPr indent="0" lvl="0" marL="0" rtl="0" algn="l">
                        <a:lnSpc>
                          <a:spcPct val="115000"/>
                        </a:lnSpc>
                        <a:spcBef>
                          <a:spcPts val="0"/>
                        </a:spcBef>
                        <a:spcAft>
                          <a:spcPts val="0"/>
                        </a:spcAft>
                        <a:buNone/>
                      </a:pPr>
                      <a:r>
                        <a:rPr lang="en-US" sz="1200"/>
                        <a:t>The temperature values will be swept in increments of one from 185 to 205 F in 5 F intervals and held at each step for 30 seconds</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2"/>
                      </a:ext>
                    </a:extLst>
                  </a:tcPr>
                </a:tc>
                <a:tc>
                  <a:txBody>
                    <a:bodyPr/>
                    <a:lstStyle/>
                    <a:p>
                      <a:pPr indent="0" lvl="0" marL="0" rtl="0" algn="l">
                        <a:lnSpc>
                          <a:spcPct val="115000"/>
                        </a:lnSpc>
                        <a:spcBef>
                          <a:spcPts val="0"/>
                        </a:spcBef>
                        <a:spcAft>
                          <a:spcPts val="0"/>
                        </a:spcAft>
                        <a:buNone/>
                      </a:pPr>
                      <a:r>
                        <a:rPr lang="en-US" sz="1200"/>
                        <a:t>Passed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52:1:3"/>
                      </a:ext>
                    </a:extLst>
                  </a:tcPr>
                </a:tc>
                <a:tc>
                  <a:txBody>
                    <a:bodyPr/>
                    <a:lstStyle/>
                    <a:p>
                      <a:pPr indent="0" lvl="0" marL="0" rtl="0" algn="l">
                        <a:lnSpc>
                          <a:spcPct val="115000"/>
                        </a:lnSpc>
                        <a:spcBef>
                          <a:spcPts val="0"/>
                        </a:spcBef>
                        <a:spcAft>
                          <a:spcPts val="0"/>
                        </a:spcAft>
                        <a:buNone/>
                      </a:pPr>
                      <a:r>
                        <a:rPr lang="en-US" sz="1200"/>
                        <a:t>Mark Golla</a:t>
                      </a:r>
                      <a:endParaRPr sz="1200"/>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1:4"/>
                      </a:ext>
                    </a:extLst>
                  </a:tcPr>
                </a:tc>
              </a:tr>
              <a:tr h="953525">
                <a:tc>
                  <a:txBody>
                    <a:bodyPr/>
                    <a:lstStyle/>
                    <a:p>
                      <a:pPr indent="0" lvl="0" marL="0" rtl="0" algn="l">
                        <a:lnSpc>
                          <a:spcPct val="115000"/>
                        </a:lnSpc>
                        <a:spcBef>
                          <a:spcPts val="0"/>
                        </a:spcBef>
                        <a:spcAft>
                          <a:spcPts val="0"/>
                        </a:spcAft>
                        <a:buNone/>
                      </a:pPr>
                      <a:r>
                        <a:rPr lang="en-US" sz="1200"/>
                        <a:t>Carafe Detection</a:t>
                      </a:r>
                      <a:endParaRPr sz="1200"/>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52:2:0"/>
                      </a:ext>
                    </a:extLst>
                  </a:tcPr>
                </a:tc>
                <a:tc>
                  <a:txBody>
                    <a:bodyPr/>
                    <a:lstStyle/>
                    <a:p>
                      <a:pPr indent="0" lvl="0" marL="0" rtl="0" algn="l">
                        <a:lnSpc>
                          <a:spcPct val="115000"/>
                        </a:lnSpc>
                        <a:spcBef>
                          <a:spcPts val="0"/>
                        </a:spcBef>
                        <a:spcAft>
                          <a:spcPts val="0"/>
                        </a:spcAft>
                        <a:buNone/>
                      </a:pPr>
                      <a:r>
                        <a:rPr lang="en-US" sz="1200"/>
                        <a:t>The output should be below 1.8 V when the carafe is within 5mm and above 1.8 V if the carafe is further than 20 mm</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2:1"/>
                      </a:ext>
                    </a:extLst>
                  </a:tcPr>
                </a:tc>
                <a:tc>
                  <a:txBody>
                    <a:bodyPr/>
                    <a:lstStyle/>
                    <a:p>
                      <a:pPr indent="0" lvl="0" marL="0" rtl="0" algn="l">
                        <a:lnSpc>
                          <a:spcPct val="115000"/>
                        </a:lnSpc>
                        <a:spcBef>
                          <a:spcPts val="0"/>
                        </a:spcBef>
                        <a:spcAft>
                          <a:spcPts val="0"/>
                        </a:spcAft>
                        <a:buNone/>
                      </a:pPr>
                      <a:r>
                        <a:rPr lang="en-US" sz="1200"/>
                        <a:t>The proximity sensor should output logic low when the carafe is against it and high otherwise. The output voltage will be measured in 5 mm intervals from the sensor from 0mm to 35mm</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2:2"/>
                      </a:ext>
                    </a:extLst>
                  </a:tcPr>
                </a:tc>
                <a:tc>
                  <a:txBody>
                    <a:bodyPr/>
                    <a:lstStyle/>
                    <a:p>
                      <a:pPr indent="0" lvl="0" marL="0" rtl="0" algn="l">
                        <a:lnSpc>
                          <a:spcPct val="115000"/>
                        </a:lnSpc>
                        <a:spcBef>
                          <a:spcPts val="0"/>
                        </a:spcBef>
                        <a:spcAft>
                          <a:spcPts val="0"/>
                        </a:spcAft>
                        <a:buNone/>
                      </a:pPr>
                      <a:r>
                        <a:rPr lang="en-US" sz="1200"/>
                        <a:t>Passed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52:2:3"/>
                      </a:ext>
                    </a:extLst>
                  </a:tcPr>
                </a:tc>
                <a:tc>
                  <a:txBody>
                    <a:bodyPr/>
                    <a:lstStyle/>
                    <a:p>
                      <a:pPr indent="0" lvl="0" marL="0" rtl="0" algn="l">
                        <a:lnSpc>
                          <a:spcPct val="115000"/>
                        </a:lnSpc>
                        <a:spcBef>
                          <a:spcPts val="0"/>
                        </a:spcBef>
                        <a:spcAft>
                          <a:spcPts val="0"/>
                        </a:spcAft>
                        <a:buNone/>
                      </a:pPr>
                      <a:r>
                        <a:rPr lang="en-US" sz="1200"/>
                        <a:t>Mark Golla</a:t>
                      </a:r>
                      <a:endParaRPr sz="1200"/>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2:4"/>
                      </a:ext>
                    </a:extLst>
                  </a:tcPr>
                </a:tc>
              </a:tr>
              <a:tr h="725500">
                <a:tc>
                  <a:txBody>
                    <a:bodyPr/>
                    <a:lstStyle/>
                    <a:p>
                      <a:pPr indent="0" lvl="0" marL="0" rtl="0" algn="l">
                        <a:lnSpc>
                          <a:spcPct val="115000"/>
                        </a:lnSpc>
                        <a:spcBef>
                          <a:spcPts val="0"/>
                        </a:spcBef>
                        <a:spcAft>
                          <a:spcPts val="0"/>
                        </a:spcAft>
                        <a:buNone/>
                      </a:pPr>
                      <a:r>
                        <a:rPr lang="en-US" sz="1200"/>
                        <a:t>Brew Quantity</a:t>
                      </a:r>
                      <a:endParaRPr sz="1200"/>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52:3:0"/>
                      </a:ext>
                    </a:extLst>
                  </a:tcPr>
                </a:tc>
                <a:tc>
                  <a:txBody>
                    <a:bodyPr/>
                    <a:lstStyle/>
                    <a:p>
                      <a:pPr indent="0" lvl="0" marL="0" rtl="0" algn="l">
                        <a:lnSpc>
                          <a:spcPct val="115000"/>
                        </a:lnSpc>
                        <a:spcBef>
                          <a:spcPts val="0"/>
                        </a:spcBef>
                        <a:spcAft>
                          <a:spcPts val="0"/>
                        </a:spcAft>
                        <a:buNone/>
                      </a:pPr>
                      <a:r>
                        <a:rPr lang="en-US" sz="1200"/>
                        <a:t>The amount of water dispensed should be within 10% of what was requested.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3:1"/>
                      </a:ext>
                    </a:extLst>
                  </a:tcPr>
                </a:tc>
                <a:tc>
                  <a:txBody>
                    <a:bodyPr/>
                    <a:lstStyle/>
                    <a:p>
                      <a:pPr indent="0" lvl="0" marL="0" rtl="0" algn="l">
                        <a:lnSpc>
                          <a:spcPct val="115000"/>
                        </a:lnSpc>
                        <a:spcBef>
                          <a:spcPts val="0"/>
                        </a:spcBef>
                        <a:spcAft>
                          <a:spcPts val="0"/>
                        </a:spcAft>
                        <a:buNone/>
                      </a:pPr>
                      <a:r>
                        <a:rPr lang="en-US" sz="1200"/>
                        <a:t>Run the hardware with pre defined quantities and measure the amount of water dispensed to verify the dispensing mechanism</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3:2"/>
                      </a:ext>
                    </a:extLst>
                  </a:tcPr>
                </a:tc>
                <a:tc>
                  <a:txBody>
                    <a:bodyPr/>
                    <a:lstStyle/>
                    <a:p>
                      <a:pPr indent="0" lvl="0" marL="0" rtl="0" algn="l">
                        <a:lnSpc>
                          <a:spcPct val="115000"/>
                        </a:lnSpc>
                        <a:spcBef>
                          <a:spcPts val="0"/>
                        </a:spcBef>
                        <a:spcAft>
                          <a:spcPts val="0"/>
                        </a:spcAft>
                        <a:buNone/>
                      </a:pPr>
                      <a:r>
                        <a:rPr lang="en-US" sz="1200"/>
                        <a:t>Testing</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extLst>
                      <a:ext uri="http://customooxmlschemas.google.com/">
                        <go:slidesCustomData xmlns:go="http://customooxmlschemas.google.com/" cellId="152:3:3"/>
                      </a:ext>
                    </a:extLst>
                  </a:tcPr>
                </a:tc>
                <a:tc>
                  <a:txBody>
                    <a:bodyPr/>
                    <a:lstStyle/>
                    <a:p>
                      <a:pPr indent="0" lvl="0" marL="0" rtl="0" algn="l">
                        <a:lnSpc>
                          <a:spcPct val="115000"/>
                        </a:lnSpc>
                        <a:spcBef>
                          <a:spcPts val="0"/>
                        </a:spcBef>
                        <a:spcAft>
                          <a:spcPts val="0"/>
                        </a:spcAft>
                        <a:buNone/>
                      </a:pPr>
                      <a:r>
                        <a:rPr lang="en-US" sz="1200"/>
                        <a:t>Mark Golla</a:t>
                      </a:r>
                      <a:endParaRPr sz="1200"/>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3:4"/>
                      </a:ext>
                    </a:extLst>
                  </a:tcPr>
                </a:tc>
              </a:tr>
              <a:tr h="1409550">
                <a:tc>
                  <a:txBody>
                    <a:bodyPr/>
                    <a:lstStyle/>
                    <a:p>
                      <a:pPr indent="0" lvl="0" marL="0" rtl="0" algn="l">
                        <a:lnSpc>
                          <a:spcPct val="115000"/>
                        </a:lnSpc>
                        <a:spcBef>
                          <a:spcPts val="0"/>
                        </a:spcBef>
                        <a:spcAft>
                          <a:spcPts val="0"/>
                        </a:spcAft>
                        <a:buNone/>
                      </a:pPr>
                      <a:r>
                        <a:rPr lang="en-US" sz="1200"/>
                        <a:t>Full System Demo</a:t>
                      </a:r>
                      <a:endParaRPr sz="1200"/>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5A6BD"/>
                    </a:solidFill>
                    <a:extLst>
                      <a:ext uri="http://customooxmlschemas.google.com/">
                        <go:slidesCustomData xmlns:go="http://customooxmlschemas.google.com/" cellId="152:4:0"/>
                      </a:ext>
                    </a:extLst>
                  </a:tcPr>
                </a:tc>
                <a:tc>
                  <a:txBody>
                    <a:bodyPr/>
                    <a:lstStyle/>
                    <a:p>
                      <a:pPr indent="0" lvl="0" marL="0" rtl="0" algn="l">
                        <a:lnSpc>
                          <a:spcPct val="115000"/>
                        </a:lnSpc>
                        <a:spcBef>
                          <a:spcPts val="0"/>
                        </a:spcBef>
                        <a:spcAft>
                          <a:spcPts val="0"/>
                        </a:spcAft>
                        <a:buNone/>
                      </a:pPr>
                      <a:r>
                        <a:rPr lang="en-US" sz="1200"/>
                        <a:t>A user of the system can select brew type and cup size according to their needs and make a cup of coffee.</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4:1"/>
                      </a:ext>
                    </a:extLst>
                  </a:tcPr>
                </a:tc>
                <a:tc>
                  <a:txBody>
                    <a:bodyPr/>
                    <a:lstStyle/>
                    <a:p>
                      <a:pPr indent="0" lvl="0" marL="0" rtl="0" algn="l">
                        <a:lnSpc>
                          <a:spcPct val="115000"/>
                        </a:lnSpc>
                        <a:spcBef>
                          <a:spcPts val="0"/>
                        </a:spcBef>
                        <a:spcAft>
                          <a:spcPts val="0"/>
                        </a:spcAft>
                        <a:buNone/>
                      </a:pPr>
                      <a:r>
                        <a:rPr lang="en-US" sz="1200"/>
                        <a:t>The system is able to complete when the camera reads the grounds to have reached the required saturation levels, the temperature sensor reads all of the temperature for water maintained, and CO2 levels are matched according to specifications.</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4:2"/>
                      </a:ext>
                    </a:extLst>
                  </a:tcPr>
                </a:tc>
                <a:tc>
                  <a:txBody>
                    <a:bodyPr/>
                    <a:lstStyle/>
                    <a:p>
                      <a:pPr indent="0" lvl="0" marL="0" rtl="0" algn="l">
                        <a:lnSpc>
                          <a:spcPct val="115000"/>
                        </a:lnSpc>
                        <a:spcBef>
                          <a:spcPts val="0"/>
                        </a:spcBef>
                        <a:spcAft>
                          <a:spcPts val="0"/>
                        </a:spcAft>
                        <a:buNone/>
                      </a:pPr>
                      <a:r>
                        <a:rPr lang="en-US" sz="1200"/>
                        <a:t>Untested</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9D9D9"/>
                    </a:solidFill>
                    <a:extLst>
                      <a:ext uri="http://customooxmlschemas.google.com/">
                        <go:slidesCustomData xmlns:go="http://customooxmlschemas.google.com/" cellId="152:4:3"/>
                      </a:ext>
                    </a:extLst>
                  </a:tcPr>
                </a:tc>
                <a:tc>
                  <a:txBody>
                    <a:bodyPr/>
                    <a:lstStyle/>
                    <a:p>
                      <a:pPr indent="0" lvl="0" marL="0" rtl="0" algn="l">
                        <a:lnSpc>
                          <a:spcPct val="115000"/>
                        </a:lnSpc>
                        <a:spcBef>
                          <a:spcPts val="0"/>
                        </a:spcBef>
                        <a:spcAft>
                          <a:spcPts val="0"/>
                        </a:spcAft>
                        <a:buNone/>
                      </a:pPr>
                      <a:r>
                        <a:rPr lang="en-US" sz="1200"/>
                        <a:t>Everyone</a:t>
                      </a:r>
                      <a:endParaRPr sz="1200"/>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52:4:4"/>
                      </a:ext>
                    </a:extLst>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idx="1" type="body"/>
          </p:nvPr>
        </p:nvSpPr>
        <p:spPr>
          <a:xfrm>
            <a:off x="457200" y="1608545"/>
            <a:ext cx="8229600" cy="4077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3200"/>
              <a:buNone/>
            </a:pPr>
            <a:r>
              <a:t/>
            </a:r>
            <a:endParaRPr b="1"/>
          </a:p>
          <a:p>
            <a:pPr indent="0" lvl="0" marL="0" rtl="0" algn="l">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rPr b="1" lang="en-US"/>
              <a:t>Thank You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498435ab42_0_0"/>
          <p:cNvSpPr txBox="1"/>
          <p:nvPr/>
        </p:nvSpPr>
        <p:spPr>
          <a:xfrm>
            <a:off x="457200" y="1478850"/>
            <a:ext cx="5439000" cy="4647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Problem Statement:</a:t>
            </a:r>
            <a:endParaRPr b="1" i="0" sz="2500" u="none" cap="none" strike="noStrike">
              <a:solidFill>
                <a:srgbClr val="000000"/>
              </a:solidFill>
              <a:latin typeface="Arial"/>
              <a:ea typeface="Arial"/>
              <a:cs typeface="Arial"/>
              <a:sym typeface="Arial"/>
            </a:endParaRPr>
          </a:p>
          <a:p>
            <a:pPr indent="-371475" lvl="0" marL="457200" marR="0" rtl="0" algn="l">
              <a:lnSpc>
                <a:spcPct val="90000"/>
              </a:lnSpc>
              <a:spcBef>
                <a:spcPts val="0"/>
              </a:spcBef>
              <a:spcAft>
                <a:spcPts val="0"/>
              </a:spcAft>
              <a:buClr>
                <a:srgbClr val="000000"/>
              </a:buClr>
              <a:buSzPts val="2250"/>
              <a:buFont typeface="Arial"/>
              <a:buChar char="●"/>
            </a:pPr>
            <a:r>
              <a:rPr b="0" i="0" lang="en-US" sz="2250" u="none" cap="none" strike="noStrike">
                <a:solidFill>
                  <a:srgbClr val="000000"/>
                </a:solidFill>
                <a:latin typeface="Arial"/>
                <a:ea typeface="Arial"/>
                <a:cs typeface="Arial"/>
                <a:sym typeface="Arial"/>
              </a:rPr>
              <a:t>Issues pertain to human errors &amp; inconsistencies with pouring methods </a:t>
            </a:r>
            <a:endParaRPr b="0" i="0" sz="2250" u="none" cap="none" strike="noStrike">
              <a:solidFill>
                <a:srgbClr val="000000"/>
              </a:solidFill>
              <a:latin typeface="Arial"/>
              <a:ea typeface="Arial"/>
              <a:cs typeface="Arial"/>
              <a:sym typeface="Arial"/>
            </a:endParaRPr>
          </a:p>
          <a:p>
            <a:pPr indent="-371475" lvl="0" marL="457200" marR="0" rtl="0" algn="l">
              <a:lnSpc>
                <a:spcPct val="90000"/>
              </a:lnSpc>
              <a:spcBef>
                <a:spcPts val="0"/>
              </a:spcBef>
              <a:spcAft>
                <a:spcPts val="0"/>
              </a:spcAft>
              <a:buClr>
                <a:srgbClr val="000000"/>
              </a:buClr>
              <a:buSzPts val="2250"/>
              <a:buFont typeface="Arial"/>
              <a:buChar char="●"/>
            </a:pPr>
            <a:r>
              <a:rPr b="0" i="0" lang="en-US" sz="2250" u="none" cap="none" strike="noStrike">
                <a:solidFill>
                  <a:srgbClr val="000000"/>
                </a:solidFill>
                <a:latin typeface="Arial"/>
                <a:ea typeface="Arial"/>
                <a:cs typeface="Arial"/>
                <a:sym typeface="Arial"/>
              </a:rPr>
              <a:t>Current method is very tedious and imprecise</a:t>
            </a:r>
            <a:endParaRPr b="0" i="0" sz="225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250"/>
              <a:buFont typeface="Arial"/>
              <a:buNone/>
            </a:pPr>
            <a:r>
              <a:t/>
            </a:r>
            <a:endParaRPr b="0" i="0" sz="225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Our Coffee System will:</a:t>
            </a:r>
            <a:endParaRPr b="1" i="0" sz="2500" u="none" cap="none" strike="noStrike">
              <a:solidFill>
                <a:srgbClr val="000000"/>
              </a:solidFill>
              <a:latin typeface="Arial"/>
              <a:ea typeface="Arial"/>
              <a:cs typeface="Arial"/>
              <a:sym typeface="Arial"/>
            </a:endParaRPr>
          </a:p>
          <a:p>
            <a:pPr indent="-371475" lvl="0" marL="457200" marR="0" rtl="0" algn="l">
              <a:lnSpc>
                <a:spcPct val="90000"/>
              </a:lnSpc>
              <a:spcBef>
                <a:spcPts val="0"/>
              </a:spcBef>
              <a:spcAft>
                <a:spcPts val="0"/>
              </a:spcAft>
              <a:buClr>
                <a:srgbClr val="000000"/>
              </a:buClr>
              <a:buSzPts val="2250"/>
              <a:buFont typeface="Arial"/>
              <a:buChar char="●"/>
            </a:pPr>
            <a:r>
              <a:rPr b="0" i="0" lang="en-US" sz="2250" u="none" cap="none" strike="noStrike">
                <a:solidFill>
                  <a:srgbClr val="000000"/>
                </a:solidFill>
                <a:latin typeface="Arial"/>
                <a:ea typeface="Arial"/>
                <a:cs typeface="Arial"/>
                <a:sym typeface="Arial"/>
              </a:rPr>
              <a:t>Focus on automating the process by utilizing machine learning &amp; built-in sensors to regulate temperature &amp; water saturation levels</a:t>
            </a:r>
            <a:endParaRPr b="0" i="0" sz="2250" u="none" cap="none" strike="noStrike">
              <a:solidFill>
                <a:srgbClr val="000000"/>
              </a:solidFill>
              <a:latin typeface="Arial"/>
              <a:ea typeface="Arial"/>
              <a:cs typeface="Arial"/>
              <a:sym typeface="Arial"/>
            </a:endParaRPr>
          </a:p>
          <a:p>
            <a:pPr indent="-371475" lvl="0" marL="457200" marR="0" rtl="0" algn="l">
              <a:lnSpc>
                <a:spcPct val="90000"/>
              </a:lnSpc>
              <a:spcBef>
                <a:spcPts val="0"/>
              </a:spcBef>
              <a:spcAft>
                <a:spcPts val="0"/>
              </a:spcAft>
              <a:buClr>
                <a:srgbClr val="000000"/>
              </a:buClr>
              <a:buSzPts val="2250"/>
              <a:buFont typeface="Arial"/>
              <a:buChar char="●"/>
            </a:pPr>
            <a:r>
              <a:rPr b="0" i="0" lang="en-US" sz="2250" u="none" cap="none" strike="noStrike">
                <a:solidFill>
                  <a:srgbClr val="000000"/>
                </a:solidFill>
                <a:latin typeface="Arial"/>
                <a:ea typeface="Arial"/>
                <a:cs typeface="Arial"/>
                <a:sym typeface="Arial"/>
              </a:rPr>
              <a:t>Create the perfect cup of coffee for each user by tailoring user preferences of roast type through an android app &amp; machine learning</a:t>
            </a:r>
            <a:endParaRPr b="0" i="0" sz="225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pic>
        <p:nvPicPr>
          <p:cNvPr id="67" name="Google Shape;67;g1498435ab42_0_0"/>
          <p:cNvPicPr preferRelativeResize="0"/>
          <p:nvPr/>
        </p:nvPicPr>
        <p:blipFill rotWithShape="1">
          <a:blip r:embed="rId3">
            <a:alphaModFix/>
          </a:blip>
          <a:srcRect b="0" l="0" r="0" t="0"/>
          <a:stretch/>
        </p:blipFill>
        <p:spPr>
          <a:xfrm>
            <a:off x="5896200" y="2723143"/>
            <a:ext cx="3019275" cy="20430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498435ab42_0_50"/>
          <p:cNvSpPr txBox="1"/>
          <p:nvPr>
            <p:ph type="title"/>
          </p:nvPr>
        </p:nvSpPr>
        <p:spPr>
          <a:xfrm>
            <a:off x="518650" y="8033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System Overview</a:t>
            </a:r>
            <a:endParaRPr/>
          </a:p>
        </p:txBody>
      </p:sp>
      <p:pic>
        <p:nvPicPr>
          <p:cNvPr id="73" name="Google Shape;73;g1498435ab42_0_50"/>
          <p:cNvPicPr preferRelativeResize="0"/>
          <p:nvPr/>
        </p:nvPicPr>
        <p:blipFill rotWithShape="1">
          <a:blip r:embed="rId3">
            <a:alphaModFix/>
          </a:blip>
          <a:srcRect b="2596" l="2025" r="1958" t="3683"/>
          <a:stretch/>
        </p:blipFill>
        <p:spPr>
          <a:xfrm>
            <a:off x="0" y="1450250"/>
            <a:ext cx="9144001" cy="5407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498435ab42_0_10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Hardware / Peripherals Subsystem</a:t>
            </a:r>
            <a:endParaRPr/>
          </a:p>
        </p:txBody>
      </p:sp>
      <p:graphicFrame>
        <p:nvGraphicFramePr>
          <p:cNvPr id="79" name="Google Shape;79;g1498435ab42_0_100"/>
          <p:cNvGraphicFramePr/>
          <p:nvPr/>
        </p:nvGraphicFramePr>
        <p:xfrm>
          <a:off x="395875" y="1852875"/>
          <a:ext cx="3000000" cy="3000000"/>
        </p:xfrm>
        <a:graphic>
          <a:graphicData uri="http://schemas.openxmlformats.org/drawingml/2006/table">
            <a:tbl>
              <a:tblPr>
                <a:noFill/>
                <a:tableStyleId>{1C8B3B8D-E7CA-49A7-9D40-B6EB6EBC503F}</a:tableStyleId>
              </a:tblPr>
              <a:tblGrid>
                <a:gridCol w="4240250"/>
                <a:gridCol w="4240250"/>
              </a:tblGrid>
              <a:tr h="1094300">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Accomplishments since the last presentation </a:t>
                      </a:r>
                      <a:endParaRPr sz="1800"/>
                    </a:p>
                    <a:p>
                      <a:pPr indent="0" lvl="0" marL="0" marR="0" rtl="0" algn="l">
                        <a:lnSpc>
                          <a:spcPct val="100000"/>
                        </a:lnSpc>
                        <a:spcBef>
                          <a:spcPts val="0"/>
                        </a:spcBef>
                        <a:spcAft>
                          <a:spcPts val="0"/>
                        </a:spcAft>
                        <a:buClr>
                          <a:srgbClr val="000000"/>
                        </a:buClr>
                        <a:buSzPts val="1800"/>
                        <a:buFont typeface="Calibri"/>
                        <a:buNone/>
                      </a:pPr>
                      <a:r>
                        <a:rPr lang="en-US" sz="1800">
                          <a:solidFill>
                            <a:srgbClr val="FF0000"/>
                          </a:solidFill>
                        </a:rPr>
                        <a:t>15 hours</a:t>
                      </a:r>
                      <a:r>
                        <a:rPr lang="en-US" sz="1800" u="none" cap="none" strike="noStrike"/>
                        <a:t>                     </a:t>
                      </a:r>
                      <a:endParaRPr sz="1800" u="none" cap="none" strike="noStrike">
                        <a:solidFill>
                          <a:srgbClr val="FF0000"/>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Arial"/>
                        <a:buNone/>
                      </a:pPr>
                      <a:r>
                        <a:rPr lang="en-US" sz="1800">
                          <a:solidFill>
                            <a:schemeClr val="dk1"/>
                          </a:solidFill>
                        </a:rPr>
                        <a:t>Ongoing progress/problems and plans until the next presentation</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00225">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Replaced platter based sprinkler with solenoid valve</a:t>
                      </a:r>
                      <a:endParaRPr sz="1800"/>
                    </a:p>
                    <a:p>
                      <a:pPr indent="-342900" lvl="0" marL="457200" marR="0" rtl="0" algn="l">
                        <a:lnSpc>
                          <a:spcPct val="100000"/>
                        </a:lnSpc>
                        <a:spcBef>
                          <a:spcPts val="0"/>
                        </a:spcBef>
                        <a:spcAft>
                          <a:spcPts val="0"/>
                        </a:spcAft>
                        <a:buSzPts val="1800"/>
                        <a:buChar char="●"/>
                      </a:pPr>
                      <a:r>
                        <a:rPr lang="en-US" sz="1800"/>
                        <a:t>Assembled Mini Ring Light</a:t>
                      </a:r>
                      <a:endParaRPr sz="1800"/>
                    </a:p>
                    <a:p>
                      <a:pPr indent="-342900" lvl="0" marL="457200" marR="0" rtl="0" algn="l">
                        <a:lnSpc>
                          <a:spcPct val="100000"/>
                        </a:lnSpc>
                        <a:spcBef>
                          <a:spcPts val="0"/>
                        </a:spcBef>
                        <a:spcAft>
                          <a:spcPts val="0"/>
                        </a:spcAft>
                        <a:buSzPts val="1800"/>
                        <a:buChar char="●"/>
                      </a:pPr>
                      <a:r>
                        <a:rPr lang="en-US" sz="1800"/>
                        <a:t>Created outline for interprocess communication with bluetooth interface app</a:t>
                      </a:r>
                      <a:endParaRPr sz="1800"/>
                    </a:p>
                    <a:p>
                      <a:pPr indent="-342900" lvl="0" marL="457200" marR="0" rtl="0" algn="l">
                        <a:lnSpc>
                          <a:spcPct val="100000"/>
                        </a:lnSpc>
                        <a:spcBef>
                          <a:spcPts val="0"/>
                        </a:spcBef>
                        <a:spcAft>
                          <a:spcPts val="0"/>
                        </a:spcAft>
                        <a:buSzPts val="1800"/>
                        <a:buChar char="●"/>
                      </a:pPr>
                      <a:r>
                        <a:rPr lang="en-US" sz="1800"/>
                        <a:t>Wrote testing protocol for new set of training data</a:t>
                      </a:r>
                      <a:endParaRPr sz="1800"/>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Continuing with bluetooth app integration for start parameters and signal handling while brewing</a:t>
                      </a:r>
                      <a:endParaRPr sz="1800"/>
                    </a:p>
                    <a:p>
                      <a:pPr indent="-342900" lvl="0" marL="457200" marR="0" rtl="0" algn="l">
                        <a:lnSpc>
                          <a:spcPct val="100000"/>
                        </a:lnSpc>
                        <a:spcBef>
                          <a:spcPts val="0"/>
                        </a:spcBef>
                        <a:spcAft>
                          <a:spcPts val="0"/>
                        </a:spcAft>
                        <a:buSzPts val="1800"/>
                        <a:buChar char="●"/>
                      </a:pPr>
                      <a:r>
                        <a:rPr lang="en-US" sz="1800"/>
                        <a:t>Run flow rate tests with new solenoid valve</a:t>
                      </a:r>
                      <a:endParaRPr sz="1800"/>
                    </a:p>
                    <a:p>
                      <a:pPr indent="-342900" lvl="0" marL="457200" marR="0" rtl="0" algn="l">
                        <a:lnSpc>
                          <a:spcPct val="100000"/>
                        </a:lnSpc>
                        <a:spcBef>
                          <a:spcPts val="0"/>
                        </a:spcBef>
                        <a:spcAft>
                          <a:spcPts val="0"/>
                        </a:spcAft>
                        <a:buSzPts val="1800"/>
                        <a:buChar char="●"/>
                      </a:pPr>
                      <a:r>
                        <a:rPr lang="en-US" sz="1800"/>
                        <a:t>Finish/order HAT PCB</a:t>
                      </a:r>
                      <a:endParaRPr sz="1800"/>
                    </a:p>
                    <a:p>
                      <a:pPr indent="-342900" lvl="0" marL="457200" marR="0" rtl="0" algn="l">
                        <a:lnSpc>
                          <a:spcPct val="100000"/>
                        </a:lnSpc>
                        <a:spcBef>
                          <a:spcPts val="0"/>
                        </a:spcBef>
                        <a:spcAft>
                          <a:spcPts val="0"/>
                        </a:spcAft>
                        <a:buSzPts val="1800"/>
                        <a:buChar char="●"/>
                      </a:pPr>
                      <a:r>
                        <a:rPr lang="en-US" sz="1800"/>
                        <a:t>Continue </a:t>
                      </a:r>
                      <a:r>
                        <a:rPr lang="en-US" sz="1800"/>
                        <a:t>assisting</a:t>
                      </a:r>
                      <a:r>
                        <a:rPr lang="en-US" sz="1800"/>
                        <a:t> with training data</a:t>
                      </a:r>
                      <a:endParaRPr sz="1800"/>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p>
                      <a:pPr indent="0" lvl="0" marL="457200" marR="0" rtl="0" algn="l">
                        <a:lnSpc>
                          <a:spcPct val="100000"/>
                        </a:lnSpc>
                        <a:spcBef>
                          <a:spcPts val="0"/>
                        </a:spcBef>
                        <a:spcAft>
                          <a:spcPts val="0"/>
                        </a:spcAft>
                        <a:buClr>
                          <a:srgbClr val="000000"/>
                        </a:buClr>
                        <a:buSzPts val="1600"/>
                        <a:buFont typeface="Arial"/>
                        <a:buNone/>
                      </a:pPr>
                      <a:r>
                        <a:t/>
                      </a:r>
                      <a:endParaRPr sz="16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80" name="Google Shape;80;g1498435ab42_0_100"/>
          <p:cNvSpPr txBox="1"/>
          <p:nvPr>
            <p:ph type="title"/>
          </p:nvPr>
        </p:nvSpPr>
        <p:spPr>
          <a:xfrm>
            <a:off x="521325" y="60474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Mark Golla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56a9d65e11_0_1"/>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Ring Light Mini</a:t>
            </a:r>
            <a:endParaRPr/>
          </a:p>
        </p:txBody>
      </p:sp>
      <p:sp>
        <p:nvSpPr>
          <p:cNvPr id="87" name="Google Shape;87;g156a9d65e11_0_1"/>
          <p:cNvSpPr txBox="1"/>
          <p:nvPr>
            <p:ph idx="1" type="body"/>
          </p:nvPr>
        </p:nvSpPr>
        <p:spPr>
          <a:xfrm>
            <a:off x="5125100" y="2049275"/>
            <a:ext cx="3561600" cy="4077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100"/>
              <a:t>Independent</a:t>
            </a:r>
            <a:r>
              <a:rPr lang="en-US" sz="2100"/>
              <a:t> control of 8 LEDs over I2C</a:t>
            </a:r>
            <a:endParaRPr sz="2100"/>
          </a:p>
          <a:p>
            <a:pPr indent="0" lvl="0" marL="0" rtl="0" algn="l">
              <a:spcBef>
                <a:spcPts val="360"/>
              </a:spcBef>
              <a:spcAft>
                <a:spcPts val="0"/>
              </a:spcAft>
              <a:buNone/>
            </a:pPr>
            <a:r>
              <a:t/>
            </a:r>
            <a:endParaRPr sz="2100"/>
          </a:p>
          <a:p>
            <a:pPr indent="0" lvl="0" marL="0" rtl="0" algn="l">
              <a:spcBef>
                <a:spcPts val="360"/>
              </a:spcBef>
              <a:spcAft>
                <a:spcPts val="0"/>
              </a:spcAft>
              <a:buNone/>
            </a:pPr>
            <a:r>
              <a:rPr lang="en-US" sz="2100"/>
              <a:t>Previous board used 32 LEDs which was prohibitively expensive since LEDs are ~10$</a:t>
            </a:r>
            <a:endParaRPr sz="2100"/>
          </a:p>
        </p:txBody>
      </p:sp>
      <p:pic>
        <p:nvPicPr>
          <p:cNvPr id="88" name="Google Shape;88;g156a9d65e11_0_1"/>
          <p:cNvPicPr preferRelativeResize="0"/>
          <p:nvPr/>
        </p:nvPicPr>
        <p:blipFill>
          <a:blip r:embed="rId3">
            <a:alphaModFix/>
          </a:blip>
          <a:stretch>
            <a:fillRect/>
          </a:stretch>
        </p:blipFill>
        <p:spPr>
          <a:xfrm>
            <a:off x="376525" y="1852875"/>
            <a:ext cx="4425001" cy="499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56a9d65e11_0_9"/>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Pi HAT</a:t>
            </a:r>
            <a:endParaRPr/>
          </a:p>
        </p:txBody>
      </p:sp>
      <p:sp>
        <p:nvSpPr>
          <p:cNvPr id="95" name="Google Shape;95;g156a9d65e11_0_9"/>
          <p:cNvSpPr txBox="1"/>
          <p:nvPr>
            <p:ph idx="1" type="body"/>
          </p:nvPr>
        </p:nvSpPr>
        <p:spPr>
          <a:xfrm>
            <a:off x="5388775" y="2049275"/>
            <a:ext cx="3755100" cy="4077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500"/>
              <a:t>Offers easy connections  to Pi GPIO pins</a:t>
            </a:r>
            <a:endParaRPr sz="2500"/>
          </a:p>
          <a:p>
            <a:pPr indent="0" lvl="0" marL="0" rtl="0" algn="l">
              <a:spcBef>
                <a:spcPts val="360"/>
              </a:spcBef>
              <a:spcAft>
                <a:spcPts val="0"/>
              </a:spcAft>
              <a:buNone/>
            </a:pPr>
            <a:r>
              <a:t/>
            </a:r>
            <a:endParaRPr sz="2500"/>
          </a:p>
          <a:p>
            <a:pPr indent="0" lvl="0" marL="0" rtl="0" algn="l">
              <a:spcBef>
                <a:spcPts val="360"/>
              </a:spcBef>
              <a:spcAft>
                <a:spcPts val="0"/>
              </a:spcAft>
              <a:buNone/>
            </a:pPr>
            <a:r>
              <a:rPr lang="en-US" sz="2500"/>
              <a:t>Houses DAC to control flow rate and </a:t>
            </a:r>
            <a:r>
              <a:rPr lang="en-US" sz="2500"/>
              <a:t>12V </a:t>
            </a:r>
            <a:r>
              <a:rPr lang="en-US" sz="2500"/>
              <a:t>Boost converter</a:t>
            </a:r>
            <a:endParaRPr sz="2500"/>
          </a:p>
          <a:p>
            <a:pPr indent="0" lvl="0" marL="0" rtl="0" algn="l">
              <a:spcBef>
                <a:spcPts val="360"/>
              </a:spcBef>
              <a:spcAft>
                <a:spcPts val="0"/>
              </a:spcAft>
              <a:buNone/>
            </a:pPr>
            <a:r>
              <a:t/>
            </a:r>
            <a:endParaRPr sz="2500"/>
          </a:p>
          <a:p>
            <a:pPr indent="0" lvl="0" marL="0" rtl="0" algn="l">
              <a:spcBef>
                <a:spcPts val="360"/>
              </a:spcBef>
              <a:spcAft>
                <a:spcPts val="0"/>
              </a:spcAft>
              <a:buNone/>
            </a:pPr>
            <a:r>
              <a:rPr lang="en-US" sz="2500"/>
              <a:t>Replaces existing protoboard solution</a:t>
            </a:r>
            <a:endParaRPr sz="2500"/>
          </a:p>
        </p:txBody>
      </p:sp>
      <p:pic>
        <p:nvPicPr>
          <p:cNvPr id="96" name="Google Shape;96;g156a9d65e11_0_9"/>
          <p:cNvPicPr preferRelativeResize="0"/>
          <p:nvPr/>
        </p:nvPicPr>
        <p:blipFill>
          <a:blip r:embed="rId3">
            <a:alphaModFix/>
          </a:blip>
          <a:stretch>
            <a:fillRect/>
          </a:stretch>
        </p:blipFill>
        <p:spPr>
          <a:xfrm>
            <a:off x="172550" y="2165477"/>
            <a:ext cx="5216226" cy="36326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498435ab42_0_15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Arial"/>
              <a:buNone/>
            </a:pPr>
            <a:r>
              <a:rPr lang="en-US"/>
              <a:t>Machine Learning &amp; Database Overview</a:t>
            </a:r>
            <a:endParaRPr/>
          </a:p>
          <a:p>
            <a:pPr indent="0" lvl="0" marL="0" rtl="0" algn="ctr">
              <a:lnSpc>
                <a:spcPct val="100000"/>
              </a:lnSpc>
              <a:spcBef>
                <a:spcPts val="0"/>
              </a:spcBef>
              <a:spcAft>
                <a:spcPts val="0"/>
              </a:spcAft>
              <a:buClr>
                <a:schemeClr val="dk1"/>
              </a:buClr>
              <a:buSzPct val="145454"/>
              <a:buFont typeface="Arial"/>
              <a:buNone/>
            </a:pPr>
            <a:r>
              <a:t/>
            </a:r>
            <a:endParaRPr i="1" sz="2200"/>
          </a:p>
        </p:txBody>
      </p:sp>
      <p:graphicFrame>
        <p:nvGraphicFramePr>
          <p:cNvPr id="102" name="Google Shape;102;g1498435ab42_0_150"/>
          <p:cNvGraphicFramePr/>
          <p:nvPr/>
        </p:nvGraphicFramePr>
        <p:xfrm>
          <a:off x="172825" y="1959138"/>
          <a:ext cx="3000000" cy="3000000"/>
        </p:xfrm>
        <a:graphic>
          <a:graphicData uri="http://schemas.openxmlformats.org/drawingml/2006/table">
            <a:tbl>
              <a:tblPr>
                <a:noFill/>
                <a:tableStyleId>{1C8B3B8D-E7CA-49A7-9D40-B6EB6EBC503F}</a:tableStyleId>
              </a:tblPr>
              <a:tblGrid>
                <a:gridCol w="4399175"/>
                <a:gridCol w="4399175"/>
              </a:tblGrid>
              <a:tr h="640300">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Accomplishments since the </a:t>
                      </a:r>
                      <a:r>
                        <a:rPr lang="en-US" sz="1800"/>
                        <a:t>last presentation</a:t>
                      </a:r>
                      <a:r>
                        <a:rPr lang="en-US" sz="1800" u="none" cap="none" strike="noStrike"/>
                        <a:t> </a:t>
                      </a:r>
                      <a:r>
                        <a:rPr lang="en-US" sz="1800">
                          <a:solidFill>
                            <a:srgbClr val="FF0000"/>
                          </a:solidFill>
                        </a:rPr>
                        <a:t>15 hours</a:t>
                      </a:r>
                      <a:r>
                        <a:rPr lang="en-US" sz="1800">
                          <a:solidFill>
                            <a:schemeClr val="dk1"/>
                          </a:solidFill>
                        </a:rPr>
                        <a:t>       </a:t>
                      </a:r>
                      <a:r>
                        <a:rPr lang="en-US" sz="1800" u="none" cap="none" strike="noStrike"/>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Ongoing </a:t>
                      </a:r>
                      <a:r>
                        <a:rPr lang="en-US" sz="1800"/>
                        <a:t>progress</a:t>
                      </a:r>
                      <a:r>
                        <a:rPr lang="en-US" sz="1800" u="none" cap="none" strike="noStrike"/>
                        <a:t>/problems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11750">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solidFill>
                            <a:schemeClr val="dk1"/>
                          </a:solidFill>
                        </a:rPr>
                        <a:t>Water Saturation Prediction</a:t>
                      </a:r>
                      <a:endParaRPr sz="1800" u="none" cap="none" strike="noStrike">
                        <a:solidFill>
                          <a:schemeClr val="dk1"/>
                        </a:solidFill>
                      </a:endParaRPr>
                    </a:p>
                    <a:p>
                      <a:pPr indent="-342900" lvl="1" marL="914400" marR="0" rtl="0" algn="l">
                        <a:lnSpc>
                          <a:spcPct val="100000"/>
                        </a:lnSpc>
                        <a:spcBef>
                          <a:spcPts val="0"/>
                        </a:spcBef>
                        <a:spcAft>
                          <a:spcPts val="0"/>
                        </a:spcAft>
                        <a:buClr>
                          <a:schemeClr val="dk1"/>
                        </a:buClr>
                        <a:buSzPts val="1800"/>
                        <a:buFont typeface="Arial"/>
                        <a:buChar char="○"/>
                      </a:pPr>
                      <a:r>
                        <a:rPr lang="en-US" sz="1800">
                          <a:solidFill>
                            <a:schemeClr val="dk1"/>
                          </a:solidFill>
                        </a:rPr>
                        <a:t>Sorted through training images of 8 different wavelengths &amp; chose 3 specific wavelengths to modify model</a:t>
                      </a:r>
                      <a:endParaRPr sz="1800">
                        <a:solidFill>
                          <a:schemeClr val="dk1"/>
                        </a:solidFill>
                      </a:endParaRPr>
                    </a:p>
                    <a:p>
                      <a:pPr indent="-342900" lvl="1" marL="914400" marR="0" rtl="0" algn="l">
                        <a:lnSpc>
                          <a:spcPct val="100000"/>
                        </a:lnSpc>
                        <a:spcBef>
                          <a:spcPts val="0"/>
                        </a:spcBef>
                        <a:spcAft>
                          <a:spcPts val="0"/>
                        </a:spcAft>
                        <a:buClr>
                          <a:schemeClr val="dk1"/>
                        </a:buClr>
                        <a:buSzPts val="1800"/>
                        <a:buFont typeface="Arial"/>
                        <a:buChar char="○"/>
                      </a:pPr>
                      <a:r>
                        <a:rPr lang="en-US" sz="1800">
                          <a:solidFill>
                            <a:schemeClr val="dk1"/>
                          </a:solidFill>
                        </a:rPr>
                        <a:t>Set up plans to test &amp; validate on system level </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en-US" sz="1800" u="none" cap="none" strike="noStrike">
                          <a:solidFill>
                            <a:schemeClr val="dk1"/>
                          </a:solidFill>
                        </a:rPr>
                        <a:t>User Feedback Prediction</a:t>
                      </a:r>
                      <a:endParaRPr sz="1800" u="none" cap="none" strike="noStrike">
                        <a:solidFill>
                          <a:schemeClr val="dk1"/>
                        </a:solidFill>
                      </a:endParaRPr>
                    </a:p>
                    <a:p>
                      <a:pPr indent="-342900" lvl="1" marL="914400" marR="0" rtl="0" algn="l">
                        <a:lnSpc>
                          <a:spcPct val="100000"/>
                        </a:lnSpc>
                        <a:spcBef>
                          <a:spcPts val="0"/>
                        </a:spcBef>
                        <a:spcAft>
                          <a:spcPts val="0"/>
                        </a:spcAft>
                        <a:buClr>
                          <a:schemeClr val="dk1"/>
                        </a:buClr>
                        <a:buSzPts val="1800"/>
                        <a:buFont typeface="Arial"/>
                        <a:buChar char="○"/>
                      </a:pPr>
                      <a:r>
                        <a:rPr lang="en-US" sz="1800">
                          <a:solidFill>
                            <a:schemeClr val="dk1"/>
                          </a:solidFill>
                        </a:rPr>
                        <a:t>Updated user dataset &amp; still training</a:t>
                      </a:r>
                      <a:endParaRPr sz="1800" u="none" cap="none" strike="noStrike">
                        <a:solidFill>
                          <a:schemeClr val="dk1"/>
                        </a:solidFill>
                      </a:endParaRPr>
                    </a:p>
                    <a:p>
                      <a:pPr indent="0" lvl="0" marL="0" marR="0" rtl="0" algn="l">
                        <a:lnSpc>
                          <a:spcPct val="100000"/>
                        </a:lnSpc>
                        <a:spcBef>
                          <a:spcPts val="0"/>
                        </a:spcBef>
                        <a:spcAft>
                          <a:spcPts val="0"/>
                        </a:spcAft>
                        <a:buNone/>
                      </a:pPr>
                      <a:r>
                        <a:t/>
                      </a:r>
                      <a:endParaRPr sz="1800" u="none" cap="none" strike="noStrike">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chemeClr val="dk1"/>
                        </a:buClr>
                        <a:buSzPts val="1800"/>
                        <a:buFont typeface="Arial"/>
                        <a:buChar char="●"/>
                      </a:pPr>
                      <a:r>
                        <a:rPr lang="en-US" sz="1800" u="none" cap="none" strike="noStrike">
                          <a:solidFill>
                            <a:schemeClr val="dk1"/>
                          </a:solidFill>
                        </a:rPr>
                        <a:t>Utilize system to generate new image dataset to test both models</a:t>
                      </a:r>
                      <a:endParaRPr sz="1800" u="none" cap="none" strike="noStrike">
                        <a:solidFill>
                          <a:schemeClr val="dk1"/>
                        </a:solidFill>
                      </a:endParaRPr>
                    </a:p>
                    <a:p>
                      <a:pPr indent="-342900" lvl="0" marL="457200" marR="0" rtl="0" algn="l">
                        <a:lnSpc>
                          <a:spcPct val="100000"/>
                        </a:lnSpc>
                        <a:spcBef>
                          <a:spcPts val="0"/>
                        </a:spcBef>
                        <a:spcAft>
                          <a:spcPts val="0"/>
                        </a:spcAft>
                        <a:buClr>
                          <a:schemeClr val="dk1"/>
                        </a:buClr>
                        <a:buSzPts val="1800"/>
                        <a:buFont typeface="Arial"/>
                        <a:buChar char="●"/>
                      </a:pPr>
                      <a:r>
                        <a:rPr lang="en-US" sz="1800" u="none" cap="none" strike="noStrike">
                          <a:solidFill>
                            <a:schemeClr val="dk1"/>
                          </a:solidFill>
                        </a:rPr>
                        <a:t>Continue testing &amp; validating both models</a:t>
                      </a:r>
                      <a:endParaRPr sz="1800" u="none" cap="none" strike="noStrike">
                        <a:solidFill>
                          <a:schemeClr val="dk1"/>
                        </a:solidFill>
                      </a:endParaRPr>
                    </a:p>
                    <a:p>
                      <a:pPr indent="0" lvl="0" marL="0" marR="0" rtl="0" algn="l">
                        <a:lnSpc>
                          <a:spcPct val="100000"/>
                        </a:lnSpc>
                        <a:spcBef>
                          <a:spcPts val="0"/>
                        </a:spcBef>
                        <a:spcAft>
                          <a:spcPts val="0"/>
                        </a:spcAft>
                        <a:buNone/>
                      </a:pPr>
                      <a:r>
                        <a:t/>
                      </a:r>
                      <a:endParaRPr sz="1800" u="none" cap="none" strike="noStrike">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3" name="Google Shape;103;g1498435ab42_0_150"/>
          <p:cNvSpPr txBox="1"/>
          <p:nvPr>
            <p:ph type="title"/>
          </p:nvPr>
        </p:nvSpPr>
        <p:spPr>
          <a:xfrm>
            <a:off x="521325" y="60474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Cindy Ho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498435ab42_0_30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Android Application</a:t>
            </a:r>
            <a:endParaRPr/>
          </a:p>
        </p:txBody>
      </p:sp>
      <p:graphicFrame>
        <p:nvGraphicFramePr>
          <p:cNvPr id="109" name="Google Shape;109;g1498435ab42_0_305"/>
          <p:cNvGraphicFramePr/>
          <p:nvPr/>
        </p:nvGraphicFramePr>
        <p:xfrm>
          <a:off x="172825" y="1959138"/>
          <a:ext cx="3000000" cy="3000000"/>
        </p:xfrm>
        <a:graphic>
          <a:graphicData uri="http://schemas.openxmlformats.org/drawingml/2006/table">
            <a:tbl>
              <a:tblPr>
                <a:noFill/>
                <a:tableStyleId>{1C8B3B8D-E7CA-49A7-9D40-B6EB6EBC503F}</a:tableStyleId>
              </a:tblPr>
              <a:tblGrid>
                <a:gridCol w="4399175"/>
                <a:gridCol w="4399175"/>
              </a:tblGrid>
              <a:tr h="672375">
                <a:tc>
                  <a:txBody>
                    <a:bodyPr/>
                    <a:lstStyle/>
                    <a:p>
                      <a:pPr indent="0" lvl="0" marL="0" rtl="0" algn="l">
                        <a:spcBef>
                          <a:spcPts val="0"/>
                        </a:spcBef>
                        <a:spcAft>
                          <a:spcPts val="0"/>
                        </a:spcAft>
                        <a:buClr>
                          <a:schemeClr val="dk1"/>
                        </a:buClr>
                        <a:buSzPts val="1800"/>
                        <a:buFont typeface="Calibri"/>
                        <a:buNone/>
                      </a:pPr>
                      <a:r>
                        <a:rPr lang="en-US" sz="1800">
                          <a:solidFill>
                            <a:schemeClr val="dk1"/>
                          </a:solidFill>
                        </a:rPr>
                        <a:t>Accomplishments since the last presentation                        </a:t>
                      </a:r>
                      <a:endParaRPr sz="1800">
                        <a:solidFill>
                          <a:srgbClr val="FF0000"/>
                        </a:solidFill>
                      </a:endParaRPr>
                    </a:p>
                    <a:p>
                      <a:pPr indent="0" lvl="0" marL="0" rtl="0" algn="l">
                        <a:spcBef>
                          <a:spcPts val="0"/>
                        </a:spcBef>
                        <a:spcAft>
                          <a:spcPts val="0"/>
                        </a:spcAft>
                        <a:buClr>
                          <a:schemeClr val="dk1"/>
                        </a:buClr>
                        <a:buSzPts val="1800"/>
                        <a:buFont typeface="Calibri"/>
                        <a:buNone/>
                      </a:pPr>
                      <a:r>
                        <a:rPr lang="en-US" sz="1800">
                          <a:solidFill>
                            <a:srgbClr val="FF0000"/>
                          </a:solidFill>
                        </a:rPr>
                        <a:t>15 hours</a:t>
                      </a:r>
                      <a:r>
                        <a:rPr lang="en-US" sz="1800">
                          <a:solidFill>
                            <a:schemeClr val="dk1"/>
                          </a:solidFill>
                        </a:rPr>
                        <a:t>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Arial"/>
                        <a:buNone/>
                      </a:pPr>
                      <a:r>
                        <a:rPr lang="en-US" sz="1800">
                          <a:solidFill>
                            <a:schemeClr val="dk1"/>
                          </a:solidFill>
                        </a:rPr>
                        <a:t>Ongoing progress/problems and plans until the next presentation</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79200">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Added notifications for entirety of brewing process</a:t>
                      </a:r>
                      <a:endParaRPr sz="1800"/>
                    </a:p>
                    <a:p>
                      <a:pPr indent="-342900" lvl="0" marL="457200" marR="0" rtl="0" algn="l">
                        <a:lnSpc>
                          <a:spcPct val="100000"/>
                        </a:lnSpc>
                        <a:spcBef>
                          <a:spcPts val="0"/>
                        </a:spcBef>
                        <a:spcAft>
                          <a:spcPts val="0"/>
                        </a:spcAft>
                        <a:buSzPts val="1800"/>
                        <a:buChar char="●"/>
                      </a:pPr>
                      <a:r>
                        <a:rPr lang="en-US" sz="1800"/>
                        <a:t>Working on the new communication system between app and Pi</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36550" lvl="0" marL="457200" marR="0" rtl="0" algn="l">
                        <a:lnSpc>
                          <a:spcPct val="100000"/>
                        </a:lnSpc>
                        <a:spcBef>
                          <a:spcPts val="0"/>
                        </a:spcBef>
                        <a:spcAft>
                          <a:spcPts val="0"/>
                        </a:spcAft>
                        <a:buClr>
                          <a:srgbClr val="000000"/>
                        </a:buClr>
                        <a:buSzPts val="1700"/>
                        <a:buFont typeface="Arial"/>
                        <a:buChar char="●"/>
                      </a:pPr>
                      <a:r>
                        <a:rPr lang="en-US" sz="1700"/>
                        <a:t>Continue working on the communication system</a:t>
                      </a:r>
                      <a:endParaRPr sz="1700"/>
                    </a:p>
                    <a:p>
                      <a:pPr indent="-336550" lvl="0" marL="457200" marR="0" rtl="0" algn="l">
                        <a:lnSpc>
                          <a:spcPct val="100000"/>
                        </a:lnSpc>
                        <a:spcBef>
                          <a:spcPts val="0"/>
                        </a:spcBef>
                        <a:spcAft>
                          <a:spcPts val="0"/>
                        </a:spcAft>
                        <a:buSzPts val="1700"/>
                        <a:buChar char="●"/>
                      </a:pPr>
                      <a:r>
                        <a:rPr lang="en-US" sz="1700"/>
                        <a:t>Update naming between app and database information</a:t>
                      </a:r>
                      <a:endParaRPr sz="17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10" name="Google Shape;110;g1498435ab42_0_305"/>
          <p:cNvSpPr txBox="1"/>
          <p:nvPr>
            <p:ph type="title"/>
          </p:nvPr>
        </p:nvSpPr>
        <p:spPr>
          <a:xfrm>
            <a:off x="521325" y="60474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Zeeshan Virani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g156a9e85e1a_0_0"/>
          <p:cNvPicPr preferRelativeResize="0"/>
          <p:nvPr/>
        </p:nvPicPr>
        <p:blipFill>
          <a:blip r:embed="rId3">
            <a:alphaModFix/>
          </a:blip>
          <a:stretch>
            <a:fillRect/>
          </a:stretch>
        </p:blipFill>
        <p:spPr>
          <a:xfrm>
            <a:off x="3468710" y="1716994"/>
            <a:ext cx="2198735" cy="4521068"/>
          </a:xfrm>
          <a:prstGeom prst="rect">
            <a:avLst/>
          </a:prstGeom>
          <a:noFill/>
          <a:ln>
            <a:noFill/>
          </a:ln>
        </p:spPr>
      </p:pic>
      <p:pic>
        <p:nvPicPr>
          <p:cNvPr id="117" name="Google Shape;117;g156a9e85e1a_0_0"/>
          <p:cNvPicPr preferRelativeResize="0"/>
          <p:nvPr/>
        </p:nvPicPr>
        <p:blipFill>
          <a:blip r:embed="rId4">
            <a:alphaModFix/>
          </a:blip>
          <a:stretch>
            <a:fillRect/>
          </a:stretch>
        </p:blipFill>
        <p:spPr>
          <a:xfrm>
            <a:off x="5859791" y="1716976"/>
            <a:ext cx="2198735" cy="4521093"/>
          </a:xfrm>
          <a:prstGeom prst="rect">
            <a:avLst/>
          </a:prstGeom>
          <a:noFill/>
          <a:ln>
            <a:noFill/>
          </a:ln>
        </p:spPr>
      </p:pic>
      <p:pic>
        <p:nvPicPr>
          <p:cNvPr id="118" name="Google Shape;118;g156a9e85e1a_0_0"/>
          <p:cNvPicPr preferRelativeResize="0"/>
          <p:nvPr/>
        </p:nvPicPr>
        <p:blipFill>
          <a:blip r:embed="rId5">
            <a:alphaModFix/>
          </a:blip>
          <a:stretch>
            <a:fillRect/>
          </a:stretch>
        </p:blipFill>
        <p:spPr>
          <a:xfrm>
            <a:off x="1085475" y="1716984"/>
            <a:ext cx="2198735" cy="45210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