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jxlqIuMU/7KLhJF8Kv0abW6fWv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B70755-E8E3-461B-AF03-83EF7FF797E5}">
  <a:tblStyle styleId="{B6B70755-E8E3-461B-AF03-83EF7FF797E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7DAAAF4-EB84-4F50-A928-AB114E531A9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63C41A-1EEE-4483-80DA-30053E06A084}"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US" sz="1800">
                <a:latin typeface="Arial"/>
                <a:ea typeface="Arial"/>
                <a:cs typeface="Arial"/>
                <a:sym typeface="Arial"/>
              </a:rPr>
              <a:t>Intro should take 30 seconds</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98435ab42_0_3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498435ab42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98435ab42_0_4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498435ab42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98435ab42_0_4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498435ab42_0_4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54e26456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554e2645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54e26456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54e26456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98435ab4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8435ab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98435ab42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1498435ab42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98435ab42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1498435ab4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d99c9e257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d99c9e25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5d99c9e257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d99c9e25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d99c9e2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15d99c9e25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98435ab42_0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498435ab42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98435ab42_0_3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498435ab42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e1c468625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e1c46862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5e1c46862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4649"/>
              <a:buFont typeface="Arial"/>
              <a:buNone/>
            </a:pPr>
            <a:r>
              <a:rPr lang="en-US" sz="3488"/>
              <a:t>Team 14: Perfect Pour Over Coffee</a:t>
            </a:r>
            <a:endParaRPr sz="3488"/>
          </a:p>
          <a:p>
            <a:pPr indent="0" lvl="0" marL="0" rtl="0" algn="r">
              <a:lnSpc>
                <a:spcPct val="100000"/>
              </a:lnSpc>
              <a:spcBef>
                <a:spcPts val="0"/>
              </a:spcBef>
              <a:spcAft>
                <a:spcPts val="0"/>
              </a:spcAft>
              <a:buClr>
                <a:schemeClr val="lt1"/>
              </a:buClr>
              <a:buSzPct val="350354"/>
              <a:buFont typeface="Arial"/>
              <a:buNone/>
            </a:pPr>
            <a:r>
              <a:rPr lang="en-US"/>
              <a:t>Bi-Weekly Update 3</a:t>
            </a:r>
            <a:br>
              <a:rPr lang="en-US"/>
            </a:br>
            <a:r>
              <a:rPr lang="en-US" sz="2455"/>
              <a:t>Mark Golla, Cindy Ho, Zeeshan Virani</a:t>
            </a:r>
            <a:br>
              <a:rPr lang="en-US" sz="2455"/>
            </a:br>
            <a:r>
              <a:rPr lang="en-US" sz="2455"/>
              <a:t>Sponsor: Stavros Kalafatis</a:t>
            </a:r>
            <a:br>
              <a:rPr lang="en-US" sz="2455"/>
            </a:br>
            <a:r>
              <a:rPr lang="en-US" sz="2455"/>
              <a:t>TA: Eric Robles</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61" name="Google Shape;61;p1"/>
          <p:cNvSpPr txBox="1"/>
          <p:nvPr/>
        </p:nvSpPr>
        <p:spPr>
          <a:xfrm>
            <a:off x="2627745" y="6111425"/>
            <a:ext cx="3777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Parts Ordering Status</a:t>
            </a:r>
            <a:endParaRPr/>
          </a:p>
        </p:txBody>
      </p:sp>
      <p:graphicFrame>
        <p:nvGraphicFramePr>
          <p:cNvPr id="124" name="Google Shape;124;p8"/>
          <p:cNvGraphicFramePr/>
          <p:nvPr/>
        </p:nvGraphicFramePr>
        <p:xfrm>
          <a:off x="714375" y="1593440"/>
          <a:ext cx="3000000" cy="3000000"/>
        </p:xfrm>
        <a:graphic>
          <a:graphicData uri="http://schemas.openxmlformats.org/drawingml/2006/table">
            <a:tbl>
              <a:tblPr>
                <a:noFill/>
                <a:tableStyleId>{97DAAAF4-EB84-4F50-A928-AB114E531A97}</a:tableStyleId>
              </a:tblPr>
              <a:tblGrid>
                <a:gridCol w="4909675"/>
                <a:gridCol w="2805575"/>
              </a:tblGrid>
              <a:tr h="637800">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Part</a:t>
                      </a:r>
                      <a:endParaRPr b="1" sz="2100" u="none" cap="none" strike="noStrike"/>
                    </a:p>
                  </a:txBody>
                  <a:tcPr marT="91425" marB="91425" marR="91425" marL="91425" anchor="b"/>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Status</a:t>
                      </a:r>
                      <a:endParaRPr b="1" sz="2100" u="none" cap="none" strike="noStrike"/>
                    </a:p>
                  </a:txBody>
                  <a:tcPr marT="91425" marB="91425" marR="91425" marL="91425" anchor="b"/>
                </a:tc>
              </a:tr>
              <a:tr h="4514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Raspberry Pi, Picam V.2, Smartphone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388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Coffee for testing, LEDs, CO2 Sensor, Proximity Sensors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388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Carafe/Filter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63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Distribution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(Sheet metal, fasteners, compression spring, stepper, stepper driver)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567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Heating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(Heating Element, SSR, high current cable)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746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Parts for Mechanical Design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(ABS printer filament, sheet metal, mineral wool insulation, stainless steel reservoir, silicone sealant)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597200">
                <a:tc>
                  <a:txBody>
                    <a:bodyPr/>
                    <a:lstStyle/>
                    <a:p>
                      <a:pPr indent="0" lvl="0" marL="0" marR="0" rtl="0" algn="l">
                        <a:lnSpc>
                          <a:spcPct val="100000"/>
                        </a:lnSpc>
                        <a:spcBef>
                          <a:spcPts val="0"/>
                        </a:spcBef>
                        <a:spcAft>
                          <a:spcPts val="0"/>
                        </a:spcAft>
                        <a:buNone/>
                      </a:pPr>
                      <a:r>
                        <a:rPr lang="en-US"/>
                        <a:t>Ring Light Mini PCB, Solenoid Valve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Received</a:t>
                      </a:r>
                      <a:endParaRPr>
                        <a:solidFill>
                          <a:schemeClr val="dk1"/>
                        </a:solidFill>
                      </a:endParaRPr>
                    </a:p>
                    <a:p>
                      <a:pPr indent="0" lvl="0" marL="0" marR="0" rtl="0" algn="l">
                        <a:lnSpc>
                          <a:spcPct val="100000"/>
                        </a:lnSpc>
                        <a:spcBef>
                          <a:spcPts val="0"/>
                        </a:spcBef>
                        <a:spcAft>
                          <a:spcPts val="0"/>
                        </a:spcAft>
                        <a:buNone/>
                      </a:pPr>
                      <a:r>
                        <a:t/>
                      </a:r>
                      <a:endParaRPr/>
                    </a:p>
                  </a:txBody>
                  <a:tcPr marT="91425" marB="91425" marR="91425" marL="91425"/>
                </a:tc>
              </a:tr>
              <a:tr h="752275">
                <a:tc>
                  <a:txBody>
                    <a:bodyPr/>
                    <a:lstStyle/>
                    <a:p>
                      <a:pPr indent="0" lvl="0" marL="0" marR="0" rtl="0" algn="l">
                        <a:lnSpc>
                          <a:spcPct val="100000"/>
                        </a:lnSpc>
                        <a:spcBef>
                          <a:spcPts val="0"/>
                        </a:spcBef>
                        <a:spcAft>
                          <a:spcPts val="0"/>
                        </a:spcAft>
                        <a:buNone/>
                      </a:pPr>
                      <a:r>
                        <a:rPr lang="en-US"/>
                        <a:t>Pi HAT PCB, PCB components, New LEDs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US"/>
                        <a:t>Ordered</a:t>
                      </a:r>
                      <a:endParaRPr sz="1400" u="none" cap="none" strike="noStrike">
                        <a:solidFill>
                          <a:srgbClr val="000000"/>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498435ab42_0_35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a:t>
            </a:r>
            <a:endParaRPr/>
          </a:p>
        </p:txBody>
      </p:sp>
      <p:graphicFrame>
        <p:nvGraphicFramePr>
          <p:cNvPr id="130" name="Google Shape;130;g1498435ab42_0_355"/>
          <p:cNvGraphicFramePr/>
          <p:nvPr/>
        </p:nvGraphicFramePr>
        <p:xfrm>
          <a:off x="99416" y="1987750"/>
          <a:ext cx="3000000" cy="3000000"/>
        </p:xfrm>
        <a:graphic>
          <a:graphicData uri="http://schemas.openxmlformats.org/drawingml/2006/table">
            <a:tbl>
              <a:tblPr>
                <a:noFill/>
                <a:tableStyleId>{C463C41A-1EEE-4483-80DA-30053E06A084}</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tc>
              </a:tr>
              <a:tr h="11487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09/08/22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Increase accuracy of user preferences algorithm &amp; look into reinforcement learning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Finish fixing leak through valve installation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Camera mounting for new training data</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Adding threading to control system</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Testing of bluetooth connectivity</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Completed</a:t>
                      </a:r>
                      <a:endParaRPr sz="1100" u="none" cap="none" strike="noStrike"/>
                    </a:p>
                  </a:txBody>
                  <a:tcPr marT="63500" marB="63500" marR="63500" marL="63500"/>
                </a:tc>
              </a:tr>
              <a:tr h="622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09/15/22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Assist with new training data collection</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collecting new training data</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Assist with new training data collection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Continue collecting new training data</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Implement background capabilities for bluetooth system</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54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09/22/22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Working on housing</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Hosting app interface on actual hardware</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background capabilities for bluetooth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09/29/22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Working on housing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Hosting app interface on actual hardware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10/06/22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Validate app integration</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solidFill>
                            <a:schemeClr val="dk1"/>
                          </a:solidFill>
                        </a:rPr>
                        <a:t>In Progress</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498435ab42_0_4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 Continued</a:t>
            </a:r>
            <a:endParaRPr/>
          </a:p>
        </p:txBody>
      </p:sp>
      <p:graphicFrame>
        <p:nvGraphicFramePr>
          <p:cNvPr id="136" name="Google Shape;136;g1498435ab42_0_405"/>
          <p:cNvGraphicFramePr/>
          <p:nvPr/>
        </p:nvGraphicFramePr>
        <p:xfrm>
          <a:off x="99416" y="1852875"/>
          <a:ext cx="3000000" cy="3000000"/>
        </p:xfrm>
        <a:graphic>
          <a:graphicData uri="http://schemas.openxmlformats.org/drawingml/2006/table">
            <a:tbl>
              <a:tblPr>
                <a:noFill/>
                <a:tableStyleId>{C463C41A-1EEE-4483-80DA-30053E06A084}</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10/13/22</a:t>
                      </a:r>
                      <a:endParaRPr sz="1100" u="none" cap="none" strike="noStrike"/>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Validate integration between ML &amp;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Database &amp;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notification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10/27/22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Add data to support page</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11/3/22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11/10/22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498435ab42_0_455"/>
          <p:cNvSpPr txBox="1"/>
          <p:nvPr>
            <p:ph type="title"/>
          </p:nvPr>
        </p:nvSpPr>
        <p:spPr>
          <a:xfrm>
            <a:off x="457200" y="80385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Status</a:t>
            </a:r>
            <a:endParaRPr/>
          </a:p>
        </p:txBody>
      </p:sp>
      <p:graphicFrame>
        <p:nvGraphicFramePr>
          <p:cNvPr id="142" name="Google Shape;142;g1498435ab42_0_455"/>
          <p:cNvGraphicFramePr/>
          <p:nvPr/>
        </p:nvGraphicFramePr>
        <p:xfrm>
          <a:off x="83650" y="1490550"/>
          <a:ext cx="3000000" cy="3000000"/>
        </p:xfrm>
        <a:graphic>
          <a:graphicData uri="http://schemas.openxmlformats.org/drawingml/2006/table">
            <a:tbl>
              <a:tblPr>
                <a:noFill/>
                <a:tableStyleId>{B6B70755-E8E3-461B-AF03-83EF7FF797E5}</a:tableStyleId>
              </a:tblPr>
              <a:tblGrid>
                <a:gridCol w="860250"/>
                <a:gridCol w="3197950"/>
                <a:gridCol w="3366275"/>
                <a:gridCol w="589100"/>
                <a:gridCol w="963125"/>
              </a:tblGrid>
              <a:tr h="403425">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Test Name</a:t>
                      </a:r>
                      <a:endParaRPr b="1" sz="105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0"/>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Success Criteria</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1"/>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Methodology</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2"/>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Status</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3"/>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Responsible Engineer(s)</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Functional User Interface</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1: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User is able to navigate throughout all pages within the application without bugs, crashes, or need for outside intervention.</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Open the application and handle it as an end user.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1: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Android Application Storage</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2: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Android application of the system shall not exceed 15 megabytes of storage.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Monitor frontend design images and functions size.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2: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4"/>
                      </a:ext>
                    </a:extLst>
                  </a:tcPr>
                </a:tc>
              </a:tr>
              <a:tr h="953575">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Application Connection With Raspberry Pi</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3: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Raspberry Pi turns on an LED when a connection is established between the android application and itself.</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Visually Verify connection has been established.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3: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4"/>
                      </a:ext>
                    </a:extLst>
                  </a:tcPr>
                </a:tc>
              </a:tr>
              <a:tr h="770175">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Database Connection With Application</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4: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application is able to send and receive data from the database.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Send data to the database and then query to see if that data has been stored.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4: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4"/>
                      </a:ext>
                    </a:extLst>
                  </a:tcPr>
                </a:tc>
              </a:tr>
              <a:tr h="113695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Brew Temperature Prediction</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2:5: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machine learning algorithm is able to receive feedback from the user and can adjust the temperature up or down if the feedback is negative.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 will have linear relationship between user feedback ratings and temperature to each user. If user has positive feedback, the temperature will stay constant. If user has negative feedback on too hot or too cold, the temperature will adjust in the direction that generates a positive outcome for the user.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5: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Cindy Ho</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Database Storage Amount</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2:6: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database shall not exceed 65,535 bytes or 8.61 GB (Raspberry Pi maximum storage).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Return error output if user tries to exceed allocated storage space.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6: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Cindy Ho</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4"/>
                      </a:ext>
                    </a:extLs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g1554e26456f_0_0"/>
          <p:cNvGraphicFramePr/>
          <p:nvPr/>
        </p:nvGraphicFramePr>
        <p:xfrm>
          <a:off x="63175" y="999900"/>
          <a:ext cx="3000000" cy="3000000"/>
        </p:xfrm>
        <a:graphic>
          <a:graphicData uri="http://schemas.openxmlformats.org/drawingml/2006/table">
            <a:tbl>
              <a:tblPr>
                <a:noFill/>
                <a:tableStyleId>{B6B70755-E8E3-461B-AF03-83EF7FF797E5}</a:tableStyleId>
              </a:tblPr>
              <a:tblGrid>
                <a:gridCol w="908550"/>
                <a:gridCol w="3114400"/>
                <a:gridCol w="3337000"/>
                <a:gridCol w="717800"/>
                <a:gridCol w="820925"/>
              </a:tblGrid>
              <a:tr h="8533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Database Storage Savings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7:0: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database is able to save user feedback ratings, temperature, and water saturation requirements.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Running the training data and checking if the database saves all of the data with no null responses.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0: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Cindy Ho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4"/>
                      </a:ext>
                    </a:extLst>
                  </a:tcPr>
                </a:tc>
              </a:tr>
              <a:tr h="11181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Water Saturation Prediction Accuracy</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7:1: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machine learning determines percentage of ground bean saturation within +/- 10% range.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Run initial training data and two subsequent train data tests through (train/test splits). Have a confusion matrix to compare results.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1: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Cindy Ho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4"/>
                      </a:ext>
                    </a:extLst>
                  </a:tcPr>
                </a:tc>
              </a:tr>
              <a:tr h="8533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Input Voltage (Peripherals)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2: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input voltage level for the converter used for the Raspberrry Pi, Sensor Array, and Water Distribution Valve will convert 120VAC to 5 VDC at at least 5 Amps.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Use multimeter and a test load to validate input and output voltage levels.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2: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4"/>
                      </a:ext>
                    </a:extLst>
                  </a:tcPr>
                </a:tc>
              </a:tr>
              <a:tr h="32367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Mass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3: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Mass of all hardware shall not exceed 15 lbs.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Measure entire system utilizing a scale.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Untested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47:3: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4"/>
                      </a:ext>
                    </a:extLst>
                  </a:tcPr>
                </a:tc>
              </a:tr>
              <a:tr h="58847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Volume</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4: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size of the full system shall not exceed 48x48x48 inches.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Measure dimensions of system</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Untested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47:4: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4"/>
                      </a:ext>
                    </a:extLst>
                  </a:tcPr>
                </a:tc>
              </a:tr>
              <a:tr h="11181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Basic Sensor Readings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5: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Test the temperature sensor against a known working thermometer at ambient temperature and ensure CO2 value increases when breath or co2 from a duster is introduced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Test the CO2 and temperature sensors by connecting to the pi and writing scripts to receive their values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5: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4"/>
                      </a:ext>
                    </a:extLs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g1554e26456f_0_11"/>
          <p:cNvGraphicFramePr/>
          <p:nvPr/>
        </p:nvGraphicFramePr>
        <p:xfrm>
          <a:off x="37163" y="927475"/>
          <a:ext cx="3000000" cy="3000000"/>
        </p:xfrm>
        <a:graphic>
          <a:graphicData uri="http://schemas.openxmlformats.org/drawingml/2006/table">
            <a:tbl>
              <a:tblPr>
                <a:noFill/>
                <a:tableStyleId>{B6B70755-E8E3-461B-AF03-83EF7FF797E5}</a:tableStyleId>
              </a:tblPr>
              <a:tblGrid>
                <a:gridCol w="949525"/>
                <a:gridCol w="3112900"/>
                <a:gridCol w="3369775"/>
                <a:gridCol w="700150"/>
                <a:gridCol w="853650"/>
              </a:tblGrid>
              <a:tr h="14095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Multispectral Camera</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0: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Successful capture of an image at each NIR wavelength and its compilation into a multidimensional image within less than one second.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camera should be able to cycle through wavelengths and capture a full image of a white background as well as coffee grounds every second for 2 minutes. The images should be consistent and the light intensity should not saturate the camera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0: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4"/>
                      </a:ext>
                    </a:extLst>
                  </a:tcPr>
                </a:tc>
              </a:tr>
              <a:tr h="11815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Water Heating System</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1: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temperature of water in the reservoir should be able to be held at a constant temperature anywhere in the range of 185 degrees F to 205 degrees F for 30 seconds without fluctuating more than 2 degrees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temperature values will be swept in increments of one from 185 to 205 F in 5 F intervals and held at each step for 30 seconds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1: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4"/>
                      </a:ext>
                    </a:extLst>
                  </a:tcPr>
                </a:tc>
              </a:tr>
              <a:tr h="9535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Carafe Detection</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2: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output should be below 1.8 V when the carafe is within 5mm and above 1.8 V if the carafe is further than 20 mm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proximity sensor should output logic low when the carafe is against it and high otherwise. The output voltage will be measured in 5 mm intervals from the sensor from 0mm to 35mm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2: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4"/>
                      </a:ext>
                    </a:extLst>
                  </a:tcPr>
                </a:tc>
              </a:tr>
              <a:tr h="7255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Brew Quantity</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3: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amount of water dispensed should be within 10% of what was requested.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Run the hardware with pre defined quantities and measure the amount of water dispensed to verify the dispensing mechanism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Testing</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extLst>
                      <a:ext uri="http://customooxmlschemas.google.com/">
                        <go:slidesCustomData xmlns:go="http://customooxmlschemas.google.com/" cellId="152:3: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4"/>
                      </a:ext>
                    </a:extLst>
                  </a:tcPr>
                </a:tc>
              </a:tr>
              <a:tr h="14095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Full System Demo</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5A6BD"/>
                    </a:solidFill>
                    <a:extLst>
                      <a:ext uri="http://customooxmlschemas.google.com/">
                        <go:slidesCustomData xmlns:go="http://customooxmlschemas.google.com/" cellId="152:4: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A user of the system can select brew type and cup size according to their needs and make a cup of coffee.</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system is able to complete when the camera reads the grounds to have reached the required saturation levels, the temperature sensor reads all of the temperature for water maintained, and CO2 levels are matched according to specifications.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Untested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52:4: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Everyone</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4"/>
                      </a:ext>
                    </a:extLs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a:t>Thank You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8435ab42_0_0"/>
          <p:cNvSpPr txBox="1"/>
          <p:nvPr/>
        </p:nvSpPr>
        <p:spPr>
          <a:xfrm>
            <a:off x="457200" y="1478850"/>
            <a:ext cx="5439000" cy="464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Problem Statement:</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Issues pertain to human errors &amp; inconsistencies with pouring methods </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Current method is very tedious and imprecise</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250"/>
              <a:buFont typeface="Arial"/>
              <a:buNone/>
            </a:pPr>
            <a:r>
              <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Our Coffee System will:</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Focus on automating the process by utilizing machine learning &amp; built-in sensors to regulate temperature &amp; water saturation levels</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Create the perfect cup of coffee for each user by tailoring user preferences of roast type through an android app &amp; machine learning</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pic>
        <p:nvPicPr>
          <p:cNvPr id="67" name="Google Shape;67;g1498435ab42_0_0"/>
          <p:cNvPicPr preferRelativeResize="0"/>
          <p:nvPr/>
        </p:nvPicPr>
        <p:blipFill rotWithShape="1">
          <a:blip r:embed="rId3">
            <a:alphaModFix/>
          </a:blip>
          <a:srcRect b="0" l="0" r="0" t="0"/>
          <a:stretch/>
        </p:blipFill>
        <p:spPr>
          <a:xfrm>
            <a:off x="5896200" y="2723143"/>
            <a:ext cx="3019275" cy="20430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498435ab42_0_50"/>
          <p:cNvSpPr txBox="1"/>
          <p:nvPr>
            <p:ph type="title"/>
          </p:nvPr>
        </p:nvSpPr>
        <p:spPr>
          <a:xfrm>
            <a:off x="2561225" y="19975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pic>
        <p:nvPicPr>
          <p:cNvPr id="73" name="Google Shape;73;g1498435ab42_0_50"/>
          <p:cNvPicPr preferRelativeResize="0"/>
          <p:nvPr/>
        </p:nvPicPr>
        <p:blipFill>
          <a:blip r:embed="rId3">
            <a:alphaModFix/>
          </a:blip>
          <a:stretch>
            <a:fillRect/>
          </a:stretch>
        </p:blipFill>
        <p:spPr>
          <a:xfrm>
            <a:off x="-257350" y="912525"/>
            <a:ext cx="9546298" cy="609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498435ab42_0_10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Hardware / Peripherals Subsystem</a:t>
            </a:r>
            <a:endParaRPr/>
          </a:p>
        </p:txBody>
      </p:sp>
      <p:graphicFrame>
        <p:nvGraphicFramePr>
          <p:cNvPr id="79" name="Google Shape;79;g1498435ab42_0_100"/>
          <p:cNvGraphicFramePr/>
          <p:nvPr/>
        </p:nvGraphicFramePr>
        <p:xfrm>
          <a:off x="395875" y="1852875"/>
          <a:ext cx="3000000" cy="3000000"/>
        </p:xfrm>
        <a:graphic>
          <a:graphicData uri="http://schemas.openxmlformats.org/drawingml/2006/table">
            <a:tbl>
              <a:tblPr>
                <a:noFill/>
                <a:tableStyleId>{B6B70755-E8E3-461B-AF03-83EF7FF797E5}</a:tableStyleId>
              </a:tblPr>
              <a:tblGrid>
                <a:gridCol w="4240250"/>
                <a:gridCol w="4240250"/>
              </a:tblGrid>
              <a:tr h="10943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last presentation </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FF0000"/>
                          </a:solidFill>
                        </a:rPr>
                        <a:t>1</a:t>
                      </a:r>
                      <a:r>
                        <a:rPr lang="en-US" sz="1800">
                          <a:solidFill>
                            <a:srgbClr val="FF0000"/>
                          </a:solidFill>
                        </a:rPr>
                        <a:t>1</a:t>
                      </a:r>
                      <a:r>
                        <a:rPr lang="en-US" sz="1800" u="none" cap="none" strike="noStrike">
                          <a:solidFill>
                            <a:srgbClr val="FF0000"/>
                          </a:solidFill>
                        </a:rPr>
                        <a:t> hours</a:t>
                      </a:r>
                      <a:r>
                        <a:rPr lang="en-US" sz="1800" u="none" cap="none" strike="noStrike"/>
                        <a:t>                     </a:t>
                      </a:r>
                      <a:endParaRPr sz="1800" u="none" cap="none" strike="noStrike">
                        <a:solidFill>
                          <a:srgbClr val="FF0000"/>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chemeClr val="dk1"/>
                          </a:solidFill>
                        </a:rPr>
                        <a:t>Ongoing progress/problems and plans until the next presentation</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0022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Finalized DAC</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Finished/</a:t>
                      </a:r>
                      <a:r>
                        <a:rPr lang="en-US" sz="1800"/>
                        <a:t>Ordered Pi interface PCB</a:t>
                      </a:r>
                      <a:endParaRPr sz="1800"/>
                    </a:p>
                    <a:p>
                      <a:pPr indent="-342900" lvl="0" marL="457200" marR="0" rtl="0" algn="l">
                        <a:lnSpc>
                          <a:spcPct val="100000"/>
                        </a:lnSpc>
                        <a:spcBef>
                          <a:spcPts val="0"/>
                        </a:spcBef>
                        <a:spcAft>
                          <a:spcPts val="0"/>
                        </a:spcAft>
                        <a:buSzPts val="1800"/>
                        <a:buChar char="●"/>
                      </a:pPr>
                      <a:r>
                        <a:rPr lang="en-US" sz="1800"/>
                        <a:t>Ordered LEDs of the four most effective wavelengths</a:t>
                      </a:r>
                      <a:endParaRPr sz="1800"/>
                    </a:p>
                    <a:p>
                      <a:pPr indent="-342900" lvl="0" marL="457200" marR="0" rtl="0" algn="l">
                        <a:lnSpc>
                          <a:spcPct val="100000"/>
                        </a:lnSpc>
                        <a:spcBef>
                          <a:spcPts val="0"/>
                        </a:spcBef>
                        <a:spcAft>
                          <a:spcPts val="0"/>
                        </a:spcAft>
                        <a:buSzPts val="1800"/>
                        <a:buChar char="●"/>
                      </a:pPr>
                      <a:r>
                        <a:rPr lang="en-US" sz="1800"/>
                        <a:t>Investigation of camera/ring light mounting</a:t>
                      </a:r>
                      <a:endParaRPr sz="1800"/>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Validate water dispersion for user input volumes</a:t>
                      </a:r>
                      <a:endParaRPr sz="1800"/>
                    </a:p>
                    <a:p>
                      <a:pPr indent="-342900" lvl="0" marL="457200" marR="0" rtl="0" algn="l">
                        <a:lnSpc>
                          <a:spcPct val="100000"/>
                        </a:lnSpc>
                        <a:spcBef>
                          <a:spcPts val="0"/>
                        </a:spcBef>
                        <a:spcAft>
                          <a:spcPts val="0"/>
                        </a:spcAft>
                        <a:buSzPts val="1800"/>
                        <a:buChar char="●"/>
                      </a:pPr>
                      <a:r>
                        <a:rPr lang="en-US" sz="1800"/>
                        <a:t>Mechanical housing / heat-proofing</a:t>
                      </a:r>
                      <a:endParaRPr sz="1800"/>
                    </a:p>
                    <a:p>
                      <a:pPr indent="-342900" lvl="0" marL="457200" marR="0" rtl="0" algn="l">
                        <a:lnSpc>
                          <a:spcPct val="100000"/>
                        </a:lnSpc>
                        <a:spcBef>
                          <a:spcPts val="0"/>
                        </a:spcBef>
                        <a:spcAft>
                          <a:spcPts val="0"/>
                        </a:spcAft>
                        <a:buSzPts val="1800"/>
                        <a:buChar char="●"/>
                      </a:pPr>
                      <a:r>
                        <a:rPr lang="en-US" sz="1800"/>
                        <a:t>App communication</a:t>
                      </a:r>
                      <a:endParaRPr sz="1800"/>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0" name="Google Shape;80;g1498435ab42_0_100"/>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Mark Golla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5d99c9e257_0_1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Changing Focal Distance</a:t>
            </a:r>
            <a:endParaRPr/>
          </a:p>
        </p:txBody>
      </p:sp>
      <p:pic>
        <p:nvPicPr>
          <p:cNvPr id="87" name="Google Shape;87;g15d99c9e257_0_10"/>
          <p:cNvPicPr preferRelativeResize="0"/>
          <p:nvPr/>
        </p:nvPicPr>
        <p:blipFill rotWithShape="1">
          <a:blip r:embed="rId3">
            <a:alphaModFix/>
          </a:blip>
          <a:srcRect b="11129" l="6037" r="20508" t="8159"/>
          <a:stretch/>
        </p:blipFill>
        <p:spPr>
          <a:xfrm>
            <a:off x="1504075" y="1581725"/>
            <a:ext cx="6402526" cy="52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5d99c9e257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Light Field</a:t>
            </a:r>
            <a:endParaRPr/>
          </a:p>
        </p:txBody>
      </p:sp>
      <p:pic>
        <p:nvPicPr>
          <p:cNvPr id="94" name="Google Shape;94;g15d99c9e257_0_0"/>
          <p:cNvPicPr preferRelativeResize="0"/>
          <p:nvPr/>
        </p:nvPicPr>
        <p:blipFill>
          <a:blip r:embed="rId3">
            <a:alphaModFix/>
          </a:blip>
          <a:stretch>
            <a:fillRect/>
          </a:stretch>
        </p:blipFill>
        <p:spPr>
          <a:xfrm>
            <a:off x="1288854" y="2346150"/>
            <a:ext cx="6085034" cy="4563776"/>
          </a:xfrm>
          <a:prstGeom prst="rect">
            <a:avLst/>
          </a:prstGeom>
          <a:noFill/>
          <a:ln>
            <a:noFill/>
          </a:ln>
        </p:spPr>
      </p:pic>
      <p:sp>
        <p:nvSpPr>
          <p:cNvPr id="95" name="Google Shape;95;g15d99c9e257_0_0"/>
          <p:cNvSpPr txBox="1"/>
          <p:nvPr>
            <p:ph type="title"/>
          </p:nvPr>
        </p:nvSpPr>
        <p:spPr>
          <a:xfrm>
            <a:off x="457200" y="463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200"/>
              <a:t>Reduced LEDs means simpler field &amp; easier focus</a:t>
            </a:r>
            <a:endParaRPr sz="2200"/>
          </a:p>
        </p:txBody>
      </p:sp>
      <p:sp>
        <p:nvSpPr>
          <p:cNvPr id="96" name="Google Shape;96;g15d99c9e257_0_0"/>
          <p:cNvSpPr txBox="1"/>
          <p:nvPr>
            <p:ph type="title"/>
          </p:nvPr>
        </p:nvSpPr>
        <p:spPr>
          <a:xfrm>
            <a:off x="568925" y="180942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200"/>
              <a:t>Original array not effective for changing focal distance</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98435ab42_0_15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a:t>Machine Learning &amp; Database Overview</a:t>
            </a:r>
            <a:endParaRPr/>
          </a:p>
          <a:p>
            <a:pPr indent="0" lvl="0" marL="0" rtl="0" algn="ctr">
              <a:lnSpc>
                <a:spcPct val="100000"/>
              </a:lnSpc>
              <a:spcBef>
                <a:spcPts val="0"/>
              </a:spcBef>
              <a:spcAft>
                <a:spcPts val="0"/>
              </a:spcAft>
              <a:buClr>
                <a:schemeClr val="dk1"/>
              </a:buClr>
              <a:buSzPct val="145454"/>
              <a:buFont typeface="Arial"/>
              <a:buNone/>
            </a:pPr>
            <a:r>
              <a:t/>
            </a:r>
            <a:endParaRPr i="1" sz="2200"/>
          </a:p>
        </p:txBody>
      </p:sp>
      <p:graphicFrame>
        <p:nvGraphicFramePr>
          <p:cNvPr id="102" name="Google Shape;102;g1498435ab42_0_150"/>
          <p:cNvGraphicFramePr/>
          <p:nvPr/>
        </p:nvGraphicFramePr>
        <p:xfrm>
          <a:off x="172825" y="1959138"/>
          <a:ext cx="3000000" cy="3000000"/>
        </p:xfrm>
        <a:graphic>
          <a:graphicData uri="http://schemas.openxmlformats.org/drawingml/2006/table">
            <a:tbl>
              <a:tblPr>
                <a:noFill/>
                <a:tableStyleId>{B6B70755-E8E3-461B-AF03-83EF7FF797E5}</a:tableStyleId>
              </a:tblPr>
              <a:tblGrid>
                <a:gridCol w="4399175"/>
                <a:gridCol w="4399175"/>
              </a:tblGrid>
              <a:tr h="6403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last presentation </a:t>
                      </a:r>
                      <a:r>
                        <a:rPr lang="en-US" sz="1800" u="none" cap="none" strike="noStrike">
                          <a:solidFill>
                            <a:srgbClr val="FF0000"/>
                          </a:solidFill>
                        </a:rPr>
                        <a:t>15 hours</a:t>
                      </a:r>
                      <a:r>
                        <a:rPr lang="en-US" sz="1800" u="none" cap="none" strike="noStrike">
                          <a:solidFill>
                            <a:schemeClr val="dk1"/>
                          </a:solidFill>
                        </a:rPr>
                        <a:t>       </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1175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solidFill>
                            <a:schemeClr val="dk1"/>
                          </a:solidFill>
                        </a:rPr>
                        <a:t>Water Saturation Prediction</a:t>
                      </a:r>
                      <a:endParaRPr sz="1800" u="none" cap="none" strike="noStrike">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Initial </a:t>
                      </a:r>
                      <a:r>
                        <a:rPr lang="en-US" sz="1800" u="none" cap="none" strike="noStrike">
                          <a:solidFill>
                            <a:schemeClr val="dk1"/>
                          </a:solidFill>
                        </a:rPr>
                        <a:t>system level testing wit</a:t>
                      </a:r>
                      <a:r>
                        <a:rPr lang="en-US" sz="1800">
                          <a:solidFill>
                            <a:schemeClr val="dk1"/>
                          </a:solidFill>
                        </a:rPr>
                        <a:t>h 4 wavelengths: 525, 680, 930, 590</a:t>
                      </a:r>
                      <a:endParaRPr sz="1800">
                        <a:solidFill>
                          <a:schemeClr val="dk1"/>
                        </a:solidFill>
                      </a:endParaRPr>
                    </a:p>
                    <a:p>
                      <a:pPr indent="-342900" lvl="0" marL="457200" marR="0" rtl="0" algn="l">
                        <a:lnSpc>
                          <a:spcPct val="100000"/>
                        </a:lnSpc>
                        <a:spcBef>
                          <a:spcPts val="0"/>
                        </a:spcBef>
                        <a:spcAft>
                          <a:spcPts val="0"/>
                        </a:spcAft>
                        <a:buClr>
                          <a:schemeClr val="dk1"/>
                        </a:buClr>
                        <a:buSzPts val="1800"/>
                        <a:buFont typeface="Arial"/>
                        <a:buChar char="●"/>
                      </a:pPr>
                      <a:r>
                        <a:rPr lang="en-US" sz="1800" u="none" cap="none" strike="noStrike">
                          <a:solidFill>
                            <a:schemeClr val="dk1"/>
                          </a:solidFill>
                        </a:rPr>
                        <a:t>User Feedback Prediction</a:t>
                      </a:r>
                      <a:endParaRPr sz="1800" u="none" cap="none" strike="noStrike">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Training with actual users</a:t>
                      </a:r>
                      <a:endParaRPr sz="1800">
                        <a:solidFill>
                          <a:schemeClr val="dk1"/>
                        </a:solidFill>
                      </a:endParaRPr>
                    </a:p>
                    <a:p>
                      <a:pPr indent="-342900" lvl="1" marL="914400" marR="0" rtl="0" algn="l">
                        <a:lnSpc>
                          <a:spcPct val="100000"/>
                        </a:lnSpc>
                        <a:spcBef>
                          <a:spcPts val="0"/>
                        </a:spcBef>
                        <a:spcAft>
                          <a:spcPts val="0"/>
                        </a:spcAft>
                        <a:buClr>
                          <a:schemeClr val="dk1"/>
                        </a:buClr>
                        <a:buSzPts val="1800"/>
                        <a:buChar char="○"/>
                      </a:pPr>
                      <a:r>
                        <a:rPr lang="en-US" sz="1800">
                          <a:solidFill>
                            <a:schemeClr val="dk1"/>
                          </a:solidFill>
                        </a:rPr>
                        <a:t>Reorganized database structure to match app data</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chemeClr val="dk1"/>
                        </a:buClr>
                        <a:buSzPts val="1800"/>
                        <a:buChar char="●"/>
                      </a:pPr>
                      <a:r>
                        <a:rPr lang="en-US" sz="1800" u="none" cap="none" strike="noStrike">
                          <a:solidFill>
                            <a:schemeClr val="dk1"/>
                          </a:solidFill>
                        </a:rPr>
                        <a:t>Continue testing &amp; validating both models</a:t>
                      </a:r>
                      <a:endParaRPr sz="1800" u="none" cap="none" strike="noStrike">
                        <a:solidFill>
                          <a:schemeClr val="dk1"/>
                        </a:solidFill>
                      </a:endParaRPr>
                    </a:p>
                    <a:p>
                      <a:pPr indent="-342900" lvl="1" marL="914400" marR="0" rtl="0" algn="l">
                        <a:lnSpc>
                          <a:spcPct val="100000"/>
                        </a:lnSpc>
                        <a:spcBef>
                          <a:spcPts val="0"/>
                        </a:spcBef>
                        <a:spcAft>
                          <a:spcPts val="0"/>
                        </a:spcAft>
                        <a:buClr>
                          <a:schemeClr val="dk1"/>
                        </a:buClr>
                        <a:buSzPts val="1800"/>
                        <a:buChar char="○"/>
                      </a:pPr>
                      <a:r>
                        <a:rPr lang="en-US" sz="1800">
                          <a:solidFill>
                            <a:schemeClr val="dk1"/>
                          </a:solidFill>
                        </a:rPr>
                        <a:t>Gather testing data for all 4 different types of roasts</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Integrate scripts with hardware with Python</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3" name="Google Shape;103;g1498435ab42_0_150"/>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Cindy Ho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98435ab42_0_3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Android Application</a:t>
            </a:r>
            <a:endParaRPr/>
          </a:p>
        </p:txBody>
      </p:sp>
      <p:graphicFrame>
        <p:nvGraphicFramePr>
          <p:cNvPr id="109" name="Google Shape;109;g1498435ab42_0_305"/>
          <p:cNvGraphicFramePr/>
          <p:nvPr/>
        </p:nvGraphicFramePr>
        <p:xfrm>
          <a:off x="172825" y="1959138"/>
          <a:ext cx="3000000" cy="3000000"/>
        </p:xfrm>
        <a:graphic>
          <a:graphicData uri="http://schemas.openxmlformats.org/drawingml/2006/table">
            <a:tbl>
              <a:tblPr>
                <a:noFill/>
                <a:tableStyleId>{B6B70755-E8E3-461B-AF03-83EF7FF797E5}</a:tableStyleId>
              </a:tblPr>
              <a:tblGrid>
                <a:gridCol w="4399175"/>
                <a:gridCol w="4399175"/>
              </a:tblGrid>
              <a:tr h="672375">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rPr>
                        <a:t>Accomplishments since the last presentation                        </a:t>
                      </a:r>
                      <a:endParaRPr sz="1800" u="none" cap="none" strike="noStrike">
                        <a:solidFill>
                          <a:srgbClr val="FF0000"/>
                        </a:solidFill>
                      </a:endParaRPr>
                    </a:p>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rgbClr val="FF0000"/>
                          </a:solidFill>
                        </a:rPr>
                        <a:t>15 hours</a:t>
                      </a:r>
                      <a:r>
                        <a:rPr lang="en-US" sz="1800" u="none" cap="none" strike="noStrike">
                          <a:solidFill>
                            <a:schemeClr val="dk1"/>
                          </a:solidFill>
                        </a:rPr>
                        <a:t>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chemeClr val="dk1"/>
                          </a:solidFill>
                        </a:rPr>
                        <a:t>Ongoing progress/problems and plans until the next presentation</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792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Integrated database and app for updating and getting brewing history</a:t>
                      </a:r>
                      <a:endParaRPr sz="1800"/>
                    </a:p>
                    <a:p>
                      <a:pPr indent="-342900" lvl="0" marL="457200" marR="0" rtl="0" algn="l">
                        <a:lnSpc>
                          <a:spcPct val="100000"/>
                        </a:lnSpc>
                        <a:spcBef>
                          <a:spcPts val="0"/>
                        </a:spcBef>
                        <a:spcAft>
                          <a:spcPts val="0"/>
                        </a:spcAft>
                        <a:buSzPts val="1800"/>
                        <a:buChar char="●"/>
                      </a:pPr>
                      <a:r>
                        <a:rPr lang="en-US" sz="1800"/>
                        <a:t>Adding handling of losing bluetooth connection</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36550" lvl="0" marL="457200" marR="0" rtl="0" algn="l">
                        <a:lnSpc>
                          <a:spcPct val="100000"/>
                        </a:lnSpc>
                        <a:spcBef>
                          <a:spcPts val="0"/>
                        </a:spcBef>
                        <a:spcAft>
                          <a:spcPts val="0"/>
                        </a:spcAft>
                        <a:buClr>
                          <a:srgbClr val="000000"/>
                        </a:buClr>
                        <a:buSzPts val="1700"/>
                        <a:buFont typeface="Arial"/>
                        <a:buChar char="●"/>
                      </a:pPr>
                      <a:r>
                        <a:rPr lang="en-US" sz="1700"/>
                        <a:t>Rework bluetooth on hardware side to handle losing connection and to allow integration with rest of the hardware</a:t>
                      </a:r>
                      <a:endParaRPr sz="17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0" name="Google Shape;110;g1498435ab42_0_305"/>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Zeeshan Virani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5e1c468625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Android Application</a:t>
            </a:r>
            <a:endParaRPr/>
          </a:p>
        </p:txBody>
      </p:sp>
      <p:pic>
        <p:nvPicPr>
          <p:cNvPr id="117" name="Google Shape;117;g15e1c468625_1_0"/>
          <p:cNvPicPr preferRelativeResize="0"/>
          <p:nvPr/>
        </p:nvPicPr>
        <p:blipFill>
          <a:blip r:embed="rId3">
            <a:alphaModFix/>
          </a:blip>
          <a:stretch>
            <a:fillRect/>
          </a:stretch>
        </p:blipFill>
        <p:spPr>
          <a:xfrm>
            <a:off x="6092725" y="1862177"/>
            <a:ext cx="2285900" cy="4700324"/>
          </a:xfrm>
          <a:prstGeom prst="rect">
            <a:avLst/>
          </a:prstGeom>
          <a:noFill/>
          <a:ln>
            <a:noFill/>
          </a:ln>
        </p:spPr>
      </p:pic>
      <p:pic>
        <p:nvPicPr>
          <p:cNvPr id="118" name="Google Shape;118;g15e1c468625_1_0"/>
          <p:cNvPicPr preferRelativeResize="0"/>
          <p:nvPr/>
        </p:nvPicPr>
        <p:blipFill rotWithShape="1">
          <a:blip r:embed="rId4">
            <a:alphaModFix/>
          </a:blip>
          <a:srcRect b="12257" l="41183" r="21140" t="35315"/>
          <a:stretch/>
        </p:blipFill>
        <p:spPr>
          <a:xfrm>
            <a:off x="220375" y="2127313"/>
            <a:ext cx="5532451" cy="4170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