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2" roundtripDataSignature="AMtx7mhVrhZ9fWnR5Mi8hEAgVfXg9lR9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061826-560E-4BDB-B569-42DD838FD3F5}">
  <a:tblStyle styleId="{5C061826-560E-4BDB-B569-42DD838FD3F5}"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C5E5954D-91A8-4BF2-8EBB-928EB97031AB}"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EA986049-D15B-4186-85BD-BCD26CF155D1}" styleName="Table_2">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rPr lang="en-US" sz="1800">
                <a:latin typeface="Arial"/>
                <a:ea typeface="Arial"/>
                <a:cs typeface="Arial"/>
                <a:sym typeface="Arial"/>
              </a:rPr>
              <a:t>Intro should take 30 seconds</a:t>
            </a:r>
            <a:endParaRPr/>
          </a:p>
        </p:txBody>
      </p:sp>
      <p:sp>
        <p:nvSpPr>
          <p:cNvPr id="56" name="Google Shape;5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498435ab42_0_3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g1498435ab42_0_3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498435ab42_0_4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1498435ab42_0_4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498435ab42_0_4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g1498435ab42_0_4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554e26456f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g1554e26456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554e26456f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1554e26456f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98435ab42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 name="Google Shape;64;g1498435ab4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98435ab42_0_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 name="Google Shape;70;g1498435ab42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498435ab42_0_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 name="Google Shape;76;g1498435ab42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7ac32f3ebf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83" name="Google Shape;83;g17ac32f3eb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g17ac32f3eb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498435ab42_0_1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g1498435ab42_0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498435ab42_0_3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g1498435ab42_0_3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7a2c78b26b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7a2c78b26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17a2c78b26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rPr lang="en-US"/>
              <a:t>Michelle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2"/>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Clr>
                <a:schemeClr val="lt1"/>
              </a:buClr>
              <a:buSzPts val="3600"/>
              <a:buFont typeface="Arial"/>
              <a:buNone/>
              <a:defRPr b="1"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560"/>
              </a:spcBef>
              <a:spcAft>
                <a:spcPts val="0"/>
              </a:spcAft>
              <a:buClr>
                <a:srgbClr val="FFFFFF"/>
              </a:buClr>
              <a:buSzPts val="2800"/>
              <a:buNone/>
              <a:defRPr sz="2800">
                <a:solidFill>
                  <a:srgbClr val="FFFFFF"/>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13"/>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7" name="Google Shape;27;p13"/>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14"/>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0" name="Google Shape;30;p14"/>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1" name="Google Shape;3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14"/>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5"/>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Arial"/>
              <a:buNone/>
              <a:defRPr b="1"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16"/>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b="1" sz="28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3" name="Google Shape;43;p16"/>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4" name="Google Shape;4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17"/>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Font typeface="Arial"/>
              <a:buNone/>
              <a:defRPr b="1"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7"/>
          <p:cNvSpPr/>
          <p:nvPr>
            <p:ph idx="2" type="pic"/>
          </p:nvPr>
        </p:nvSpPr>
        <p:spPr>
          <a:xfrm>
            <a:off x="3200400" y="1196430"/>
            <a:ext cx="5486400" cy="4850287"/>
          </a:xfrm>
          <a:prstGeom prst="rect">
            <a:avLst/>
          </a:prstGeom>
          <a:noFill/>
          <a:ln>
            <a:noFill/>
          </a:ln>
        </p:spPr>
      </p:sp>
      <p:sp>
        <p:nvSpPr>
          <p:cNvPr id="50" name="Google Shape;50;p17"/>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10.jpg"/><Relationship Id="rId5"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1619250" y="3814625"/>
            <a:ext cx="7302600" cy="2296800"/>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100000"/>
              </a:lnSpc>
              <a:spcBef>
                <a:spcPts val="0"/>
              </a:spcBef>
              <a:spcAft>
                <a:spcPts val="0"/>
              </a:spcAft>
              <a:buClr>
                <a:schemeClr val="lt1"/>
              </a:buClr>
              <a:buSzPct val="114649"/>
              <a:buFont typeface="Arial"/>
              <a:buNone/>
            </a:pPr>
            <a:r>
              <a:rPr lang="en-US" sz="3488"/>
              <a:t>Team 14: Perfect Pour Over Coffee</a:t>
            </a:r>
            <a:endParaRPr sz="3488"/>
          </a:p>
          <a:p>
            <a:pPr indent="0" lvl="0" marL="0" rtl="0" algn="r">
              <a:lnSpc>
                <a:spcPct val="100000"/>
              </a:lnSpc>
              <a:spcBef>
                <a:spcPts val="0"/>
              </a:spcBef>
              <a:spcAft>
                <a:spcPts val="0"/>
              </a:spcAft>
              <a:buClr>
                <a:schemeClr val="lt1"/>
              </a:buClr>
              <a:buSzPts val="11351"/>
              <a:buFont typeface="Arial"/>
              <a:buNone/>
            </a:pPr>
            <a:r>
              <a:rPr lang="en-US"/>
              <a:t>Bi-Weekly Update 5</a:t>
            </a:r>
            <a:br>
              <a:rPr lang="en-US"/>
            </a:br>
            <a:r>
              <a:rPr lang="en-US" sz="2455"/>
              <a:t>Mark Golla, Cindy Ho, Zeeshan Virani</a:t>
            </a:r>
            <a:br>
              <a:rPr lang="en-US" sz="2455"/>
            </a:br>
            <a:r>
              <a:rPr lang="en-US" sz="2455"/>
              <a:t>Sponsor: Stavros Kalafatis</a:t>
            </a:r>
            <a:br>
              <a:rPr lang="en-US" sz="2455"/>
            </a:br>
            <a:r>
              <a:rPr lang="en-US" sz="2455"/>
              <a:t>TA: Eric Robles</a:t>
            </a:r>
            <a:br>
              <a:rPr lang="en-US" sz="2455"/>
            </a:br>
            <a:endParaRPr sz="2455"/>
          </a:p>
        </p:txBody>
      </p:sp>
      <p:sp>
        <p:nvSpPr>
          <p:cNvPr id="59" name="Google Shape;59;p1"/>
          <p:cNvSpPr/>
          <p:nvPr/>
        </p:nvSpPr>
        <p:spPr>
          <a:xfrm>
            <a:off x="0" y="0"/>
            <a:ext cx="6111425" cy="6111425"/>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DLCOE_logo_HWHT.png" id="60" name="Google Shape;60;p1"/>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
        <p:nvSpPr>
          <p:cNvPr id="61" name="Google Shape;61;p1"/>
          <p:cNvSpPr txBox="1"/>
          <p:nvPr/>
        </p:nvSpPr>
        <p:spPr>
          <a:xfrm>
            <a:off x="2627745" y="6111425"/>
            <a:ext cx="377767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498435ab42_0_355"/>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Execution Status</a:t>
            </a:r>
            <a:endParaRPr/>
          </a:p>
        </p:txBody>
      </p:sp>
      <p:graphicFrame>
        <p:nvGraphicFramePr>
          <p:cNvPr id="122" name="Google Shape;122;g1498435ab42_0_355"/>
          <p:cNvGraphicFramePr/>
          <p:nvPr/>
        </p:nvGraphicFramePr>
        <p:xfrm>
          <a:off x="99416" y="1987750"/>
          <a:ext cx="3000000" cy="3000000"/>
        </p:xfrm>
        <a:graphic>
          <a:graphicData uri="http://schemas.openxmlformats.org/drawingml/2006/table">
            <a:tbl>
              <a:tblPr>
                <a:noFill/>
                <a:tableStyleId>{EA986049-D15B-4186-85BD-BCD26CF155D1}</a:tableStyleId>
              </a:tblPr>
              <a:tblGrid>
                <a:gridCol w="728800"/>
                <a:gridCol w="2279525"/>
                <a:gridCol w="2338950"/>
                <a:gridCol w="2778625"/>
                <a:gridCol w="819250"/>
              </a:tblGrid>
              <a:tr h="359975">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Date</a:t>
                      </a:r>
                      <a:endParaRPr b="1"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Cindy</a:t>
                      </a:r>
                      <a:endParaRPr b="1"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Mark</a:t>
                      </a:r>
                      <a:endParaRPr b="1"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Zeeshan</a:t>
                      </a:r>
                      <a:endParaRPr b="1"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Status</a:t>
                      </a:r>
                      <a:endParaRPr b="1" sz="1100" u="none" cap="none" strike="noStrike"/>
                    </a:p>
                  </a:txBody>
                  <a:tcPr marT="63500" marB="63500" marR="63500" marL="63500"/>
                </a:tc>
              </a:tr>
              <a:tr h="114872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09/08/22</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 Increase accuracy of user preferences algorithm &amp; look into reinforcement learning</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 Finish fixing leak through valve installation</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US" sz="1100" u="none" cap="none" strike="noStrike"/>
                        <a:t>- Camera mounting for new training data</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US" sz="1100" u="none" cap="none" strike="noStrike"/>
                        <a:t>- Adding threading to control system</a:t>
                      </a:r>
                      <a:endParaRPr sz="11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 Testing of bluetooth connectivity</a:t>
                      </a:r>
                      <a:endParaRPr sz="11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Completed</a:t>
                      </a:r>
                      <a:endParaRPr sz="1100" u="none" cap="none" strike="noStrike"/>
                    </a:p>
                  </a:txBody>
                  <a:tcPr marT="63500" marB="63500" marR="63500" marL="63500"/>
                </a:tc>
              </a:tr>
              <a:tr h="62265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09/15/22</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Assist with new training data collection</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Continue collecting new training data</a:t>
                      </a:r>
                      <a:endParaRPr sz="14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 Assist with new training data collection</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US" sz="1100" u="none" cap="none" strike="noStrike"/>
                        <a:t>- Continue collecting new training data</a:t>
                      </a:r>
                      <a:endParaRPr sz="11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 Implement background capabilities for bluetooth system</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Completed</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1100" u="none" cap="none" strike="noStrike">
                        <a:solidFill>
                          <a:schemeClr val="dk1"/>
                        </a:solidFill>
                      </a:endParaRPr>
                    </a:p>
                  </a:txBody>
                  <a:tcPr marT="63500" marB="63500" marR="63500" marL="63500"/>
                </a:tc>
              </a:tr>
              <a:tr h="7540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09/22/22</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Integrate ML onto HW</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14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 Working on housing</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US" sz="1100" u="none" cap="none" strike="noStrike"/>
                        <a:t>- Hosting app interface on actual hardware</a:t>
                      </a:r>
                      <a:endParaRPr sz="11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Implement background capabilities for bluetooth system</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Completed</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1100" u="none" cap="none" strike="noStrike">
                        <a:solidFill>
                          <a:schemeClr val="dk1"/>
                        </a:solidFill>
                      </a:endParaRPr>
                    </a:p>
                  </a:txBody>
                  <a:tcPr marT="63500" marB="63500" marR="63500" marL="63500"/>
                </a:tc>
              </a:tr>
              <a:tr h="78935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09/29/22</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 Integrate ML onto HW</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Integrate Database with HW</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 Working on housing</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Hosting app interface on actual hardware</a:t>
                      </a:r>
                      <a:endParaRPr sz="1100" u="none" cap="none" strike="noStrike">
                        <a:solidFill>
                          <a:schemeClr val="dk1"/>
                        </a:solidFill>
                      </a:endParaRPr>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 Data handling between Pi and Android device</a:t>
                      </a:r>
                      <a:endParaRPr sz="1100" u="none" cap="none" strike="noStrike">
                        <a:solidFill>
                          <a:schemeClr val="dk1"/>
                        </a:solidFill>
                      </a:endParaRPr>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Completed</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1100" u="none" cap="none" strike="noStrike">
                        <a:solidFill>
                          <a:schemeClr val="dk1"/>
                        </a:solidFill>
                      </a:endParaRPr>
                    </a:p>
                  </a:txBody>
                  <a:tcPr marT="63500" marB="63500" marR="63500" marL="63500"/>
                </a:tc>
              </a:tr>
              <a:tr h="78935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10/06/22</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Integrate Database with HW</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 Validate app integration</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US" sz="1100" u="none" cap="none" strike="noStrike"/>
                        <a:t>- Working on housing</a:t>
                      </a:r>
                      <a:endParaRPr sz="11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Data handling between Pi and Android device</a:t>
                      </a:r>
                      <a:endParaRPr sz="1100" u="none" cap="none" strike="noStrike">
                        <a:solidFill>
                          <a:schemeClr val="dk1"/>
                        </a:solidFill>
                      </a:endParaRPr>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In Progress</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sz="1100" u="none" cap="none" strike="noStrike">
                        <a:solidFill>
                          <a:schemeClr val="dk1"/>
                        </a:solidFill>
                      </a:endParaRPr>
                    </a:p>
                  </a:txBody>
                  <a:tcPr marT="63500" marB="63500" marR="63500" marL="6350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498435ab42_0_405"/>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Execution Status Continued</a:t>
            </a:r>
            <a:endParaRPr/>
          </a:p>
        </p:txBody>
      </p:sp>
      <p:graphicFrame>
        <p:nvGraphicFramePr>
          <p:cNvPr id="128" name="Google Shape;128;g1498435ab42_0_405"/>
          <p:cNvGraphicFramePr/>
          <p:nvPr/>
        </p:nvGraphicFramePr>
        <p:xfrm>
          <a:off x="99416" y="1852875"/>
          <a:ext cx="3000000" cy="3000000"/>
        </p:xfrm>
        <a:graphic>
          <a:graphicData uri="http://schemas.openxmlformats.org/drawingml/2006/table">
            <a:tbl>
              <a:tblPr>
                <a:noFill/>
                <a:tableStyleId>{EA986049-D15B-4186-85BD-BCD26CF155D1}</a:tableStyleId>
              </a:tblPr>
              <a:tblGrid>
                <a:gridCol w="728800"/>
                <a:gridCol w="2279525"/>
                <a:gridCol w="2338950"/>
                <a:gridCol w="2778625"/>
                <a:gridCol w="819250"/>
              </a:tblGrid>
              <a:tr h="359975">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Date</a:t>
                      </a:r>
                      <a:endParaRPr b="1" sz="11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Cindy</a:t>
                      </a:r>
                      <a:endParaRPr b="1" sz="11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Mark</a:t>
                      </a:r>
                      <a:endParaRPr b="1" sz="11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Zeeshan</a:t>
                      </a:r>
                      <a:endParaRPr b="1" sz="11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US" sz="1100" u="none" cap="none" strike="noStrike"/>
                        <a:t>Status</a:t>
                      </a:r>
                      <a:endParaRPr b="1" sz="11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5997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10/13/22</a:t>
                      </a:r>
                      <a:endParaRPr sz="1100" u="none" cap="none" strike="noStrike"/>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 Validate integration between ML &amp; HW</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Validate integration between Database &amp; HW</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3500" marB="63500" marR="63500" marL="63500">
                    <a:lnT cap="flat" cmpd="sng" w="12700">
                      <a:solidFill>
                        <a:srgbClr val="000000"/>
                      </a:solidFill>
                      <a:prstDash val="solid"/>
                      <a:round/>
                      <a:headEnd len="sm" w="sm" type="none"/>
                      <a:tailEnd len="sm" w="sm" type="none"/>
                    </a:lnT>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Data handling between Pi and Android device</a:t>
                      </a:r>
                      <a:endParaRPr sz="1400" u="none" cap="none" strike="noStrike"/>
                    </a:p>
                  </a:txBody>
                  <a:tcPr marT="63500" marB="63500" marR="63500" marL="63500">
                    <a:lnT cap="flat" cmpd="sng" w="12700">
                      <a:solidFill>
                        <a:srgbClr val="000000"/>
                      </a:solidFill>
                      <a:prstDash val="solid"/>
                      <a:round/>
                      <a:headEnd len="sm" w="sm" type="none"/>
                      <a:tailEnd len="sm" w="sm" type="none"/>
                    </a:lnT>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Data handling between Pi and Android device</a:t>
                      </a:r>
                      <a:endParaRPr sz="1100" u="none" cap="none" strike="noStrike"/>
                    </a:p>
                  </a:txBody>
                  <a:tcPr marT="63500" marB="63500" marR="63500" marL="63500">
                    <a:lnT cap="flat" cmpd="sng" w="12700">
                      <a:solidFill>
                        <a:srgbClr val="000000"/>
                      </a:solidFill>
                      <a:prstDash val="solid"/>
                      <a:round/>
                      <a:headEnd len="sm" w="sm" type="none"/>
                      <a:tailEnd len="sm" w="sm" type="none"/>
                    </a:lnT>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In Progress</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3500" marB="63500" marR="63500" marL="63500">
                    <a:lnT cap="flat" cmpd="sng" w="12700">
                      <a:solidFill>
                        <a:srgbClr val="000000"/>
                      </a:solidFill>
                      <a:prstDash val="solid"/>
                      <a:round/>
                      <a:headEnd len="sm" w="sm" type="none"/>
                      <a:tailEnd len="sm" w="sm" type="none"/>
                    </a:lnT>
                  </a:tcPr>
                </a:tc>
              </a:tr>
              <a:tr h="35997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10/20/22</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Validate integration between ML &amp; HW</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Validate integration between Database &amp; HW</a:t>
                      </a:r>
                      <a:endParaRPr sz="1100" u="none" cap="none" strike="noStrike">
                        <a:solidFill>
                          <a:schemeClr val="dk1"/>
                        </a:solidFill>
                      </a:endParaRPr>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Working on housing</a:t>
                      </a:r>
                      <a:endParaRPr sz="14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Implement notification system</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Data handling between Pi and Android device</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Not Started</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3500" marB="63500" marR="63500" marL="63500"/>
                </a:tc>
              </a:tr>
              <a:tr h="35997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10/27/22</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Validate integration between ML &amp; HW</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Validate integration between Database &amp; HW</a:t>
                      </a:r>
                      <a:endParaRPr sz="1100" u="none" cap="none" strike="noStrike">
                        <a:solidFill>
                          <a:schemeClr val="dk1"/>
                        </a:solidFill>
                      </a:endParaRPr>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Continue validation</a:t>
                      </a:r>
                      <a:endParaRPr sz="11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Working on housing</a:t>
                      </a:r>
                      <a:endParaRPr sz="1100" u="none" cap="none" strike="noStrike">
                        <a:solidFill>
                          <a:schemeClr val="dk1"/>
                        </a:solidFill>
                      </a:endParaRPr>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Add data to support page</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Not Started</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3500" marB="63500" marR="63500" marL="63500"/>
                </a:tc>
              </a:tr>
              <a:tr h="35997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11/3/22</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Continue validation</a:t>
                      </a:r>
                      <a:endParaRPr sz="14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Continue validation</a:t>
                      </a:r>
                      <a:endParaRPr sz="14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chemeClr val="dk1"/>
                          </a:solidFill>
                        </a:rPr>
                        <a:t>- Testing of integrated system</a:t>
                      </a:r>
                      <a:endParaRPr sz="1100" u="none" cap="none" strike="noStrike">
                        <a:solidFill>
                          <a:schemeClr val="dk1"/>
                        </a:solidFill>
                      </a:endParaRPr>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Not Started</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tc>
              </a:tr>
              <a:tr h="35997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11/10/22</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Continue validation</a:t>
                      </a:r>
                      <a:endParaRPr sz="14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Continue validation</a:t>
                      </a:r>
                      <a:endParaRPr sz="1400" u="none" cap="none" strike="noStrike"/>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 Testing of integrated system</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solidFill>
                          <a:schemeClr val="dk1"/>
                        </a:solidFill>
                      </a:endParaRPr>
                    </a:p>
                  </a:txBody>
                  <a:tcPr marT="63500" marB="63500" marR="63500" marL="63500">
                    <a:solidFill>
                      <a:srgbClr val="000000">
                        <a:alpha val="0"/>
                      </a:srgbClr>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100" u="none" cap="none" strike="noStrike">
                          <a:solidFill>
                            <a:schemeClr val="dk1"/>
                          </a:solidFill>
                        </a:rPr>
                        <a:t>Not Started</a:t>
                      </a:r>
                      <a:endParaRPr sz="1100" u="none" cap="none" strike="noStrike">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498435ab42_0_455"/>
          <p:cNvSpPr txBox="1"/>
          <p:nvPr>
            <p:ph type="title"/>
          </p:nvPr>
        </p:nvSpPr>
        <p:spPr>
          <a:xfrm>
            <a:off x="457200" y="803852"/>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Validation Status</a:t>
            </a:r>
            <a:endParaRPr/>
          </a:p>
        </p:txBody>
      </p:sp>
      <p:graphicFrame>
        <p:nvGraphicFramePr>
          <p:cNvPr id="134" name="Google Shape;134;g1498435ab42_0_455"/>
          <p:cNvGraphicFramePr/>
          <p:nvPr/>
        </p:nvGraphicFramePr>
        <p:xfrm>
          <a:off x="83650" y="1490550"/>
          <a:ext cx="3000000" cy="3000000"/>
        </p:xfrm>
        <a:graphic>
          <a:graphicData uri="http://schemas.openxmlformats.org/drawingml/2006/table">
            <a:tbl>
              <a:tblPr>
                <a:noFill/>
                <a:tableStyleId>{5C061826-560E-4BDB-B569-42DD838FD3F5}</a:tableStyleId>
              </a:tblPr>
              <a:tblGrid>
                <a:gridCol w="860250"/>
                <a:gridCol w="3197950"/>
                <a:gridCol w="3366275"/>
                <a:gridCol w="589100"/>
                <a:gridCol w="963125"/>
              </a:tblGrid>
              <a:tr h="403425">
                <a:tc>
                  <a:txBody>
                    <a:bodyPr/>
                    <a:lstStyle/>
                    <a:p>
                      <a:pPr indent="0" lvl="0" marL="0" marR="0" rtl="0" algn="l">
                        <a:lnSpc>
                          <a:spcPct val="115000"/>
                        </a:lnSpc>
                        <a:spcBef>
                          <a:spcPts val="0"/>
                        </a:spcBef>
                        <a:spcAft>
                          <a:spcPts val="0"/>
                        </a:spcAft>
                        <a:buClr>
                          <a:srgbClr val="000000"/>
                        </a:buClr>
                        <a:buSzPts val="1050"/>
                        <a:buFont typeface="Arial"/>
                        <a:buNone/>
                      </a:pPr>
                      <a:r>
                        <a:rPr b="1" lang="en-US" sz="1050" u="none" cap="none" strike="noStrike"/>
                        <a:t>Test Name</a:t>
                      </a:r>
                      <a:endParaRPr b="1" sz="105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B7B7B7"/>
                    </a:solidFill>
                    <a:extLst>
                      <a:ext uri="http://customooxmlschemas.google.com/">
                        <go:slidesCustomData xmlns:go="http://customooxmlschemas.google.com/" cellId="134:0:0"/>
                      </a:ext>
                    </a:extLst>
                  </a:tcPr>
                </a:tc>
                <a:tc>
                  <a:txBody>
                    <a:bodyPr/>
                    <a:lstStyle/>
                    <a:p>
                      <a:pPr indent="0" lvl="0" marL="0" marR="0" rtl="0" algn="l">
                        <a:lnSpc>
                          <a:spcPct val="115000"/>
                        </a:lnSpc>
                        <a:spcBef>
                          <a:spcPts val="0"/>
                        </a:spcBef>
                        <a:spcAft>
                          <a:spcPts val="0"/>
                        </a:spcAft>
                        <a:buClr>
                          <a:srgbClr val="000000"/>
                        </a:buClr>
                        <a:buSzPts val="1050"/>
                        <a:buFont typeface="Arial"/>
                        <a:buNone/>
                      </a:pPr>
                      <a:r>
                        <a:rPr b="1" lang="en-US" sz="1050" u="none" cap="none" strike="noStrike"/>
                        <a:t>Success Criteria</a:t>
                      </a:r>
                      <a:endParaRPr b="1" sz="105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B7B7B7"/>
                    </a:solidFill>
                    <a:extLst>
                      <a:ext uri="http://customooxmlschemas.google.com/">
                        <go:slidesCustomData xmlns:go="http://customooxmlschemas.google.com/" cellId="134:0:1"/>
                      </a:ext>
                    </a:extLst>
                  </a:tcPr>
                </a:tc>
                <a:tc>
                  <a:txBody>
                    <a:bodyPr/>
                    <a:lstStyle/>
                    <a:p>
                      <a:pPr indent="0" lvl="0" marL="0" marR="0" rtl="0" algn="l">
                        <a:lnSpc>
                          <a:spcPct val="115000"/>
                        </a:lnSpc>
                        <a:spcBef>
                          <a:spcPts val="0"/>
                        </a:spcBef>
                        <a:spcAft>
                          <a:spcPts val="0"/>
                        </a:spcAft>
                        <a:buClr>
                          <a:srgbClr val="000000"/>
                        </a:buClr>
                        <a:buSzPts val="1050"/>
                        <a:buFont typeface="Arial"/>
                        <a:buNone/>
                      </a:pPr>
                      <a:r>
                        <a:rPr b="1" lang="en-US" sz="1050" u="none" cap="none" strike="noStrike"/>
                        <a:t>Methodology</a:t>
                      </a:r>
                      <a:endParaRPr b="1" sz="105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B7B7B7"/>
                    </a:solidFill>
                    <a:extLst>
                      <a:ext uri="http://customooxmlschemas.google.com/">
                        <go:slidesCustomData xmlns:go="http://customooxmlschemas.google.com/" cellId="134:0:2"/>
                      </a:ext>
                    </a:extLst>
                  </a:tcPr>
                </a:tc>
                <a:tc>
                  <a:txBody>
                    <a:bodyPr/>
                    <a:lstStyle/>
                    <a:p>
                      <a:pPr indent="0" lvl="0" marL="0" marR="0" rtl="0" algn="l">
                        <a:lnSpc>
                          <a:spcPct val="115000"/>
                        </a:lnSpc>
                        <a:spcBef>
                          <a:spcPts val="0"/>
                        </a:spcBef>
                        <a:spcAft>
                          <a:spcPts val="0"/>
                        </a:spcAft>
                        <a:buClr>
                          <a:srgbClr val="000000"/>
                        </a:buClr>
                        <a:buSzPts val="1050"/>
                        <a:buFont typeface="Arial"/>
                        <a:buNone/>
                      </a:pPr>
                      <a:r>
                        <a:rPr b="1" lang="en-US" sz="1050" u="none" cap="none" strike="noStrike"/>
                        <a:t>Status</a:t>
                      </a:r>
                      <a:endParaRPr b="1" sz="105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B7B7B7"/>
                    </a:solidFill>
                    <a:extLst>
                      <a:ext uri="http://customooxmlschemas.google.com/">
                        <go:slidesCustomData xmlns:go="http://customooxmlschemas.google.com/" cellId="134:0:3"/>
                      </a:ext>
                    </a:extLst>
                  </a:tcPr>
                </a:tc>
                <a:tc>
                  <a:txBody>
                    <a:bodyPr/>
                    <a:lstStyle/>
                    <a:p>
                      <a:pPr indent="0" lvl="0" marL="0" marR="0" rtl="0" algn="l">
                        <a:lnSpc>
                          <a:spcPct val="115000"/>
                        </a:lnSpc>
                        <a:spcBef>
                          <a:spcPts val="0"/>
                        </a:spcBef>
                        <a:spcAft>
                          <a:spcPts val="0"/>
                        </a:spcAft>
                        <a:buClr>
                          <a:srgbClr val="000000"/>
                        </a:buClr>
                        <a:buSzPts val="1050"/>
                        <a:buFont typeface="Arial"/>
                        <a:buNone/>
                      </a:pPr>
                      <a:r>
                        <a:rPr b="1" lang="en-US" sz="1050" u="none" cap="none" strike="noStrike"/>
                        <a:t>Responsible Engineer(s)</a:t>
                      </a:r>
                      <a:endParaRPr b="1" sz="105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B7B7B7"/>
                    </a:solidFill>
                    <a:extLst>
                      <a:ext uri="http://customooxmlschemas.google.com/">
                        <go:slidesCustomData xmlns:go="http://customooxmlschemas.google.com/" cellId="134:0:4"/>
                      </a:ext>
                    </a:extLst>
                  </a:tcPr>
                </a:tc>
              </a:tr>
              <a:tr h="586800">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Functional User Interface</a:t>
                      </a:r>
                      <a:endParaRPr sz="11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B26B"/>
                    </a:solidFill>
                    <a:extLst>
                      <a:ext uri="http://customooxmlschemas.google.com/">
                        <go:slidesCustomData xmlns:go="http://customooxmlschemas.google.com/" cellId="134:1:0"/>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User is able to navigate throughout all pages within the application without bugs, crashes, or need for outside intervention.</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4:1:1"/>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Open the application and handle it as an end user.</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4:1:2"/>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Passed</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34:1:3"/>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Zeeshan Virani</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4:1:4"/>
                      </a:ext>
                    </a:extLst>
                  </a:tcPr>
                </a:tc>
              </a:tr>
              <a:tr h="586800">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Android Application Storage</a:t>
                      </a:r>
                      <a:endParaRPr sz="11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B26B"/>
                    </a:solidFill>
                    <a:extLst>
                      <a:ext uri="http://customooxmlschemas.google.com/">
                        <go:slidesCustomData xmlns:go="http://customooxmlschemas.google.com/" cellId="134:2:0"/>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The Android application of the system shall not exceed 15 megabytes of storage.</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4:2:1"/>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Monitor frontend design images and functions size.</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4:2:2"/>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Passed</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34:2:3"/>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Zeeshan Virani</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4:2:4"/>
                      </a:ext>
                    </a:extLst>
                  </a:tcPr>
                </a:tc>
              </a:tr>
              <a:tr h="953575">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Application Connection With Raspberry Pi</a:t>
                      </a:r>
                      <a:endParaRPr sz="11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B26B"/>
                    </a:solidFill>
                    <a:extLst>
                      <a:ext uri="http://customooxmlschemas.google.com/">
                        <go:slidesCustomData xmlns:go="http://customooxmlschemas.google.com/" cellId="134:3:0"/>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The Raspberry Pi turns on an LED when a connection is established between the android application and itself.</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4:3:1"/>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Visually Verify connection has been established.</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4:3:2"/>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Passed</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34:3:3"/>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Zeeshan Virani</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4:3:4"/>
                      </a:ext>
                    </a:extLst>
                  </a:tcPr>
                </a:tc>
              </a:tr>
              <a:tr h="770175">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Database Connection With Application</a:t>
                      </a:r>
                      <a:endParaRPr sz="11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6B26B"/>
                    </a:solidFill>
                    <a:extLst>
                      <a:ext uri="http://customooxmlschemas.google.com/">
                        <go:slidesCustomData xmlns:go="http://customooxmlschemas.google.com/" cellId="134:4:0"/>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The application is able to send and receive data from the database.</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4:4:1"/>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Send data to the database and then query to see if that data has been stored.</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4:4:2"/>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Passed</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34:4:3"/>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Zeeshan Virani</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4:4:4"/>
                      </a:ext>
                    </a:extLst>
                  </a:tcPr>
                </a:tc>
              </a:tr>
              <a:tr h="1136950">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Brew Temperature Prediction</a:t>
                      </a:r>
                      <a:endParaRPr sz="11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extLst>
                      <a:ext uri="http://customooxmlschemas.google.com/">
                        <go:slidesCustomData xmlns:go="http://customooxmlschemas.google.com/" cellId="134:5:0"/>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The machine learning algorithm is able to receive feedback from the user and can adjust the temperature up or down if the feedback is negative.</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4:5:1"/>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Data will have linear relationship between user feedback ratings and temperature to each user. If user has positive feedback, the temperature will stay constant. If user has negative feedback on too hot or too cold, the temperature will adjust in the direction that generates a positive outcome for the user.</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4:5:2"/>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Passed</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34:5:3"/>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Cindy Ho</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4:5:4"/>
                      </a:ext>
                    </a:extLst>
                  </a:tcPr>
                </a:tc>
              </a:tr>
              <a:tr h="586800">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Database Storage Amount</a:t>
                      </a:r>
                      <a:endParaRPr sz="11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extLst>
                      <a:ext uri="http://customooxmlschemas.google.com/">
                        <go:slidesCustomData xmlns:go="http://customooxmlschemas.google.com/" cellId="134:6:0"/>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The database shall not exceed 65,535 bytes or 8.61 GB (Raspberry Pi maximum storage).</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4:6:1"/>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Return error output if user tries to exceed allocated storage space.</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4:6:2"/>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Passed</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34:6:3"/>
                      </a:ext>
                    </a:extLst>
                  </a:tcPr>
                </a:tc>
                <a:tc>
                  <a:txBody>
                    <a:bodyPr/>
                    <a:lstStyle/>
                    <a:p>
                      <a:pPr indent="0" lvl="0" marL="0" marR="0" rtl="0" algn="l">
                        <a:lnSpc>
                          <a:spcPct val="115000"/>
                        </a:lnSpc>
                        <a:spcBef>
                          <a:spcPts val="0"/>
                        </a:spcBef>
                        <a:spcAft>
                          <a:spcPts val="0"/>
                        </a:spcAft>
                        <a:buClr>
                          <a:srgbClr val="000000"/>
                        </a:buClr>
                        <a:buSzPts val="1100"/>
                        <a:buFont typeface="Arial"/>
                        <a:buNone/>
                      </a:pPr>
                      <a:r>
                        <a:rPr lang="en-US" sz="1100" u="none" cap="none" strike="noStrike"/>
                        <a:t>Cindy Ho</a:t>
                      </a:r>
                      <a:endParaRPr sz="11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4:6:4"/>
                      </a:ext>
                    </a:extLst>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graphicFrame>
        <p:nvGraphicFramePr>
          <p:cNvPr id="139" name="Google Shape;139;g1554e26456f_0_0"/>
          <p:cNvGraphicFramePr/>
          <p:nvPr/>
        </p:nvGraphicFramePr>
        <p:xfrm>
          <a:off x="63175" y="999900"/>
          <a:ext cx="3000000" cy="3000000"/>
        </p:xfrm>
        <a:graphic>
          <a:graphicData uri="http://schemas.openxmlformats.org/drawingml/2006/table">
            <a:tbl>
              <a:tblPr>
                <a:noFill/>
                <a:tableStyleId>{5C061826-560E-4BDB-B569-42DD838FD3F5}</a:tableStyleId>
              </a:tblPr>
              <a:tblGrid>
                <a:gridCol w="908550"/>
                <a:gridCol w="3114400"/>
                <a:gridCol w="3337000"/>
                <a:gridCol w="717800"/>
                <a:gridCol w="820925"/>
              </a:tblGrid>
              <a:tr h="853300">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Database Storage Savings</a:t>
                      </a:r>
                      <a:endParaRPr sz="14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extLst>
                      <a:ext uri="http://customooxmlschemas.google.com/">
                        <go:slidesCustomData xmlns:go="http://customooxmlschemas.google.com/" cellId="139:0:0"/>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The database is able to save user feedback ratings, temperature, and water saturation requirements.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0:1"/>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Running the training data and checking if the database saves all of the data with no null responses.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0:2"/>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Passed</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39:0:3"/>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Cindy Ho</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0:4"/>
                      </a:ext>
                    </a:extLst>
                  </a:tcPr>
                </a:tc>
              </a:tr>
              <a:tr h="1118100">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Water Saturation Prediction Accuracy</a:t>
                      </a:r>
                      <a:endParaRPr sz="14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extLst>
                      <a:ext uri="http://customooxmlschemas.google.com/">
                        <go:slidesCustomData xmlns:go="http://customooxmlschemas.google.com/" cellId="139:1:0"/>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The machine learning determines percentage of ground bean saturation within +/- 10% range.</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1:1"/>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Run initial training data and two subsequent train data tests through (train/test splits). Have a confusion matrix to compare results.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1:2"/>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Passed</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39:1:3"/>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Cindy Ho</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1:4"/>
                      </a:ext>
                    </a:extLst>
                  </a:tcPr>
                </a:tc>
              </a:tr>
              <a:tr h="853300">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Input Voltage (Peripherals)</a:t>
                      </a:r>
                      <a:endParaRPr sz="14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extLst>
                      <a:ext uri="http://customooxmlschemas.google.com/">
                        <go:slidesCustomData xmlns:go="http://customooxmlschemas.google.com/" cellId="139:2:0"/>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The input voltage level for the converter used for the Raspberrry Pi, Sensor Array, and Water Distribution Valve will convert 120VAC to 5 VDC at at least 5 Amps.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2:1"/>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Use multimeter and a test load to validate input and output voltage levels.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2:2"/>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Passed</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39:2:3"/>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Mark Golla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2:4"/>
                      </a:ext>
                    </a:extLst>
                  </a:tcPr>
                </a:tc>
              </a:tr>
              <a:tr h="323675">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Mass</a:t>
                      </a:r>
                      <a:endParaRPr sz="14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extLst>
                      <a:ext uri="http://customooxmlschemas.google.com/">
                        <go:slidesCustomData xmlns:go="http://customooxmlschemas.google.com/" cellId="139:3:0"/>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Mass of all hardware shall not exceed 15 lbs.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3:1"/>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Measure entire system utilizing a scale.</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3:2"/>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a:t>Passed</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39:3:3"/>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Mark Golla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3:4"/>
                      </a:ext>
                    </a:extLst>
                  </a:tcPr>
                </a:tc>
              </a:tr>
              <a:tr h="588475">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Volume</a:t>
                      </a:r>
                      <a:endParaRPr sz="14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extLst>
                      <a:ext uri="http://customooxmlschemas.google.com/">
                        <go:slidesCustomData xmlns:go="http://customooxmlschemas.google.com/" cellId="139:4:0"/>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The size of the full system shall not exceed 48x48x48 inches.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4:1"/>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Measure dimensions of system</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4:2"/>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a:t>Passed</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39:4:3"/>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Mark Golla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4:4"/>
                      </a:ext>
                    </a:extLst>
                  </a:tcPr>
                </a:tc>
              </a:tr>
              <a:tr h="1118100">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Basic Sensor Readings</a:t>
                      </a:r>
                      <a:endParaRPr sz="14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extLst>
                      <a:ext uri="http://customooxmlschemas.google.com/">
                        <go:slidesCustomData xmlns:go="http://customooxmlschemas.google.com/" cellId="139:5:0"/>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Test the temperature sensor against a known working thermometer at ambient temperature and ensure CO2 value increases when breath or co2 from a duster is introduced</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5:1"/>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Test the CO2 and temperature sensors by connecting to the pi and writing scripts to receive their values</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5:2"/>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Passed</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39:5:3"/>
                      </a:ext>
                    </a:extLst>
                  </a:tcPr>
                </a:tc>
                <a:tc>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t>Mark Golla</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39:5:4"/>
                      </a:ext>
                    </a:extLst>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graphicFrame>
        <p:nvGraphicFramePr>
          <p:cNvPr id="144" name="Google Shape;144;g1554e26456f_0_11"/>
          <p:cNvGraphicFramePr/>
          <p:nvPr/>
        </p:nvGraphicFramePr>
        <p:xfrm>
          <a:off x="37163" y="927475"/>
          <a:ext cx="3000000" cy="3000000"/>
        </p:xfrm>
        <a:graphic>
          <a:graphicData uri="http://schemas.openxmlformats.org/drawingml/2006/table">
            <a:tbl>
              <a:tblPr>
                <a:noFill/>
                <a:tableStyleId>{5C061826-560E-4BDB-B569-42DD838FD3F5}</a:tableStyleId>
              </a:tblPr>
              <a:tblGrid>
                <a:gridCol w="949525"/>
                <a:gridCol w="3112900"/>
                <a:gridCol w="3369775"/>
                <a:gridCol w="700150"/>
                <a:gridCol w="853650"/>
              </a:tblGrid>
              <a:tr h="1409550">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Multispectral Camera</a:t>
                      </a:r>
                      <a:endParaRPr sz="12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extLst>
                      <a:ext uri="http://customooxmlschemas.google.com/">
                        <go:slidesCustomData xmlns:go="http://customooxmlschemas.google.com/" cellId="144:0:0"/>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Successful capture of an image at each NIR wavelength and its compilation into a multidimensional image within less than one second.</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4:0:1"/>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The camera should be able to cycle through wavelengths and capture a full image of a white background as well as coffee grounds every second for 2 minutes. The images should be consistent and the light intensity should not saturate the camera</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4:0:2"/>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Passed</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44:0:3"/>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Mark Golla</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4:0:4"/>
                      </a:ext>
                    </a:extLst>
                  </a:tcPr>
                </a:tc>
              </a:tr>
              <a:tr h="1181525">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Water Heating System</a:t>
                      </a:r>
                      <a:endParaRPr sz="12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extLst>
                      <a:ext uri="http://customooxmlschemas.google.com/">
                        <go:slidesCustomData xmlns:go="http://customooxmlschemas.google.com/" cellId="144:1:0"/>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The temperature of water in the reservoir should be able to be held at a constant temperature anywhere in the range of 185 degrees F to 205 degrees F for 30 seconds without fluctuating more than 2 degrees</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4:1:1"/>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The temperature values will be swept in increments of one from 185 to 205 F in 5 F intervals and held at each step for 30 seconds</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4:1:2"/>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Passed</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44:1:3"/>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Mark Golla</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4:1:4"/>
                      </a:ext>
                    </a:extLst>
                  </a:tcPr>
                </a:tc>
              </a:tr>
              <a:tr h="953525">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Carafe Detection</a:t>
                      </a:r>
                      <a:endParaRPr sz="12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extLst>
                      <a:ext uri="http://customooxmlschemas.google.com/">
                        <go:slidesCustomData xmlns:go="http://customooxmlschemas.google.com/" cellId="144:2:0"/>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The output should be below 1.8 V when the carafe is within 5mm and above 1.8 V if the carafe is further than 20 mm</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4:2:1"/>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The proximity sensor should output logic low when the carafe is against it and high otherwise. The output voltage will be measured in 5 mm intervals from the sensor from 0mm to 35mm</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4:2:2"/>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Passed</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extLst>
                      <a:ext uri="http://customooxmlschemas.google.com/">
                        <go:slidesCustomData xmlns:go="http://customooxmlschemas.google.com/" cellId="144:2:3"/>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Mark Golla</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4:2:4"/>
                      </a:ext>
                    </a:extLst>
                  </a:tcPr>
                </a:tc>
              </a:tr>
              <a:tr h="725500">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Brew Quantity</a:t>
                      </a:r>
                      <a:endParaRPr sz="12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3C47D"/>
                    </a:solidFill>
                    <a:extLst>
                      <a:ext uri="http://customooxmlschemas.google.com/">
                        <go:slidesCustomData xmlns:go="http://customooxmlschemas.google.com/" cellId="144:3:0"/>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The amount of water dispensed should be within 10% of what was requested.</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4:3:1"/>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Run the hardware with pre defined quantities and measure the amount of water dispensed to verify the dispensing mechanism</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4:3:2"/>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Testing</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extLst>
                      <a:ext uri="http://customooxmlschemas.google.com/">
                        <go:slidesCustomData xmlns:go="http://customooxmlschemas.google.com/" cellId="144:3:3"/>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Mark Golla</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4:3:4"/>
                      </a:ext>
                    </a:extLst>
                  </a:tcPr>
                </a:tc>
              </a:tr>
              <a:tr h="1409550">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Full System Demo</a:t>
                      </a:r>
                      <a:endParaRPr sz="1200" u="none" cap="none" strike="noStrike"/>
                    </a:p>
                  </a:txBody>
                  <a:tcPr marT="19050" marB="19050" marR="28575" marL="28575" anchor="b">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5A6BD"/>
                    </a:solidFill>
                    <a:extLst>
                      <a:ext uri="http://customooxmlschemas.google.com/">
                        <go:slidesCustomData xmlns:go="http://customooxmlschemas.google.com/" cellId="144:4:0"/>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A user of the system can select brew type and cup size according to their needs and make a cup of coffee.</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4:4:1"/>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The system is able to complete when the camera reads the grounds to have reached the required saturation levels, the temperature sensor reads all of the temperature for water maintained, and CO2 levels are matched according to specifications.</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4:4:2"/>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Untested</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9D9D9"/>
                    </a:solidFill>
                    <a:extLst>
                      <a:ext uri="http://customooxmlschemas.google.com/">
                        <go:slidesCustomData xmlns:go="http://customooxmlschemas.google.com/" cellId="144:4:3"/>
                      </a:ext>
                    </a:extLst>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Everyone</a:t>
                      </a:r>
                      <a:endParaRPr sz="1200" u="none" cap="none" strike="noStrike"/>
                    </a:p>
                  </a:txBody>
                  <a:tcPr marT="19050" marB="19050" marR="28575" marL="28575" anchor="b">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extLst>
                      <a:ext uri="http://customooxmlschemas.google.com/">
                        <go:slidesCustomData xmlns:go="http://customooxmlschemas.google.com/" cellId="144:4:4"/>
                      </a:ext>
                    </a:extLst>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ph idx="1" type="body"/>
          </p:nvPr>
        </p:nvSpPr>
        <p:spPr>
          <a:xfrm>
            <a:off x="457200" y="1608545"/>
            <a:ext cx="8229600" cy="4077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Clr>
                <a:schemeClr val="dk1"/>
              </a:buClr>
              <a:buSzPts val="3200"/>
              <a:buNone/>
            </a:pPr>
            <a:r>
              <a:t/>
            </a:r>
            <a:endParaRPr b="1"/>
          </a:p>
          <a:p>
            <a:pPr indent="0" lvl="0" marL="0" rtl="0" algn="l">
              <a:lnSpc>
                <a:spcPct val="100000"/>
              </a:lnSpc>
              <a:spcBef>
                <a:spcPts val="360"/>
              </a:spcBef>
              <a:spcAft>
                <a:spcPts val="0"/>
              </a:spcAft>
              <a:buClr>
                <a:schemeClr val="dk1"/>
              </a:buClr>
              <a:buSzPts val="3200"/>
              <a:buNone/>
            </a:pPr>
            <a:r>
              <a:t/>
            </a:r>
            <a:endParaRPr b="1"/>
          </a:p>
          <a:p>
            <a:pPr indent="0" lvl="0" marL="0" rtl="0" algn="ctr">
              <a:lnSpc>
                <a:spcPct val="100000"/>
              </a:lnSpc>
              <a:spcBef>
                <a:spcPts val="360"/>
              </a:spcBef>
              <a:spcAft>
                <a:spcPts val="0"/>
              </a:spcAft>
              <a:buClr>
                <a:schemeClr val="dk1"/>
              </a:buClr>
              <a:buSzPts val="3200"/>
              <a:buNone/>
            </a:pPr>
            <a:r>
              <a:t/>
            </a:r>
            <a:endParaRPr b="1"/>
          </a:p>
          <a:p>
            <a:pPr indent="0" lvl="0" marL="0" rtl="0" algn="ctr">
              <a:lnSpc>
                <a:spcPct val="100000"/>
              </a:lnSpc>
              <a:spcBef>
                <a:spcPts val="360"/>
              </a:spcBef>
              <a:spcAft>
                <a:spcPts val="0"/>
              </a:spcAft>
              <a:buClr>
                <a:schemeClr val="dk1"/>
              </a:buClr>
              <a:buSzPts val="3200"/>
              <a:buNone/>
            </a:pPr>
            <a:r>
              <a:rPr b="1" lang="en-US"/>
              <a:t>Thank You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1498435ab42_0_0"/>
          <p:cNvSpPr txBox="1"/>
          <p:nvPr/>
        </p:nvSpPr>
        <p:spPr>
          <a:xfrm>
            <a:off x="457200" y="1478850"/>
            <a:ext cx="5439000" cy="4647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2500"/>
              <a:buFont typeface="Arial"/>
              <a:buNone/>
            </a:pPr>
            <a:r>
              <a:rPr b="1" i="0" lang="en-US" sz="2500" u="none" cap="none" strike="noStrike">
                <a:solidFill>
                  <a:srgbClr val="000000"/>
                </a:solidFill>
                <a:latin typeface="Arial"/>
                <a:ea typeface="Arial"/>
                <a:cs typeface="Arial"/>
                <a:sym typeface="Arial"/>
              </a:rPr>
              <a:t>Problem Statement:</a:t>
            </a:r>
            <a:endParaRPr b="1" i="0" sz="2500" u="none" cap="none" strike="noStrike">
              <a:solidFill>
                <a:srgbClr val="000000"/>
              </a:solidFill>
              <a:latin typeface="Arial"/>
              <a:ea typeface="Arial"/>
              <a:cs typeface="Arial"/>
              <a:sym typeface="Arial"/>
            </a:endParaRPr>
          </a:p>
          <a:p>
            <a:pPr indent="-371475" lvl="0" marL="457200" marR="0" rtl="0" algn="l">
              <a:lnSpc>
                <a:spcPct val="90000"/>
              </a:lnSpc>
              <a:spcBef>
                <a:spcPts val="0"/>
              </a:spcBef>
              <a:spcAft>
                <a:spcPts val="0"/>
              </a:spcAft>
              <a:buClr>
                <a:srgbClr val="000000"/>
              </a:buClr>
              <a:buSzPts val="2250"/>
              <a:buFont typeface="Arial"/>
              <a:buChar char="●"/>
            </a:pPr>
            <a:r>
              <a:rPr b="0" i="0" lang="en-US" sz="2250" u="none" cap="none" strike="noStrike">
                <a:solidFill>
                  <a:srgbClr val="000000"/>
                </a:solidFill>
                <a:latin typeface="Arial"/>
                <a:ea typeface="Arial"/>
                <a:cs typeface="Arial"/>
                <a:sym typeface="Arial"/>
              </a:rPr>
              <a:t>Issues pertain to human errors &amp; inconsistencies with pouring methods </a:t>
            </a:r>
            <a:endParaRPr b="0" i="0" sz="2250" u="none" cap="none" strike="noStrike">
              <a:solidFill>
                <a:srgbClr val="000000"/>
              </a:solidFill>
              <a:latin typeface="Arial"/>
              <a:ea typeface="Arial"/>
              <a:cs typeface="Arial"/>
              <a:sym typeface="Arial"/>
            </a:endParaRPr>
          </a:p>
          <a:p>
            <a:pPr indent="-371475" lvl="0" marL="457200" marR="0" rtl="0" algn="l">
              <a:lnSpc>
                <a:spcPct val="90000"/>
              </a:lnSpc>
              <a:spcBef>
                <a:spcPts val="0"/>
              </a:spcBef>
              <a:spcAft>
                <a:spcPts val="0"/>
              </a:spcAft>
              <a:buClr>
                <a:srgbClr val="000000"/>
              </a:buClr>
              <a:buSzPts val="2250"/>
              <a:buFont typeface="Arial"/>
              <a:buChar char="●"/>
            </a:pPr>
            <a:r>
              <a:rPr b="0" i="0" lang="en-US" sz="2250" u="none" cap="none" strike="noStrike">
                <a:solidFill>
                  <a:srgbClr val="000000"/>
                </a:solidFill>
                <a:latin typeface="Arial"/>
                <a:ea typeface="Arial"/>
                <a:cs typeface="Arial"/>
                <a:sym typeface="Arial"/>
              </a:rPr>
              <a:t>Current method is very tedious and imprecise</a:t>
            </a:r>
            <a:endParaRPr b="0" i="0" sz="225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250"/>
              <a:buFont typeface="Arial"/>
              <a:buNone/>
            </a:pPr>
            <a:r>
              <a:t/>
            </a:r>
            <a:endParaRPr b="0" i="0" sz="225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500"/>
              <a:buFont typeface="Arial"/>
              <a:buNone/>
            </a:pPr>
            <a:r>
              <a:rPr b="1" i="0" lang="en-US" sz="2500" u="none" cap="none" strike="noStrike">
                <a:solidFill>
                  <a:srgbClr val="000000"/>
                </a:solidFill>
                <a:latin typeface="Arial"/>
                <a:ea typeface="Arial"/>
                <a:cs typeface="Arial"/>
                <a:sym typeface="Arial"/>
              </a:rPr>
              <a:t>Our Coffee System will:</a:t>
            </a:r>
            <a:endParaRPr b="1" i="0" sz="2500" u="none" cap="none" strike="noStrike">
              <a:solidFill>
                <a:srgbClr val="000000"/>
              </a:solidFill>
              <a:latin typeface="Arial"/>
              <a:ea typeface="Arial"/>
              <a:cs typeface="Arial"/>
              <a:sym typeface="Arial"/>
            </a:endParaRPr>
          </a:p>
          <a:p>
            <a:pPr indent="-371475" lvl="0" marL="457200" marR="0" rtl="0" algn="l">
              <a:lnSpc>
                <a:spcPct val="90000"/>
              </a:lnSpc>
              <a:spcBef>
                <a:spcPts val="0"/>
              </a:spcBef>
              <a:spcAft>
                <a:spcPts val="0"/>
              </a:spcAft>
              <a:buClr>
                <a:srgbClr val="000000"/>
              </a:buClr>
              <a:buSzPts val="2250"/>
              <a:buFont typeface="Arial"/>
              <a:buChar char="●"/>
            </a:pPr>
            <a:r>
              <a:rPr b="0" i="0" lang="en-US" sz="2250" u="none" cap="none" strike="noStrike">
                <a:solidFill>
                  <a:srgbClr val="000000"/>
                </a:solidFill>
                <a:latin typeface="Arial"/>
                <a:ea typeface="Arial"/>
                <a:cs typeface="Arial"/>
                <a:sym typeface="Arial"/>
              </a:rPr>
              <a:t>Focus on automating the process by utilizing machine learning &amp; built-in sensors to regulate temperature &amp; water saturation levels</a:t>
            </a:r>
            <a:endParaRPr b="0" i="0" sz="2250" u="none" cap="none" strike="noStrike">
              <a:solidFill>
                <a:srgbClr val="000000"/>
              </a:solidFill>
              <a:latin typeface="Arial"/>
              <a:ea typeface="Arial"/>
              <a:cs typeface="Arial"/>
              <a:sym typeface="Arial"/>
            </a:endParaRPr>
          </a:p>
          <a:p>
            <a:pPr indent="-371475" lvl="0" marL="457200" marR="0" rtl="0" algn="l">
              <a:lnSpc>
                <a:spcPct val="90000"/>
              </a:lnSpc>
              <a:spcBef>
                <a:spcPts val="0"/>
              </a:spcBef>
              <a:spcAft>
                <a:spcPts val="0"/>
              </a:spcAft>
              <a:buClr>
                <a:srgbClr val="000000"/>
              </a:buClr>
              <a:buSzPts val="2250"/>
              <a:buFont typeface="Arial"/>
              <a:buChar char="●"/>
            </a:pPr>
            <a:r>
              <a:rPr b="0" i="0" lang="en-US" sz="2250" u="none" cap="none" strike="noStrike">
                <a:solidFill>
                  <a:srgbClr val="000000"/>
                </a:solidFill>
                <a:latin typeface="Arial"/>
                <a:ea typeface="Arial"/>
                <a:cs typeface="Arial"/>
                <a:sym typeface="Arial"/>
              </a:rPr>
              <a:t>Create the perfect cup of coffee for each user by tailoring user preferences of roast type through an android app &amp; machine learning</a:t>
            </a:r>
            <a:endParaRPr b="0" i="0" sz="225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pic>
        <p:nvPicPr>
          <p:cNvPr id="67" name="Google Shape;67;g1498435ab42_0_0"/>
          <p:cNvPicPr preferRelativeResize="0"/>
          <p:nvPr/>
        </p:nvPicPr>
        <p:blipFill rotWithShape="1">
          <a:blip r:embed="rId3">
            <a:alphaModFix/>
          </a:blip>
          <a:srcRect b="0" l="0" r="0" t="0"/>
          <a:stretch/>
        </p:blipFill>
        <p:spPr>
          <a:xfrm>
            <a:off x="5896200" y="2723143"/>
            <a:ext cx="3019275" cy="20430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1498435ab42_0_50"/>
          <p:cNvSpPr txBox="1"/>
          <p:nvPr>
            <p:ph type="title"/>
          </p:nvPr>
        </p:nvSpPr>
        <p:spPr>
          <a:xfrm>
            <a:off x="2561225" y="199752"/>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System Overview</a:t>
            </a:r>
            <a:endParaRPr/>
          </a:p>
        </p:txBody>
      </p:sp>
      <p:pic>
        <p:nvPicPr>
          <p:cNvPr id="73" name="Google Shape;73;g1498435ab42_0_50"/>
          <p:cNvPicPr preferRelativeResize="0"/>
          <p:nvPr/>
        </p:nvPicPr>
        <p:blipFill rotWithShape="1">
          <a:blip r:embed="rId3">
            <a:alphaModFix/>
          </a:blip>
          <a:srcRect b="0" l="0" r="0" t="0"/>
          <a:stretch/>
        </p:blipFill>
        <p:spPr>
          <a:xfrm>
            <a:off x="-257350" y="912525"/>
            <a:ext cx="9546298" cy="6093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1498435ab42_0_10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Hardware / Peripherals Subsystem</a:t>
            </a:r>
            <a:endParaRPr/>
          </a:p>
        </p:txBody>
      </p:sp>
      <p:graphicFrame>
        <p:nvGraphicFramePr>
          <p:cNvPr id="79" name="Google Shape;79;g1498435ab42_0_100"/>
          <p:cNvGraphicFramePr/>
          <p:nvPr/>
        </p:nvGraphicFramePr>
        <p:xfrm>
          <a:off x="395875" y="1852875"/>
          <a:ext cx="3000000" cy="3000000"/>
        </p:xfrm>
        <a:graphic>
          <a:graphicData uri="http://schemas.openxmlformats.org/drawingml/2006/table">
            <a:tbl>
              <a:tblPr>
                <a:noFill/>
                <a:tableStyleId>{5C061826-560E-4BDB-B569-42DD838FD3F5}</a:tableStyleId>
              </a:tblPr>
              <a:tblGrid>
                <a:gridCol w="4240250"/>
                <a:gridCol w="4240250"/>
              </a:tblGrid>
              <a:tr h="1094300">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t>Accomplishments since the last presentation </a:t>
                      </a:r>
                      <a:endParaRPr sz="1800" u="none" cap="none" strike="noStrike"/>
                    </a:p>
                    <a:p>
                      <a:pPr indent="0" lvl="0" marL="0" marR="0" rtl="0" algn="l">
                        <a:lnSpc>
                          <a:spcPct val="100000"/>
                        </a:lnSpc>
                        <a:spcBef>
                          <a:spcPts val="0"/>
                        </a:spcBef>
                        <a:spcAft>
                          <a:spcPts val="0"/>
                        </a:spcAft>
                        <a:buClr>
                          <a:srgbClr val="000000"/>
                        </a:buClr>
                        <a:buSzPts val="1800"/>
                        <a:buFont typeface="Calibri"/>
                        <a:buNone/>
                      </a:pPr>
                      <a:r>
                        <a:rPr lang="en-US" sz="1800" u="none" cap="none" strike="noStrike">
                          <a:solidFill>
                            <a:srgbClr val="FF0000"/>
                          </a:solidFill>
                        </a:rPr>
                        <a:t>1</a:t>
                      </a:r>
                      <a:r>
                        <a:rPr lang="en-US" sz="1800">
                          <a:solidFill>
                            <a:srgbClr val="FF0000"/>
                          </a:solidFill>
                        </a:rPr>
                        <a:t>5</a:t>
                      </a:r>
                      <a:r>
                        <a:rPr lang="en-US" sz="1800" u="none" cap="none" strike="noStrike">
                          <a:solidFill>
                            <a:srgbClr val="FF0000"/>
                          </a:solidFill>
                        </a:rPr>
                        <a:t> hours</a:t>
                      </a:r>
                      <a:r>
                        <a:rPr lang="en-US" sz="1800" u="none" cap="none" strike="noStrike"/>
                        <a:t>                     </a:t>
                      </a:r>
                      <a:endParaRPr sz="1800" u="none" cap="none" strike="noStrike">
                        <a:solidFill>
                          <a:srgbClr val="FF0000"/>
                        </a:solidFill>
                      </a:endParaRPr>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solidFill>
                            <a:schemeClr val="dk1"/>
                          </a:solidFill>
                        </a:rPr>
                        <a:t>Ongoing progress/problems and plans until the next presentation</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100225">
                <a:tc>
                  <a:txBody>
                    <a:bodyPr/>
                    <a:lstStyle/>
                    <a:p>
                      <a:pPr indent="-342900" lvl="0" marL="457200" marR="0" rtl="0" algn="l">
                        <a:lnSpc>
                          <a:spcPct val="100000"/>
                        </a:lnSpc>
                        <a:spcBef>
                          <a:spcPts val="0"/>
                        </a:spcBef>
                        <a:spcAft>
                          <a:spcPts val="0"/>
                        </a:spcAft>
                        <a:buClr>
                          <a:srgbClr val="000000"/>
                        </a:buClr>
                        <a:buSzPts val="1800"/>
                        <a:buFont typeface="Arial"/>
                        <a:buChar char="●"/>
                      </a:pPr>
                      <a:r>
                        <a:rPr lang="en-US" sz="1800"/>
                        <a:t>Wasted obscene amounts of 3D print filament on the fully 3D printed housing</a:t>
                      </a:r>
                      <a:endParaRPr sz="1800"/>
                    </a:p>
                    <a:p>
                      <a:pPr indent="-342900" lvl="0" marL="457200" marR="0" rtl="0" algn="l">
                        <a:lnSpc>
                          <a:spcPct val="100000"/>
                        </a:lnSpc>
                        <a:spcBef>
                          <a:spcPts val="0"/>
                        </a:spcBef>
                        <a:spcAft>
                          <a:spcPts val="0"/>
                        </a:spcAft>
                        <a:buClr>
                          <a:srgbClr val="000000"/>
                        </a:buClr>
                        <a:buSzPts val="1800"/>
                        <a:buFont typeface="Arial"/>
                        <a:buChar char="●"/>
                      </a:pPr>
                      <a:r>
                        <a:rPr lang="en-US" sz="1800"/>
                        <a:t>Completed main housing using aluminum sheet metal and 3-way corner joints</a:t>
                      </a:r>
                      <a:endParaRPr sz="1800"/>
                    </a:p>
                    <a:p>
                      <a:pPr indent="-342900" lvl="0" marL="457200" marR="0" rtl="0" algn="l">
                        <a:lnSpc>
                          <a:spcPct val="100000"/>
                        </a:lnSpc>
                        <a:spcBef>
                          <a:spcPts val="0"/>
                        </a:spcBef>
                        <a:spcAft>
                          <a:spcPts val="0"/>
                        </a:spcAft>
                        <a:buSzPts val="1800"/>
                        <a:buChar char="●"/>
                      </a:pPr>
                      <a:r>
                        <a:rPr lang="en-US" sz="1800"/>
                        <a:t>Reinstalled control system onto larger microsd to </a:t>
                      </a:r>
                      <a:r>
                        <a:rPr lang="en-US" sz="1800"/>
                        <a:t>accommodate</a:t>
                      </a:r>
                      <a:r>
                        <a:rPr lang="en-US" sz="1800"/>
                        <a:t> machine learning models</a:t>
                      </a:r>
                      <a:endParaRPr sz="1800"/>
                    </a:p>
                    <a:p>
                      <a:pPr indent="-342900" lvl="0" marL="457200" marR="0" rtl="0" algn="l">
                        <a:lnSpc>
                          <a:spcPct val="100000"/>
                        </a:lnSpc>
                        <a:spcBef>
                          <a:spcPts val="0"/>
                        </a:spcBef>
                        <a:spcAft>
                          <a:spcPts val="0"/>
                        </a:spcAft>
                        <a:buSzPts val="1800"/>
                        <a:buChar char="●"/>
                      </a:pPr>
                      <a:r>
                        <a:rPr lang="en-US" sz="1800"/>
                        <a:t>Integrated app </a:t>
                      </a:r>
                      <a:r>
                        <a:rPr lang="en-US" sz="1800"/>
                        <a:t>communication script onto Pi</a:t>
                      </a:r>
                      <a:endParaRPr sz="1800"/>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marR="0" rtl="0" algn="l">
                        <a:lnSpc>
                          <a:spcPct val="100000"/>
                        </a:lnSpc>
                        <a:spcBef>
                          <a:spcPts val="0"/>
                        </a:spcBef>
                        <a:spcAft>
                          <a:spcPts val="0"/>
                        </a:spcAft>
                        <a:buClr>
                          <a:srgbClr val="000000"/>
                        </a:buClr>
                        <a:buSzPts val="1800"/>
                        <a:buFont typeface="Arial"/>
                        <a:buChar char="●"/>
                      </a:pPr>
                      <a:r>
                        <a:rPr lang="en-US" sz="1800"/>
                        <a:t>Refine housing for </a:t>
                      </a:r>
                      <a:r>
                        <a:rPr lang="en-US" sz="1800"/>
                        <a:t>aesthetics</a:t>
                      </a:r>
                      <a:endParaRPr sz="1800"/>
                    </a:p>
                    <a:p>
                      <a:pPr indent="-342900" lvl="0" marL="457200" marR="0" rtl="0" algn="l">
                        <a:lnSpc>
                          <a:spcPct val="100000"/>
                        </a:lnSpc>
                        <a:spcBef>
                          <a:spcPts val="0"/>
                        </a:spcBef>
                        <a:spcAft>
                          <a:spcPts val="0"/>
                        </a:spcAft>
                        <a:buClr>
                          <a:srgbClr val="000000"/>
                        </a:buClr>
                        <a:buSzPts val="1800"/>
                        <a:buFont typeface="Arial"/>
                        <a:buChar char="●"/>
                      </a:pPr>
                      <a:r>
                        <a:rPr lang="en-US" sz="1800"/>
                        <a:t>Revalidation of systems within housing</a:t>
                      </a:r>
                      <a:endParaRPr sz="1800"/>
                    </a:p>
                    <a:p>
                      <a:pPr indent="-342900" lvl="0" marL="457200" marR="0" rtl="0" algn="l">
                        <a:lnSpc>
                          <a:spcPct val="100000"/>
                        </a:lnSpc>
                        <a:spcBef>
                          <a:spcPts val="0"/>
                        </a:spcBef>
                        <a:spcAft>
                          <a:spcPts val="0"/>
                        </a:spcAft>
                        <a:buClr>
                          <a:srgbClr val="000000"/>
                        </a:buClr>
                        <a:buSzPts val="1800"/>
                        <a:buFont typeface="Arial"/>
                        <a:buChar char="●"/>
                      </a:pPr>
                      <a:r>
                        <a:rPr lang="en-US" sz="1800"/>
                        <a:t>Validation of app communication</a:t>
                      </a:r>
                      <a:endParaRPr sz="18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p>
                      <a:pPr indent="0" lvl="0" marL="457200" marR="0" rtl="0" algn="l">
                        <a:lnSpc>
                          <a:spcPct val="100000"/>
                        </a:lnSpc>
                        <a:spcBef>
                          <a:spcPts val="0"/>
                        </a:spcBef>
                        <a:spcAft>
                          <a:spcPts val="0"/>
                        </a:spcAft>
                        <a:buClr>
                          <a:srgbClr val="000000"/>
                        </a:buClr>
                        <a:buSzPts val="1600"/>
                        <a:buFont typeface="Arial"/>
                        <a:buNone/>
                      </a:pPr>
                      <a:r>
                        <a:t/>
                      </a:r>
                      <a:endParaRPr sz="16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80" name="Google Shape;80;g1498435ab42_0_100"/>
          <p:cNvSpPr txBox="1"/>
          <p:nvPr>
            <p:ph type="title"/>
          </p:nvPr>
        </p:nvSpPr>
        <p:spPr>
          <a:xfrm>
            <a:off x="521325" y="6047402"/>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Mark Golla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g17ac32f3ebf_0_0"/>
          <p:cNvPicPr preferRelativeResize="0"/>
          <p:nvPr/>
        </p:nvPicPr>
        <p:blipFill rotWithShape="1">
          <a:blip r:embed="rId3">
            <a:alphaModFix/>
          </a:blip>
          <a:srcRect b="10255" l="22637" r="32652" t="10056"/>
          <a:stretch/>
        </p:blipFill>
        <p:spPr>
          <a:xfrm>
            <a:off x="6318525" y="3578550"/>
            <a:ext cx="2825477" cy="2832549"/>
          </a:xfrm>
          <a:prstGeom prst="rect">
            <a:avLst/>
          </a:prstGeom>
          <a:noFill/>
          <a:ln>
            <a:noFill/>
          </a:ln>
        </p:spPr>
      </p:pic>
      <p:pic>
        <p:nvPicPr>
          <p:cNvPr id="87" name="Google Shape;87;g17ac32f3ebf_0_0"/>
          <p:cNvPicPr preferRelativeResize="0"/>
          <p:nvPr/>
        </p:nvPicPr>
        <p:blipFill rotWithShape="1">
          <a:blip r:embed="rId4">
            <a:alphaModFix/>
          </a:blip>
          <a:srcRect b="14002" l="20800" r="3119" t="13669"/>
          <a:stretch/>
        </p:blipFill>
        <p:spPr>
          <a:xfrm>
            <a:off x="-137400" y="633375"/>
            <a:ext cx="7184575" cy="5122125"/>
          </a:xfrm>
          <a:prstGeom prst="rect">
            <a:avLst/>
          </a:prstGeom>
          <a:noFill/>
          <a:ln>
            <a:noFill/>
          </a:ln>
        </p:spPr>
      </p:pic>
      <p:sp>
        <p:nvSpPr>
          <p:cNvPr id="88" name="Google Shape;88;g17ac32f3ebf_0_0"/>
          <p:cNvSpPr txBox="1"/>
          <p:nvPr/>
        </p:nvSpPr>
        <p:spPr>
          <a:xfrm>
            <a:off x="6669050" y="3051250"/>
            <a:ext cx="2234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The “Holy Cube”, 3-way Corner Bracket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1498435ab42_0_15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Arial"/>
              <a:buNone/>
            </a:pPr>
            <a:r>
              <a:rPr lang="en-US"/>
              <a:t>Machine Learning &amp; Database Overview</a:t>
            </a:r>
            <a:endParaRPr/>
          </a:p>
          <a:p>
            <a:pPr indent="0" lvl="0" marL="0" rtl="0" algn="ctr">
              <a:lnSpc>
                <a:spcPct val="100000"/>
              </a:lnSpc>
              <a:spcBef>
                <a:spcPts val="0"/>
              </a:spcBef>
              <a:spcAft>
                <a:spcPts val="0"/>
              </a:spcAft>
              <a:buClr>
                <a:schemeClr val="dk1"/>
              </a:buClr>
              <a:buSzPct val="145454"/>
              <a:buFont typeface="Arial"/>
              <a:buNone/>
            </a:pPr>
            <a:r>
              <a:t/>
            </a:r>
            <a:endParaRPr i="1" sz="2200"/>
          </a:p>
        </p:txBody>
      </p:sp>
      <p:graphicFrame>
        <p:nvGraphicFramePr>
          <p:cNvPr id="94" name="Google Shape;94;g1498435ab42_0_150"/>
          <p:cNvGraphicFramePr/>
          <p:nvPr/>
        </p:nvGraphicFramePr>
        <p:xfrm>
          <a:off x="172825" y="1959138"/>
          <a:ext cx="3000000" cy="3000000"/>
        </p:xfrm>
        <a:graphic>
          <a:graphicData uri="http://schemas.openxmlformats.org/drawingml/2006/table">
            <a:tbl>
              <a:tblPr>
                <a:noFill/>
                <a:tableStyleId>{5C061826-560E-4BDB-B569-42DD838FD3F5}</a:tableStyleId>
              </a:tblPr>
              <a:tblGrid>
                <a:gridCol w="4399175"/>
                <a:gridCol w="4399175"/>
              </a:tblGrid>
              <a:tr h="512400">
                <a:tc>
                  <a:txBody>
                    <a:bodyPr/>
                    <a:lstStyle/>
                    <a:p>
                      <a:pPr indent="0" lvl="0" marL="0" marR="0" rtl="0" algn="l">
                        <a:lnSpc>
                          <a:spcPct val="100000"/>
                        </a:lnSpc>
                        <a:spcBef>
                          <a:spcPts val="0"/>
                        </a:spcBef>
                        <a:spcAft>
                          <a:spcPts val="0"/>
                        </a:spcAft>
                        <a:buClr>
                          <a:srgbClr val="000000"/>
                        </a:buClr>
                        <a:buSzPts val="1800"/>
                        <a:buFont typeface="Calibri"/>
                        <a:buNone/>
                      </a:pPr>
                      <a:r>
                        <a:rPr lang="en-US" sz="1800" u="none" cap="none" strike="noStrike"/>
                        <a:t>Accomplishments since the last presentation </a:t>
                      </a:r>
                      <a:r>
                        <a:rPr lang="en-US" sz="1800" u="none" cap="none" strike="noStrike">
                          <a:solidFill>
                            <a:srgbClr val="FF0000"/>
                          </a:solidFill>
                        </a:rPr>
                        <a:t>15 hours</a:t>
                      </a:r>
                      <a:r>
                        <a:rPr lang="en-US" sz="1800" u="none" cap="none" strike="noStrike">
                          <a:solidFill>
                            <a:schemeClr val="dk1"/>
                          </a:solidFill>
                        </a:rPr>
                        <a:t>       </a:t>
                      </a:r>
                      <a:r>
                        <a:rPr lang="en-US" sz="1800" u="none" cap="none" strike="noStrike"/>
                        <a:t>           </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609950">
                <a:tc>
                  <a:txBody>
                    <a:bodyPr/>
                    <a:lstStyle/>
                    <a:p>
                      <a:pPr indent="-342900" lvl="0" marL="457200" marR="0" rtl="0" algn="l">
                        <a:lnSpc>
                          <a:spcPct val="100000"/>
                        </a:lnSpc>
                        <a:spcBef>
                          <a:spcPts val="0"/>
                        </a:spcBef>
                        <a:spcAft>
                          <a:spcPts val="0"/>
                        </a:spcAft>
                        <a:buClr>
                          <a:srgbClr val="000000"/>
                        </a:buClr>
                        <a:buSzPts val="1800"/>
                        <a:buFont typeface="Arial"/>
                        <a:buChar char="●"/>
                      </a:pPr>
                      <a:r>
                        <a:rPr lang="en-US" sz="1800">
                          <a:solidFill>
                            <a:schemeClr val="dk1"/>
                          </a:solidFill>
                        </a:rPr>
                        <a:t>Water Saturation Prediction</a:t>
                      </a:r>
                      <a:endParaRPr sz="1800">
                        <a:solidFill>
                          <a:schemeClr val="dk1"/>
                        </a:solidFill>
                      </a:endParaRPr>
                    </a:p>
                    <a:p>
                      <a:pPr indent="-342900" lvl="1" marL="914400" marR="0" rtl="0" algn="l">
                        <a:lnSpc>
                          <a:spcPct val="100000"/>
                        </a:lnSpc>
                        <a:spcBef>
                          <a:spcPts val="0"/>
                        </a:spcBef>
                        <a:spcAft>
                          <a:spcPts val="0"/>
                        </a:spcAft>
                        <a:buClr>
                          <a:schemeClr val="dk1"/>
                        </a:buClr>
                        <a:buSzPts val="1800"/>
                        <a:buChar char="○"/>
                      </a:pPr>
                      <a:r>
                        <a:rPr lang="en-US" sz="1800">
                          <a:solidFill>
                            <a:schemeClr val="dk1"/>
                          </a:solidFill>
                        </a:rPr>
                        <a:t>Runs remotely on raspberry pi &amp; is pretrained</a:t>
                      </a:r>
                      <a:endParaRPr sz="1800">
                        <a:solidFill>
                          <a:schemeClr val="dk1"/>
                        </a:solidFill>
                      </a:endParaRPr>
                    </a:p>
                    <a:p>
                      <a:pPr indent="-342900" lvl="0" marL="457200" marR="0" rtl="0" algn="l">
                        <a:lnSpc>
                          <a:spcPct val="100000"/>
                        </a:lnSpc>
                        <a:spcBef>
                          <a:spcPts val="0"/>
                        </a:spcBef>
                        <a:spcAft>
                          <a:spcPts val="0"/>
                        </a:spcAft>
                        <a:buClr>
                          <a:schemeClr val="dk1"/>
                        </a:buClr>
                        <a:buSzPts val="1800"/>
                        <a:buChar char="●"/>
                      </a:pPr>
                      <a:r>
                        <a:rPr lang="en-US" sz="1800">
                          <a:solidFill>
                            <a:schemeClr val="dk1"/>
                          </a:solidFill>
                        </a:rPr>
                        <a:t>User Feedback Prediction</a:t>
                      </a:r>
                      <a:endParaRPr sz="1800">
                        <a:solidFill>
                          <a:schemeClr val="dk1"/>
                        </a:solidFill>
                      </a:endParaRPr>
                    </a:p>
                    <a:p>
                      <a:pPr indent="-342900" lvl="1" marL="914400" marR="0" rtl="0" algn="l">
                        <a:lnSpc>
                          <a:spcPct val="100000"/>
                        </a:lnSpc>
                        <a:spcBef>
                          <a:spcPts val="0"/>
                        </a:spcBef>
                        <a:spcAft>
                          <a:spcPts val="0"/>
                        </a:spcAft>
                        <a:buClr>
                          <a:schemeClr val="dk1"/>
                        </a:buClr>
                        <a:buSzPts val="1800"/>
                        <a:buFont typeface="Arial"/>
                        <a:buChar char="○"/>
                      </a:pPr>
                      <a:r>
                        <a:rPr lang="en-US" sz="1800">
                          <a:solidFill>
                            <a:schemeClr val="dk1"/>
                          </a:solidFill>
                        </a:rPr>
                        <a:t>Connected to cloud &amp; integrated</a:t>
                      </a:r>
                      <a:endParaRPr sz="1800" u="none" cap="none" strike="noStrike">
                        <a:solidFill>
                          <a:schemeClr val="dk1"/>
                        </a:solidFill>
                      </a:endParaRPr>
                    </a:p>
                    <a:p>
                      <a:pPr indent="0" lvl="0" marL="457200" marR="0" rtl="0" algn="l">
                        <a:lnSpc>
                          <a:spcPct val="100000"/>
                        </a:lnSpc>
                        <a:spcBef>
                          <a:spcPts val="0"/>
                        </a:spcBef>
                        <a:spcAft>
                          <a:spcPts val="0"/>
                        </a:spcAft>
                        <a:buNone/>
                      </a:pPr>
                      <a:r>
                        <a:t/>
                      </a:r>
                      <a:endParaRPr sz="1800" u="none" cap="none" strike="noStrike">
                        <a:solidFill>
                          <a:schemeClr val="dk1"/>
                        </a:solidFill>
                      </a:endParaRPr>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marR="0" rtl="0" algn="l">
                        <a:lnSpc>
                          <a:spcPct val="100000"/>
                        </a:lnSpc>
                        <a:spcBef>
                          <a:spcPts val="0"/>
                        </a:spcBef>
                        <a:spcAft>
                          <a:spcPts val="0"/>
                        </a:spcAft>
                        <a:buClr>
                          <a:schemeClr val="dk1"/>
                        </a:buClr>
                        <a:buSzPts val="1800"/>
                        <a:buFont typeface="Arial"/>
                        <a:buChar char="●"/>
                      </a:pPr>
                      <a:r>
                        <a:rPr lang="en-US" sz="1800" u="none" cap="none" strike="noStrike">
                          <a:solidFill>
                            <a:schemeClr val="dk1"/>
                          </a:solidFill>
                        </a:rPr>
                        <a:t>Continue validating both models</a:t>
                      </a:r>
                      <a:endParaRPr sz="1800">
                        <a:solidFill>
                          <a:schemeClr val="dk1"/>
                        </a:solidFill>
                      </a:endParaRPr>
                    </a:p>
                    <a:p>
                      <a:pPr indent="-342900" lvl="0" marL="457200" marR="0" rtl="0" algn="l">
                        <a:lnSpc>
                          <a:spcPct val="100000"/>
                        </a:lnSpc>
                        <a:spcBef>
                          <a:spcPts val="0"/>
                        </a:spcBef>
                        <a:spcAft>
                          <a:spcPts val="0"/>
                        </a:spcAft>
                        <a:buClr>
                          <a:schemeClr val="dk1"/>
                        </a:buClr>
                        <a:buSzPts val="1800"/>
                        <a:buChar char="●"/>
                      </a:pPr>
                      <a:r>
                        <a:rPr lang="en-US" sz="1800">
                          <a:solidFill>
                            <a:schemeClr val="dk1"/>
                          </a:solidFill>
                        </a:rPr>
                        <a:t>Work with Mark &amp; Zeeshan to check integration between algorithms &amp; other subsystems</a:t>
                      </a:r>
                      <a:endParaRPr sz="1800" u="none" cap="none" strike="noStrike">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95" name="Google Shape;95;g1498435ab42_0_150"/>
          <p:cNvSpPr txBox="1"/>
          <p:nvPr>
            <p:ph type="title"/>
          </p:nvPr>
        </p:nvSpPr>
        <p:spPr>
          <a:xfrm>
            <a:off x="532475" y="6054302"/>
            <a:ext cx="8229600" cy="8037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chemeClr val="dk1"/>
              </a:buClr>
              <a:buSzPts val="3200"/>
              <a:buFont typeface="Arial"/>
              <a:buNone/>
            </a:pPr>
            <a:r>
              <a:rPr lang="en-US"/>
              <a:t>Cindy Ho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1498435ab42_0_305"/>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Android Application</a:t>
            </a:r>
            <a:endParaRPr/>
          </a:p>
        </p:txBody>
      </p:sp>
      <p:graphicFrame>
        <p:nvGraphicFramePr>
          <p:cNvPr id="101" name="Google Shape;101;g1498435ab42_0_305"/>
          <p:cNvGraphicFramePr/>
          <p:nvPr/>
        </p:nvGraphicFramePr>
        <p:xfrm>
          <a:off x="172825" y="1959138"/>
          <a:ext cx="3000000" cy="3000000"/>
        </p:xfrm>
        <a:graphic>
          <a:graphicData uri="http://schemas.openxmlformats.org/drawingml/2006/table">
            <a:tbl>
              <a:tblPr>
                <a:noFill/>
                <a:tableStyleId>{5C061826-560E-4BDB-B569-42DD838FD3F5}</a:tableStyleId>
              </a:tblPr>
              <a:tblGrid>
                <a:gridCol w="4399175"/>
                <a:gridCol w="4399175"/>
              </a:tblGrid>
              <a:tr h="672375">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solidFill>
                            <a:schemeClr val="dk1"/>
                          </a:solidFill>
                        </a:rPr>
                        <a:t>Accomplishments since the last presentation                        </a:t>
                      </a:r>
                      <a:endParaRPr sz="1800" u="none" cap="none" strike="noStrike">
                        <a:solidFill>
                          <a:srgbClr val="FF0000"/>
                        </a:solidFill>
                      </a:endParaRPr>
                    </a:p>
                    <a:p>
                      <a:pPr indent="0" lvl="0" marL="0" marR="0" rtl="0" algn="l">
                        <a:lnSpc>
                          <a:spcPct val="100000"/>
                        </a:lnSpc>
                        <a:spcBef>
                          <a:spcPts val="0"/>
                        </a:spcBef>
                        <a:spcAft>
                          <a:spcPts val="0"/>
                        </a:spcAft>
                        <a:buClr>
                          <a:schemeClr val="dk1"/>
                        </a:buClr>
                        <a:buSzPts val="1800"/>
                        <a:buFont typeface="Calibri"/>
                        <a:buNone/>
                      </a:pPr>
                      <a:r>
                        <a:rPr lang="en-US" sz="1800">
                          <a:solidFill>
                            <a:srgbClr val="FF0000"/>
                          </a:solidFill>
                        </a:rPr>
                        <a:t>8</a:t>
                      </a:r>
                      <a:r>
                        <a:rPr lang="en-US" sz="1800" u="none" cap="none" strike="noStrike">
                          <a:solidFill>
                            <a:srgbClr val="FF0000"/>
                          </a:solidFill>
                        </a:rPr>
                        <a:t> hours</a:t>
                      </a:r>
                      <a:r>
                        <a:rPr lang="en-US" sz="1800" u="none" cap="none" strike="noStrike">
                          <a:solidFill>
                            <a:schemeClr val="dk1"/>
                          </a:solidFill>
                        </a:rPr>
                        <a:t>       </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solidFill>
                            <a:schemeClr val="dk1"/>
                          </a:solidFill>
                        </a:rPr>
                        <a:t>Ongoing progress/problems and plans until the next presentation</a:t>
                      </a:r>
                      <a:endParaRPr sz="1800" u="none" cap="none" strike="noStrike">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479200">
                <a:tc>
                  <a:txBody>
                    <a:bodyPr/>
                    <a:lstStyle/>
                    <a:p>
                      <a:pPr indent="-336550" lvl="0" marL="457200" marR="0" rtl="0" algn="l">
                        <a:lnSpc>
                          <a:spcPct val="100000"/>
                        </a:lnSpc>
                        <a:spcBef>
                          <a:spcPts val="0"/>
                        </a:spcBef>
                        <a:spcAft>
                          <a:spcPts val="0"/>
                        </a:spcAft>
                        <a:buClr>
                          <a:srgbClr val="000000"/>
                        </a:buClr>
                        <a:buSzPts val="1700"/>
                        <a:buFont typeface="Arial"/>
                        <a:buChar char="●"/>
                      </a:pPr>
                      <a:r>
                        <a:rPr lang="en-US" sz="1700"/>
                        <a:t>App a</a:t>
                      </a:r>
                      <a:r>
                        <a:rPr lang="en-US" sz="1700"/>
                        <a:t>nd Pi Integrated. Both ends of communication work without errors.</a:t>
                      </a:r>
                      <a:endParaRPr sz="1700"/>
                    </a:p>
                    <a:p>
                      <a:pPr indent="0" lvl="0" marL="457200" marR="0" rtl="0" algn="l">
                        <a:lnSpc>
                          <a:spcPct val="100000"/>
                        </a:lnSpc>
                        <a:spcBef>
                          <a:spcPts val="0"/>
                        </a:spcBef>
                        <a:spcAft>
                          <a:spcPts val="0"/>
                        </a:spcAft>
                        <a:buNone/>
                      </a:pPr>
                      <a:r>
                        <a:rPr lang="en-US" sz="1700"/>
                        <a:t>App is able to handle all connectivity errors and hardware errors using UI messages and notifications.</a:t>
                      </a:r>
                      <a:endParaRPr sz="1700"/>
                    </a:p>
                    <a:p>
                      <a:pPr indent="0" lvl="0" marL="457200" marR="0" rtl="0" algn="l">
                        <a:lnSpc>
                          <a:spcPct val="100000"/>
                        </a:lnSpc>
                        <a:spcBef>
                          <a:spcPts val="0"/>
                        </a:spcBef>
                        <a:spcAft>
                          <a:spcPts val="0"/>
                        </a:spcAft>
                        <a:buNone/>
                      </a:pPr>
                      <a:r>
                        <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36550" lvl="0" marL="457200" marR="0" rtl="0" algn="l">
                        <a:lnSpc>
                          <a:spcPct val="100000"/>
                        </a:lnSpc>
                        <a:spcBef>
                          <a:spcPts val="0"/>
                        </a:spcBef>
                        <a:spcAft>
                          <a:spcPts val="0"/>
                        </a:spcAft>
                        <a:buClr>
                          <a:srgbClr val="000000"/>
                        </a:buClr>
                        <a:buSzPts val="1700"/>
                        <a:buFont typeface="Arial"/>
                        <a:buChar char="●"/>
                      </a:pPr>
                      <a:r>
                        <a:rPr lang="en-US" sz="1700"/>
                        <a:t>Keep testing the app and looking for bugs.</a:t>
                      </a:r>
                      <a:endParaRPr sz="1700"/>
                    </a:p>
                    <a:p>
                      <a:pPr indent="-336550" lvl="0" marL="457200" marR="0" rtl="0" algn="l">
                        <a:lnSpc>
                          <a:spcPct val="100000"/>
                        </a:lnSpc>
                        <a:spcBef>
                          <a:spcPts val="0"/>
                        </a:spcBef>
                        <a:spcAft>
                          <a:spcPts val="0"/>
                        </a:spcAft>
                        <a:buSzPts val="1700"/>
                        <a:buChar char="●"/>
                      </a:pPr>
                      <a:r>
                        <a:rPr lang="en-US" sz="1700"/>
                        <a:t>Work with Mark and Cindy on integrating/validating entire system.</a:t>
                      </a:r>
                      <a:endParaRPr sz="17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02" name="Google Shape;102;g1498435ab42_0_305"/>
          <p:cNvSpPr txBox="1"/>
          <p:nvPr>
            <p:ph type="title"/>
          </p:nvPr>
        </p:nvSpPr>
        <p:spPr>
          <a:xfrm>
            <a:off x="521325" y="6047402"/>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Zeeshan Virani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g17a2c78b26b_0_0"/>
          <p:cNvPicPr preferRelativeResize="0"/>
          <p:nvPr/>
        </p:nvPicPr>
        <p:blipFill rotWithShape="1">
          <a:blip r:embed="rId3">
            <a:alphaModFix/>
          </a:blip>
          <a:srcRect b="0" l="0" r="0" t="0"/>
          <a:stretch/>
        </p:blipFill>
        <p:spPr>
          <a:xfrm>
            <a:off x="3468710" y="1716994"/>
            <a:ext cx="2198735" cy="4521068"/>
          </a:xfrm>
          <a:prstGeom prst="rect">
            <a:avLst/>
          </a:prstGeom>
          <a:noFill/>
          <a:ln>
            <a:noFill/>
          </a:ln>
        </p:spPr>
      </p:pic>
      <p:pic>
        <p:nvPicPr>
          <p:cNvPr id="109" name="Google Shape;109;g17a2c78b26b_0_0"/>
          <p:cNvPicPr preferRelativeResize="0"/>
          <p:nvPr/>
        </p:nvPicPr>
        <p:blipFill>
          <a:blip r:embed="rId4">
            <a:alphaModFix/>
          </a:blip>
          <a:stretch>
            <a:fillRect/>
          </a:stretch>
        </p:blipFill>
        <p:spPr>
          <a:xfrm>
            <a:off x="5859791" y="1716976"/>
            <a:ext cx="2198735" cy="4521093"/>
          </a:xfrm>
          <a:prstGeom prst="rect">
            <a:avLst/>
          </a:prstGeom>
          <a:noFill/>
          <a:ln>
            <a:noFill/>
          </a:ln>
        </p:spPr>
      </p:pic>
      <p:pic>
        <p:nvPicPr>
          <p:cNvPr id="110" name="Google Shape;110;g17a2c78b26b_0_0"/>
          <p:cNvPicPr preferRelativeResize="0"/>
          <p:nvPr/>
        </p:nvPicPr>
        <p:blipFill rotWithShape="1">
          <a:blip r:embed="rId5">
            <a:alphaModFix/>
          </a:blip>
          <a:srcRect b="0" l="0" r="0" t="0"/>
          <a:stretch/>
        </p:blipFill>
        <p:spPr>
          <a:xfrm>
            <a:off x="1085475" y="1716984"/>
            <a:ext cx="2198735" cy="452109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8"/>
          <p:cNvSpPr txBox="1"/>
          <p:nvPr>
            <p:ph type="title"/>
          </p:nvPr>
        </p:nvSpPr>
        <p:spPr>
          <a:xfrm>
            <a:off x="457200" y="8967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Parts Ordering Status</a:t>
            </a:r>
            <a:endParaRPr/>
          </a:p>
        </p:txBody>
      </p:sp>
      <p:graphicFrame>
        <p:nvGraphicFramePr>
          <p:cNvPr id="116" name="Google Shape;116;p8"/>
          <p:cNvGraphicFramePr/>
          <p:nvPr/>
        </p:nvGraphicFramePr>
        <p:xfrm>
          <a:off x="714375" y="1593440"/>
          <a:ext cx="3000000" cy="3000000"/>
        </p:xfrm>
        <a:graphic>
          <a:graphicData uri="http://schemas.openxmlformats.org/drawingml/2006/table">
            <a:tbl>
              <a:tblPr>
                <a:noFill/>
                <a:tableStyleId>{C5E5954D-91A8-4BF2-8EBB-928EB97031AB}</a:tableStyleId>
              </a:tblPr>
              <a:tblGrid>
                <a:gridCol w="4909675"/>
                <a:gridCol w="2805575"/>
              </a:tblGrid>
              <a:tr h="637800">
                <a:tc>
                  <a:txBody>
                    <a:bodyPr/>
                    <a:lstStyle/>
                    <a:p>
                      <a:pPr indent="0" lvl="0" marL="0" marR="0" rtl="0" algn="ctr">
                        <a:lnSpc>
                          <a:spcPct val="100000"/>
                        </a:lnSpc>
                        <a:spcBef>
                          <a:spcPts val="0"/>
                        </a:spcBef>
                        <a:spcAft>
                          <a:spcPts val="0"/>
                        </a:spcAft>
                        <a:buClr>
                          <a:srgbClr val="000000"/>
                        </a:buClr>
                        <a:buSzPts val="2100"/>
                        <a:buFont typeface="Arial"/>
                        <a:buNone/>
                      </a:pPr>
                      <a:r>
                        <a:rPr b="1" lang="en-US" sz="2100" u="none" cap="none" strike="noStrike"/>
                        <a:t>Part</a:t>
                      </a:r>
                      <a:endParaRPr b="1" sz="2100" u="none" cap="none" strike="noStrike"/>
                    </a:p>
                  </a:txBody>
                  <a:tcPr marT="91425" marB="91425" marR="91425" marL="91425" anchor="b"/>
                </a:tc>
                <a:tc>
                  <a:txBody>
                    <a:bodyPr/>
                    <a:lstStyle/>
                    <a:p>
                      <a:pPr indent="0" lvl="0" marL="0" marR="0" rtl="0" algn="ctr">
                        <a:lnSpc>
                          <a:spcPct val="100000"/>
                        </a:lnSpc>
                        <a:spcBef>
                          <a:spcPts val="0"/>
                        </a:spcBef>
                        <a:spcAft>
                          <a:spcPts val="0"/>
                        </a:spcAft>
                        <a:buClr>
                          <a:srgbClr val="000000"/>
                        </a:buClr>
                        <a:buSzPts val="2100"/>
                        <a:buFont typeface="Arial"/>
                        <a:buNone/>
                      </a:pPr>
                      <a:r>
                        <a:rPr b="1" lang="en-US" sz="2100" u="none" cap="none" strike="noStrike"/>
                        <a:t>Status</a:t>
                      </a:r>
                      <a:endParaRPr b="1" sz="2100" u="none" cap="none" strike="noStrike"/>
                    </a:p>
                  </a:txBody>
                  <a:tcPr marT="91425" marB="91425" marR="91425" marL="91425" anchor="b"/>
                </a:tc>
              </a:tr>
              <a:tr h="4514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Raspberry Pi, Picam V.2, Smartphone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Received</a:t>
                      </a:r>
                      <a:endParaRPr sz="1400" u="none" cap="none" strike="noStrike"/>
                    </a:p>
                  </a:txBody>
                  <a:tcPr marT="91425" marB="91425" marR="91425" marL="91425"/>
                </a:tc>
              </a:tr>
              <a:tr h="3881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Coffee for testing, LEDs, CO2 Sensor, Proximity Sensors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400" u="none" cap="none" strike="noStrike">
                          <a:solidFill>
                            <a:srgbClr val="000000"/>
                          </a:solidFill>
                        </a:rPr>
                        <a:t>Received</a:t>
                      </a:r>
                      <a:endParaRPr sz="1400" u="none" cap="none" strike="noStrike"/>
                    </a:p>
                  </a:txBody>
                  <a:tcPr marT="91425" marB="91425" marR="91425" marL="91425"/>
                </a:tc>
              </a:tr>
              <a:tr h="3881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Carafe/Filter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Received</a:t>
                      </a:r>
                      <a:endParaRPr sz="1400" u="none" cap="none" strike="noStrike"/>
                    </a:p>
                  </a:txBody>
                  <a:tcPr marT="91425" marB="91425" marR="91425" marL="91425"/>
                </a:tc>
              </a:tr>
              <a:tr h="6378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Water Distribution System Components</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en-US" sz="1200" u="none" cap="none" strike="noStrike"/>
                        <a:t>(Sheet metal, fasteners, compression spring, stepper, stepper driver)</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400" u="none" cap="none" strike="noStrike">
                          <a:solidFill>
                            <a:srgbClr val="000000"/>
                          </a:solidFill>
                        </a:rPr>
                        <a:t>Received</a:t>
                      </a:r>
                      <a:endParaRPr sz="1400" u="none" cap="none" strike="noStrike"/>
                    </a:p>
                  </a:txBody>
                  <a:tcPr marT="91425" marB="91425" marR="91425" marL="91425"/>
                </a:tc>
              </a:tr>
              <a:tr h="5673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Water Heating System Components</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en-US" sz="1200" u="none" cap="none" strike="noStrike"/>
                        <a:t>(Heating Element, SSR, high current cable)</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400" u="none" cap="none" strike="noStrike">
                          <a:solidFill>
                            <a:srgbClr val="000000"/>
                          </a:solidFill>
                        </a:rPr>
                        <a:t>Received</a:t>
                      </a:r>
                      <a:endParaRPr sz="1400" u="none" cap="none" strike="noStrike"/>
                    </a:p>
                  </a:txBody>
                  <a:tcPr marT="91425" marB="91425" marR="91425" marL="91425"/>
                </a:tc>
              </a:tr>
              <a:tr h="7465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Parts for Mechanical Design</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en-US" sz="1200" u="none" cap="none" strike="noStrike"/>
                        <a:t>(ABS printer filament, sheet metal, mineral wool insulation, stainless steel reservoir, silicone sealant)</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400" u="none" cap="none" strike="noStrike">
                          <a:solidFill>
                            <a:srgbClr val="000000"/>
                          </a:solidFill>
                        </a:rPr>
                        <a:t>Received</a:t>
                      </a:r>
                      <a:endParaRPr sz="1400" u="none" cap="none" strike="noStrike"/>
                    </a:p>
                  </a:txBody>
                  <a:tcPr marT="91425" marB="91425" marR="91425" marL="91425"/>
                </a:tc>
              </a:tr>
              <a:tr h="597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Ring Light Mini PCB, Solenoid Valve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Received</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7522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Pi HAT PCB, PCB components, New LEDs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Received</a:t>
                      </a:r>
                      <a:endParaRPr sz="1400" u="none" cap="none" strike="noStrike">
                        <a:solidFill>
                          <a:srgbClr val="000000"/>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Nowka, Kevin J.</dc:creator>
</cp:coreProperties>
</file>