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554881-C98F-4CF4-B15C-2FA162E16E8C}">
  <a:tblStyle styleId="{0E554881-C98F-4CF4-B15C-2FA162E16E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45B52B0-499C-42B5-ACA6-CCB2E08C60D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f89f07d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f89f07d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f774de07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f774de07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f774de07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f774de07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7f774de07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7f774de07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f774de07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f774de07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f774de07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7f774de07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f774de0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7f774de0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7f774de07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7f774de07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f774de0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f774de0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f774de0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f774de0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f774de07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f774de07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f774de07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f774de07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f774de07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f774de07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f774de07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f774de0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f774de07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f774de07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f89f07d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f89f07d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f774de07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f774de07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0% Saturation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0" l="0" r="47685" t="19685"/>
          <a:stretch/>
        </p:blipFill>
        <p:spPr>
          <a:xfrm>
            <a:off x="311700" y="1017800"/>
            <a:ext cx="3112074" cy="36603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81369" l="0" r="0" t="0"/>
          <a:stretch/>
        </p:blipFill>
        <p:spPr>
          <a:xfrm>
            <a:off x="3758325" y="2108875"/>
            <a:ext cx="5073975" cy="72423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22"/>
          <p:cNvSpPr/>
          <p:nvPr/>
        </p:nvSpPr>
        <p:spPr>
          <a:xfrm>
            <a:off x="3809975" y="2306875"/>
            <a:ext cx="1074600" cy="183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Saturation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 b="0" l="0" r="48496" t="18467"/>
          <a:stretch/>
        </p:blipFill>
        <p:spPr>
          <a:xfrm>
            <a:off x="311700" y="1096025"/>
            <a:ext cx="3095224" cy="361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79895" l="0" r="0" t="0"/>
          <a:stretch/>
        </p:blipFill>
        <p:spPr>
          <a:xfrm>
            <a:off x="3694751" y="1963950"/>
            <a:ext cx="5241376" cy="802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23"/>
          <p:cNvSpPr/>
          <p:nvPr/>
        </p:nvSpPr>
        <p:spPr>
          <a:xfrm>
            <a:off x="3778675" y="2505200"/>
            <a:ext cx="1074600" cy="183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0" r="50364" t="21321"/>
          <a:stretch/>
        </p:blipFill>
        <p:spPr>
          <a:xfrm>
            <a:off x="375775" y="1137775"/>
            <a:ext cx="3465551" cy="3525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½ Full of Water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78680" l="0" r="0" t="0"/>
          <a:stretch/>
        </p:blipFill>
        <p:spPr>
          <a:xfrm>
            <a:off x="4181600" y="2147575"/>
            <a:ext cx="4749625" cy="649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24"/>
          <p:cNvSpPr/>
          <p:nvPr/>
        </p:nvSpPr>
        <p:spPr>
          <a:xfrm>
            <a:off x="4248625" y="2432150"/>
            <a:ext cx="1007700" cy="183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Plan</a:t>
            </a:r>
            <a:endParaRPr/>
          </a:p>
        </p:txBody>
      </p:sp>
      <p:graphicFrame>
        <p:nvGraphicFramePr>
          <p:cNvPr id="203" name="Google Shape;203;p25"/>
          <p:cNvGraphicFramePr/>
          <p:nvPr/>
        </p:nvGraphicFramePr>
        <p:xfrm>
          <a:off x="14175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{D45B52B0-499C-42B5-ACA6-CCB2E08C60DA}</a:tableStyleId>
              </a:tblPr>
              <a:tblGrid>
                <a:gridCol w="849125"/>
                <a:gridCol w="3156550"/>
                <a:gridCol w="3322700"/>
                <a:gridCol w="581475"/>
                <a:gridCol w="950650"/>
              </a:tblGrid>
              <a:tr h="43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Test Name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Success Criteria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Methodology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Status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Responsible Engineer(s)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81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Brew Prediction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machine learning algorithm is able to receive feedback from the user and adjust temperature, grind size, and target saturation to increase positive rating.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</a:t>
                      </a:r>
                      <a:r>
                        <a:rPr lang="en" sz="1000"/>
                        <a:t>f user has positive feedback, the temperature will stay constant. If user has negative feedback on too strong or too weak, it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 adjust any of the three parameters down if too weak and up if too strong.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Cindy Ho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Database Storage Savings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database is able to save user feedback ratings, temperature, water saturation requirements, and update every time a brew occurs.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Running the training data and checking if the database saves all of the data with no null responses with the exception of ratings.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Cindy Ho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Water Saturation Prediction 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machine learning determines amount of ground bean saturation with a validation loss of about 95.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Run initial training data and two subsequent train data tests through (train/test splits). Have a confusion matrix to compare results.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Cindy Ho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Detect No Water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machine </a:t>
                      </a:r>
                      <a:r>
                        <a:rPr lang="en" sz="1000"/>
                        <a:t>learning</a:t>
                      </a:r>
                      <a:r>
                        <a:rPr lang="en" sz="1000"/>
                        <a:t> can determine there’s no water within light, medium, medium dark, and dark grounds.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Input grounds at all types of roast and detect 0 as highest percentage.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Cindy Ho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Detect Full of Water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machine learning can determine there’s full of water within light, medium, medium dark, and dark grounds.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Input grounds at all types of roast and detect top index as highest percentage.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Cindy Ho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 Breakdown 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0" r="0" t="44264"/>
          <a:stretch/>
        </p:blipFill>
        <p:spPr>
          <a:xfrm>
            <a:off x="259650" y="1308300"/>
            <a:ext cx="8624702" cy="317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 Algorithm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Uses K-Nearest Neighbors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Picked 9 neighbors due to best accuracies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Independent Variables: roast type, bean type, rating, strength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Dependent Variables: target water saturation, target temperature, grind size recommendation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Created 3 separate algorithms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New users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Default temperature depend on previous users: </a:t>
            </a: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1500">
                <a:solidFill>
                  <a:schemeClr val="dk1"/>
                </a:solidFill>
              </a:rPr>
              <a:t>akes an average of temperatures from brews with ratings higher than 5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Default flow rate is 50%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Running on firebase database cloud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Saturation Prediction Algorithm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 b="61760" l="0" r="19432" t="2601"/>
          <a:stretch/>
        </p:blipFill>
        <p:spPr>
          <a:xfrm>
            <a:off x="1097700" y="1898850"/>
            <a:ext cx="6948599" cy="202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Breakdown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4894" l="1806" r="0" t="8322"/>
          <a:stretch/>
        </p:blipFill>
        <p:spPr>
          <a:xfrm>
            <a:off x="232050" y="1094187"/>
            <a:ext cx="8679900" cy="2120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311700" y="3290725"/>
            <a:ext cx="85206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Trained &amp; Validated CNN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Layers: Input, Conv2D, MaxPool, Dropout, Flatten, 2 Dense layers, Output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7000 images to train and validate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Fully integrated onto raspberry pi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</a:t>
            </a:r>
            <a:r>
              <a:rPr lang="en"/>
              <a:t> Machine Learning</a:t>
            </a:r>
            <a:endParaRPr/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245775" y="13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{0E554881-C98F-4CF4-B15C-2FA162E16E8C}</a:tableStyleId>
              </a:tblPr>
              <a:tblGrid>
                <a:gridCol w="2862175"/>
                <a:gridCol w="2862175"/>
                <a:gridCol w="2862175"/>
              </a:tblGrid>
              <a:tr h="76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Too Weak 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Too Strong 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Perfect 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2400">
                <a:tc rowSpan="2">
                  <a:txBody>
                    <a:bodyPr/>
                    <a:lstStyle/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lang="en" sz="1900"/>
                        <a:t>Make less coarse (smaller size)</a:t>
                      </a:r>
                      <a:endParaRPr sz="1900"/>
                    </a:p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lang="en" sz="1900"/>
                        <a:t>Colder temperature</a:t>
                      </a:r>
                      <a:endParaRPr sz="1900"/>
                    </a:p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lang="en" sz="1900"/>
                        <a:t>Add more water at a time</a:t>
                      </a:r>
                      <a:endParaRPr sz="1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lang="en" sz="1900"/>
                        <a:t>Make more coarse (larger size)</a:t>
                      </a:r>
                      <a:endParaRPr sz="1900"/>
                    </a:p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lang="en" sz="1900"/>
                        <a:t>Hotter temperature</a:t>
                      </a:r>
                      <a:endParaRPr sz="1900"/>
                    </a:p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lang="en" sz="1900"/>
                        <a:t>Add less water at a time</a:t>
                      </a:r>
                      <a:endParaRPr sz="1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lang="en" sz="1900"/>
                        <a:t>Does not adjust any settings</a:t>
                      </a:r>
                      <a:endParaRPr sz="1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9800"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550" y="1416813"/>
            <a:ext cx="3977325" cy="230988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50" y="977850"/>
            <a:ext cx="3379642" cy="38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Weak -&gt; three changes to increase strength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53225" y="2023650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53225" y="2324225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53225" y="3221875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153225" y="1078625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53225" y="2654313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527200" y="2023650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527200" y="2476725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023950" y="1886225"/>
            <a:ext cx="13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D9D2E9"/>
                </a:highlight>
                <a:latin typeface="Roboto"/>
                <a:ea typeface="Roboto"/>
                <a:cs typeface="Roboto"/>
                <a:sym typeface="Roboto"/>
              </a:rPr>
              <a:t>Less coarse</a:t>
            </a:r>
            <a:endParaRPr i="1">
              <a:highlight>
                <a:srgbClr val="D9D2E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901000" y="1783850"/>
            <a:ext cx="71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D9D2E9"/>
                </a:highlight>
                <a:latin typeface="Roboto"/>
                <a:ea typeface="Roboto"/>
                <a:cs typeface="Roboto"/>
                <a:sym typeface="Roboto"/>
              </a:rPr>
              <a:t>More Water</a:t>
            </a:r>
            <a:endParaRPr i="1">
              <a:highlight>
                <a:srgbClr val="D9D2E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901000" y="2329350"/>
            <a:ext cx="7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D9D2E9"/>
                </a:highlight>
                <a:latin typeface="Roboto"/>
                <a:ea typeface="Roboto"/>
                <a:cs typeface="Roboto"/>
                <a:sym typeface="Roboto"/>
              </a:rPr>
              <a:t>Colder</a:t>
            </a:r>
            <a:endParaRPr i="1">
              <a:highlight>
                <a:srgbClr val="D9D2E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50" y="975600"/>
            <a:ext cx="3353250" cy="3860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0" l="5141" r="0" t="0"/>
          <a:stretch/>
        </p:blipFill>
        <p:spPr>
          <a:xfrm>
            <a:off x="5044800" y="1195863"/>
            <a:ext cx="3826925" cy="2306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Too Strong -&gt; three changes to decrease strength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53775" y="2048575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153775" y="2349150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53775" y="3309900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595900" y="1814555"/>
            <a:ext cx="524400" cy="2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4595900" y="2237413"/>
            <a:ext cx="524400" cy="2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153775" y="1103550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53775" y="2679238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2023950" y="1886225"/>
            <a:ext cx="13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D9D2E9"/>
                </a:highlight>
                <a:latin typeface="Roboto"/>
                <a:ea typeface="Roboto"/>
                <a:cs typeface="Roboto"/>
                <a:sym typeface="Roboto"/>
              </a:rPr>
              <a:t>More </a:t>
            </a:r>
            <a:r>
              <a:rPr i="1" lang="en">
                <a:highlight>
                  <a:srgbClr val="D9D2E9"/>
                </a:highlight>
                <a:latin typeface="Roboto"/>
                <a:ea typeface="Roboto"/>
                <a:cs typeface="Roboto"/>
                <a:sym typeface="Roboto"/>
              </a:rPr>
              <a:t>coarse</a:t>
            </a:r>
            <a:endParaRPr i="1">
              <a:highlight>
                <a:srgbClr val="D9D2E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963638" y="1659000"/>
            <a:ext cx="71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D9D2E9"/>
                </a:highlight>
                <a:latin typeface="Roboto"/>
                <a:ea typeface="Roboto"/>
                <a:cs typeface="Roboto"/>
                <a:sym typeface="Roboto"/>
              </a:rPr>
              <a:t>Less </a:t>
            </a:r>
            <a:r>
              <a:rPr i="1" lang="en">
                <a:highlight>
                  <a:srgbClr val="D9D2E9"/>
                </a:highlight>
                <a:latin typeface="Roboto"/>
                <a:ea typeface="Roboto"/>
                <a:cs typeface="Roboto"/>
                <a:sym typeface="Roboto"/>
              </a:rPr>
              <a:t>Water</a:t>
            </a:r>
            <a:endParaRPr i="1">
              <a:highlight>
                <a:srgbClr val="D9D2E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963638" y="2204500"/>
            <a:ext cx="7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D9D2E9"/>
                </a:highlight>
                <a:latin typeface="Roboto"/>
                <a:ea typeface="Roboto"/>
                <a:cs typeface="Roboto"/>
                <a:sym typeface="Roboto"/>
              </a:rPr>
              <a:t>Hotter</a:t>
            </a:r>
            <a:endParaRPr i="1">
              <a:highlight>
                <a:srgbClr val="D9D2E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849" y="1189075"/>
            <a:ext cx="4106701" cy="239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2959"/>
          <a:stretch/>
        </p:blipFill>
        <p:spPr>
          <a:xfrm>
            <a:off x="492300" y="1135225"/>
            <a:ext cx="3262650" cy="3848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Case - only two parameters 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192650" y="2134100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192650" y="2434675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92650" y="3395425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4430650" y="1760915"/>
            <a:ext cx="5109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430650" y="2184050"/>
            <a:ext cx="5109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192650" y="1189075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192650" y="2764763"/>
            <a:ext cx="4434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2007225" y="1984425"/>
            <a:ext cx="13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D9D2E9"/>
                </a:highlight>
                <a:latin typeface="Roboto"/>
                <a:ea typeface="Roboto"/>
                <a:cs typeface="Roboto"/>
                <a:sym typeface="Roboto"/>
              </a:rPr>
              <a:t>Keep same</a:t>
            </a:r>
            <a:endParaRPr i="1">
              <a:highlight>
                <a:srgbClr val="D9D2E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754075" y="1567000"/>
            <a:ext cx="71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D9D2E9"/>
                </a:highlight>
                <a:latin typeface="Roboto"/>
                <a:ea typeface="Roboto"/>
                <a:cs typeface="Roboto"/>
                <a:sym typeface="Roboto"/>
              </a:rPr>
              <a:t>More water</a:t>
            </a:r>
            <a:endParaRPr i="1">
              <a:highlight>
                <a:srgbClr val="D9D2E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3754075" y="2112500"/>
            <a:ext cx="7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D9D2E9"/>
                </a:highlight>
                <a:latin typeface="Roboto"/>
                <a:ea typeface="Roboto"/>
                <a:cs typeface="Roboto"/>
                <a:sym typeface="Roboto"/>
              </a:rPr>
              <a:t>Hotter</a:t>
            </a:r>
            <a:endParaRPr i="1">
              <a:highlight>
                <a:srgbClr val="D9D2E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Dependent Variables</a:t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650" y="3525300"/>
            <a:ext cx="3231154" cy="269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995" y="1417920"/>
            <a:ext cx="3552525" cy="2753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100" y="1518300"/>
            <a:ext cx="3176324" cy="148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18"/>
          <p:cNvSpPr txBox="1"/>
          <p:nvPr/>
        </p:nvSpPr>
        <p:spPr>
          <a:xfrm>
            <a:off x="966100" y="3125100"/>
            <a:ext cx="28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Temperature</a:t>
            </a:r>
            <a:endParaRPr i="1"/>
          </a:p>
        </p:txBody>
      </p:sp>
      <p:sp>
        <p:nvSpPr>
          <p:cNvPr id="152" name="Google Shape;152;p18"/>
          <p:cNvSpPr txBox="1"/>
          <p:nvPr/>
        </p:nvSpPr>
        <p:spPr>
          <a:xfrm>
            <a:off x="930575" y="1118100"/>
            <a:ext cx="32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Grind Size</a:t>
            </a:r>
            <a:endParaRPr i="1"/>
          </a:p>
        </p:txBody>
      </p:sp>
      <p:sp>
        <p:nvSpPr>
          <p:cNvPr id="153" name="Google Shape;153;p18"/>
          <p:cNvSpPr txBox="1"/>
          <p:nvPr/>
        </p:nvSpPr>
        <p:spPr>
          <a:xfrm>
            <a:off x="4453000" y="1017725"/>
            <a:ext cx="32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Water Saturation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Water Saturation Confusion Matrix</a:t>
            </a:r>
            <a:endParaRPr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213" y="1017725"/>
            <a:ext cx="3180446" cy="3991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979" y="1153857"/>
            <a:ext cx="2960809" cy="143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Saturation</a:t>
            </a:r>
            <a:r>
              <a:rPr lang="en"/>
              <a:t> Machine Learning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Saturation Data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3956" r="0" t="0"/>
          <a:stretch/>
        </p:blipFill>
        <p:spPr>
          <a:xfrm>
            <a:off x="414800" y="1485700"/>
            <a:ext cx="3691149" cy="25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01425"/>
            <a:ext cx="4154595" cy="38209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 b="0" l="65554" r="0" t="96011"/>
          <a:stretch/>
        </p:blipFill>
        <p:spPr>
          <a:xfrm>
            <a:off x="5479227" y="4507500"/>
            <a:ext cx="3289148" cy="3502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