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60" r:id="rId1"/>
  </p:sldMasterIdLst>
  <p:notesMasterIdLst>
    <p:notesMasterId r:id="rId18"/>
  </p:notesMasterIdLst>
  <p:handoutMasterIdLst>
    <p:handoutMasterId r:id="rId19"/>
  </p:handoutMasterIdLst>
  <p:sldIdLst>
    <p:sldId id="652" r:id="rId2"/>
    <p:sldId id="646" r:id="rId3"/>
    <p:sldId id="653" r:id="rId4"/>
    <p:sldId id="655" r:id="rId5"/>
    <p:sldId id="657" r:id="rId6"/>
    <p:sldId id="656" r:id="rId7"/>
    <p:sldId id="658" r:id="rId8"/>
    <p:sldId id="659" r:id="rId9"/>
    <p:sldId id="660" r:id="rId10"/>
    <p:sldId id="661" r:id="rId11"/>
    <p:sldId id="662" r:id="rId12"/>
    <p:sldId id="663" r:id="rId13"/>
    <p:sldId id="665" r:id="rId14"/>
    <p:sldId id="664" r:id="rId15"/>
    <p:sldId id="666" r:id="rId16"/>
    <p:sldId id="654" r:id="rId17"/>
  </p:sldIdLst>
  <p:sldSz cx="9144000" cy="6858000" type="screen4x3"/>
  <p:notesSz cx="6950075" cy="9167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3FF"/>
    <a:srgbClr val="05FF04"/>
    <a:srgbClr val="DB5EDE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74723" autoAdjust="0"/>
  </p:normalViewPr>
  <p:slideViewPr>
    <p:cSldViewPr>
      <p:cViewPr varScale="1">
        <p:scale>
          <a:sx n="102" d="100"/>
          <a:sy n="102" d="100"/>
        </p:scale>
        <p:origin x="252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F6597FDE-A05E-F340-8188-9184648AEDD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0CE53B38-3D9D-0B44-A082-5586ED74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9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779EC701-91A6-4376-BCFD-AFF5180A15F7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8" tIns="46049" rIns="92098" bIns="460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1"/>
            <a:ext cx="5560060" cy="4125516"/>
          </a:xfrm>
          <a:prstGeom prst="rect">
            <a:avLst/>
          </a:prstGeom>
        </p:spPr>
        <p:txBody>
          <a:bodyPr vert="horz" lIns="92098" tIns="46049" rIns="92098" bIns="460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9198DF30-8AD9-4748-B4E0-4A861CE47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30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8DF30-8AD9-4748-B4E0-4A861CE47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8DF30-8AD9-4748-B4E0-4A861CE47A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36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Dong Hye Ye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Dong Hye Ye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Dong Hye Ye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Dong Hye Ye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Dong Hye Ye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Dong Hye Ye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Dong Hye Ye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Dong Hye Ye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Dong Hye Ye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Dong Hye Ye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iftilib.sourceforge.net/pynifti/" TargetMode="External"/><Relationship Id="rId2" Type="http://schemas.openxmlformats.org/officeDocument/2006/relationships/hyperlink" Target="https://www.mathworks.com/matlabcentral/fileexchange/8797-tools-for-nifti-and-analyze-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pav.cit.nih.gov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CSC 4850 / 6850 </a:t>
            </a:r>
          </a:p>
          <a:p>
            <a:endParaRPr lang="en-US" dirty="0"/>
          </a:p>
          <a:p>
            <a:r>
              <a:rPr lang="en-US" dirty="0"/>
              <a:t>Dong Hye Ye</a:t>
            </a:r>
          </a:p>
          <a:p>
            <a:r>
              <a:rPr lang="en-US" dirty="0"/>
              <a:t>Georgia State University</a:t>
            </a:r>
          </a:p>
          <a:p>
            <a:endParaRPr lang="en-US" dirty="0"/>
          </a:p>
          <a:p>
            <a:r>
              <a:rPr lang="en-US" dirty="0"/>
              <a:t>March 7, 2023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Projects Overview</a:t>
            </a:r>
          </a:p>
        </p:txBody>
      </p:sp>
    </p:spTree>
    <p:extLst>
      <p:ext uri="{BB962C8B-B14F-4D97-AF65-F5344CB8AC3E}">
        <p14:creationId xmlns:p14="http://schemas.microsoft.com/office/powerpoint/2010/main" val="88929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ATR-Your Dataset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CT image: Cropped CT images for each segmented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Target Label: 0: Non-Target, 1: Saline, 2: Rubber, 3: Clay</a:t>
            </a:r>
          </a:p>
          <a:p>
            <a:pPr lvl="1"/>
            <a:r>
              <a:rPr lang="en-US" dirty="0"/>
              <a:t>Training: Target Labels are given</a:t>
            </a:r>
          </a:p>
          <a:p>
            <a:pPr lvl="1"/>
            <a:r>
              <a:rPr lang="en-US" dirty="0"/>
              <a:t>Testing: Target Labels are </a:t>
            </a:r>
            <a:r>
              <a:rPr lang="en-US" b="1" dirty="0"/>
              <a:t>NOT</a:t>
            </a:r>
            <a:r>
              <a:rPr lang="en-US" dirty="0"/>
              <a:t> given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23977-CEBA-4BE0-BB53-DF047EF99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00338"/>
            <a:ext cx="704850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F83710-B7AE-4889-A28F-4F704A98C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2295525"/>
            <a:ext cx="2600325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B611C4-F36F-41E3-BE18-162414F70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49" y="2674938"/>
            <a:ext cx="8382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8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ATR-Typical Image Quality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0" y="1447800"/>
            <a:ext cx="4114800" cy="4572000"/>
          </a:xfrm>
        </p:spPr>
        <p:txBody>
          <a:bodyPr>
            <a:normAutofit/>
          </a:bodyPr>
          <a:lstStyle/>
          <a:p>
            <a:pPr>
              <a:buFont typeface="Wingdings" pitchFamily="-111" charset="2"/>
              <a:buChar char="n"/>
              <a:defRPr/>
            </a:pPr>
            <a:r>
              <a:rPr lang="en-US" sz="2400" dirty="0"/>
              <a:t>Artifact types</a:t>
            </a:r>
          </a:p>
          <a:p>
            <a:pPr lvl="1">
              <a:buFont typeface="Wingdings" pitchFamily="-111" charset="2"/>
              <a:buChar char="n"/>
              <a:defRPr/>
            </a:pPr>
            <a:r>
              <a:rPr lang="en-US" sz="2400" dirty="0"/>
              <a:t>Shading</a:t>
            </a:r>
          </a:p>
          <a:p>
            <a:pPr lvl="1">
              <a:buFont typeface="Wingdings" pitchFamily="-111" charset="2"/>
              <a:buChar char="n"/>
              <a:defRPr/>
            </a:pPr>
            <a:r>
              <a:rPr lang="en-US" sz="2400" dirty="0"/>
              <a:t>Streaks </a:t>
            </a:r>
          </a:p>
          <a:p>
            <a:pPr lvl="1">
              <a:buFont typeface="Wingdings" pitchFamily="-111" charset="2"/>
              <a:buChar char="n"/>
              <a:defRPr/>
            </a:pPr>
            <a:r>
              <a:rPr lang="en-US" sz="2400" dirty="0"/>
              <a:t>Noise</a:t>
            </a:r>
          </a:p>
          <a:p>
            <a:pPr lvl="1">
              <a:buFont typeface="Wingdings" pitchFamily="-111" charset="2"/>
              <a:buChar char="n"/>
              <a:defRPr/>
            </a:pPr>
            <a:r>
              <a:rPr lang="en-US" sz="2400" dirty="0"/>
              <a:t>Blurring</a:t>
            </a:r>
          </a:p>
          <a:p>
            <a:pPr lvl="1">
              <a:buFont typeface="Wingdings" pitchFamily="-111" charset="2"/>
              <a:buChar char="n"/>
              <a:defRPr/>
            </a:pPr>
            <a:r>
              <a:rPr lang="en-US" sz="2400" dirty="0"/>
              <a:t>Rings</a:t>
            </a:r>
          </a:p>
          <a:p>
            <a:pPr lvl="1">
              <a:buFont typeface="Wingdings" pitchFamily="-111" charset="2"/>
              <a:buChar char="n"/>
              <a:defRPr/>
            </a:pPr>
            <a:endParaRPr lang="en-US" sz="2400" dirty="0"/>
          </a:p>
          <a:p>
            <a:pPr>
              <a:buFont typeface="Wingdings" pitchFamily="-111" charset="2"/>
              <a:buChar char="n"/>
              <a:defRPr/>
            </a:pPr>
            <a:r>
              <a:rPr lang="en-US" sz="2400" dirty="0"/>
              <a:t>Artifacts lead to</a:t>
            </a:r>
          </a:p>
          <a:p>
            <a:pPr lvl="1">
              <a:buFont typeface="Wingdings" pitchFamily="-111" charset="2"/>
              <a:buChar char="n"/>
              <a:defRPr/>
            </a:pPr>
            <a:r>
              <a:rPr lang="en-US" sz="2400" dirty="0"/>
              <a:t>Imprecise density, volume, mass, shape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F7039CCF-83DE-41F7-9ED5-2B3758A9B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86756"/>
            <a:ext cx="2884488" cy="288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6942C2-A040-41B9-917C-46A8BDF767DA}"/>
              </a:ext>
            </a:extLst>
          </p:cNvPr>
          <p:cNvSpPr txBox="1"/>
          <p:nvPr/>
        </p:nvSpPr>
        <p:spPr>
          <a:xfrm>
            <a:off x="914400" y="5818294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How are IQ issues handled in ATR in terms of robustness?</a:t>
            </a:r>
          </a:p>
        </p:txBody>
      </p:sp>
    </p:spTree>
    <p:extLst>
      <p:ext uri="{BB962C8B-B14F-4D97-AF65-F5344CB8AC3E}">
        <p14:creationId xmlns:p14="http://schemas.microsoft.com/office/powerpoint/2010/main" val="36476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ATR-Features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Mass</a:t>
            </a:r>
          </a:p>
          <a:p>
            <a:r>
              <a:rPr lang="en-US" dirty="0"/>
              <a:t>Mean</a:t>
            </a:r>
          </a:p>
          <a:p>
            <a:r>
              <a:rPr lang="en-US" dirty="0"/>
              <a:t>Standard deviation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Higher-order moments</a:t>
            </a:r>
          </a:p>
          <a:p>
            <a:pPr lvl="1"/>
            <a:r>
              <a:rPr lang="en-US" dirty="0"/>
              <a:t>Skew, kurtosis, entropy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Wavelets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CBC56-238A-40CB-91C7-C21909D99D42}"/>
              </a:ext>
            </a:extLst>
          </p:cNvPr>
          <p:cNvSpPr txBox="1"/>
          <p:nvPr/>
        </p:nvSpPr>
        <p:spPr>
          <a:xfrm>
            <a:off x="1239784" y="5115580"/>
            <a:ext cx="6599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Your responsibility to determine relevant features</a:t>
            </a:r>
          </a:p>
        </p:txBody>
      </p:sp>
    </p:spTree>
    <p:extLst>
      <p:ext uri="{BB962C8B-B14F-4D97-AF65-F5344CB8AC3E}">
        <p14:creationId xmlns:p14="http://schemas.microsoft.com/office/powerpoint/2010/main" val="22330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ATR-Classifier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PCA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Decision Tree</a:t>
            </a:r>
          </a:p>
          <a:p>
            <a:r>
              <a:rPr lang="en-US" dirty="0" err="1"/>
              <a:t>Adaboost</a:t>
            </a:r>
            <a:endParaRPr lang="en-US" dirty="0"/>
          </a:p>
          <a:p>
            <a:r>
              <a:rPr lang="en-US" dirty="0"/>
              <a:t>Deep neural network</a:t>
            </a:r>
          </a:p>
          <a:p>
            <a:r>
              <a:rPr lang="en-US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CBC56-238A-40CB-91C7-C21909D99D42}"/>
              </a:ext>
            </a:extLst>
          </p:cNvPr>
          <p:cNvSpPr txBox="1"/>
          <p:nvPr/>
        </p:nvSpPr>
        <p:spPr>
          <a:xfrm>
            <a:off x="1375369" y="5115580"/>
            <a:ext cx="632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Your responsibility to develop the best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01791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ATR-Performance Metric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PD = # targets detected / # targets scanned</a:t>
            </a:r>
          </a:p>
          <a:p>
            <a:r>
              <a:rPr lang="en-US" dirty="0"/>
              <a:t>PFA = # false alarm objects / # non-targets scanned</a:t>
            </a:r>
          </a:p>
          <a:p>
            <a:endParaRPr lang="en-US" dirty="0"/>
          </a:p>
          <a:p>
            <a:r>
              <a:rPr lang="en-US" dirty="0"/>
              <a:t>PD &gt; 90%, PFA &lt; 10%</a:t>
            </a:r>
          </a:p>
          <a:p>
            <a:endParaRPr lang="en-US" dirty="0"/>
          </a:p>
          <a:p>
            <a:r>
              <a:rPr lang="en-US" dirty="0"/>
              <a:t>Cross-Validation on Training</a:t>
            </a:r>
          </a:p>
          <a:p>
            <a:r>
              <a:rPr lang="en-US" dirty="0"/>
              <a:t>Hold-out on Testing</a:t>
            </a:r>
          </a:p>
          <a:p>
            <a:pPr lvl="1"/>
            <a:r>
              <a:rPr lang="en-US" dirty="0"/>
              <a:t>Blind Evaluation: You provide the label and I give the number!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8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ATR-Visualization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Nifti</a:t>
            </a:r>
            <a:r>
              <a:rPr lang="en-US" dirty="0"/>
              <a:t> file format: Standard Neuroimaging File Format </a:t>
            </a:r>
          </a:p>
          <a:p>
            <a:r>
              <a:rPr lang="en-US" dirty="0"/>
              <a:t>.nii.gz: </a:t>
            </a:r>
            <a:r>
              <a:rPr lang="en-US" dirty="0" err="1"/>
              <a:t>gzipped</a:t>
            </a:r>
            <a:r>
              <a:rPr lang="en-US" dirty="0"/>
              <a:t> image</a:t>
            </a:r>
          </a:p>
          <a:p>
            <a:r>
              <a:rPr lang="en-US" dirty="0" err="1"/>
              <a:t>Matlab</a:t>
            </a:r>
            <a:r>
              <a:rPr lang="en-US" dirty="0"/>
              <a:t> tool for </a:t>
            </a:r>
            <a:r>
              <a:rPr lang="en-US" dirty="0" err="1"/>
              <a:t>Nifti</a:t>
            </a:r>
            <a:r>
              <a:rPr lang="en-US" dirty="0"/>
              <a:t>: </a:t>
            </a:r>
            <a:r>
              <a:rPr lang="en-US" dirty="0" err="1"/>
              <a:t>load_nii.m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https://www.mathworks.com/matlabcentral/fileexchange/8797-tools-for-nifti-and-analyze-image</a:t>
            </a:r>
            <a:endParaRPr lang="en-US" dirty="0"/>
          </a:p>
          <a:p>
            <a:r>
              <a:rPr lang="en-US" dirty="0"/>
              <a:t>MATLAB: </a:t>
            </a:r>
            <a:r>
              <a:rPr lang="en-US" dirty="0" err="1"/>
              <a:t>readnifti.m</a:t>
            </a:r>
            <a:endParaRPr lang="en-US" dirty="0"/>
          </a:p>
          <a:p>
            <a:r>
              <a:rPr lang="en-US" dirty="0"/>
              <a:t>Python: </a:t>
            </a:r>
            <a:r>
              <a:rPr lang="en-US" dirty="0" err="1"/>
              <a:t>PyNifti</a:t>
            </a:r>
            <a:br>
              <a:rPr lang="en-US" dirty="0"/>
            </a:br>
            <a:r>
              <a:rPr lang="en-US" dirty="0">
                <a:hlinkClick r:id="rId3"/>
              </a:rPr>
              <a:t>http://niftilib.sourceforge.net/pynifti/</a:t>
            </a:r>
            <a:endParaRPr lang="en-US" dirty="0"/>
          </a:p>
          <a:p>
            <a:r>
              <a:rPr lang="en-US" dirty="0"/>
              <a:t>Visualization: MIPAV</a:t>
            </a:r>
            <a:br>
              <a:rPr lang="en-US" dirty="0"/>
            </a:br>
            <a:r>
              <a:rPr lang="en-US" dirty="0">
                <a:hlinkClick r:id="rId4"/>
              </a:rPr>
              <a:t>https://mipav.cit.nih.gov/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2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BYOI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You must make sure you have the data available now and a nice roadmap, since time is too short to explore a brand-new concept.</a:t>
            </a:r>
          </a:p>
          <a:p>
            <a:endParaRPr lang="en-US" sz="2400" dirty="0"/>
          </a:p>
          <a:p>
            <a:r>
              <a:rPr lang="en-US" sz="2400" dirty="0"/>
              <a:t>You can discuss your ideas with me, but of course the final responsibility to define and execute an interesting piece of work is yours.</a:t>
            </a:r>
          </a:p>
          <a:p>
            <a:endParaRPr lang="en-US" sz="2400" dirty="0"/>
          </a:p>
          <a:p>
            <a:r>
              <a:rPr lang="en-US" sz="2400" dirty="0"/>
              <a:t>Submit 1-page Project Proposal by 3/9 (</a:t>
            </a:r>
            <a:r>
              <a:rPr lang="en-US" sz="2400" dirty="0" err="1"/>
              <a:t>Thur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Project title, Data set</a:t>
            </a:r>
          </a:p>
          <a:p>
            <a:pPr lvl="1"/>
            <a:r>
              <a:rPr lang="en-US" dirty="0"/>
              <a:t>Project idea description (2 paragraphs)</a:t>
            </a:r>
          </a:p>
          <a:p>
            <a:pPr lvl="1"/>
            <a:r>
              <a:rPr lang="en-US" dirty="0"/>
              <a:t>Teammate, Milestone</a:t>
            </a:r>
            <a:endParaRPr lang="en-US" sz="2200" dirty="0"/>
          </a:p>
          <a:p>
            <a:pPr lvl="1"/>
            <a:r>
              <a:rPr lang="en-US" dirty="0"/>
              <a:t>Software you will need to write.</a:t>
            </a:r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1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Hands-on Applications of Machine Learning Algorithms to Image Processing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200" dirty="0"/>
              <a:t>Automatic Target Recognition (ATR) for CT-based Airport Checkpoint Screening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200" dirty="0"/>
              <a:t>Bring your own ideas/data (BYOI)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5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final project is worth 30% of your final grade, which will be split amongst two deliverables: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Oral presentation on 4/6 and 4/18 10:00am~11:45am</a:t>
            </a:r>
          </a:p>
          <a:p>
            <a:pPr lvl="1"/>
            <a:r>
              <a:rPr lang="en-US" dirty="0"/>
              <a:t>15~20-minute presentation + 5~10-minute Q&amp;A</a:t>
            </a:r>
          </a:p>
          <a:p>
            <a:pPr lvl="1"/>
            <a:r>
              <a:rPr lang="en-US" dirty="0"/>
              <a:t>Feedback from me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Conference-paper style final report by 5/2 (Tue)</a:t>
            </a:r>
          </a:p>
          <a:p>
            <a:pPr lvl="1"/>
            <a:r>
              <a:rPr lang="en-US" dirty="0"/>
              <a:t>Latex: Overleaf</a:t>
            </a:r>
          </a:p>
          <a:p>
            <a:pPr lvl="1"/>
            <a:r>
              <a:rPr lang="en-US" dirty="0"/>
              <a:t>4 page limit including title, abstract, and references</a:t>
            </a:r>
          </a:p>
          <a:p>
            <a:pPr lvl="1"/>
            <a:r>
              <a:rPr lang="en-US" dirty="0"/>
              <a:t>Supplementary files: Codes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Grading Criteria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Technical Depth: How technically challenging was what you did?</a:t>
            </a:r>
          </a:p>
          <a:p>
            <a:endParaRPr lang="en-US" sz="2400" dirty="0"/>
          </a:p>
          <a:p>
            <a:r>
              <a:rPr lang="en-US" sz="2400" dirty="0"/>
              <a:t>Scope: How broad was your project? How many aspects, angles, variations did you explore?</a:t>
            </a:r>
          </a:p>
          <a:p>
            <a:endParaRPr lang="en-US" sz="2400" dirty="0"/>
          </a:p>
          <a:p>
            <a:r>
              <a:rPr lang="en-US" sz="2400" dirty="0"/>
              <a:t>Presentation: How well did you explain what you did, your results, and interpret the outcomes? Did you use the good graphs and visualizations? How clear was the writing?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384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Final Reports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Overleaf: </a:t>
            </a:r>
            <a:r>
              <a:rPr lang="en-US" sz="2400" dirty="0">
                <a:hlinkClick r:id="rId2"/>
              </a:rPr>
              <a:t>https://www.overleaf.com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IEEE Conference Template in D2L</a:t>
            </a:r>
          </a:p>
          <a:p>
            <a:pPr lvl="1"/>
            <a:r>
              <a:rPr lang="en-US" sz="2200" dirty="0"/>
              <a:t>2 Column + 4 pages including references</a:t>
            </a:r>
          </a:p>
          <a:p>
            <a:endParaRPr lang="en-US" sz="2400" dirty="0"/>
          </a:p>
          <a:p>
            <a:r>
              <a:rPr lang="en-US" sz="2400" dirty="0"/>
              <a:t>Guideline</a:t>
            </a:r>
          </a:p>
          <a:p>
            <a:pPr lvl="1"/>
            <a:r>
              <a:rPr lang="en-US" sz="2200" dirty="0"/>
              <a:t>Title + Author List + Institution</a:t>
            </a:r>
          </a:p>
          <a:p>
            <a:pPr lvl="1"/>
            <a:r>
              <a:rPr lang="en-US" sz="2200" dirty="0"/>
              <a:t>Abstract: max 250 words</a:t>
            </a:r>
          </a:p>
          <a:p>
            <a:pPr lvl="1"/>
            <a:r>
              <a:rPr lang="en-US" sz="2200" dirty="0"/>
              <a:t>Introduction: Literature Review + Highlight/Novelty </a:t>
            </a:r>
          </a:p>
          <a:p>
            <a:pPr lvl="1"/>
            <a:r>
              <a:rPr lang="en-US" sz="2200" dirty="0"/>
              <a:t>Methods: What you have done? (Equations)</a:t>
            </a:r>
          </a:p>
          <a:p>
            <a:pPr lvl="1"/>
            <a:r>
              <a:rPr lang="en-US" sz="2200" dirty="0"/>
              <a:t>Experimental Results: Tables + Figures/Illustration, Interpretation</a:t>
            </a:r>
          </a:p>
          <a:p>
            <a:pPr lvl="1"/>
            <a:r>
              <a:rPr lang="en-US" sz="2200" dirty="0"/>
              <a:t>Conclusion: One paragraph summary (+ Future work)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ATR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Automatic Target Recognition for CT-based Airport Screening System</a:t>
            </a: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  <p:pic>
        <p:nvPicPr>
          <p:cNvPr id="6" name="Picture 5" descr="A0071.png">
            <a:extLst>
              <a:ext uri="{FF2B5EF4-FFF2-40B4-BE49-F238E27FC236}">
                <a16:creationId xmlns:a16="http://schemas.microsoft.com/office/drawing/2014/main" id="{E047D308-DC06-4DBF-87B2-0E840EADE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71" y="5494564"/>
            <a:ext cx="731520" cy="731520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45597CC6-A9E6-4093-AE4A-48532A69B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318" y="3182126"/>
            <a:ext cx="888115" cy="1809049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Feature 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Extraction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0DC0E-4F5B-4D67-B08B-C35D11CA002D}"/>
              </a:ext>
            </a:extLst>
          </p:cNvPr>
          <p:cNvSpPr txBox="1"/>
          <p:nvPr/>
        </p:nvSpPr>
        <p:spPr>
          <a:xfrm>
            <a:off x="4631896" y="5485039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Final ATR</a:t>
            </a:r>
          </a:p>
        </p:txBody>
      </p:sp>
      <p:sp>
        <p:nvSpPr>
          <p:cNvPr id="9" name="직사각형 189">
            <a:extLst>
              <a:ext uri="{FF2B5EF4-FFF2-40B4-BE49-F238E27FC236}">
                <a16:creationId xmlns:a16="http://schemas.microsoft.com/office/drawing/2014/main" id="{C93279C9-8218-4DE7-80C4-EBA842E972D6}"/>
              </a:ext>
            </a:extLst>
          </p:cNvPr>
          <p:cNvSpPr/>
          <p:nvPr/>
        </p:nvSpPr>
        <p:spPr>
          <a:xfrm>
            <a:off x="1599312" y="2590801"/>
            <a:ext cx="6858888" cy="26090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DA93C3-C0B1-42B2-84C4-4E8C315F4C06}"/>
              </a:ext>
            </a:extLst>
          </p:cNvPr>
          <p:cNvSpPr txBox="1">
            <a:spLocks/>
          </p:cNvSpPr>
          <p:nvPr/>
        </p:nvSpPr>
        <p:spPr>
          <a:xfrm>
            <a:off x="1571544" y="2590800"/>
            <a:ext cx="6863842" cy="431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Classification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11" name="Picture 10" descr="C_40_T_I029_3.png">
            <a:extLst>
              <a:ext uri="{FF2B5EF4-FFF2-40B4-BE49-F238E27FC236}">
                <a16:creationId xmlns:a16="http://schemas.microsoft.com/office/drawing/2014/main" id="{61BF02B5-03EB-4423-8534-D7830DCDBB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7" y="2824857"/>
            <a:ext cx="563079" cy="351593"/>
          </a:xfrm>
          <a:prstGeom prst="rect">
            <a:avLst/>
          </a:prstGeom>
        </p:spPr>
      </p:pic>
      <p:pic>
        <p:nvPicPr>
          <p:cNvPr id="12" name="Picture 11" descr="C_77_T_I015_9.png">
            <a:extLst>
              <a:ext uri="{FF2B5EF4-FFF2-40B4-BE49-F238E27FC236}">
                <a16:creationId xmlns:a16="http://schemas.microsoft.com/office/drawing/2014/main" id="{36DC68DA-BEC7-4244-93EE-34DF3765D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47" y="4502822"/>
            <a:ext cx="274320" cy="309093"/>
          </a:xfrm>
          <a:prstGeom prst="rect">
            <a:avLst/>
          </a:prstGeom>
        </p:spPr>
      </p:pic>
      <p:pic>
        <p:nvPicPr>
          <p:cNvPr id="13" name="Picture 12" descr="C_175_T_I007_4.png">
            <a:extLst>
              <a:ext uri="{FF2B5EF4-FFF2-40B4-BE49-F238E27FC236}">
                <a16:creationId xmlns:a16="http://schemas.microsoft.com/office/drawing/2014/main" id="{70BA63F1-FCD1-43CD-A90B-3E31A276A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41" y="3452395"/>
            <a:ext cx="426720" cy="274320"/>
          </a:xfrm>
          <a:prstGeom prst="rect">
            <a:avLst/>
          </a:prstGeom>
        </p:spPr>
      </p:pic>
      <p:pic>
        <p:nvPicPr>
          <p:cNvPr id="14" name="Picture 13" descr="C_175_T_I180_2.png">
            <a:extLst>
              <a:ext uri="{FF2B5EF4-FFF2-40B4-BE49-F238E27FC236}">
                <a16:creationId xmlns:a16="http://schemas.microsoft.com/office/drawing/2014/main" id="{8A28EE7C-8D86-40C8-AA89-CD9EB775DC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26" y="3981451"/>
            <a:ext cx="331641" cy="274320"/>
          </a:xfrm>
          <a:prstGeom prst="rect">
            <a:avLst/>
          </a:prstGeom>
        </p:spPr>
      </p:pic>
      <p:cxnSp>
        <p:nvCxnSpPr>
          <p:cNvPr id="15" name="Straight Arrow Connector 133">
            <a:extLst>
              <a:ext uri="{FF2B5EF4-FFF2-40B4-BE49-F238E27FC236}">
                <a16:creationId xmlns:a16="http://schemas.microsoft.com/office/drawing/2014/main" id="{1D8FFE45-4CD8-485C-AE33-8F835D159197}"/>
              </a:ext>
            </a:extLst>
          </p:cNvPr>
          <p:cNvCxnSpPr>
            <a:cxnSpLocks/>
          </p:cNvCxnSpPr>
          <p:nvPr/>
        </p:nvCxnSpPr>
        <p:spPr bwMode="auto">
          <a:xfrm>
            <a:off x="1599312" y="3795156"/>
            <a:ext cx="167484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36">
            <a:extLst>
              <a:ext uri="{FF2B5EF4-FFF2-40B4-BE49-F238E27FC236}">
                <a16:creationId xmlns:a16="http://schemas.microsoft.com/office/drawing/2014/main" id="{534BD73E-7CBC-4728-A623-014174D52391}"/>
              </a:ext>
            </a:extLst>
          </p:cNvPr>
          <p:cNvCxnSpPr>
            <a:cxnSpLocks/>
          </p:cNvCxnSpPr>
          <p:nvPr/>
        </p:nvCxnSpPr>
        <p:spPr bwMode="auto">
          <a:xfrm>
            <a:off x="1599312" y="4347787"/>
            <a:ext cx="167484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36">
            <a:extLst>
              <a:ext uri="{FF2B5EF4-FFF2-40B4-BE49-F238E27FC236}">
                <a16:creationId xmlns:a16="http://schemas.microsoft.com/office/drawing/2014/main" id="{15A90DB2-F382-4B5F-9708-E6F2F5C35104}"/>
              </a:ext>
            </a:extLst>
          </p:cNvPr>
          <p:cNvCxnSpPr>
            <a:cxnSpLocks/>
          </p:cNvCxnSpPr>
          <p:nvPr/>
        </p:nvCxnSpPr>
        <p:spPr bwMode="auto">
          <a:xfrm>
            <a:off x="1599312" y="4904801"/>
            <a:ext cx="16750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30">
            <a:extLst>
              <a:ext uri="{FF2B5EF4-FFF2-40B4-BE49-F238E27FC236}">
                <a16:creationId xmlns:a16="http://schemas.microsoft.com/office/drawing/2014/main" id="{D4814DA9-E708-4237-8791-7B163307EC71}"/>
              </a:ext>
            </a:extLst>
          </p:cNvPr>
          <p:cNvCxnSpPr>
            <a:cxnSpLocks/>
          </p:cNvCxnSpPr>
          <p:nvPr/>
        </p:nvCxnSpPr>
        <p:spPr bwMode="auto">
          <a:xfrm>
            <a:off x="1599312" y="3270830"/>
            <a:ext cx="167484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5">
            <a:extLst>
              <a:ext uri="{FF2B5EF4-FFF2-40B4-BE49-F238E27FC236}">
                <a16:creationId xmlns:a16="http://schemas.microsoft.com/office/drawing/2014/main" id="{5885E4DE-883A-4132-964F-2498E210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506" y="3182126"/>
            <a:ext cx="888115" cy="1809049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Target 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Classifier</a:t>
            </a:r>
          </a:p>
        </p:txBody>
      </p:sp>
      <p:cxnSp>
        <p:nvCxnSpPr>
          <p:cNvPr id="20" name="Straight Arrow Connector 133">
            <a:extLst>
              <a:ext uri="{FF2B5EF4-FFF2-40B4-BE49-F238E27FC236}">
                <a16:creationId xmlns:a16="http://schemas.microsoft.com/office/drawing/2014/main" id="{D3C1BA60-7ADB-40C6-AE0D-1A4A67A79692}"/>
              </a:ext>
            </a:extLst>
          </p:cNvPr>
          <p:cNvCxnSpPr/>
          <p:nvPr/>
        </p:nvCxnSpPr>
        <p:spPr bwMode="auto">
          <a:xfrm flipV="1">
            <a:off x="4162433" y="3795156"/>
            <a:ext cx="589073" cy="4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136">
            <a:extLst>
              <a:ext uri="{FF2B5EF4-FFF2-40B4-BE49-F238E27FC236}">
                <a16:creationId xmlns:a16="http://schemas.microsoft.com/office/drawing/2014/main" id="{9FC9679A-0C74-44BD-8309-E9AB535FC352}"/>
              </a:ext>
            </a:extLst>
          </p:cNvPr>
          <p:cNvCxnSpPr/>
          <p:nvPr/>
        </p:nvCxnSpPr>
        <p:spPr bwMode="auto">
          <a:xfrm>
            <a:off x="4162433" y="4347787"/>
            <a:ext cx="58907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136">
            <a:extLst>
              <a:ext uri="{FF2B5EF4-FFF2-40B4-BE49-F238E27FC236}">
                <a16:creationId xmlns:a16="http://schemas.microsoft.com/office/drawing/2014/main" id="{7353DC5D-5549-4C1E-B1D3-CA61120A2F91}"/>
              </a:ext>
            </a:extLst>
          </p:cNvPr>
          <p:cNvCxnSpPr/>
          <p:nvPr/>
        </p:nvCxnSpPr>
        <p:spPr bwMode="auto">
          <a:xfrm>
            <a:off x="4162433" y="4904801"/>
            <a:ext cx="58923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130">
            <a:extLst>
              <a:ext uri="{FF2B5EF4-FFF2-40B4-BE49-F238E27FC236}">
                <a16:creationId xmlns:a16="http://schemas.microsoft.com/office/drawing/2014/main" id="{F3D35C8B-550E-4449-985F-AC0A6269A86B}"/>
              </a:ext>
            </a:extLst>
          </p:cNvPr>
          <p:cNvCxnSpPr/>
          <p:nvPr/>
        </p:nvCxnSpPr>
        <p:spPr bwMode="auto">
          <a:xfrm>
            <a:off x="4162433" y="3270830"/>
            <a:ext cx="58907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136">
            <a:extLst>
              <a:ext uri="{FF2B5EF4-FFF2-40B4-BE49-F238E27FC236}">
                <a16:creationId xmlns:a16="http://schemas.microsoft.com/office/drawing/2014/main" id="{DC52C29D-5984-4D5C-9DE6-33C690D051AB}"/>
              </a:ext>
            </a:extLst>
          </p:cNvPr>
          <p:cNvCxnSpPr>
            <a:stCxn id="19" idx="2"/>
            <a:endCxn id="8" idx="0"/>
          </p:cNvCxnSpPr>
          <p:nvPr/>
        </p:nvCxnSpPr>
        <p:spPr bwMode="auto">
          <a:xfrm>
            <a:off x="5195564" y="4991175"/>
            <a:ext cx="7832" cy="493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2BB2E29D-A357-4339-872D-77391C18D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895" y="3177520"/>
            <a:ext cx="888115" cy="1809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Training</a:t>
            </a:r>
          </a:p>
        </p:txBody>
      </p:sp>
      <p:cxnSp>
        <p:nvCxnSpPr>
          <p:cNvPr id="26" name="Straight Arrow Connector 136">
            <a:extLst>
              <a:ext uri="{FF2B5EF4-FFF2-40B4-BE49-F238E27FC236}">
                <a16:creationId xmlns:a16="http://schemas.microsoft.com/office/drawing/2014/main" id="{2F8D86CA-0AA0-4EA3-B51E-2ABDEF3A8320}"/>
              </a:ext>
            </a:extLst>
          </p:cNvPr>
          <p:cNvCxnSpPr>
            <a:stCxn id="25" idx="1"/>
            <a:endCxn id="19" idx="3"/>
          </p:cNvCxnSpPr>
          <p:nvPr/>
        </p:nvCxnSpPr>
        <p:spPr bwMode="auto">
          <a:xfrm flipH="1">
            <a:off x="5639621" y="4082045"/>
            <a:ext cx="569274" cy="46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Flowchart: Magnetic Disk 4">
            <a:extLst>
              <a:ext uri="{FF2B5EF4-FFF2-40B4-BE49-F238E27FC236}">
                <a16:creationId xmlns:a16="http://schemas.microsoft.com/office/drawing/2014/main" id="{9261F8D8-9700-4A1C-BE21-7376F7B392C9}"/>
              </a:ext>
            </a:extLst>
          </p:cNvPr>
          <p:cNvSpPr/>
          <p:nvPr/>
        </p:nvSpPr>
        <p:spPr>
          <a:xfrm>
            <a:off x="7441673" y="3644148"/>
            <a:ext cx="793568" cy="866022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Times New Roman"/>
                <a:cs typeface="Times New Roman"/>
              </a:rPr>
              <a:t>Training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Times New Roman"/>
                <a:cs typeface="Times New Roman"/>
              </a:rPr>
              <a:t>DB</a:t>
            </a:r>
          </a:p>
        </p:txBody>
      </p:sp>
      <p:cxnSp>
        <p:nvCxnSpPr>
          <p:cNvPr id="28" name="Straight Arrow Connector 136">
            <a:extLst>
              <a:ext uri="{FF2B5EF4-FFF2-40B4-BE49-F238E27FC236}">
                <a16:creationId xmlns:a16="http://schemas.microsoft.com/office/drawing/2014/main" id="{85C76617-88F6-4FAD-8511-94B797C48AA3}"/>
              </a:ext>
            </a:extLst>
          </p:cNvPr>
          <p:cNvCxnSpPr>
            <a:stCxn id="27" idx="2"/>
          </p:cNvCxnSpPr>
          <p:nvPr/>
        </p:nvCxnSpPr>
        <p:spPr bwMode="auto">
          <a:xfrm flipH="1">
            <a:off x="7097010" y="4077159"/>
            <a:ext cx="3446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9689B39-D63A-404A-B5E2-586EA3C99E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2" y="3581400"/>
            <a:ext cx="731520" cy="7315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B05DBC-E65B-42A0-B55E-D3AAC4E23AD1}"/>
              </a:ext>
            </a:extLst>
          </p:cNvPr>
          <p:cNvSpPr txBox="1"/>
          <p:nvPr/>
        </p:nvSpPr>
        <p:spPr>
          <a:xfrm>
            <a:off x="576798" y="3583362"/>
            <a:ext cx="842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Input CT image</a:t>
            </a:r>
          </a:p>
        </p:txBody>
      </p:sp>
    </p:spTree>
    <p:extLst>
      <p:ext uri="{BB962C8B-B14F-4D97-AF65-F5344CB8AC3E}">
        <p14:creationId xmlns:p14="http://schemas.microsoft.com/office/powerpoint/2010/main" val="217637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ATR-Targets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Saline</a:t>
            </a:r>
          </a:p>
          <a:p>
            <a:pPr lvl="1"/>
            <a:r>
              <a:rPr lang="en-US" dirty="0"/>
              <a:t>3.5%, 10%, 15% concentrations</a:t>
            </a:r>
          </a:p>
          <a:p>
            <a:pPr lvl="1"/>
            <a:r>
              <a:rPr lang="en-US" dirty="0"/>
              <a:t>Container not part of target; only the saline</a:t>
            </a:r>
          </a:p>
          <a:p>
            <a:pPr lvl="1"/>
            <a:endParaRPr lang="en-US" dirty="0"/>
          </a:p>
          <a:p>
            <a:r>
              <a:rPr lang="en-US" dirty="0"/>
              <a:t>Modeling (polymer) clay</a:t>
            </a:r>
          </a:p>
          <a:p>
            <a:endParaRPr lang="en-US" dirty="0"/>
          </a:p>
          <a:p>
            <a:r>
              <a:rPr lang="en-US" dirty="0"/>
              <a:t>Rubber sheets: ¼” thickness (minimum) + other rubber in bags</a:t>
            </a:r>
          </a:p>
          <a:p>
            <a:pPr lvl="1"/>
            <a:endParaRPr lang="en-US" dirty="0"/>
          </a:p>
        </p:txBody>
      </p:sp>
      <p:pic>
        <p:nvPicPr>
          <p:cNvPr id="5" name="Picture 2" descr="C:\Users\carl\Desktop\imatron 2013-09-30\sorted images\objects-TO4\1100_1.JPG">
            <a:extLst>
              <a:ext uri="{FF2B5EF4-FFF2-40B4-BE49-F238E27FC236}">
                <a16:creationId xmlns:a16="http://schemas.microsoft.com/office/drawing/2014/main" id="{667CDDF8-80BC-4A56-9458-53A885D9D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4221162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carl\Desktop\imatron 2013-09-30\sorted images\objects-TO4\6036.JPG">
            <a:extLst>
              <a:ext uri="{FF2B5EF4-FFF2-40B4-BE49-F238E27FC236}">
                <a16:creationId xmlns:a16="http://schemas.microsoft.com/office/drawing/2014/main" id="{7CB2241F-BA23-42A4-8386-69F8AE616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4221162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carl\Desktop\imatron 2013-09-30\sorted images\objects-TO4\6050.JPG">
            <a:extLst>
              <a:ext uri="{FF2B5EF4-FFF2-40B4-BE49-F238E27FC236}">
                <a16:creationId xmlns:a16="http://schemas.microsoft.com/office/drawing/2014/main" id="{809554C5-42A7-49FD-B230-690342A86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21162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83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ATR-Non Targets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of commerce items</a:t>
            </a:r>
          </a:p>
          <a:p>
            <a:pPr lvl="1"/>
            <a:r>
              <a:rPr lang="en-US" dirty="0"/>
              <a:t>Food</a:t>
            </a:r>
          </a:p>
          <a:p>
            <a:pPr lvl="1"/>
            <a:r>
              <a:rPr lang="en-US" dirty="0"/>
              <a:t>Drinks</a:t>
            </a:r>
          </a:p>
          <a:p>
            <a:pPr lvl="1"/>
            <a:r>
              <a:rPr lang="en-US" dirty="0"/>
              <a:t>Electronics</a:t>
            </a:r>
          </a:p>
          <a:p>
            <a:pPr lvl="1"/>
            <a:r>
              <a:rPr lang="en-US" dirty="0"/>
              <a:t>Magazines</a:t>
            </a:r>
          </a:p>
          <a:p>
            <a:endParaRPr lang="en-US" dirty="0"/>
          </a:p>
          <a:p>
            <a:r>
              <a:rPr lang="en-US" dirty="0"/>
              <a:t>Containers for liquid filled with saline and non-targets (e.g., water)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Projects: ATR-Resource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Packing: Targets packed with a plastic bin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Scanning: Scan on medical CT scanner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Ground-Truth: Only for targets </a:t>
            </a:r>
          </a:p>
          <a:p>
            <a:pPr lvl="1"/>
            <a:endParaRPr lang="en-US" dirty="0"/>
          </a:p>
        </p:txBody>
      </p:sp>
      <p:pic>
        <p:nvPicPr>
          <p:cNvPr id="5" name="Picture 4" descr="C:\Users\carl\Desktop\imatron 2013-09-30\sorted images\bags\0012_5.JPG">
            <a:extLst>
              <a:ext uri="{FF2B5EF4-FFF2-40B4-BE49-F238E27FC236}">
                <a16:creationId xmlns:a16="http://schemas.microsoft.com/office/drawing/2014/main" id="{46204709-7235-4270-9E8F-DEFF6EFBE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43719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carl\Desktop\to4 s + q + panel\crc PR talks\I121_120.jpg">
            <a:extLst>
              <a:ext uri="{FF2B5EF4-FFF2-40B4-BE49-F238E27FC236}">
                <a16:creationId xmlns:a16="http://schemas.microsoft.com/office/drawing/2014/main" id="{7D3C6E89-7CAD-4FDD-9898-E8C03DBD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641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carl\Desktop\to4 s + q + panel\crc PR talks\A121_120.jpg">
            <a:extLst>
              <a:ext uri="{FF2B5EF4-FFF2-40B4-BE49-F238E27FC236}">
                <a16:creationId xmlns:a16="http://schemas.microsoft.com/office/drawing/2014/main" id="{F22D16B0-8A50-43A0-B285-9405A971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7394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33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23836</TotalTime>
  <Words>736</Words>
  <Application>Microsoft Office PowerPoint</Application>
  <PresentationFormat>On-screen Show (4:3)</PresentationFormat>
  <Paragraphs>170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Final Projects Overview</vt:lpstr>
      <vt:lpstr>Final Projects</vt:lpstr>
      <vt:lpstr>Final Projects: Grading</vt:lpstr>
      <vt:lpstr>Final Projects: Grading Criteria</vt:lpstr>
      <vt:lpstr>Final Projects: Final Reports</vt:lpstr>
      <vt:lpstr>Final Projects: ATR</vt:lpstr>
      <vt:lpstr>Final Projects: ATR-Targets</vt:lpstr>
      <vt:lpstr>Final Projects: ATR-Non Targets</vt:lpstr>
      <vt:lpstr>Final Projects: ATR-Resource</vt:lpstr>
      <vt:lpstr>Final Projects: ATR-Your Dataset</vt:lpstr>
      <vt:lpstr>Final Projects: ATR-Typical Image Quality</vt:lpstr>
      <vt:lpstr>Final Projects: ATR-Features</vt:lpstr>
      <vt:lpstr>Final Projects: ATR-Classifier</vt:lpstr>
      <vt:lpstr>Final Projects: ATR-Performance Metric</vt:lpstr>
      <vt:lpstr>Final Projects: ATR-Visualization</vt:lpstr>
      <vt:lpstr>Final Projects: BYOI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Regional Manifold Learning for Medical Image Analysis</dc:title>
  <dc:creator>yed</dc:creator>
  <cp:lastModifiedBy>Ye, Dong Hye</cp:lastModifiedBy>
  <cp:revision>2967</cp:revision>
  <cp:lastPrinted>2018-03-01T02:52:45Z</cp:lastPrinted>
  <dcterms:created xsi:type="dcterms:W3CDTF">2006-08-16T00:00:00Z</dcterms:created>
  <dcterms:modified xsi:type="dcterms:W3CDTF">2023-03-07T00:12:05Z</dcterms:modified>
</cp:coreProperties>
</file>