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192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7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66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90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7"/>
            <a:ext cx="2628900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7"/>
            <a:ext cx="7734300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5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4"/>
            <a:ext cx="1051560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0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25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1865"/>
            <a:ext cx="51577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3799"/>
            <a:ext cx="515778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5"/>
            <a:ext cx="518318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799"/>
            <a:ext cx="5183188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3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76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02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07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34433-C39B-4BA6-8C82-83143A3EA647}" type="datetimeFigureOut">
              <a:rPr lang="en-CA" smtClean="0"/>
              <a:t>2024-09-07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61957-712A-4B64-A9D5-42BDAEF6BA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0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8074ED-470C-30EB-9A82-C1687065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21" y="306776"/>
            <a:ext cx="3614000" cy="1064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65101-5622-8B90-5381-6283D872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22" y="2064982"/>
            <a:ext cx="685717" cy="6857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137792-E827-59F0-79D8-96C9847C0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6" t="21678" r="19070" b="16462"/>
          <a:stretch/>
        </p:blipFill>
        <p:spPr bwMode="auto">
          <a:xfrm>
            <a:off x="322187" y="3128062"/>
            <a:ext cx="563612" cy="68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EE11A73-89B0-9539-7773-305BE4C31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71076"/>
              </p:ext>
            </p:extLst>
          </p:nvPr>
        </p:nvGraphicFramePr>
        <p:xfrm>
          <a:off x="1049346" y="1753866"/>
          <a:ext cx="2685513" cy="312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13">
                  <a:extLst>
                    <a:ext uri="{9D8B030D-6E8A-4147-A177-3AD203B41FA5}">
                      <a16:colId xmlns:a16="http://schemas.microsoft.com/office/drawing/2014/main" val="2297625487"/>
                    </a:ext>
                  </a:extLst>
                </a:gridCol>
              </a:tblGrid>
              <a:tr h="389166">
                <a:tc>
                  <a:txBody>
                    <a:bodyPr/>
                    <a:lstStyle/>
                    <a:p>
                      <a:r>
                        <a:rPr lang="en-CA" sz="1300" b="1" i="0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Shiny app user-inputs</a:t>
                      </a:r>
                      <a:endParaRPr lang="en-CA" sz="1300" b="1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17522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r>
                        <a:rPr lang="en-CA" sz="13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Number of cameras</a:t>
                      </a:r>
                      <a:endParaRPr lang="en-CA" sz="13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375501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r>
                        <a:rPr lang="en-CA" sz="13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Length of deployment (days)</a:t>
                      </a:r>
                      <a:endParaRPr lang="en-CA" sz="13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40743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r>
                        <a:rPr lang="en-CA" sz="1300" b="0" i="0" kern="120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Lure (yes/no)</a:t>
                      </a:r>
                      <a:endParaRPr lang="en-CA" sz="13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76096"/>
                  </a:ext>
                </a:extLst>
              </a:tr>
              <a:tr h="522679"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Rare/medium/common (with examples) species of interest</a:t>
                      </a:r>
                      <a:endParaRPr lang="en-CA" sz="13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90338"/>
                  </a:ext>
                </a:extLst>
              </a:tr>
              <a:tr h="522679"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Number of treatments of interest</a:t>
                      </a:r>
                      <a:endParaRPr lang="en-CA" sz="13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89735"/>
                  </a:ext>
                </a:extLst>
              </a:tr>
              <a:tr h="522679">
                <a:tc>
                  <a:txBody>
                    <a:bodyPr/>
                    <a:lstStyle/>
                    <a:p>
                      <a:r>
                        <a:rPr lang="en-CA" sz="13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Game trail vs random deployment</a:t>
                      </a:r>
                    </a:p>
                  </a:txBody>
                  <a:tcPr marL="95958" marR="95958" marT="47979" marB="4797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5530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EA934A1-41E1-99BC-8AFA-B40ABE7A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441" b="9846"/>
          <a:stretch/>
        </p:blipFill>
        <p:spPr>
          <a:xfrm>
            <a:off x="8109907" y="892848"/>
            <a:ext cx="2459521" cy="618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7F899-33A0-37B6-20DE-C3BB93816EE2}"/>
              </a:ext>
            </a:extLst>
          </p:cNvPr>
          <p:cNvSpPr txBox="1"/>
          <p:nvPr/>
        </p:nvSpPr>
        <p:spPr>
          <a:xfrm>
            <a:off x="8543842" y="1052681"/>
            <a:ext cx="1815347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60" b="1" dirty="0">
                <a:solidFill>
                  <a:srgbClr val="000000"/>
                </a:solidFill>
                <a:latin typeface="Helvetica" panose="020B0604020202020204" pitchFamily="34" charset="0"/>
              </a:rPr>
              <a:t>Shiny app outputs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E46CDE-1464-2B58-3388-EB4E69C4E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5"/>
          <a:stretch/>
        </p:blipFill>
        <p:spPr bwMode="auto">
          <a:xfrm>
            <a:off x="9523671" y="2700664"/>
            <a:ext cx="2459521" cy="26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FDC986-D80F-528F-6FC5-9F4A25C19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24" y="2857698"/>
            <a:ext cx="2459521" cy="24595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8DD983-155A-C737-A350-84F3276BA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513" y="2905158"/>
            <a:ext cx="2555795" cy="24270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0157E3-761B-B30E-C13E-BB5D74484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1908" y="629540"/>
            <a:ext cx="833297" cy="74172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22ACC-0105-D69F-3E23-057BD49CD307}"/>
              </a:ext>
            </a:extLst>
          </p:cNvPr>
          <p:cNvCxnSpPr>
            <a:cxnSpLocks/>
          </p:cNvCxnSpPr>
          <p:nvPr/>
        </p:nvCxnSpPr>
        <p:spPr>
          <a:xfrm flipV="1">
            <a:off x="3715558" y="1348796"/>
            <a:ext cx="736348" cy="3924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CB8463-73E7-4AA8-7C44-906A05501172}"/>
              </a:ext>
            </a:extLst>
          </p:cNvPr>
          <p:cNvSpPr txBox="1"/>
          <p:nvPr/>
        </p:nvSpPr>
        <p:spPr>
          <a:xfrm>
            <a:off x="5296686" y="571466"/>
            <a:ext cx="2459517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60" dirty="0">
                <a:solidFill>
                  <a:srgbClr val="000000"/>
                </a:solidFill>
                <a:latin typeface="Helvetica" panose="020B0604020202020204" pitchFamily="34" charset="0"/>
              </a:rPr>
              <a:t>Monte Carlo simulation (10,000 runs) to evaluate expected precision of density estimates</a:t>
            </a:r>
            <a:endParaRPr lang="en-CA" sz="126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8BFF4C-1A19-905B-E4DA-0D18821AD442}"/>
              </a:ext>
            </a:extLst>
          </p:cNvPr>
          <p:cNvCxnSpPr>
            <a:cxnSpLocks/>
          </p:cNvCxnSpPr>
          <p:nvPr/>
        </p:nvCxnSpPr>
        <p:spPr>
          <a:xfrm>
            <a:off x="6747178" y="1347338"/>
            <a:ext cx="432323" cy="4310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117B4F-55BF-E874-CB36-1B2667D60B86}"/>
              </a:ext>
            </a:extLst>
          </p:cNvPr>
          <p:cNvCxnSpPr>
            <a:cxnSpLocks/>
          </p:cNvCxnSpPr>
          <p:nvPr/>
        </p:nvCxnSpPr>
        <p:spPr>
          <a:xfrm>
            <a:off x="5658105" y="1347342"/>
            <a:ext cx="0" cy="5321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0292EE-B3E7-E0BA-B4DE-63405851E6C4}"/>
              </a:ext>
            </a:extLst>
          </p:cNvPr>
          <p:cNvSpPr/>
          <p:nvPr/>
        </p:nvSpPr>
        <p:spPr>
          <a:xfrm>
            <a:off x="95895" y="101830"/>
            <a:ext cx="12000209" cy="5555790"/>
          </a:xfrm>
          <a:prstGeom prst="rect">
            <a:avLst/>
          </a:prstGeom>
          <a:noFill/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53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9752D9-B80A-6043-ACBD-9EB528FA5617}"/>
              </a:ext>
            </a:extLst>
          </p:cNvPr>
          <p:cNvGrpSpPr/>
          <p:nvPr/>
        </p:nvGrpSpPr>
        <p:grpSpPr>
          <a:xfrm>
            <a:off x="7038175" y="2016243"/>
            <a:ext cx="2036723" cy="618723"/>
            <a:chOff x="6186924" y="1925926"/>
            <a:chExt cx="1786111" cy="54259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AE9F942-7C8C-BDC0-DCFB-57409FD1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86924" y="1925926"/>
              <a:ext cx="1786111" cy="54259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E7655-76E0-8C1D-A35E-E5BD5EBC126E}"/>
                </a:ext>
              </a:extLst>
            </p:cNvPr>
            <p:cNvSpPr txBox="1"/>
            <p:nvPr/>
          </p:nvSpPr>
          <p:spPr>
            <a:xfrm>
              <a:off x="6347101" y="1990089"/>
              <a:ext cx="1559365" cy="38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4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Expected precision of design based on inputs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8D4784-C922-B481-EFE4-9872BFE33327}"/>
              </a:ext>
            </a:extLst>
          </p:cNvPr>
          <p:cNvGrpSpPr/>
          <p:nvPr/>
        </p:nvGrpSpPr>
        <p:grpSpPr>
          <a:xfrm>
            <a:off x="4111263" y="2007508"/>
            <a:ext cx="2851001" cy="618723"/>
            <a:chOff x="6286823" y="1882881"/>
            <a:chExt cx="1807965" cy="54259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C26EEF8-1647-7298-B813-480262E3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86823" y="1882881"/>
              <a:ext cx="1786111" cy="54259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A1D38C-4569-6012-73BF-1D9FF12FCC8F}"/>
                </a:ext>
              </a:extLst>
            </p:cNvPr>
            <p:cNvSpPr txBox="1"/>
            <p:nvPr/>
          </p:nvSpPr>
          <p:spPr>
            <a:xfrm>
              <a:off x="6440725" y="1954121"/>
              <a:ext cx="1654063" cy="38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4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Figure of distribution of simulated animal densities (bar chart)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9F7704-5693-06CC-6365-5BA0C862A60B}"/>
              </a:ext>
            </a:extLst>
          </p:cNvPr>
          <p:cNvGrpSpPr/>
          <p:nvPr/>
        </p:nvGrpSpPr>
        <p:grpSpPr>
          <a:xfrm>
            <a:off x="9120677" y="2016243"/>
            <a:ext cx="2975427" cy="618723"/>
            <a:chOff x="6286823" y="1882881"/>
            <a:chExt cx="1786111" cy="54259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D736536-7845-9E8E-7387-6517576A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86823" y="1882881"/>
              <a:ext cx="1786111" cy="54259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AB4856-6754-19D9-6679-1D0E3E420480}"/>
                </a:ext>
              </a:extLst>
            </p:cNvPr>
            <p:cNvSpPr txBox="1"/>
            <p:nvPr/>
          </p:nvSpPr>
          <p:spPr>
            <a:xfrm>
              <a:off x="6367770" y="1955245"/>
              <a:ext cx="1654063" cy="38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4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Figures of expected precision given the number of treatments and cameras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84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Cassie Stevenson</dc:creator>
  <cp:lastModifiedBy>Cassie Stevenson</cp:lastModifiedBy>
  <cp:revision>1</cp:revision>
  <dcterms:created xsi:type="dcterms:W3CDTF">2024-09-07T21:44:40Z</dcterms:created>
  <dcterms:modified xsi:type="dcterms:W3CDTF">2024-09-07T21:46:16Z</dcterms:modified>
</cp:coreProperties>
</file>