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26"/>
  </p:notesMasterIdLst>
  <p:sldIdLst>
    <p:sldId id="256" r:id="rId2"/>
    <p:sldId id="257" r:id="rId3"/>
    <p:sldId id="270" r:id="rId4"/>
    <p:sldId id="271" r:id="rId5"/>
    <p:sldId id="289" r:id="rId6"/>
    <p:sldId id="259" r:id="rId7"/>
    <p:sldId id="263" r:id="rId8"/>
    <p:sldId id="274" r:id="rId9"/>
    <p:sldId id="275" r:id="rId10"/>
    <p:sldId id="276" r:id="rId11"/>
    <p:sldId id="277" r:id="rId12"/>
    <p:sldId id="266" r:id="rId13"/>
    <p:sldId id="267" r:id="rId14"/>
    <p:sldId id="269" r:id="rId15"/>
    <p:sldId id="278" r:id="rId16"/>
    <p:sldId id="279" r:id="rId17"/>
    <p:sldId id="280" r:id="rId18"/>
    <p:sldId id="282" r:id="rId19"/>
    <p:sldId id="283" r:id="rId20"/>
    <p:sldId id="287" r:id="rId21"/>
    <p:sldId id="284" r:id="rId22"/>
    <p:sldId id="285" r:id="rId23"/>
    <p:sldId id="286" r:id="rId24"/>
    <p:sldId id="28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96"/>
    <p:restoredTop sz="95213"/>
  </p:normalViewPr>
  <p:slideViewPr>
    <p:cSldViewPr snapToGrid="0" snapToObjects="1">
      <p:cViewPr varScale="1">
        <p:scale>
          <a:sx n="82" d="100"/>
          <a:sy n="82" d="100"/>
        </p:scale>
        <p:origin x="192" y="3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87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4F642-A08D-1844-919C-3D4390B7A488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A898B-3C9C-874A-A98C-C3E0479A2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52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gfdgfshfsh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A898B-3C9C-874A-A98C-C3E0479A21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1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A898B-3C9C-874A-A98C-C3E0479A21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02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</a:t>
            </a:r>
            <a:r>
              <a:rPr lang="en-US" baseline="0" dirty="0" smtClean="0"/>
              <a:t> can not query: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Select * from </a:t>
            </a:r>
            <a:r>
              <a:rPr lang="en-US" baseline="0" dirty="0" err="1" smtClean="0"/>
              <a:t>demo.movies_by_actor</a:t>
            </a:r>
            <a:r>
              <a:rPr lang="en-US" baseline="0" dirty="0" smtClean="0"/>
              <a:t> where actor=‘Tom Hanks’ and rating &gt; 7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Because it</a:t>
            </a:r>
            <a:r>
              <a:rPr lang="mr-IN" baseline="0" dirty="0" smtClean="0"/>
              <a:t>’</a:t>
            </a:r>
            <a:r>
              <a:rPr lang="en-US" baseline="0" dirty="0" smtClean="0"/>
              <a:t>s not like relational database, rating is not in the key, so you cannot query with rating.</a:t>
            </a:r>
          </a:p>
          <a:p>
            <a:endParaRPr lang="en-US" dirty="0" smtClean="0"/>
          </a:p>
          <a:p>
            <a:r>
              <a:rPr lang="en-US" dirty="0" smtClean="0"/>
              <a:t>For performance queries,</a:t>
            </a:r>
            <a:r>
              <a:rPr lang="en-US" baseline="0" dirty="0" smtClean="0"/>
              <a:t> field have to be in the key to query quickly.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A898B-3C9C-874A-A98C-C3E0479A21E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19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 we make it work?</a:t>
            </a:r>
          </a:p>
          <a:p>
            <a:endParaRPr lang="en-US" dirty="0" smtClean="0"/>
          </a:p>
          <a:p>
            <a:r>
              <a:rPr lang="en-US" dirty="0" smtClean="0"/>
              <a:t>Make that not second </a:t>
            </a:r>
            <a:r>
              <a:rPr lang="en-US" dirty="0" err="1" smtClean="0"/>
              <a:t>lagacy</a:t>
            </a:r>
            <a:r>
              <a:rPr lang="en-US" baseline="0" dirty="0" smtClean="0"/>
              <a:t> index ‘org</a:t>
            </a:r>
            <a:r>
              <a:rPr lang="mr-IN" baseline="0" dirty="0" smtClean="0"/>
              <a:t>…</a:t>
            </a:r>
            <a:r>
              <a:rPr lang="en-US" baseline="0" dirty="0" smtClean="0"/>
              <a:t>..</a:t>
            </a:r>
            <a:r>
              <a:rPr lang="en-US" baseline="0" dirty="0" err="1" smtClean="0"/>
              <a:t>SASIIndex</a:t>
            </a:r>
            <a:r>
              <a:rPr lang="en-US" baseline="0" dirty="0" smtClean="0"/>
              <a:t>’</a:t>
            </a:r>
          </a:p>
          <a:p>
            <a:endParaRPr lang="en-US" baseline="0" dirty="0" smtClean="0"/>
          </a:p>
          <a:p>
            <a:r>
              <a:rPr lang="en-US" baseline="0" dirty="0" smtClean="0"/>
              <a:t>Title is not in the primary key, but we can use it by query by using </a:t>
            </a:r>
            <a:r>
              <a:rPr lang="en-US" baseline="0" dirty="0" err="1" smtClean="0"/>
              <a:t>SASSIndex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A898B-3C9C-874A-A98C-C3E0479A21E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22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performance-critical queries the recommended approach has been to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denormalize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into another table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tables must be kept in sync with OTHER tables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Materialized views give you the performance benefits of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denormalization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are automatically updated by Cassandra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A898B-3C9C-874A-A98C-C3E0479A21E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23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12/20/17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12/20/17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12/20/17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stax.com/apache-cassandra-leads-nosql-benchmark" TargetMode="External"/><Relationship Id="rId4" Type="http://schemas.openxmlformats.org/officeDocument/2006/relationships/hyperlink" Target="https://medium.com/@arun_74827/what-is-apache-cassandra-what-are-the-features-of-it-a4b26b860d07" TargetMode="External"/><Relationship Id="rId5" Type="http://schemas.openxmlformats.org/officeDocument/2006/relationships/hyperlink" Target="https://docs.bitnami.com/google/infrastructure/cassandra/#description" TargetMode="External"/><Relationship Id="rId6" Type="http://schemas.openxmlformats.org/officeDocument/2006/relationships/image" Target="../media/image3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assandra.apache.org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bitnami.com/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loud.google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Apache </a:t>
            </a:r>
            <a:r>
              <a:rPr lang="en-US" dirty="0" smtClean="0"/>
              <a:t>Cassandra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7" y="4389120"/>
            <a:ext cx="7230091" cy="1069848"/>
          </a:xfrm>
        </p:spPr>
        <p:txBody>
          <a:bodyPr/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Group Member: Tung Doan, Ibrahim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Dawha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, Dakota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Hermandez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, Shuxiao Xie</a:t>
            </a:r>
          </a:p>
          <a:p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0" y="410"/>
            <a:ext cx="12192000" cy="729430"/>
          </a:xfrm>
          <a:prstGeom prst="rect">
            <a:avLst/>
          </a:prstGeom>
          <a:solidFill>
            <a:srgbClr val="900028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dirty="0">
                <a:solidFill>
                  <a:schemeClr val="bg1"/>
                </a:solidFill>
              </a:rPr>
              <a:t>Big Data Programming </a:t>
            </a:r>
            <a:r>
              <a:rPr lang="mr-IN" sz="1800" dirty="0">
                <a:solidFill>
                  <a:schemeClr val="bg1"/>
                </a:solidFill>
              </a:rPr>
              <a:t>–</a:t>
            </a:r>
            <a:r>
              <a:rPr lang="en-US" sz="1800" dirty="0">
                <a:solidFill>
                  <a:schemeClr val="bg1"/>
                </a:solidFill>
              </a:rPr>
              <a:t> With Cassandra Architecture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6800"/>
            <a:ext cx="8299938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19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883403"/>
            <a:ext cx="10058400" cy="5288797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Cassandra Data Model</a:t>
            </a:r>
          </a:p>
          <a:p>
            <a:pPr marL="0" indent="0">
              <a:buNone/>
            </a:pPr>
            <a:endParaRPr lang="en-US" sz="2400" b="1" dirty="0" smtClean="0"/>
          </a:p>
          <a:p>
            <a:r>
              <a:rPr lang="en-US" dirty="0"/>
              <a:t>Query language (CQL) looks like SQL</a:t>
            </a:r>
          </a:p>
          <a:p>
            <a:endParaRPr lang="en-US" dirty="0"/>
          </a:p>
          <a:p>
            <a:r>
              <a:rPr lang="en-US" dirty="0"/>
              <a:t>Data model is tabular (like relational database)</a:t>
            </a:r>
          </a:p>
          <a:p>
            <a:pPr lvl="1"/>
            <a:r>
              <a:rPr lang="en-US" dirty="0"/>
              <a:t>Tall, but narrow (6-10 columns)</a:t>
            </a:r>
          </a:p>
          <a:p>
            <a:pPr lvl="1"/>
            <a:r>
              <a:rPr lang="en-US" dirty="0"/>
              <a:t>Scalable </a:t>
            </a:r>
            <a:r>
              <a:rPr lang="en-US" dirty="0">
                <a:sym typeface="Wingdings"/>
              </a:rPr>
              <a:t> can keep millions or billions of rows</a:t>
            </a:r>
            <a:endParaRPr lang="en-US" dirty="0"/>
          </a:p>
          <a:p>
            <a:endParaRPr lang="en-US" dirty="0"/>
          </a:p>
          <a:p>
            <a:r>
              <a:rPr lang="en-US" dirty="0"/>
              <a:t>Differences: </a:t>
            </a:r>
          </a:p>
          <a:p>
            <a:pPr lvl="1"/>
            <a:r>
              <a:rPr lang="en-US" dirty="0"/>
              <a:t>Cassandra do not do JOIN tables</a:t>
            </a:r>
          </a:p>
          <a:p>
            <a:pPr lvl="1"/>
            <a:r>
              <a:rPr lang="en-US" dirty="0" err="1"/>
              <a:t>Denormalize</a:t>
            </a:r>
            <a:r>
              <a:rPr lang="en-US" dirty="0"/>
              <a:t> a lot (at scale we do not JOIN, it slows the read down)</a:t>
            </a:r>
          </a:p>
          <a:p>
            <a:pPr lvl="1"/>
            <a:r>
              <a:rPr lang="en-US" dirty="0" err="1"/>
              <a:t>Keyspace</a:t>
            </a:r>
            <a:r>
              <a:rPr lang="en-US" dirty="0"/>
              <a:t> is namespace (container) for tables</a:t>
            </a:r>
          </a:p>
          <a:p>
            <a:endParaRPr lang="en-US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0" y="410"/>
            <a:ext cx="12192000" cy="729430"/>
          </a:xfrm>
          <a:prstGeom prst="rect">
            <a:avLst/>
          </a:prstGeom>
          <a:solidFill>
            <a:srgbClr val="900028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dirty="0">
                <a:solidFill>
                  <a:schemeClr val="bg1"/>
                </a:solidFill>
              </a:rPr>
              <a:t>Big Data Programming </a:t>
            </a:r>
            <a:r>
              <a:rPr lang="mr-IN" sz="1800" dirty="0">
                <a:solidFill>
                  <a:schemeClr val="bg1"/>
                </a:solidFill>
              </a:rPr>
              <a:t>–</a:t>
            </a:r>
            <a:r>
              <a:rPr lang="en-US" sz="1800" dirty="0">
                <a:solidFill>
                  <a:schemeClr val="bg1"/>
                </a:solidFill>
              </a:rPr>
              <a:t> With Cassandra Architecture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6800"/>
            <a:ext cx="8299938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327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852407"/>
            <a:ext cx="10058400" cy="531979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Cassandra Keys </a:t>
            </a:r>
          </a:p>
          <a:p>
            <a:r>
              <a:rPr lang="en-US" dirty="0" smtClean="0"/>
              <a:t>Record </a:t>
            </a:r>
            <a:r>
              <a:rPr lang="en-US" dirty="0"/>
              <a:t>ID: </a:t>
            </a:r>
          </a:p>
          <a:p>
            <a:pPr lvl="1"/>
            <a:r>
              <a:rPr lang="en-US" dirty="0"/>
              <a:t>Primary key: </a:t>
            </a:r>
          </a:p>
          <a:p>
            <a:pPr lvl="1"/>
            <a:r>
              <a:rPr lang="en-US" dirty="0" err="1"/>
              <a:t>Uuid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surrogate primary key</a:t>
            </a:r>
          </a:p>
          <a:p>
            <a:pPr lvl="2"/>
            <a:r>
              <a:rPr lang="en-US" dirty="0"/>
              <a:t>why not just integer? </a:t>
            </a:r>
          </a:p>
          <a:p>
            <a:r>
              <a:rPr lang="en-US" dirty="0"/>
              <a:t>Keys:</a:t>
            </a:r>
          </a:p>
          <a:p>
            <a:pPr lvl="1"/>
            <a:r>
              <a:rPr lang="en-US" dirty="0"/>
              <a:t>Primary keys uniquely identify rows (like RB)</a:t>
            </a:r>
          </a:p>
          <a:p>
            <a:pPr lvl="1"/>
            <a:r>
              <a:rPr lang="en-US" dirty="0"/>
              <a:t>Each key has 2 parts:</a:t>
            </a:r>
          </a:p>
          <a:p>
            <a:pPr lvl="2"/>
            <a:r>
              <a:rPr lang="en-US" dirty="0"/>
              <a:t>Partition key: group of rows in the table is guaranteed is located in the same node</a:t>
            </a:r>
          </a:p>
          <a:p>
            <a:pPr lvl="2"/>
            <a:r>
              <a:rPr lang="en-US" dirty="0"/>
              <a:t>Clustering key: provide ordering to the rows in the table</a:t>
            </a:r>
          </a:p>
          <a:p>
            <a:pPr lvl="1"/>
            <a:r>
              <a:rPr lang="en-US" dirty="0"/>
              <a:t>You have to put a column in a key so that it can participate in the query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0" y="410"/>
            <a:ext cx="12192000" cy="729430"/>
          </a:xfrm>
          <a:prstGeom prst="rect">
            <a:avLst/>
          </a:prstGeom>
          <a:solidFill>
            <a:srgbClr val="900028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dirty="0">
                <a:solidFill>
                  <a:schemeClr val="bg1"/>
                </a:solidFill>
              </a:rPr>
              <a:t>Big Data Programming </a:t>
            </a:r>
            <a:r>
              <a:rPr lang="mr-IN" sz="1800" dirty="0">
                <a:solidFill>
                  <a:schemeClr val="bg1"/>
                </a:solidFill>
              </a:rPr>
              <a:t>–</a:t>
            </a:r>
            <a:r>
              <a:rPr lang="en-US" sz="1800" dirty="0">
                <a:solidFill>
                  <a:schemeClr val="bg1"/>
                </a:solidFill>
              </a:rPr>
              <a:t> With Cassandra Architecture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6800"/>
            <a:ext cx="8299938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03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283" y="959476"/>
            <a:ext cx="3266625" cy="229636"/>
          </a:xfrm>
        </p:spPr>
        <p:txBody>
          <a:bodyPr>
            <a:noAutofit/>
          </a:bodyPr>
          <a:lstStyle/>
          <a:p>
            <a:r>
              <a:rPr lang="en-US" sz="2800" b="1" dirty="0" err="1" smtClean="0">
                <a:latin typeface="Rockwell" charset="0"/>
                <a:ea typeface="Rockwell" charset="0"/>
                <a:cs typeface="Rockwell" charset="0"/>
              </a:rPr>
              <a:t>cQL</a:t>
            </a:r>
            <a:r>
              <a:rPr lang="en-US" sz="2800" b="1" dirty="0" smtClean="0">
                <a:latin typeface="Rockwell" charset="0"/>
                <a:ea typeface="Rockwell" charset="0"/>
                <a:cs typeface="Rockwell" charset="0"/>
              </a:rPr>
              <a:t> queries</a:t>
            </a:r>
            <a:endParaRPr lang="en-US" sz="2800" b="1" dirty="0">
              <a:latin typeface="Rockwell" charset="0"/>
              <a:ea typeface="Rockwell" charset="0"/>
              <a:cs typeface="Rockwell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67" y="1471585"/>
            <a:ext cx="10644869" cy="4898936"/>
          </a:xfrm>
        </p:spPr>
      </p:pic>
      <p:sp>
        <p:nvSpPr>
          <p:cNvPr id="4" name="Title 3"/>
          <p:cNvSpPr txBox="1">
            <a:spLocks/>
          </p:cNvSpPr>
          <p:nvPr/>
        </p:nvSpPr>
        <p:spPr>
          <a:xfrm>
            <a:off x="0" y="410"/>
            <a:ext cx="12192000" cy="729430"/>
          </a:xfrm>
          <a:prstGeom prst="rect">
            <a:avLst/>
          </a:prstGeom>
          <a:solidFill>
            <a:srgbClr val="900028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dirty="0">
                <a:solidFill>
                  <a:schemeClr val="bg1"/>
                </a:solidFill>
              </a:rPr>
              <a:t>Big Data Programming </a:t>
            </a:r>
            <a:r>
              <a:rPr lang="mr-IN" sz="1800" dirty="0">
                <a:solidFill>
                  <a:schemeClr val="bg1"/>
                </a:solidFill>
              </a:rPr>
              <a:t>–</a:t>
            </a:r>
            <a:r>
              <a:rPr lang="en-US" sz="1800" dirty="0">
                <a:solidFill>
                  <a:schemeClr val="bg1"/>
                </a:solidFill>
              </a:rPr>
              <a:t> With Cassandra Architecture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8206"/>
            <a:ext cx="5832764" cy="49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51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600" y="883403"/>
            <a:ext cx="10264648" cy="5288797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Secondary Indexes</a:t>
            </a:r>
          </a:p>
          <a:p>
            <a:r>
              <a:rPr lang="en-US" dirty="0" smtClean="0"/>
              <a:t>SASI (</a:t>
            </a:r>
            <a:r>
              <a:rPr lang="en-US" dirty="0" err="1" smtClean="0"/>
              <a:t>SSTable</a:t>
            </a:r>
            <a:r>
              <a:rPr lang="en-US" dirty="0" smtClean="0"/>
              <a:t> Attached Secondary Index): attached to </a:t>
            </a:r>
            <a:r>
              <a:rPr lang="en-US" dirty="0" err="1" smtClean="0"/>
              <a:t>SSTable</a:t>
            </a:r>
            <a:endParaRPr lang="en-US" dirty="0" smtClean="0"/>
          </a:p>
          <a:p>
            <a:pPr lvl="1">
              <a:buFont typeface="Courier New" charset="0"/>
              <a:buChar char="o"/>
            </a:pPr>
            <a:r>
              <a:rPr lang="en-US" dirty="0"/>
              <a:t>CREATE CUSTOM INDEX title ON </a:t>
            </a:r>
            <a:r>
              <a:rPr lang="en-US" dirty="0" err="1"/>
              <a:t>demo.movies_by_actor</a:t>
            </a:r>
            <a:r>
              <a:rPr lang="en-US" dirty="0"/>
              <a:t> (title) USING '</a:t>
            </a:r>
            <a:r>
              <a:rPr lang="en-US" dirty="0" err="1"/>
              <a:t>org.apache.cassandra.index.sasi.SASIIndex</a:t>
            </a:r>
            <a:r>
              <a:rPr lang="en-US" dirty="0"/>
              <a:t>' WITH OPTIONS = { 'mode' : 'CONTAINS</a:t>
            </a:r>
            <a:r>
              <a:rPr lang="en-US" dirty="0" smtClean="0"/>
              <a:t>'};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>
              <a:buFont typeface="Courier New" charset="0"/>
              <a:buChar char="o"/>
            </a:pPr>
            <a:r>
              <a:rPr lang="en-US" dirty="0" smtClean="0"/>
              <a:t>It’s very </a:t>
            </a:r>
            <a:r>
              <a:rPr lang="en-US" dirty="0" err="1" smtClean="0"/>
              <a:t>he.lpful</a:t>
            </a:r>
            <a:r>
              <a:rPr lang="en-US" dirty="0" smtClean="0"/>
              <a:t> and powerful inside a partition.</a:t>
            </a:r>
            <a:endParaRPr lang="en-US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0" y="410"/>
            <a:ext cx="12192000" cy="729430"/>
          </a:xfrm>
          <a:prstGeom prst="rect">
            <a:avLst/>
          </a:prstGeom>
          <a:solidFill>
            <a:srgbClr val="900028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dirty="0">
                <a:solidFill>
                  <a:schemeClr val="bg1"/>
                </a:solidFill>
              </a:rPr>
              <a:t>Big Data Programming </a:t>
            </a:r>
            <a:r>
              <a:rPr lang="mr-IN" sz="1800" dirty="0">
                <a:solidFill>
                  <a:schemeClr val="bg1"/>
                </a:solidFill>
              </a:rPr>
              <a:t>–</a:t>
            </a:r>
            <a:r>
              <a:rPr lang="en-US" sz="1800" dirty="0">
                <a:solidFill>
                  <a:schemeClr val="bg1"/>
                </a:solidFill>
              </a:rPr>
              <a:t> With Cassandra Architecture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6800"/>
            <a:ext cx="8299938" cy="711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857500"/>
            <a:ext cx="110617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729840"/>
            <a:ext cx="4944090" cy="647114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+mn-lt"/>
                <a:ea typeface="Rockwell" charset="0"/>
                <a:cs typeface="Rockwell" charset="0"/>
              </a:rPr>
              <a:t>Materialized views</a:t>
            </a:r>
            <a:endParaRPr lang="en-US" sz="2800" b="1" dirty="0">
              <a:latin typeface="+mn-lt"/>
              <a:ea typeface="Rockwell" charset="0"/>
              <a:cs typeface="Rockwel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Create new table with new primary key</a:t>
            </a:r>
          </a:p>
          <a:p>
            <a:r>
              <a:rPr lang="en-US" dirty="0" smtClean="0"/>
              <a:t>It supports different queries</a:t>
            </a:r>
            <a:endParaRPr lang="en-US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0" y="410"/>
            <a:ext cx="12192000" cy="729430"/>
          </a:xfrm>
          <a:prstGeom prst="rect">
            <a:avLst/>
          </a:prstGeom>
          <a:solidFill>
            <a:srgbClr val="900028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dirty="0">
                <a:solidFill>
                  <a:schemeClr val="bg1"/>
                </a:solidFill>
              </a:rPr>
              <a:t>Big Data Programming </a:t>
            </a:r>
            <a:r>
              <a:rPr lang="mr-IN" sz="1800" dirty="0">
                <a:solidFill>
                  <a:schemeClr val="bg1"/>
                </a:solidFill>
              </a:rPr>
              <a:t>–</a:t>
            </a:r>
            <a:r>
              <a:rPr lang="en-US" sz="1800" dirty="0">
                <a:solidFill>
                  <a:schemeClr val="bg1"/>
                </a:solidFill>
              </a:rPr>
              <a:t> With Cassandra Architecture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6800"/>
            <a:ext cx="8299938" cy="711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474294"/>
            <a:ext cx="10200254" cy="438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852407"/>
            <a:ext cx="10058400" cy="531979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Connected to Cluster</a:t>
            </a:r>
          </a:p>
          <a:p>
            <a:endParaRPr lang="en-US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0" y="410"/>
            <a:ext cx="12192000" cy="729430"/>
          </a:xfrm>
          <a:prstGeom prst="rect">
            <a:avLst/>
          </a:prstGeom>
          <a:solidFill>
            <a:srgbClr val="900028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dirty="0">
                <a:solidFill>
                  <a:schemeClr val="bg1"/>
                </a:solidFill>
              </a:rPr>
              <a:t>Big Data Programming </a:t>
            </a:r>
            <a:r>
              <a:rPr lang="mr-IN" sz="1800" dirty="0">
                <a:solidFill>
                  <a:schemeClr val="bg1"/>
                </a:solidFill>
              </a:rPr>
              <a:t>–</a:t>
            </a:r>
            <a:r>
              <a:rPr lang="en-US" sz="1800" dirty="0">
                <a:solidFill>
                  <a:schemeClr val="bg1"/>
                </a:solidFill>
              </a:rPr>
              <a:t> With Cassandra Architecture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6800"/>
            <a:ext cx="8299938" cy="711200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196" y="1286637"/>
            <a:ext cx="6832600" cy="622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196" y="1896237"/>
            <a:ext cx="7188200" cy="546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196" y="2442337"/>
            <a:ext cx="9766300" cy="15144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3953856"/>
            <a:ext cx="114935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80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852407"/>
            <a:ext cx="10058400" cy="531979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Create Table</a:t>
            </a:r>
          </a:p>
          <a:p>
            <a:pPr marL="0" indent="0">
              <a:buNone/>
            </a:pPr>
            <a:endParaRPr lang="en-US" b="1" dirty="0" smtClean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0" y="410"/>
            <a:ext cx="12192000" cy="729430"/>
          </a:xfrm>
          <a:prstGeom prst="rect">
            <a:avLst/>
          </a:prstGeom>
          <a:solidFill>
            <a:srgbClr val="900028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dirty="0">
                <a:solidFill>
                  <a:schemeClr val="bg1"/>
                </a:solidFill>
              </a:rPr>
              <a:t>Big Data Programming </a:t>
            </a:r>
            <a:r>
              <a:rPr lang="mr-IN" sz="1800" dirty="0">
                <a:solidFill>
                  <a:schemeClr val="bg1"/>
                </a:solidFill>
              </a:rPr>
              <a:t>–</a:t>
            </a:r>
            <a:r>
              <a:rPr lang="en-US" sz="1800" dirty="0">
                <a:solidFill>
                  <a:schemeClr val="bg1"/>
                </a:solidFill>
              </a:rPr>
              <a:t> With Cassandra Architecture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6800"/>
            <a:ext cx="8299938" cy="711200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450" y="1292615"/>
            <a:ext cx="9055100" cy="16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450" y="3015382"/>
            <a:ext cx="8420100" cy="1651000"/>
          </a:xfrm>
          <a:prstGeom prst="rect">
            <a:avLst/>
          </a:prstGeom>
        </p:spPr>
      </p:pic>
      <p:pic>
        <p:nvPicPr>
          <p:cNvPr id="8" name="Content Placeholder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855"/>
          <a:stretch/>
        </p:blipFill>
        <p:spPr>
          <a:xfrm>
            <a:off x="487891" y="4800008"/>
            <a:ext cx="11704109" cy="140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38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898902"/>
            <a:ext cx="10058400" cy="5273298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400" b="1" dirty="0"/>
              <a:t>Speed Test: Cassandra vs MongoDB</a:t>
            </a:r>
            <a:endParaRPr lang="en-US" sz="2400" dirty="0"/>
          </a:p>
          <a:p>
            <a:pPr fontAlgn="base">
              <a:lnSpc>
                <a:spcPct val="200000"/>
              </a:lnSpc>
            </a:pPr>
            <a:r>
              <a:rPr lang="en-US" dirty="0"/>
              <a:t>According to the Cassandra website (Apache, </a:t>
            </a:r>
            <a:r>
              <a:rPr lang="en-US" dirty="0" smtClean="0"/>
              <a:t>2016): </a:t>
            </a:r>
            <a:r>
              <a:rPr lang="en-US" dirty="0"/>
              <a:t>“Cassandra consistently outperforms popular NoSQL alternatives in benchmarks and real applications”</a:t>
            </a:r>
          </a:p>
          <a:p>
            <a:pPr fontAlgn="base">
              <a:lnSpc>
                <a:spcPct val="200000"/>
              </a:lnSpc>
            </a:pPr>
            <a:r>
              <a:rPr lang="en-US" dirty="0" err="1"/>
              <a:t>Datastax</a:t>
            </a:r>
            <a:r>
              <a:rPr lang="en-US" dirty="0"/>
              <a:t> (</a:t>
            </a:r>
            <a:r>
              <a:rPr lang="en-US" dirty="0" err="1"/>
              <a:t>Datastax</a:t>
            </a:r>
            <a:r>
              <a:rPr lang="en-US" dirty="0"/>
              <a:t>, </a:t>
            </a:r>
            <a:r>
              <a:rPr lang="en-US" dirty="0" smtClean="0"/>
              <a:t>2017): </a:t>
            </a:r>
            <a:r>
              <a:rPr lang="en-US" dirty="0"/>
              <a:t>“For mixed operational and analytic workloads typical to modern Web, Mobile and IOT applications, Cassandra performed six times faster than </a:t>
            </a:r>
            <a:r>
              <a:rPr lang="en-US" dirty="0" err="1"/>
              <a:t>HBase</a:t>
            </a:r>
            <a:r>
              <a:rPr lang="en-US" dirty="0"/>
              <a:t> and 195 times faster than MongoDB.”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0" y="410"/>
            <a:ext cx="12192000" cy="729430"/>
          </a:xfrm>
          <a:prstGeom prst="rect">
            <a:avLst/>
          </a:prstGeom>
          <a:solidFill>
            <a:srgbClr val="900028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dirty="0">
                <a:solidFill>
                  <a:schemeClr val="bg1"/>
                </a:solidFill>
              </a:rPr>
              <a:t>Big Data Programming </a:t>
            </a:r>
            <a:r>
              <a:rPr lang="mr-IN" sz="1800" dirty="0">
                <a:solidFill>
                  <a:schemeClr val="bg1"/>
                </a:solidFill>
              </a:rPr>
              <a:t>–</a:t>
            </a:r>
            <a:r>
              <a:rPr lang="en-US" sz="1800" dirty="0">
                <a:solidFill>
                  <a:schemeClr val="bg1"/>
                </a:solidFill>
              </a:rPr>
              <a:t> With Cassandra Architecture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6800"/>
            <a:ext cx="8299938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998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852817"/>
            <a:ext cx="10058400" cy="5319793"/>
          </a:xfrm>
        </p:spPr>
        <p:txBody>
          <a:bodyPr/>
          <a:lstStyle/>
          <a:p>
            <a:r>
              <a:rPr lang="en-US" b="1" dirty="0" err="1"/>
              <a:t>Datastax</a:t>
            </a:r>
            <a:r>
              <a:rPr lang="en-US" b="1" dirty="0"/>
              <a:t>, 2017: Operations Per Second Per Node Cluster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0" y="410"/>
            <a:ext cx="12192000" cy="729430"/>
          </a:xfrm>
          <a:prstGeom prst="rect">
            <a:avLst/>
          </a:prstGeom>
          <a:solidFill>
            <a:srgbClr val="900028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dirty="0">
                <a:solidFill>
                  <a:schemeClr val="bg1"/>
                </a:solidFill>
              </a:rPr>
              <a:t>Big Data Programming </a:t>
            </a:r>
            <a:r>
              <a:rPr lang="mr-IN" sz="1800" dirty="0">
                <a:solidFill>
                  <a:schemeClr val="bg1"/>
                </a:solidFill>
              </a:rPr>
              <a:t>–</a:t>
            </a:r>
            <a:r>
              <a:rPr lang="en-US" sz="1800" dirty="0">
                <a:solidFill>
                  <a:schemeClr val="bg1"/>
                </a:solidFill>
              </a:rPr>
              <a:t> With Cassandra Architecture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6800"/>
            <a:ext cx="8299938" cy="711200"/>
          </a:xfrm>
          <a:prstGeom prst="rect">
            <a:avLst/>
          </a:prstGeom>
        </p:spPr>
      </p:pic>
      <p:pic>
        <p:nvPicPr>
          <p:cNvPr id="4098" name="Picture 2" descr="https://lh3.googleusercontent.com/RGxlC8j8fuBI56ZgwKx7DHLv2ZswtiCJO4xknq6Rxn4hLEcuTlfY-zkz6Abnuyag4pXF1gNWXtWd_TS2_XB9KlLPRvtsKzXaF_ZmNjWlPC2e9xpFpQAzO2YzvCWRLBzkvTDF35eFhB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1580828"/>
            <a:ext cx="6648450" cy="424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479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852406"/>
            <a:ext cx="10058400" cy="531979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400" b="1" dirty="0"/>
              <a:t>Speed Test: Cassandra vs MongoDB - Procedure</a:t>
            </a:r>
            <a:endParaRPr lang="en-US" sz="2400" dirty="0"/>
          </a:p>
          <a:p>
            <a:pPr fontAlgn="base">
              <a:lnSpc>
                <a:spcPct val="200000"/>
              </a:lnSpc>
            </a:pPr>
            <a:r>
              <a:rPr lang="en-US" dirty="0"/>
              <a:t>Cassandra and MongoDB node (one each) set up on Google Cloud Platform</a:t>
            </a:r>
          </a:p>
          <a:p>
            <a:pPr fontAlgn="base">
              <a:lnSpc>
                <a:spcPct val="200000"/>
              </a:lnSpc>
            </a:pPr>
            <a:r>
              <a:rPr lang="en-US" dirty="0"/>
              <a:t>Three trials: In each, create 1000 pretend movies (fictitious films that have the same fields as that from the movie database) and insert them into the respective database.</a:t>
            </a:r>
          </a:p>
          <a:p>
            <a:pPr fontAlgn="base">
              <a:lnSpc>
                <a:spcPct val="200000"/>
              </a:lnSpc>
            </a:pPr>
            <a:r>
              <a:rPr lang="en-US" dirty="0"/>
              <a:t>Trials differ in the amount of times we repeat the process (1, 100, 1000).</a:t>
            </a:r>
          </a:p>
          <a:p>
            <a:pPr fontAlgn="base">
              <a:lnSpc>
                <a:spcPct val="200000"/>
              </a:lnSpc>
            </a:pPr>
            <a:r>
              <a:rPr lang="en-US" dirty="0"/>
              <a:t>Statistics collected displaying the time (in seconds)</a:t>
            </a:r>
          </a:p>
          <a:p>
            <a:pPr lvl="1" fontAlgn="base">
              <a:lnSpc>
                <a:spcPct val="200000"/>
              </a:lnSpc>
            </a:pPr>
            <a:r>
              <a:rPr lang="en-US" dirty="0"/>
              <a:t>Total time for # of inserts</a:t>
            </a:r>
          </a:p>
          <a:p>
            <a:pPr lvl="1" fontAlgn="base">
              <a:lnSpc>
                <a:spcPct val="200000"/>
              </a:lnSpc>
            </a:pPr>
            <a:r>
              <a:rPr lang="en-US" dirty="0"/>
              <a:t>Average time for # of inserts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0" y="410"/>
            <a:ext cx="12192000" cy="729430"/>
          </a:xfrm>
          <a:prstGeom prst="rect">
            <a:avLst/>
          </a:prstGeom>
          <a:solidFill>
            <a:srgbClr val="900028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dirty="0">
                <a:solidFill>
                  <a:schemeClr val="bg1"/>
                </a:solidFill>
              </a:rPr>
              <a:t>Big Data Programming </a:t>
            </a:r>
            <a:r>
              <a:rPr lang="mr-IN" sz="1800" dirty="0">
                <a:solidFill>
                  <a:schemeClr val="bg1"/>
                </a:solidFill>
              </a:rPr>
              <a:t>–</a:t>
            </a:r>
            <a:r>
              <a:rPr lang="en-US" sz="1800" dirty="0">
                <a:solidFill>
                  <a:schemeClr val="bg1"/>
                </a:solidFill>
              </a:rPr>
              <a:t> With Cassandra Architecture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6800"/>
            <a:ext cx="8299938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01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088571"/>
            <a:ext cx="10058400" cy="5083629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Four Parts of Cassandra Tutorial</a:t>
            </a:r>
          </a:p>
          <a:p>
            <a:pPr marL="0" indent="0">
              <a:buNone/>
            </a:pPr>
            <a:endParaRPr lang="en-US" b="1" dirty="0" smtClean="0"/>
          </a:p>
          <a:p>
            <a:pPr>
              <a:lnSpc>
                <a:spcPct val="200000"/>
              </a:lnSpc>
            </a:pPr>
            <a:r>
              <a:rPr lang="en-US" dirty="0"/>
              <a:t>History and Background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Installation (Cassandra Cloud Setup)</a:t>
            </a:r>
          </a:p>
          <a:p>
            <a:pPr>
              <a:lnSpc>
                <a:spcPct val="200000"/>
              </a:lnSpc>
            </a:pPr>
            <a:r>
              <a:rPr lang="en-US" dirty="0"/>
              <a:t>Generate A Speed </a:t>
            </a:r>
            <a:r>
              <a:rPr lang="en-US" dirty="0" smtClean="0"/>
              <a:t>Layer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Speed Contest </a:t>
            </a:r>
            <a:r>
              <a:rPr lang="en-US" i="1" dirty="0" smtClean="0"/>
              <a:t>Vs</a:t>
            </a:r>
            <a:r>
              <a:rPr lang="en-US" dirty="0" smtClean="0"/>
              <a:t> MongoDB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0" y="410"/>
            <a:ext cx="12192000" cy="729430"/>
          </a:xfrm>
          <a:prstGeom prst="rect">
            <a:avLst/>
          </a:prstGeom>
          <a:solidFill>
            <a:srgbClr val="900028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dirty="0">
                <a:solidFill>
                  <a:schemeClr val="bg1"/>
                </a:solidFill>
              </a:rPr>
              <a:t>Big Data Programming </a:t>
            </a:r>
            <a:r>
              <a:rPr lang="mr-IN" sz="1800" dirty="0">
                <a:solidFill>
                  <a:schemeClr val="bg1"/>
                </a:solidFill>
              </a:rPr>
              <a:t>–</a:t>
            </a:r>
            <a:r>
              <a:rPr lang="en-US" sz="1800" dirty="0">
                <a:solidFill>
                  <a:schemeClr val="bg1"/>
                </a:solidFill>
              </a:rPr>
              <a:t> With Cassandra Architecture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6800"/>
            <a:ext cx="8299938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8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929898"/>
            <a:ext cx="10058400" cy="5242302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sz="2400" b="1" dirty="0"/>
              <a:t>Speed Test: Cassandra vs MongoDB - Procedure</a:t>
            </a:r>
            <a:endParaRPr lang="en-US" sz="2400" dirty="0"/>
          </a:p>
          <a:p>
            <a:pPr fontAlgn="base">
              <a:lnSpc>
                <a:spcPct val="200000"/>
              </a:lnSpc>
            </a:pPr>
            <a:r>
              <a:rPr lang="en-US" dirty="0"/>
              <a:t>Cassandra and MongoDB node (one each) set up on Google Cloud Platform</a:t>
            </a:r>
          </a:p>
          <a:p>
            <a:pPr fontAlgn="base">
              <a:lnSpc>
                <a:spcPct val="200000"/>
              </a:lnSpc>
            </a:pPr>
            <a:r>
              <a:rPr lang="en-US" dirty="0"/>
              <a:t>Two trials: Create and insert 100 or 1000 movies.</a:t>
            </a:r>
          </a:p>
          <a:p>
            <a:pPr fontAlgn="base">
              <a:lnSpc>
                <a:spcPct val="200000"/>
              </a:lnSpc>
            </a:pPr>
            <a:r>
              <a:rPr lang="en-US" dirty="0"/>
              <a:t>Statistics collected displaying the time (in seconds)</a:t>
            </a:r>
          </a:p>
          <a:p>
            <a:pPr fontAlgn="base">
              <a:lnSpc>
                <a:spcPct val="200000"/>
              </a:lnSpc>
            </a:pPr>
            <a:r>
              <a:rPr lang="en-US" dirty="0"/>
              <a:t>Each also had some specific tests (1 movie insert for MongoDB, adding movies by actor for Cassandra; see GitHub for full results)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0" y="410"/>
            <a:ext cx="12192000" cy="729430"/>
          </a:xfrm>
          <a:prstGeom prst="rect">
            <a:avLst/>
          </a:prstGeom>
          <a:solidFill>
            <a:srgbClr val="900028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dirty="0">
                <a:solidFill>
                  <a:schemeClr val="bg1"/>
                </a:solidFill>
              </a:rPr>
              <a:t>Big Data Programming </a:t>
            </a:r>
            <a:r>
              <a:rPr lang="mr-IN" sz="1800" dirty="0">
                <a:solidFill>
                  <a:schemeClr val="bg1"/>
                </a:solidFill>
              </a:rPr>
              <a:t>–</a:t>
            </a:r>
            <a:r>
              <a:rPr lang="en-US" sz="1800" dirty="0">
                <a:solidFill>
                  <a:schemeClr val="bg1"/>
                </a:solidFill>
              </a:rPr>
              <a:t> With Cassandra Architecture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6800"/>
            <a:ext cx="8299938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620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852407"/>
            <a:ext cx="10058400" cy="531979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Speed Test: Cassandra vs MongoDB - Results</a:t>
            </a:r>
            <a:endParaRPr lang="en-US" sz="2400" dirty="0"/>
          </a:p>
          <a:p>
            <a:pPr fontAlgn="base"/>
            <a:r>
              <a:rPr lang="en-US" dirty="0"/>
              <a:t>Cassandra:</a:t>
            </a:r>
          </a:p>
          <a:p>
            <a:pPr lvl="1" fontAlgn="base"/>
            <a:r>
              <a:rPr lang="en-US" dirty="0"/>
              <a:t>100 writes duration: 0.293 seconds</a:t>
            </a:r>
          </a:p>
          <a:p>
            <a:pPr lvl="1" fontAlgn="base"/>
            <a:r>
              <a:rPr lang="en-US" dirty="0"/>
              <a:t>1000 writes duration: 2.716 seconds</a:t>
            </a:r>
          </a:p>
          <a:p>
            <a:pPr fontAlgn="base"/>
            <a:r>
              <a:rPr lang="en-US" dirty="0"/>
              <a:t>Mongo:</a:t>
            </a:r>
          </a:p>
          <a:p>
            <a:pPr lvl="1" fontAlgn="base"/>
            <a:r>
              <a:rPr lang="en-US" dirty="0"/>
              <a:t>Best case 100 writes: 0.0764 seconds</a:t>
            </a:r>
          </a:p>
          <a:p>
            <a:pPr lvl="1" fontAlgn="base"/>
            <a:r>
              <a:rPr lang="en-US" dirty="0"/>
              <a:t>Worst case 100 writes:  0.107 seconds</a:t>
            </a:r>
          </a:p>
          <a:p>
            <a:pPr lvl="1" fontAlgn="base"/>
            <a:r>
              <a:rPr lang="en-US" dirty="0"/>
              <a:t>Best case 1000 writes: 0.742 seconds</a:t>
            </a:r>
          </a:p>
          <a:p>
            <a:pPr lvl="1" fontAlgn="base"/>
            <a:r>
              <a:rPr lang="en-US" dirty="0"/>
              <a:t>Worst case 1000 writes: 3.59 seconds (outlier; other highest is 1.102 seconds)</a:t>
            </a:r>
          </a:p>
          <a:p>
            <a:pPr fontAlgn="base"/>
            <a:r>
              <a:rPr lang="en-US" dirty="0"/>
              <a:t>Full information plus extra trials available on GitHub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0" y="410"/>
            <a:ext cx="12192000" cy="729430"/>
          </a:xfrm>
          <a:prstGeom prst="rect">
            <a:avLst/>
          </a:prstGeom>
          <a:solidFill>
            <a:srgbClr val="900028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dirty="0">
                <a:solidFill>
                  <a:schemeClr val="bg1"/>
                </a:solidFill>
              </a:rPr>
              <a:t>Big Data Programming </a:t>
            </a:r>
            <a:r>
              <a:rPr lang="mr-IN" sz="1800" dirty="0">
                <a:solidFill>
                  <a:schemeClr val="bg1"/>
                </a:solidFill>
              </a:rPr>
              <a:t>–</a:t>
            </a:r>
            <a:r>
              <a:rPr lang="en-US" sz="1800" dirty="0">
                <a:solidFill>
                  <a:schemeClr val="bg1"/>
                </a:solidFill>
              </a:rPr>
              <a:t> With Cassandra Architecture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6800"/>
            <a:ext cx="8299938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741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867905"/>
            <a:ext cx="10058400" cy="5304295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400" b="1" dirty="0"/>
              <a:t>Speed Test: Cassandra vs MongoDB - Limitations</a:t>
            </a:r>
            <a:endParaRPr lang="en-US" sz="2400" dirty="0"/>
          </a:p>
          <a:p>
            <a:pPr fontAlgn="base">
              <a:lnSpc>
                <a:spcPct val="200000"/>
              </a:lnSpc>
            </a:pPr>
            <a:r>
              <a:rPr lang="en-US" dirty="0"/>
              <a:t>Only one node per service used</a:t>
            </a:r>
          </a:p>
          <a:p>
            <a:pPr fontAlgn="base">
              <a:lnSpc>
                <a:spcPct val="200000"/>
              </a:lnSpc>
            </a:pPr>
            <a:r>
              <a:rPr lang="en-US" dirty="0"/>
              <a:t>Relatively small amounts of data used</a:t>
            </a:r>
          </a:p>
          <a:p>
            <a:pPr fontAlgn="base">
              <a:lnSpc>
                <a:spcPct val="200000"/>
              </a:lnSpc>
            </a:pPr>
            <a:r>
              <a:rPr lang="en-US" dirty="0"/>
              <a:t>Performance not tested over time</a:t>
            </a:r>
          </a:p>
          <a:p>
            <a:pPr fontAlgn="base">
              <a:lnSpc>
                <a:spcPct val="200000"/>
              </a:lnSpc>
            </a:pPr>
            <a:r>
              <a:rPr lang="en-US" dirty="0"/>
              <a:t>Focused on random writes but not on reads (a practical speed layer database would use itself to make a new speed layer)</a:t>
            </a:r>
          </a:p>
          <a:p>
            <a:pPr fontAlgn="base">
              <a:lnSpc>
                <a:spcPct val="200000"/>
              </a:lnSpc>
            </a:pPr>
            <a:r>
              <a:rPr lang="en-US" dirty="0"/>
              <a:t>Different databases have their own pros and cons: this only views the situation from one angle - factors such as cost not taken into account.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0" y="410"/>
            <a:ext cx="12192000" cy="729430"/>
          </a:xfrm>
          <a:prstGeom prst="rect">
            <a:avLst/>
          </a:prstGeom>
          <a:solidFill>
            <a:srgbClr val="900028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dirty="0">
                <a:solidFill>
                  <a:schemeClr val="bg1"/>
                </a:solidFill>
              </a:rPr>
              <a:t>Big Data Programming </a:t>
            </a:r>
            <a:r>
              <a:rPr lang="mr-IN" sz="1800" dirty="0">
                <a:solidFill>
                  <a:schemeClr val="bg1"/>
                </a:solidFill>
              </a:rPr>
              <a:t>–</a:t>
            </a:r>
            <a:r>
              <a:rPr lang="en-US" sz="1800" dirty="0">
                <a:solidFill>
                  <a:schemeClr val="bg1"/>
                </a:solidFill>
              </a:rPr>
              <a:t> With Cassandra Architecture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6800"/>
            <a:ext cx="8299938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547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929898"/>
            <a:ext cx="10058400" cy="524230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References: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Apache</a:t>
            </a:r>
            <a:r>
              <a:rPr lang="en-US" dirty="0"/>
              <a:t>, </a:t>
            </a:r>
            <a:r>
              <a:rPr lang="en-US" dirty="0" smtClean="0"/>
              <a:t>2016. </a:t>
            </a:r>
            <a:r>
              <a:rPr lang="en-US" dirty="0">
                <a:hlinkClick r:id="rId2"/>
              </a:rPr>
              <a:t>http://cassandra.apache.org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Datastax</a:t>
            </a:r>
            <a:r>
              <a:rPr lang="en-US" dirty="0" smtClean="0"/>
              <a:t>,  2017. </a:t>
            </a:r>
            <a:r>
              <a:rPr lang="en-US" dirty="0">
                <a:hlinkClick r:id="rId3"/>
              </a:rPr>
              <a:t>https://www.datastax.com/apache-cassandra-leads-nosql-benchmark</a:t>
            </a:r>
            <a:r>
              <a:rPr lang="en-US" dirty="0"/>
              <a:t>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Arunkumar</a:t>
            </a:r>
            <a:r>
              <a:rPr lang="en-US" dirty="0"/>
              <a:t> </a:t>
            </a:r>
            <a:r>
              <a:rPr lang="en-US" dirty="0" smtClean="0"/>
              <a:t>U, </a:t>
            </a:r>
            <a:r>
              <a:rPr lang="en-US" dirty="0"/>
              <a:t>June 2017. </a:t>
            </a:r>
            <a:r>
              <a:rPr lang="en-US" dirty="0">
                <a:hlinkClick r:id="rId4"/>
              </a:rPr>
              <a:t>https://medium.com/@</a:t>
            </a:r>
            <a:r>
              <a:rPr lang="en-US" dirty="0" smtClean="0">
                <a:hlinkClick r:id="rId4"/>
              </a:rPr>
              <a:t>arun_74827/what-is-apache-cassandra-what-are-the-features-of-it-a4b26b860d07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Bitnami</a:t>
            </a:r>
            <a:r>
              <a:rPr lang="en-US" dirty="0" smtClean="0"/>
              <a:t> Docs, </a:t>
            </a: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://docs.bitnami.com/google/infrastructure/cassandra/#</a:t>
            </a:r>
            <a:r>
              <a:rPr lang="en-US" dirty="0" smtClean="0">
                <a:hlinkClick r:id="rId5"/>
              </a:rPr>
              <a:t>description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0" y="410"/>
            <a:ext cx="12192000" cy="729430"/>
          </a:xfrm>
          <a:prstGeom prst="rect">
            <a:avLst/>
          </a:prstGeom>
          <a:solidFill>
            <a:srgbClr val="900028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dirty="0">
                <a:solidFill>
                  <a:schemeClr val="bg1"/>
                </a:solidFill>
              </a:rPr>
              <a:t>Big Data Programming </a:t>
            </a:r>
            <a:r>
              <a:rPr lang="mr-IN" sz="1800" dirty="0">
                <a:solidFill>
                  <a:schemeClr val="bg1"/>
                </a:solidFill>
              </a:rPr>
              <a:t>–</a:t>
            </a:r>
            <a:r>
              <a:rPr lang="en-US" sz="1800" dirty="0">
                <a:solidFill>
                  <a:schemeClr val="bg1"/>
                </a:solidFill>
              </a:rPr>
              <a:t> With Cassandra Architecture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6800"/>
            <a:ext cx="8299938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450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883403"/>
            <a:ext cx="10058400" cy="528879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0" y="410"/>
            <a:ext cx="12192000" cy="729430"/>
          </a:xfrm>
          <a:prstGeom prst="rect">
            <a:avLst/>
          </a:prstGeom>
          <a:solidFill>
            <a:srgbClr val="900028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dirty="0">
                <a:solidFill>
                  <a:schemeClr val="bg1"/>
                </a:solidFill>
              </a:rPr>
              <a:t>Big Data Programming </a:t>
            </a:r>
            <a:r>
              <a:rPr lang="mr-IN" sz="1800" dirty="0">
                <a:solidFill>
                  <a:schemeClr val="bg1"/>
                </a:solidFill>
              </a:rPr>
              <a:t>–</a:t>
            </a:r>
            <a:r>
              <a:rPr lang="en-US" sz="1800" dirty="0">
                <a:solidFill>
                  <a:schemeClr val="bg1"/>
                </a:solidFill>
              </a:rPr>
              <a:t> With Cassandra Architecture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6800"/>
            <a:ext cx="8299938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082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914400"/>
            <a:ext cx="10058400" cy="539341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b="1" dirty="0" smtClean="0"/>
              <a:t>About Cassandra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Apache Cassandra  --	An open source, distributed /decentralized database, provides highly available service with no single point of failure.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 smtClean="0"/>
              <a:t>Notable Features</a:t>
            </a:r>
            <a:r>
              <a:rPr lang="en-US" dirty="0" smtClean="0"/>
              <a:t>:</a:t>
            </a:r>
          </a:p>
          <a:p>
            <a:pPr lvl="1">
              <a:lnSpc>
                <a:spcPct val="110000"/>
              </a:lnSpc>
            </a:pPr>
            <a:r>
              <a:rPr lang="en-US" b="1" dirty="0"/>
              <a:t>Elastic </a:t>
            </a:r>
            <a:r>
              <a:rPr lang="en-US" b="1" dirty="0" smtClean="0"/>
              <a:t>scalability </a:t>
            </a:r>
            <a:r>
              <a:rPr lang="en-US" dirty="0"/>
              <a:t>- Cassandra is highly scalable; it allows to add more hardware to accommodate more customers and more data as per requirement. </a:t>
            </a:r>
            <a:endParaRPr lang="en-US" b="1" dirty="0" smtClean="0"/>
          </a:p>
          <a:p>
            <a:pPr lvl="1">
              <a:lnSpc>
                <a:spcPct val="110000"/>
              </a:lnSpc>
            </a:pPr>
            <a:r>
              <a:rPr lang="en-US" b="1" dirty="0" smtClean="0"/>
              <a:t>Always </a:t>
            </a:r>
            <a:r>
              <a:rPr lang="en-US" b="1" dirty="0"/>
              <a:t>on </a:t>
            </a:r>
            <a:r>
              <a:rPr lang="en-US" b="1" dirty="0" smtClean="0"/>
              <a:t>architecture - </a:t>
            </a:r>
            <a:r>
              <a:rPr lang="en-US" dirty="0"/>
              <a:t>Cassandra has no single point of failure and it is continuously available for business-critical applications that cannot afford a failure. </a:t>
            </a:r>
            <a:endParaRPr lang="en-US" b="1" dirty="0" smtClean="0"/>
          </a:p>
          <a:p>
            <a:pPr lvl="1">
              <a:lnSpc>
                <a:spcPct val="110000"/>
              </a:lnSpc>
            </a:pPr>
            <a:r>
              <a:rPr lang="en-US" b="1" dirty="0"/>
              <a:t>Fast linear-scale performance</a:t>
            </a:r>
            <a:r>
              <a:rPr lang="en-US" dirty="0"/>
              <a:t> </a:t>
            </a:r>
            <a:r>
              <a:rPr lang="en-US" dirty="0" smtClean="0"/>
              <a:t>- </a:t>
            </a:r>
            <a:r>
              <a:rPr lang="en-US" dirty="0"/>
              <a:t>Cassandra is linearly </a:t>
            </a:r>
            <a:r>
              <a:rPr lang="en-US" dirty="0" smtClean="0"/>
              <a:t>scalable. Therefore, </a:t>
            </a:r>
            <a:r>
              <a:rPr lang="en-US" dirty="0"/>
              <a:t>it maintains a quick response time. 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b="1" dirty="0"/>
              <a:t>Flexible data storage</a:t>
            </a:r>
            <a:r>
              <a:rPr lang="en-US" dirty="0"/>
              <a:t> </a:t>
            </a:r>
            <a:r>
              <a:rPr lang="en-US" dirty="0" smtClean="0"/>
              <a:t>- Dynamically accommodate structured</a:t>
            </a:r>
            <a:r>
              <a:rPr lang="en-US" dirty="0"/>
              <a:t>, semi-structured, and </a:t>
            </a:r>
            <a:r>
              <a:rPr lang="en-US" dirty="0" smtClean="0"/>
              <a:t>unstructured according to need.</a:t>
            </a:r>
          </a:p>
          <a:p>
            <a:pPr lvl="1">
              <a:lnSpc>
                <a:spcPct val="110000"/>
              </a:lnSpc>
            </a:pPr>
            <a:r>
              <a:rPr lang="en-US" b="1" dirty="0"/>
              <a:t>Easy data distribution</a:t>
            </a:r>
            <a:r>
              <a:rPr lang="en-US" dirty="0"/>
              <a:t> </a:t>
            </a:r>
            <a:r>
              <a:rPr lang="en-US" dirty="0" smtClean="0"/>
              <a:t>- </a:t>
            </a:r>
            <a:r>
              <a:rPr lang="en-US" dirty="0"/>
              <a:t>Cassandra provides the flexibility to distribute data where you need by replicating data across multiple data centers. 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b="1" dirty="0" smtClean="0"/>
              <a:t>Fast </a:t>
            </a:r>
            <a:r>
              <a:rPr lang="en-US" b="1" dirty="0"/>
              <a:t>writes</a:t>
            </a:r>
            <a:r>
              <a:rPr lang="en-US" dirty="0"/>
              <a:t> </a:t>
            </a:r>
            <a:r>
              <a:rPr lang="en-US" dirty="0" smtClean="0"/>
              <a:t>- </a:t>
            </a:r>
            <a:r>
              <a:rPr lang="en-US" dirty="0"/>
              <a:t>run on cheap commodity hardware. It performs blazingly fast writes and can store hundreds of terabytes of data, without sacrificing the read efficiency. (</a:t>
            </a:r>
            <a:r>
              <a:rPr lang="en-US" dirty="0" err="1"/>
              <a:t>Arunkumar</a:t>
            </a:r>
            <a:r>
              <a:rPr lang="en-US" dirty="0"/>
              <a:t> U, June </a:t>
            </a:r>
            <a:r>
              <a:rPr lang="en-US" dirty="0" smtClean="0"/>
              <a:t>2017)</a:t>
            </a: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0" y="410"/>
            <a:ext cx="12192000" cy="729430"/>
          </a:xfrm>
          <a:prstGeom prst="rect">
            <a:avLst/>
          </a:prstGeom>
          <a:solidFill>
            <a:srgbClr val="900028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dirty="0">
                <a:solidFill>
                  <a:schemeClr val="bg1"/>
                </a:solidFill>
              </a:rPr>
              <a:t>Big Data Programming </a:t>
            </a:r>
            <a:r>
              <a:rPr lang="mr-IN" sz="1800" dirty="0">
                <a:solidFill>
                  <a:schemeClr val="bg1"/>
                </a:solidFill>
              </a:rPr>
              <a:t>–</a:t>
            </a:r>
            <a:r>
              <a:rPr lang="en-US" sz="1800" dirty="0">
                <a:solidFill>
                  <a:schemeClr val="bg1"/>
                </a:solidFill>
              </a:rPr>
              <a:t> With Cassandra Architecture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6800"/>
            <a:ext cx="8299938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6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856343"/>
            <a:ext cx="10058400" cy="5315857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Pros &amp; Background:</a:t>
            </a:r>
          </a:p>
          <a:p>
            <a:pPr lvl="0"/>
            <a:r>
              <a:rPr lang="en-US" dirty="0"/>
              <a:t>It is scalable, </a:t>
            </a:r>
            <a:r>
              <a:rPr lang="en-US" dirty="0" smtClean="0"/>
              <a:t>fault-tolerant (data is automatically replicated to multiple nodes, failed nodes will be replaced with no downtime), </a:t>
            </a:r>
            <a:r>
              <a:rPr lang="en-US" dirty="0"/>
              <a:t>and consistent.</a:t>
            </a:r>
          </a:p>
          <a:p>
            <a:r>
              <a:rPr lang="en-US" dirty="0"/>
              <a:t>It is a column-oriented </a:t>
            </a:r>
            <a:r>
              <a:rPr lang="en-US" dirty="0" smtClean="0"/>
              <a:t>database.</a:t>
            </a:r>
          </a:p>
          <a:p>
            <a:r>
              <a:rPr lang="en-US" dirty="0"/>
              <a:t>Its distribution design is based on Amazon’s Dynamo and its data model on Google’s </a:t>
            </a:r>
            <a:r>
              <a:rPr lang="en-US" dirty="0" err="1" smtClean="0"/>
              <a:t>Bigtable</a:t>
            </a:r>
            <a:r>
              <a:rPr lang="en-US" dirty="0" smtClean="0"/>
              <a:t>.</a:t>
            </a:r>
          </a:p>
          <a:p>
            <a:pPr lvl="0"/>
            <a:r>
              <a:rPr lang="en-US" dirty="0"/>
              <a:t>Created at Facebook, it differs sharply from relational database management systems.</a:t>
            </a:r>
          </a:p>
          <a:p>
            <a:pPr lvl="0"/>
            <a:r>
              <a:rPr lang="en-US" dirty="0"/>
              <a:t>Cassandra implements a Dynamo-style replication model with no single point of failure, but adds a more powerful “column family” data model.</a:t>
            </a:r>
          </a:p>
          <a:p>
            <a:pPr lvl="0"/>
            <a:r>
              <a:rPr lang="en-US" dirty="0"/>
              <a:t>Cassandra is being used by some of the biggest companies such as Facebook, Twitter, Cisco, Rackspace, </a:t>
            </a:r>
            <a:r>
              <a:rPr lang="en-US" dirty="0" err="1"/>
              <a:t>ebay</a:t>
            </a:r>
            <a:r>
              <a:rPr lang="en-US" dirty="0"/>
              <a:t>, Twitter, Netflix, and more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0" y="410"/>
            <a:ext cx="12192000" cy="729430"/>
          </a:xfrm>
          <a:prstGeom prst="rect">
            <a:avLst/>
          </a:prstGeom>
          <a:solidFill>
            <a:srgbClr val="900028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dirty="0">
                <a:solidFill>
                  <a:schemeClr val="bg1"/>
                </a:solidFill>
              </a:rPr>
              <a:t>Big Data Programming </a:t>
            </a:r>
            <a:r>
              <a:rPr lang="mr-IN" sz="1800" dirty="0">
                <a:solidFill>
                  <a:schemeClr val="bg1"/>
                </a:solidFill>
              </a:rPr>
              <a:t>–</a:t>
            </a:r>
            <a:r>
              <a:rPr lang="en-US" sz="1800" dirty="0">
                <a:solidFill>
                  <a:schemeClr val="bg1"/>
                </a:solidFill>
              </a:rPr>
              <a:t> With Cassandra Architecture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6800"/>
            <a:ext cx="8299938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60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929898"/>
            <a:ext cx="10058400" cy="524230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Cassandra Cloud Set Up Steps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Create google account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Open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cloud.google.com</a:t>
            </a:r>
            <a:r>
              <a:rPr lang="en-US" dirty="0" smtClean="0"/>
              <a:t> 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Sign up for free trial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Create a project on the google cloud console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Open </a:t>
            </a:r>
            <a:r>
              <a:rPr lang="en-US" dirty="0"/>
              <a:t>“</a:t>
            </a:r>
            <a:r>
              <a:rPr lang="en-US" u="sng" dirty="0">
                <a:hlinkClick r:id="rId3"/>
              </a:rPr>
              <a:t>https://google.bitnami.com</a:t>
            </a:r>
            <a:r>
              <a:rPr lang="en-US" dirty="0"/>
              <a:t>” and sign in with </a:t>
            </a:r>
            <a:r>
              <a:rPr lang="en-US" dirty="0" smtClean="0"/>
              <a:t>Google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Create a virtual machine</a:t>
            </a:r>
            <a:endParaRPr lang="en-US" dirty="0" smtClean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0" y="410"/>
            <a:ext cx="12192000" cy="729430"/>
          </a:xfrm>
          <a:prstGeom prst="rect">
            <a:avLst/>
          </a:prstGeom>
          <a:solidFill>
            <a:srgbClr val="900028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dirty="0">
                <a:solidFill>
                  <a:schemeClr val="bg1"/>
                </a:solidFill>
              </a:rPr>
              <a:t>Big Data Programming </a:t>
            </a:r>
            <a:r>
              <a:rPr lang="mr-IN" sz="1800" dirty="0">
                <a:solidFill>
                  <a:schemeClr val="bg1"/>
                </a:solidFill>
              </a:rPr>
              <a:t>–</a:t>
            </a:r>
            <a:r>
              <a:rPr lang="en-US" sz="1800" dirty="0">
                <a:solidFill>
                  <a:schemeClr val="bg1"/>
                </a:solidFill>
              </a:rPr>
              <a:t> With Cassandra Architecture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6800"/>
            <a:ext cx="8299938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60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045029"/>
            <a:ext cx="10058400" cy="5127171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Using Google Cloud Platform</a:t>
            </a:r>
          </a:p>
          <a:p>
            <a:r>
              <a:rPr lang="en-US" dirty="0" smtClean="0"/>
              <a:t>Acclaim a google account (assume everybody got one)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Open up </a:t>
            </a:r>
            <a:r>
              <a:rPr lang="en-US" i="1" dirty="0" err="1" smtClean="0"/>
              <a:t>bitnami.com</a:t>
            </a:r>
            <a:r>
              <a:rPr lang="en-US" dirty="0" smtClean="0"/>
              <a:t> and log in with your google account, click </a:t>
            </a:r>
            <a:r>
              <a:rPr lang="en-US" i="1" dirty="0" smtClean="0"/>
              <a:t>virtue machine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Launch console.</a:t>
            </a:r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0" y="410"/>
            <a:ext cx="12192000" cy="729430"/>
          </a:xfrm>
          <a:prstGeom prst="rect">
            <a:avLst/>
          </a:prstGeom>
          <a:solidFill>
            <a:srgbClr val="900028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dirty="0">
                <a:solidFill>
                  <a:schemeClr val="bg1"/>
                </a:solidFill>
              </a:rPr>
              <a:t>Big Data Programming </a:t>
            </a:r>
            <a:r>
              <a:rPr lang="mr-IN" sz="1800" dirty="0">
                <a:solidFill>
                  <a:schemeClr val="bg1"/>
                </a:solidFill>
              </a:rPr>
              <a:t>–</a:t>
            </a:r>
            <a:r>
              <a:rPr lang="en-US" sz="1800" dirty="0">
                <a:solidFill>
                  <a:schemeClr val="bg1"/>
                </a:solidFill>
              </a:rPr>
              <a:t> With Cassandra Architecture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6800"/>
            <a:ext cx="8299938" cy="711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703" y="2354145"/>
            <a:ext cx="6585640" cy="381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22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885371"/>
            <a:ext cx="10058400" cy="5286829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Create a Cassandra Cluster with Multiple Seeds Nodes</a:t>
            </a:r>
          </a:p>
          <a:p>
            <a:pPr marL="0" indent="0">
              <a:buNone/>
            </a:pPr>
            <a:endParaRPr lang="en-US" b="1" dirty="0" smtClean="0"/>
          </a:p>
          <a:p>
            <a:pPr lvl="1"/>
            <a:r>
              <a:rPr lang="en-US" dirty="0"/>
              <a:t>Launch the </a:t>
            </a:r>
            <a:r>
              <a:rPr lang="en-US" dirty="0" err="1"/>
              <a:t>Bitnami</a:t>
            </a:r>
            <a:r>
              <a:rPr lang="en-US" dirty="0"/>
              <a:t> Cassandra Stack </a:t>
            </a:r>
            <a:r>
              <a:rPr lang="en-US" dirty="0" smtClean="0"/>
              <a:t>first to generate a single node.</a:t>
            </a:r>
          </a:p>
          <a:p>
            <a:pPr lvl="1"/>
            <a:r>
              <a:rPr lang="en-US" dirty="0" smtClean="0"/>
              <a:t>Log in to each node, stop </a:t>
            </a:r>
            <a:r>
              <a:rPr lang="en-US" dirty="0"/>
              <a:t>Cassandra: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$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/opt/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bitnami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ctlscript.sh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stop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cassandra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Restart Cassandra, on each node of the </a:t>
            </a:r>
            <a:r>
              <a:rPr lang="en-US" dirty="0" err="1" smtClean="0"/>
              <a:t>cassandra.yaml</a:t>
            </a:r>
            <a:r>
              <a:rPr lang="en-US" dirty="0" smtClean="0"/>
              <a:t> file update the following:</a:t>
            </a:r>
          </a:p>
          <a:p>
            <a:pPr lvl="2">
              <a:buFont typeface="Courier New" charset="0"/>
              <a:buChar char="o"/>
            </a:pPr>
            <a:r>
              <a:rPr lang="en-US" dirty="0" smtClean="0"/>
              <a:t>-seeds: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35.227.48.63; 35.227.96.7</a:t>
            </a:r>
            <a:r>
              <a:rPr lang="is-IS" dirty="0" smtClean="0"/>
              <a:t> </a:t>
            </a:r>
            <a:r>
              <a:rPr lang="en-US" dirty="0" smtClean="0"/>
              <a:t>(Public IP Address)</a:t>
            </a:r>
          </a:p>
          <a:p>
            <a:pPr lvl="2">
              <a:buFont typeface="Courier New" charset="0"/>
              <a:buChar char="o"/>
            </a:pPr>
            <a:r>
              <a:rPr lang="en-US" dirty="0" err="1" smtClean="0"/>
              <a:t>Listen_address</a:t>
            </a:r>
            <a:r>
              <a:rPr lang="en-US" dirty="0" smtClean="0"/>
              <a:t>: </a:t>
            </a:r>
            <a:r>
              <a:rPr lang="hr-HR" dirty="0" smtClean="0">
                <a:solidFill>
                  <a:schemeClr val="accent1">
                    <a:lumMod val="75000"/>
                  </a:schemeClr>
                </a:solidFill>
              </a:rPr>
              <a:t>10.142.0.2</a:t>
            </a:r>
            <a:r>
              <a:rPr lang="hr-HR" dirty="0" smtClean="0"/>
              <a:t> (</a:t>
            </a:r>
            <a:r>
              <a:rPr lang="hr-HR" dirty="0" err="1" smtClean="0"/>
              <a:t>Private</a:t>
            </a:r>
            <a:r>
              <a:rPr lang="hr-HR" dirty="0" smtClean="0"/>
              <a:t> IP </a:t>
            </a:r>
            <a:r>
              <a:rPr lang="hr-HR" dirty="0" err="1" smtClean="0"/>
              <a:t>Address</a:t>
            </a:r>
            <a:r>
              <a:rPr lang="hr-HR" dirty="0" smtClean="0"/>
              <a:t>)</a:t>
            </a:r>
          </a:p>
          <a:p>
            <a:pPr lvl="2">
              <a:buFont typeface="Courier New" charset="0"/>
              <a:buChar char="o"/>
            </a:pPr>
            <a:r>
              <a:rPr lang="en-US" dirty="0" smtClean="0"/>
              <a:t>B</a:t>
            </a:r>
            <a:r>
              <a:rPr lang="hr-HR" dirty="0" err="1" smtClean="0"/>
              <a:t>roadcast_address</a:t>
            </a:r>
            <a:r>
              <a:rPr lang="hr-HR" dirty="0" smtClean="0"/>
              <a:t>: </a:t>
            </a:r>
            <a:r>
              <a:rPr lang="is-IS" dirty="0" smtClean="0">
                <a:solidFill>
                  <a:schemeClr val="accent1">
                    <a:lumMod val="75000"/>
                  </a:schemeClr>
                </a:solidFill>
              </a:rPr>
              <a:t>35.227.48.63; </a:t>
            </a:r>
            <a:r>
              <a:rPr lang="is-IS" dirty="0" smtClean="0"/>
              <a:t>(Current nodes public IP)</a:t>
            </a:r>
          </a:p>
          <a:p>
            <a:pPr lvl="2">
              <a:buFont typeface="Courier New" charset="0"/>
              <a:buChar char="o"/>
            </a:pPr>
            <a:r>
              <a:rPr lang="en-US" dirty="0" smtClean="0"/>
              <a:t>E</a:t>
            </a:r>
            <a:r>
              <a:rPr lang="is-IS" dirty="0" smtClean="0"/>
              <a:t>ndpoint_snitch: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GoogleCloudSnitch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Font typeface="Wingdings" charset="2"/>
              <a:buChar char="§"/>
            </a:pPr>
            <a:r>
              <a:rPr lang="en-US" dirty="0" smtClean="0"/>
              <a:t>Repeat above configuration for all the nodes in the cluster.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For all the other nodes beside the seed node, delete the default data: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r>
              <a:rPr lang="en-US" dirty="0"/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rm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-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rf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/opt/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bitnami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cassandra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/data/*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Start Cassandra on the seed node</a:t>
            </a:r>
            <a:r>
              <a:rPr lang="en-US" dirty="0"/>
              <a:t>, followed by other nodes, make the following change: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$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/opt/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bitnami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ctlscript.sh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start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cassandra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en-US" dirty="0" smtClean="0"/>
              <a:t>Finally, to test all the clusters are operating with a single seed node: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/opt/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bitnami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cassandra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/bin/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nodetool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status</a:t>
            </a: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0" y="410"/>
            <a:ext cx="12192000" cy="729430"/>
          </a:xfrm>
          <a:prstGeom prst="rect">
            <a:avLst/>
          </a:prstGeom>
          <a:solidFill>
            <a:srgbClr val="900028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dirty="0">
                <a:solidFill>
                  <a:schemeClr val="bg1"/>
                </a:solidFill>
              </a:rPr>
              <a:t>Big Data Programming </a:t>
            </a:r>
            <a:r>
              <a:rPr lang="mr-IN" sz="1800" dirty="0">
                <a:solidFill>
                  <a:schemeClr val="bg1"/>
                </a:solidFill>
              </a:rPr>
              <a:t>–</a:t>
            </a:r>
            <a:r>
              <a:rPr lang="en-US" sz="1800" dirty="0">
                <a:solidFill>
                  <a:schemeClr val="bg1"/>
                </a:solidFill>
              </a:rPr>
              <a:t> With Cassandra Architecture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6800"/>
            <a:ext cx="8299938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0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729840"/>
            <a:ext cx="10058400" cy="5442359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Nodes and Cluster</a:t>
            </a:r>
          </a:p>
          <a:p>
            <a:r>
              <a:rPr lang="en-US" dirty="0"/>
              <a:t>Every node is a peer</a:t>
            </a:r>
          </a:p>
          <a:p>
            <a:r>
              <a:rPr lang="en-US" dirty="0"/>
              <a:t>Ring structure (not master/slave)</a:t>
            </a:r>
          </a:p>
          <a:p>
            <a:r>
              <a:rPr lang="en-US" dirty="0"/>
              <a:t>Tokens and hashing</a:t>
            </a:r>
          </a:p>
          <a:p>
            <a:r>
              <a:rPr lang="en-US" dirty="0"/>
              <a:t>Elastic scaling (remove or add </a:t>
            </a:r>
            <a:r>
              <a:rPr lang="en-US" dirty="0" smtClean="0"/>
              <a:t>node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from (to) </a:t>
            </a:r>
            <a:r>
              <a:rPr lang="en-US" dirty="0" err="1"/>
              <a:t>runnung</a:t>
            </a:r>
            <a:r>
              <a:rPr lang="en-US" dirty="0"/>
              <a:t> cluster,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upgrade </a:t>
            </a:r>
            <a:r>
              <a:rPr lang="en-US" dirty="0"/>
              <a:t>when it</a:t>
            </a:r>
            <a:r>
              <a:rPr lang="mr-IN" dirty="0"/>
              <a:t>’</a:t>
            </a:r>
            <a:r>
              <a:rPr lang="en-US" dirty="0"/>
              <a:t>s running, </a:t>
            </a:r>
            <a:r>
              <a:rPr lang="mr-IN" dirty="0"/>
              <a:t>…</a:t>
            </a:r>
            <a:r>
              <a:rPr lang="en-US" dirty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0" y="410"/>
            <a:ext cx="12192000" cy="729430"/>
          </a:xfrm>
          <a:prstGeom prst="rect">
            <a:avLst/>
          </a:prstGeom>
          <a:solidFill>
            <a:srgbClr val="900028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dirty="0">
                <a:solidFill>
                  <a:schemeClr val="bg1"/>
                </a:solidFill>
              </a:rPr>
              <a:t>Big Data Programming </a:t>
            </a:r>
            <a:r>
              <a:rPr lang="mr-IN" sz="1800" dirty="0">
                <a:solidFill>
                  <a:schemeClr val="bg1"/>
                </a:solidFill>
              </a:rPr>
              <a:t>–</a:t>
            </a:r>
            <a:r>
              <a:rPr lang="en-US" sz="1800" dirty="0">
                <a:solidFill>
                  <a:schemeClr val="bg1"/>
                </a:solidFill>
              </a:rPr>
              <a:t> With Cassandra Architecture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6800"/>
            <a:ext cx="8299938" cy="711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679" y="1642820"/>
            <a:ext cx="6249276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098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883403"/>
            <a:ext cx="10058400" cy="5288797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sz="2400" b="1" dirty="0" smtClean="0"/>
              <a:t>Consistency</a:t>
            </a:r>
          </a:p>
          <a:p>
            <a:pPr>
              <a:lnSpc>
                <a:spcPct val="200000"/>
              </a:lnSpc>
            </a:pPr>
            <a:r>
              <a:rPr lang="en-US" dirty="0"/>
              <a:t>Every node acts as a </a:t>
            </a:r>
            <a:r>
              <a:rPr lang="en-US" dirty="0" smtClean="0"/>
              <a:t>coordinator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Tunable consistency levels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Strong consistence (R + W &gt; N)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Eventually consistence (R + W &lt; N)</a:t>
            </a:r>
          </a:p>
          <a:p>
            <a:pPr lvl="1">
              <a:lnSpc>
                <a:spcPct val="200000"/>
              </a:lnSpc>
            </a:pP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0" y="410"/>
            <a:ext cx="12192000" cy="729430"/>
          </a:xfrm>
          <a:prstGeom prst="rect">
            <a:avLst/>
          </a:prstGeom>
          <a:solidFill>
            <a:srgbClr val="900028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dirty="0">
                <a:solidFill>
                  <a:schemeClr val="bg1"/>
                </a:solidFill>
              </a:rPr>
              <a:t>Big Data Programming </a:t>
            </a:r>
            <a:r>
              <a:rPr lang="mr-IN" sz="1800" dirty="0">
                <a:solidFill>
                  <a:schemeClr val="bg1"/>
                </a:solidFill>
              </a:rPr>
              <a:t>–</a:t>
            </a:r>
            <a:r>
              <a:rPr lang="en-US" sz="1800" dirty="0">
                <a:solidFill>
                  <a:schemeClr val="bg1"/>
                </a:solidFill>
              </a:rPr>
              <a:t> With Cassandra Architecture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6800"/>
            <a:ext cx="8299938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899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1350</TotalTime>
  <Words>1368</Words>
  <Application>Microsoft Macintosh PowerPoint</Application>
  <PresentationFormat>Widescreen</PresentationFormat>
  <Paragraphs>186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Calibri</vt:lpstr>
      <vt:lpstr>Courier New</vt:lpstr>
      <vt:lpstr>Mangal</vt:lpstr>
      <vt:lpstr>Rockwell</vt:lpstr>
      <vt:lpstr>Rockwell Condensed</vt:lpstr>
      <vt:lpstr>Rockwell Extra Bold</vt:lpstr>
      <vt:lpstr>Times New Roman</vt:lpstr>
      <vt:lpstr>Wingdings</vt:lpstr>
      <vt:lpstr>方正姚体</vt:lpstr>
      <vt:lpstr>Wood Type</vt:lpstr>
      <vt:lpstr>Apache Cassandra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cQL queries</vt:lpstr>
      <vt:lpstr>PowerPoint Presentation</vt:lpstr>
      <vt:lpstr>Materialized views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Cassandra</dc:title>
  <dc:creator>Shuxiao Xie</dc:creator>
  <cp:lastModifiedBy>Shuxiao Xie</cp:lastModifiedBy>
  <cp:revision>66</cp:revision>
  <cp:lastPrinted>2017-12-20T19:37:43Z</cp:lastPrinted>
  <dcterms:created xsi:type="dcterms:W3CDTF">2017-12-19T05:30:03Z</dcterms:created>
  <dcterms:modified xsi:type="dcterms:W3CDTF">2017-12-21T00:45:00Z</dcterms:modified>
</cp:coreProperties>
</file>