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5" r:id="rId4"/>
    <p:sldId id="260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00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1511DF-35AD-08CF-7FA0-F88B4E125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9105A-633B-3CE1-32D2-24A0378C84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66F6E-0790-4941-8A7E-17721E97C372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09EAD-2E5B-CFBB-BD61-864C6A8F0C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D249-DC3C-DAC7-99B1-2F499575C9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433C-5A5B-4927-865C-D944D9AC7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0712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9FE8-60EA-4EFD-AA54-2AC54F625574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490D4-D29A-484E-B717-9C86F3DC7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339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BF39-17C0-5495-EF0D-CBF494323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203F-2123-15D6-C543-50AF19E6C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8E15-AB24-70A8-96F1-DAA28189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6280-E8C2-477E-A7F5-E9A3405B3852}" type="datetime1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7775-F491-9500-6663-DB134B02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9FAE-DE47-6C40-A441-9D638C0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277EA408-BFAD-468A-9593-CAAD2D9837C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5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9881-820A-919A-D12B-297441CF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1DAB-4BB0-3D72-A755-E196C2E41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A930-6A88-7C99-C0D7-F676B6B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8B7-6064-4700-B0FF-214CC89386F7}" type="datetime1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A7D5-C853-85FA-0347-20AD7BF8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B856-C053-393E-96CB-07C6FCCB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772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C36C6-7CB7-B240-C915-8D835FBB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5573A-11AA-0E9B-6CCB-DA749689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69C3-B7C9-1382-B73B-B05E646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A002-7DAD-4942-BFBE-81F4AF8F0D11}" type="datetime1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9B2C-F813-55B1-BE9A-C8B66009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A80F-AA83-6398-0DF4-548D574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3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6C53-2F38-3D9C-C121-C91D1326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FD91-BB6D-9B57-B506-51C1855C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0B091-35C1-F4CA-4881-DE528515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C0E-FFA5-422C-9F8A-2552061CE8B8}" type="datetime1">
              <a:rPr lang="en-CA" smtClean="0"/>
              <a:t>2023-01-20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7B58D-DE07-F4E1-4E61-6EC2A5A6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BEC4A-665A-FC28-877A-8DD384C0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47784" y="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277EA408-BFAD-468A-9593-CAAD2D9837C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505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C037-AD4B-B23D-8C1B-42A3B9BA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40BE-6FFA-A4D7-996A-723FFD04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13D1-5C22-A2EF-541E-E3C1CEAC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0DDA-EB36-4500-A984-BFB09021E62B}" type="datetime1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5B13D-CC06-EE2B-DDCF-E4A6CDBE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E2A2-0848-EB35-069C-2E25771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735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590D-8A52-EF72-0789-5EAD4C06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6A91-6F2D-2B1B-25A8-1DE822EF3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E001-F4FB-041F-46AF-FCED307B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944F4-9B65-232E-53F8-AED78498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477-0F43-4560-BC77-35879FD8E465}" type="datetime1">
              <a:rPr lang="en-CA" smtClean="0"/>
              <a:t>2023-01-20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BDDFC-4770-F52B-F9D9-24A6EF8C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5CA96-DAE3-D570-E95B-E3AF5B18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60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5F9D-0A58-7A96-F5A9-D73E1AE3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CC2A-EECC-8FC4-6BB7-ECEAD8AC5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C4089-73DF-14DF-FFDE-18AB5F77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A913F-6739-A39C-6B59-28E72405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13F5A-2A01-BE2F-AE4A-70443F6A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9593B-7351-A498-B36D-C41797E6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545-DD8C-4AF3-A42E-C363B8DDAA7A}" type="datetime1">
              <a:rPr lang="en-CA" smtClean="0"/>
              <a:t>2023-01-20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EA64-CFB3-0F15-5B1F-7BA4683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6B3C3-BA6C-C433-CF67-94FF8C4C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980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E2B0-3F7F-0304-3BDC-56870345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4C267-CA0F-732E-DCD5-1D1B6545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D56-72F0-4738-A0E6-25F4ED6A644E}" type="datetime1">
              <a:rPr lang="en-CA" smtClean="0"/>
              <a:t>2023-01-20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9D53-286C-D718-36EB-E53BF05D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D610C-FA38-D950-CDA0-B2C72946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30274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15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B2139-8336-3588-3995-568FEFFF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B527-AC3F-4135-B05C-CDA4AC0740E7}" type="datetime1">
              <a:rPr lang="en-CA" smtClean="0"/>
              <a:t>2023-01-20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CA570-97D0-CDDD-8A3C-BC521060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DB65-3690-3488-6FAF-E0640F62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73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BF0-8965-DB35-664E-2FC78E62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C50D-A3DF-4C37-4351-5B260988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716F-56FD-EDE7-4B12-D210CDA3F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71C9-92A1-0251-32A4-D7BB37E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14-E27E-42AB-98EF-0EA3993329A0}" type="datetime1">
              <a:rPr lang="en-CA" smtClean="0"/>
              <a:t>2023-01-20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CA55-8957-1942-2509-098D750C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2DA8-7BBE-2D0D-5166-57B0173A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45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8775-6D56-99CD-21D7-3CFA3786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0AA49-2D8E-2523-4B4D-290796EE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C4C0-953C-DB35-5689-8DDAEA53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8D637-1BDA-A682-E51A-5E83F4F1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401B-B2EB-4F64-8E13-35351AFD11C9}" type="datetime1">
              <a:rPr lang="en-CA" smtClean="0"/>
              <a:t>2023-01-20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455B-210D-53F1-27F1-F5DCCE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FF8F-906D-5564-47CC-34A0435B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405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3F70C-5398-D0F0-F9D8-32246966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6D34B-528E-9588-E4E9-E83C1F96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F672-DAEF-8ACC-2074-CD7364B2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AE4B-7310-4154-AE1F-5C6BDF879CBC}" type="datetime1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D7A1-E02D-914C-B63C-1131B4DEA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Chen, Francis F., 1929-. (1984). Introduction to plasma physics and controlled fusion. New York ::Plenum Press,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BEEC-4701-30BA-5B25-A163FF98B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3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A408-BFAD-468A-9593-CAAD2D983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277E-1C72-78F5-A56D-A6524CB5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617" y="563216"/>
            <a:ext cx="11519453" cy="2865784"/>
          </a:xfrm>
        </p:spPr>
        <p:txBody>
          <a:bodyPr>
            <a:normAutofit/>
          </a:bodyPr>
          <a:lstStyle/>
          <a:p>
            <a:r>
              <a:rPr lang="en-CA" sz="5400" dirty="0">
                <a:latin typeface="Georgia" panose="02040502050405020303" pitchFamily="18" charset="0"/>
              </a:rPr>
              <a:t>A Statistical Analysis of Anomalous Fluctuations of Energy Transport in a Filamentary Magnetized Plasma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D4C1-D149-4ACD-9E5A-67539A75F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1" y="3602038"/>
            <a:ext cx="9985513" cy="2043388"/>
          </a:xfrm>
        </p:spPr>
        <p:txBody>
          <a:bodyPr>
            <a:norm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Presentation created by Cassandra Mckenna</a:t>
            </a:r>
          </a:p>
          <a:p>
            <a:r>
              <a:rPr lang="en-CA" dirty="0">
                <a:latin typeface="Georgia" panose="02040502050405020303" pitchFamily="18" charset="0"/>
              </a:rPr>
              <a:t>Research collaborators: R. D. </a:t>
            </a:r>
            <a:r>
              <a:rPr lang="en-CA" dirty="0" err="1">
                <a:latin typeface="Georgia" panose="02040502050405020303" pitchFamily="18" charset="0"/>
              </a:rPr>
              <a:t>Sydora</a:t>
            </a:r>
            <a:r>
              <a:rPr lang="en-CA" dirty="0">
                <a:latin typeface="Georgia" panose="02040502050405020303" pitchFamily="18" charset="0"/>
              </a:rPr>
              <a:t>[1], S. </a:t>
            </a:r>
            <a:r>
              <a:rPr lang="en-CA" dirty="0" err="1">
                <a:latin typeface="Georgia" panose="02040502050405020303" pitchFamily="18" charset="0"/>
              </a:rPr>
              <a:t>Karbashewski</a:t>
            </a:r>
            <a:r>
              <a:rPr lang="en-CA" dirty="0">
                <a:latin typeface="Georgia" panose="02040502050405020303" pitchFamily="18" charset="0"/>
              </a:rPr>
              <a:t>[1]</a:t>
            </a:r>
          </a:p>
          <a:p>
            <a:r>
              <a:rPr lang="en-CA" dirty="0">
                <a:latin typeface="Georgia" panose="02040502050405020303" pitchFamily="18" charset="0"/>
              </a:rPr>
              <a:t>Research supported by NSERC USRA and the University of Alberta, Department of Physics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33A2-D667-E8FD-64C2-54E779B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8583" y="0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321B-9446-E511-410E-038A14C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97335" cy="365125"/>
          </a:xfrm>
        </p:spPr>
        <p:txBody>
          <a:bodyPr/>
          <a:lstStyle/>
          <a:p>
            <a:r>
              <a:rPr lang="en-CA" sz="1600" dirty="0">
                <a:latin typeface="Georgia" panose="02040502050405020303" pitchFamily="18" charset="0"/>
              </a:rPr>
              <a:t>1) University of Alberta,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78432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45DA-03B5-2006-30DC-E2731987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Plasma in 30 Seconds.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7F6A-72DE-9A48-A638-A3DD901E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6388" cy="4351338"/>
          </a:xfrm>
        </p:spPr>
        <p:txBody>
          <a:bodyPr>
            <a:normAutofit/>
          </a:bodyPr>
          <a:lstStyle/>
          <a:p>
            <a:r>
              <a:rPr lang="en-CA" dirty="0"/>
              <a:t>A plasma can be idealized as a gas but with the electrons separated from the nucleus (electrons and alpha particles for helium)</a:t>
            </a:r>
          </a:p>
          <a:p>
            <a:endParaRPr lang="en-CA" sz="1900" dirty="0"/>
          </a:p>
          <a:p>
            <a:r>
              <a:rPr lang="en-CA" dirty="0"/>
              <a:t>A magnetized plasma is a plasma with an external magnetic field.</a:t>
            </a:r>
          </a:p>
          <a:p>
            <a:endParaRPr lang="en-CA" sz="1800" dirty="0"/>
          </a:p>
          <a:p>
            <a:r>
              <a:rPr lang="en-CA" dirty="0"/>
              <a:t>Filaments in plasmas are caused by shooting hot electrons, this creates a temperature filament similar to your stove!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BB57-1306-72D0-3AD9-E5F5D3DB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D0E4-5E1D-2689-819C-24758474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47286" y="6473446"/>
            <a:ext cx="12339286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</a:rPr>
              <a:t>Udaix4. (2022, February 4). </a:t>
            </a:r>
            <a:r>
              <a:rPr lang="en-GB" i="1" dirty="0">
                <a:solidFill>
                  <a:schemeClr val="tx1"/>
                </a:solidFill>
                <a:effectLst/>
              </a:rPr>
              <a:t>State of matter infographic diagram solid liquid gas and plasma stock vector - illustration of molecular, condensation: 240595191</a:t>
            </a:r>
            <a:r>
              <a:rPr lang="en-GB" dirty="0">
                <a:solidFill>
                  <a:schemeClr val="tx1"/>
                </a:solidFill>
                <a:effectLst/>
              </a:rPr>
              <a:t>. </a:t>
            </a:r>
            <a:r>
              <a:rPr lang="en-GB" dirty="0" err="1">
                <a:solidFill>
                  <a:schemeClr val="tx1"/>
                </a:solidFill>
                <a:effectLst/>
              </a:rPr>
              <a:t>Dreamstime</a:t>
            </a:r>
            <a:r>
              <a:rPr lang="en-GB" dirty="0">
                <a:solidFill>
                  <a:schemeClr val="tx1"/>
                </a:solidFill>
                <a:effectLst/>
              </a:rPr>
              <a:t>. Retrieved January 15, 2023, from https://www.dreamstime.com/state-matter-infographic-diagram-solid-liquid-gas-plasma-relation-heat-melting-vaporization-atoms-ionization-chart-image240595191 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E9E58-2D63-612C-C00D-05DF1021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48" y="1139103"/>
            <a:ext cx="3755689" cy="276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DCD5E-8F33-97D3-B5DC-57AC7349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306" y="3704020"/>
            <a:ext cx="3755689" cy="26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BEDD-39A5-855F-352E-CAFC2273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27" y="136525"/>
            <a:ext cx="10515600" cy="1325563"/>
          </a:xfrm>
        </p:spPr>
        <p:txBody>
          <a:bodyPr/>
          <a:lstStyle/>
          <a:p>
            <a:r>
              <a:rPr lang="en-CA" dirty="0">
                <a:latin typeface="Georgia" panose="02040502050405020303" pitchFamily="18" charset="0"/>
              </a:rPr>
              <a:t>Motivation to Study Plasmas</a:t>
            </a:r>
            <a:r>
              <a:rPr lang="en-CA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9D79-DAC0-245D-9DBD-E399B22F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27" y="1512642"/>
            <a:ext cx="7525684" cy="5345358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latin typeface="Georgia" panose="02040502050405020303" pitchFamily="18" charset="0"/>
              </a:rPr>
              <a:t>Energy-transport models are incomplete for filaments in plasmas.</a:t>
            </a:r>
          </a:p>
          <a:p>
            <a:endParaRPr lang="en-CA" sz="900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Very important to understand energy-transport as many astrophysical plasma have plasma filaments which release huge amounts of energy.</a:t>
            </a:r>
          </a:p>
          <a:p>
            <a:endParaRPr lang="en-CA" sz="900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By creating a model, we can correlate energy-transport relationships to physical properties of the plasma. (work backwards).</a:t>
            </a:r>
          </a:p>
          <a:p>
            <a:endParaRPr lang="en-CA" sz="900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Current models disagree with each-other and don’t fully explain experimental results, by investigating energy-transport relationships more thoroughly, we aim to create a model in future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429E-CBBF-045E-45B7-BE0EDC7C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19773" y="0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5419-F379-8FF5-EAAD-0667102B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9619" y="4583433"/>
            <a:ext cx="4096901" cy="365125"/>
          </a:xfrm>
        </p:spPr>
        <p:txBody>
          <a:bodyPr/>
          <a:lstStyle/>
          <a:p>
            <a:r>
              <a:rPr lang="en-GB" sz="1600" dirty="0">
                <a:solidFill>
                  <a:schemeClr val="tx1"/>
                </a:solidFill>
                <a:effectLst/>
              </a:rPr>
              <a:t>Zell, H. (2015, March 6). </a:t>
            </a:r>
            <a:r>
              <a:rPr lang="en-GB" sz="1600" i="1" dirty="0">
                <a:solidFill>
                  <a:schemeClr val="tx1"/>
                </a:solidFill>
                <a:effectLst/>
              </a:rPr>
              <a:t>What is a solar prominence?</a:t>
            </a:r>
            <a:r>
              <a:rPr lang="en-GB" sz="1600" dirty="0">
                <a:solidFill>
                  <a:schemeClr val="tx1"/>
                </a:solidFill>
                <a:effectLst/>
              </a:rPr>
              <a:t> NASA. Retrieved January 15, 2023, from https://www.nasa.gov/content/goddard/what-is-a-solar-prominence 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E1C8C-E453-7CE0-8F8F-AF2C4E03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68" y="136525"/>
            <a:ext cx="380100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4C20-AAC5-E219-B7A1-37303C9A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0" y="0"/>
            <a:ext cx="4590875" cy="1611508"/>
          </a:xfrm>
        </p:spPr>
        <p:txBody>
          <a:bodyPr>
            <a:noAutofit/>
          </a:bodyPr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How do Plasma’s Transport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EBE4-A306-7276-9DA6-4B383F25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1" y="1570677"/>
            <a:ext cx="4590875" cy="4990182"/>
          </a:xfrm>
        </p:spPr>
        <p:txBody>
          <a:bodyPr>
            <a:noAutofit/>
          </a:bodyPr>
          <a:lstStyle/>
          <a:p>
            <a:endParaRPr lang="en-CA" sz="100" dirty="0">
              <a:latin typeface="Georgia" panose="02040502050405020303" pitchFamily="18" charset="0"/>
            </a:endParaRPr>
          </a:p>
          <a:p>
            <a:r>
              <a:rPr lang="en-CA" sz="2400" dirty="0">
                <a:latin typeface="Georgia" panose="02040502050405020303" pitchFamily="18" charset="0"/>
              </a:rPr>
              <a:t>In our filament, we have local hot and cold zones, which makes the electrons diffuse to different lengths.</a:t>
            </a:r>
          </a:p>
          <a:p>
            <a:endParaRPr lang="en-CA" sz="100" dirty="0">
              <a:latin typeface="Georgia" panose="02040502050405020303" pitchFamily="18" charset="0"/>
            </a:endParaRPr>
          </a:p>
          <a:p>
            <a:r>
              <a:rPr lang="en-CA" sz="2400" dirty="0">
                <a:latin typeface="Georgia" panose="02040502050405020303" pitchFamily="18" charset="0"/>
              </a:rPr>
              <a:t>If our filament was homogenous, we would expect the line connecting A and B to be the isotherm.</a:t>
            </a:r>
          </a:p>
          <a:p>
            <a:endParaRPr lang="en-CA" sz="100" dirty="0">
              <a:latin typeface="Georgia" panose="02040502050405020303" pitchFamily="18" charset="0"/>
            </a:endParaRPr>
          </a:p>
          <a:p>
            <a:r>
              <a:rPr lang="en-CA" sz="2400" dirty="0">
                <a:latin typeface="Georgia" panose="02040502050405020303" pitchFamily="18" charset="0"/>
              </a:rPr>
              <a:t>Between A and B there is a difference in the temperature and </a:t>
            </a:r>
            <a:r>
              <a:rPr lang="en-CA" sz="2400" i="1" dirty="0">
                <a:latin typeface="Georgia" panose="02040502050405020303" pitchFamily="18" charset="0"/>
              </a:rPr>
              <a:t>electron density</a:t>
            </a:r>
            <a:r>
              <a:rPr lang="en-CA" sz="2400" dirty="0">
                <a:latin typeface="Georgia" panose="02040502050405020303" pitchFamily="18" charset="0"/>
              </a:rPr>
              <a:t>, resulting in a potential difference.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9FCB4B9-5956-82AF-1628-F45FEF62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2" y="770467"/>
            <a:ext cx="6340104" cy="5526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E4A39-2C72-EB1E-A6DC-C05092C4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61371" y="0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496C-EB0D-A44A-539D-E2D0B845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94923"/>
            <a:ext cx="4965397" cy="365125"/>
          </a:xfrm>
        </p:spPr>
        <p:txBody>
          <a:bodyPr/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Chen, Francis F., 1929-. (1984). Introduction to plasma physics and controlled fusion. New York ::Plenum Press</a:t>
            </a:r>
            <a:r>
              <a:rPr lang="en-GB" sz="1400" dirty="0">
                <a:solidFill>
                  <a:schemeClr val="tx1"/>
                </a:solidFill>
              </a:rPr>
              <a:t>,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3CF80-F68C-1A14-F3AE-A7A640EB4205}"/>
              </a:ext>
            </a:extLst>
          </p:cNvPr>
          <p:cNvSpPr txBox="1"/>
          <p:nvPr/>
        </p:nvSpPr>
        <p:spPr>
          <a:xfrm>
            <a:off x="9954072" y="2884349"/>
            <a:ext cx="1152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Oscillating</a:t>
            </a:r>
          </a:p>
          <a:p>
            <a:r>
              <a:rPr lang="en-CA" dirty="0"/>
              <a:t>Electric </a:t>
            </a:r>
          </a:p>
          <a:p>
            <a:r>
              <a:rPr lang="en-CA" dirty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20223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F138-F5EC-C537-1E50-20317483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3" y="0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Drift-Alfven Waves</a:t>
            </a:r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BA86-AB62-0764-1E97-B04E51B2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1181"/>
            <a:ext cx="4515230" cy="5003741"/>
          </a:xfrm>
        </p:spPr>
        <p:txBody>
          <a:bodyPr>
            <a:noAutofit/>
          </a:bodyPr>
          <a:lstStyle/>
          <a:p>
            <a:r>
              <a:rPr lang="en-CA" sz="2400" dirty="0">
                <a:latin typeface="Georgia" panose="02040502050405020303" pitchFamily="18" charset="0"/>
              </a:rPr>
              <a:t>Due to electric field oscillating (</a:t>
            </a:r>
            <a:r>
              <a:rPr lang="en-CA" sz="2400" dirty="0" err="1">
                <a:latin typeface="Georgia" panose="02040502050405020303" pitchFamily="18" charset="0"/>
              </a:rPr>
              <a:t>ie</a:t>
            </a:r>
            <a:r>
              <a:rPr lang="en-CA" sz="2400" dirty="0">
                <a:latin typeface="Georgia" panose="02040502050405020303" pitchFamily="18" charset="0"/>
              </a:rPr>
              <a:t> switches up facing to down facing in a wave), the magnetic field also oscillates in the x direction.</a:t>
            </a:r>
          </a:p>
          <a:p>
            <a:endParaRPr lang="en-CA" sz="800" dirty="0">
              <a:latin typeface="Georgia" panose="02040502050405020303" pitchFamily="18" charset="0"/>
            </a:endParaRPr>
          </a:p>
          <a:p>
            <a:r>
              <a:rPr lang="en-CA" sz="2400" dirty="0">
                <a:latin typeface="Georgia" panose="02040502050405020303" pitchFamily="18" charset="0"/>
              </a:rPr>
              <a:t>Since we have an external magnetic field, adding these vectors we get a wave!</a:t>
            </a:r>
          </a:p>
          <a:p>
            <a:endParaRPr lang="en-CA" sz="800" dirty="0">
              <a:latin typeface="Georgia" panose="02040502050405020303" pitchFamily="18" charset="0"/>
            </a:endParaRPr>
          </a:p>
          <a:p>
            <a:r>
              <a:rPr lang="en-CA" sz="2400" dirty="0">
                <a:latin typeface="Georgia" panose="02040502050405020303" pitchFamily="18" charset="0"/>
              </a:rPr>
              <a:t>Since plasmas aren’t just electrons, the positive ions rapidly accelerate due to the our fields and overshoot, leading to exceptionally large increases in amplitude.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46BEF-5208-976E-0F81-0A1BA273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7" y="3499628"/>
            <a:ext cx="3895869" cy="1368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E8D85D-B032-B252-EF4B-BE5FF829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997" y="4021033"/>
            <a:ext cx="1686160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D6EDD-CFE6-6C60-AD98-52933561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413" y="5029402"/>
            <a:ext cx="2743583" cy="1124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DCE6CD-2476-3DF2-A9EB-751AFC391043}"/>
              </a:ext>
            </a:extLst>
          </p:cNvPr>
          <p:cNvSpPr/>
          <p:nvPr/>
        </p:nvSpPr>
        <p:spPr>
          <a:xfrm>
            <a:off x="5233904" y="4802812"/>
            <a:ext cx="2491991" cy="13688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5BB226-B9D3-3D6A-B03F-ECEEF12F0AD8}"/>
              </a:ext>
            </a:extLst>
          </p:cNvPr>
          <p:cNvSpPr/>
          <p:nvPr/>
        </p:nvSpPr>
        <p:spPr>
          <a:xfrm>
            <a:off x="7938198" y="4876928"/>
            <a:ext cx="3641759" cy="12857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50975552-57BF-FE75-9C6D-B9EED44F2185}"/>
              </a:ext>
            </a:extLst>
          </p:cNvPr>
          <p:cNvSpPr/>
          <p:nvPr/>
        </p:nvSpPr>
        <p:spPr>
          <a:xfrm rot="5400000">
            <a:off x="8395819" y="4203464"/>
            <a:ext cx="738758" cy="5087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3FF5A9-B25E-0D0E-61C1-1E347B1AB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688" y="557784"/>
            <a:ext cx="6584097" cy="31985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1A267-056A-BE90-AAE5-BBCE17B6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66941" y="0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5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A36BD-E661-CE78-9C23-AE6C73586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752" y="4926778"/>
            <a:ext cx="3402248" cy="11340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2B06-297F-C7D1-90B1-3794AA2C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6815" y="6372019"/>
            <a:ext cx="5163348" cy="365125"/>
          </a:xfrm>
        </p:spPr>
        <p:txBody>
          <a:bodyPr/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Chen, Francis F., 1929-. (1984). Introduction to plasma physics and controlled fusion. New York ::Plenum Press,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1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CE-24DC-1DB2-ACDD-436FA768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173"/>
            <a:ext cx="12192000" cy="751350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Characterizing our Plasma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7FE7-40ED-AF2D-83F1-6A394C98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8845"/>
            <a:ext cx="7992533" cy="5947476"/>
          </a:xfrm>
        </p:spPr>
        <p:txBody>
          <a:bodyPr>
            <a:normAutofit/>
          </a:bodyPr>
          <a:lstStyle/>
          <a:p>
            <a:r>
              <a:rPr lang="en-CA" sz="2600" dirty="0">
                <a:latin typeface="Georgia" panose="02040502050405020303" pitchFamily="18" charset="0"/>
              </a:rPr>
              <a:t>Selecting a point and analyze the time series of its voltage with respect to the edge of the plasma column.</a:t>
            </a:r>
          </a:p>
          <a:p>
            <a:endParaRPr lang="en-CA" sz="800" dirty="0">
              <a:latin typeface="Georgia" panose="02040502050405020303" pitchFamily="18" charset="0"/>
            </a:endParaRPr>
          </a:p>
          <a:p>
            <a:r>
              <a:rPr lang="en-CA" sz="2600" dirty="0">
                <a:latin typeface="Georgia" panose="02040502050405020303" pitchFamily="18" charset="0"/>
              </a:rPr>
              <a:t>By choosing a point far outside the filament, the predominate energy-transfer will come from waves.</a:t>
            </a:r>
          </a:p>
          <a:p>
            <a:endParaRPr lang="en-CA" sz="800" dirty="0">
              <a:latin typeface="Georgia" panose="02040502050405020303" pitchFamily="18" charset="0"/>
            </a:endParaRPr>
          </a:p>
          <a:p>
            <a:r>
              <a:rPr lang="en-CA" sz="2600" dirty="0">
                <a:latin typeface="Georgia" panose="02040502050405020303" pitchFamily="18" charset="0"/>
              </a:rPr>
              <a:t>When creating a time series at our select point we can see there are four distinct windows of activity. </a:t>
            </a:r>
          </a:p>
          <a:p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B937583-E61C-8E46-E37D-5E04A338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89" y="910523"/>
            <a:ext cx="4465555" cy="3572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3D15A-4012-EC23-1208-9CAF560C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3080"/>
            <a:ext cx="6096000" cy="2764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F91D21-9E0B-8559-7677-3B7D743BA00A}"/>
              </a:ext>
            </a:extLst>
          </p:cNvPr>
          <p:cNvSpPr txBox="1"/>
          <p:nvPr/>
        </p:nvSpPr>
        <p:spPr>
          <a:xfrm>
            <a:off x="6196519" y="4792867"/>
            <a:ext cx="50930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Georgia" panose="02040502050405020303" pitchFamily="18" charset="0"/>
              </a:rPr>
              <a:t>Classical phase (red) is electrons move away and </a:t>
            </a:r>
          </a:p>
          <a:p>
            <a:r>
              <a:rPr lang="en-CA" sz="1600" dirty="0">
                <a:latin typeface="Georgia" panose="02040502050405020303" pitchFamily="18" charset="0"/>
              </a:rPr>
              <a:t>energy is transferred through collisions, the</a:t>
            </a:r>
          </a:p>
          <a:p>
            <a:r>
              <a:rPr lang="en-CA" sz="1600" dirty="0">
                <a:latin typeface="Georgia" panose="02040502050405020303" pitchFamily="18" charset="0"/>
              </a:rPr>
              <a:t>yellow is when Alfven waves  start and ions </a:t>
            </a:r>
          </a:p>
          <a:p>
            <a:r>
              <a:rPr lang="en-CA" sz="1600" dirty="0">
                <a:latin typeface="Georgia" panose="02040502050405020303" pitchFamily="18" charset="0"/>
              </a:rPr>
              <a:t>increase the amplitude at ~6ms. Waves are the </a:t>
            </a:r>
          </a:p>
          <a:p>
            <a:r>
              <a:rPr lang="en-CA" sz="1600" dirty="0">
                <a:latin typeface="Georgia" panose="02040502050405020303" pitchFamily="18" charset="0"/>
              </a:rPr>
              <a:t>now predominate energy-transport mechanism. The</a:t>
            </a:r>
          </a:p>
          <a:p>
            <a:r>
              <a:rPr lang="en-CA" sz="1600" dirty="0">
                <a:latin typeface="Georgia" panose="02040502050405020303" pitchFamily="18" charset="0"/>
              </a:rPr>
              <a:t>blue is simply a dampening phase and purple is when </a:t>
            </a:r>
          </a:p>
          <a:p>
            <a:r>
              <a:rPr lang="en-CA" sz="1600" dirty="0">
                <a:latin typeface="Georgia" panose="02040502050405020303" pitchFamily="18" charset="0"/>
              </a:rPr>
              <a:t>our plasma becomes chaotic.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97483-D079-9FE1-A843-556EBB11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12076" y="-5022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7E145-2F9D-49A7-BF6D-A97C7C17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67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6BCB-A433-6DFB-AAE3-6485AA16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4" y="693833"/>
            <a:ext cx="3302212" cy="1680519"/>
          </a:xfrm>
        </p:spPr>
        <p:txBody>
          <a:bodyPr>
            <a:no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Fluctuations Through Temporal Evolution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F79591-DAA9-AEA5-92B3-0B0EC1F7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696" y="0"/>
            <a:ext cx="8596820" cy="3283701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Plotting histograms in small windows of the time-series and plot the change in potential divided by the magnitude.</a:t>
            </a:r>
            <a:endParaRPr lang="en-US" sz="2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Large Kurtosis relates to the number of outliers, in our case bursts, skewness relates to how gaussian the outliers are.</a:t>
            </a:r>
            <a:endParaRPr lang="en-US" sz="2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By finding the skew-kurtosis of histograms spanning our time-series, we can characterize energy-transport(quadratic)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By characterizing our relationship and creating a model, we can then find a physical interpretation of the relationship!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EA99AC62-009B-E8C8-2651-EEBECE80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03" y="3320521"/>
            <a:ext cx="5519597" cy="363755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F30A38-0CDF-825C-3804-FB67C30453F8}"/>
              </a:ext>
            </a:extLst>
          </p:cNvPr>
          <p:cNvCxnSpPr/>
          <p:nvPr/>
        </p:nvCxnSpPr>
        <p:spPr>
          <a:xfrm>
            <a:off x="3448696" y="0"/>
            <a:ext cx="0" cy="31687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Chart, histogram">
            <a:extLst>
              <a:ext uri="{FF2B5EF4-FFF2-40B4-BE49-F238E27FC236}">
                <a16:creationId xmlns:a16="http://schemas.microsoft.com/office/drawing/2014/main" id="{A59C1073-8D38-1B68-64EC-C86F4A95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1910"/>
            <a:ext cx="6826315" cy="33642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5941D5-2FF0-E851-0648-AB2BAC5621AD}"/>
              </a:ext>
            </a:extLst>
          </p:cNvPr>
          <p:cNvSpPr txBox="1"/>
          <p:nvPr/>
        </p:nvSpPr>
        <p:spPr>
          <a:xfrm>
            <a:off x="5155904" y="522569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Georgia" panose="02040502050405020303" pitchFamily="18" charset="0"/>
              </a:rPr>
              <a:t>Skew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262B42-019E-7D69-204F-05B27CB7785C}"/>
              </a:ext>
            </a:extLst>
          </p:cNvPr>
          <p:cNvSpPr txBox="1"/>
          <p:nvPr/>
        </p:nvSpPr>
        <p:spPr>
          <a:xfrm>
            <a:off x="834554" y="4204619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Georgia" panose="02040502050405020303" pitchFamily="18" charset="0"/>
              </a:rPr>
              <a:t>Kurtosis</a:t>
            </a:r>
          </a:p>
          <a:p>
            <a:endParaRPr lang="en-CA" sz="2000" dirty="0">
              <a:latin typeface="Georgia" panose="02040502050405020303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A6269E8-7A96-C84F-BFCB-D4876D3E93E4}"/>
              </a:ext>
            </a:extLst>
          </p:cNvPr>
          <p:cNvSpPr/>
          <p:nvPr/>
        </p:nvSpPr>
        <p:spPr>
          <a:xfrm rot="19857989">
            <a:off x="1855218" y="3995247"/>
            <a:ext cx="534418" cy="37585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7A547A4-A77B-CDB6-2605-EB3472D56EA3}"/>
              </a:ext>
            </a:extLst>
          </p:cNvPr>
          <p:cNvSpPr/>
          <p:nvPr/>
        </p:nvSpPr>
        <p:spPr>
          <a:xfrm rot="20476961">
            <a:off x="4680064" y="5559349"/>
            <a:ext cx="666593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D747E-C041-7278-9A08-7CC65478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90452" y="29547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C24D1-0050-1467-C33C-19008170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20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6ADB-1B01-969F-BA45-56FE67DA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24" y="658187"/>
            <a:ext cx="3094688" cy="1325563"/>
          </a:xfrm>
        </p:spPr>
        <p:txBody>
          <a:bodyPr>
            <a:noAutofit/>
          </a:bodyPr>
          <a:lstStyle/>
          <a:p>
            <a:r>
              <a:rPr lang="en-CA">
                <a:latin typeface="Georgia" panose="02040502050405020303" pitchFamily="18" charset="0"/>
              </a:rPr>
              <a:t>Fluctuation Through Spatial </a:t>
            </a:r>
            <a:r>
              <a:rPr lang="en-CA" dirty="0">
                <a:latin typeface="Georgia" panose="02040502050405020303" pitchFamily="18" charset="0"/>
              </a:rPr>
              <a:t>E</a:t>
            </a:r>
            <a:r>
              <a:rPr lang="en-CA">
                <a:latin typeface="Georgia" panose="02040502050405020303" pitchFamily="18" charset="0"/>
              </a:rPr>
              <a:t>volution</a:t>
            </a:r>
            <a:endParaRPr lang="en-CA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893B4-EE5D-EA4C-2191-D0DA21AF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23252"/>
            <a:ext cx="6217920" cy="3434748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986E1A-E78E-6542-64A2-37DE97B0D8DC}"/>
              </a:ext>
            </a:extLst>
          </p:cNvPr>
          <p:cNvCxnSpPr/>
          <p:nvPr/>
        </p:nvCxnSpPr>
        <p:spPr>
          <a:xfrm>
            <a:off x="3211629" y="0"/>
            <a:ext cx="0" cy="31687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D342B6-4513-7AA3-410E-18C20635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383686"/>
            <a:ext cx="5893068" cy="3474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45DE5-C202-C4FA-A66B-DC93A6D77A20}"/>
              </a:ext>
            </a:extLst>
          </p:cNvPr>
          <p:cNvSpPr txBox="1"/>
          <p:nvPr/>
        </p:nvSpPr>
        <p:spPr>
          <a:xfrm>
            <a:off x="3175147" y="-70964"/>
            <a:ext cx="9016853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Plotting histograms through radial evolution (set time windows) rather than a time series, we can see spatial evolution.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classical phase is random(collision-dominated).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 the Drift-Alfven phase at high radii, like the last slide, there is a large skew-kurtosis relationship indicating 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transition phase is dampened (smaller quadratic coefficient), however the turbulent phase is a different shape!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3A3753-B6B9-2021-1702-34C3D305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12718" y="0"/>
            <a:ext cx="2743200" cy="365125"/>
          </a:xfrm>
        </p:spPr>
        <p:txBody>
          <a:bodyPr/>
          <a:lstStyle/>
          <a:p>
            <a:fld id="{277EA408-BFAD-468A-9593-CAAD2D9837CF}" type="slidenum">
              <a:rPr lang="en-CA" smtClean="0"/>
              <a:t>8</a:t>
            </a:fld>
            <a:endParaRPr lang="en-CA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6A9FD8-7E58-F3AD-EC22-54DD8F263318}"/>
              </a:ext>
            </a:extLst>
          </p:cNvPr>
          <p:cNvSpPr/>
          <p:nvPr/>
        </p:nvSpPr>
        <p:spPr>
          <a:xfrm rot="14515340">
            <a:off x="4681584" y="4195121"/>
            <a:ext cx="51301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FCB6FA-016A-B22C-A097-A9B739E445AC}"/>
              </a:ext>
            </a:extLst>
          </p:cNvPr>
          <p:cNvSpPr/>
          <p:nvPr/>
        </p:nvSpPr>
        <p:spPr>
          <a:xfrm rot="19457124">
            <a:off x="3510371" y="4091439"/>
            <a:ext cx="609600" cy="20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81A17-4C1A-435E-C948-872B606502D8}"/>
              </a:ext>
            </a:extLst>
          </p:cNvPr>
          <p:cNvSpPr txBox="1"/>
          <p:nvPr/>
        </p:nvSpPr>
        <p:spPr>
          <a:xfrm>
            <a:off x="2931680" y="4352510"/>
            <a:ext cx="104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Georgia" panose="02040502050405020303" pitchFamily="18" charset="0"/>
              </a:rPr>
              <a:t>Kurtosis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1503D-14C8-6EEA-4C86-0A5A38617008}"/>
              </a:ext>
            </a:extLst>
          </p:cNvPr>
          <p:cNvSpPr txBox="1"/>
          <p:nvPr/>
        </p:nvSpPr>
        <p:spPr>
          <a:xfrm>
            <a:off x="4527756" y="4560796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Georgia" panose="02040502050405020303" pitchFamily="18" charset="0"/>
              </a:rPr>
              <a:t>Skew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1F457-8719-26F4-A07F-49AD1C22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0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56C-0067-A8EF-F8D5-97ADCD81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0C3E-697E-E266-C843-EA4A1B4E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By </a:t>
            </a:r>
            <a:r>
              <a:rPr lang="en-CA" dirty="0" err="1"/>
              <a:t>charazterizing</a:t>
            </a:r>
            <a:r>
              <a:rPr lang="en-CA" dirty="0"/>
              <a:t> relationships between skew-kurtosis in both spatial and temporal evolution, we can now create a model which can lead to a physical interpretation of the skew-kurtosis relationship.</a:t>
            </a:r>
          </a:p>
          <a:p>
            <a:endParaRPr lang="en-CA" dirty="0"/>
          </a:p>
          <a:p>
            <a:r>
              <a:rPr lang="en-CA" dirty="0"/>
              <a:t>By understanding skew-kurtosis relationships, we can then work backwards and see what uncharacterized physical processes are happening in astrophysical plasma (example: blackhole accretion discs[1], or the solar corona[2]).</a:t>
            </a:r>
          </a:p>
          <a:p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90D4C-2439-57C5-6FB9-E3165A34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A408-BFAD-468A-9593-CAAD2D9837CF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65D1-E4F3-A018-90AE-5D253A23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172" y="6250606"/>
            <a:ext cx="4571489" cy="365125"/>
          </a:xfrm>
        </p:spPr>
        <p:txBody>
          <a:bodyPr/>
          <a:lstStyle/>
          <a:p>
            <a:pPr marL="228600" indent="-228600">
              <a:buAutoNum type="arabicParenR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Greenhough, J., Chapman, S. C.,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Chaty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Dendy, R. O., &amp; Rowlands, G. (2002). Characterising anomalous transport in accretion disks from X-ray observations.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Astronomy &amp; Astrophysics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385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693-700.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0A309-15B3-5350-7D60-C86F7C952C5D}"/>
              </a:ext>
            </a:extLst>
          </p:cNvPr>
          <p:cNvSpPr txBox="1"/>
          <p:nvPr/>
        </p:nvSpPr>
        <p:spPr>
          <a:xfrm>
            <a:off x="5363661" y="6019773"/>
            <a:ext cx="619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2) </a:t>
            </a:r>
            <a:r>
              <a:rPr lang="en-CA" sz="1200" b="0" i="0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Beaufume</a:t>
            </a:r>
            <a:r>
              <a:rPr lang="en-CA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P. (1992). Anomalous energy transport in hot plasmas: solar corona and Tokamak (FRCEA-TH--365). France</a:t>
            </a:r>
            <a:endParaRPr lang="en-CA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915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A Statistical Analysis of Anomalous Fluctuations of Energy Transport in a Filamentary Magnetized Plasma</vt:lpstr>
      <vt:lpstr>What is a Plasma in 30 Seconds. </vt:lpstr>
      <vt:lpstr>Motivation to Study Plasmas:</vt:lpstr>
      <vt:lpstr>How do Plasma’s Transport Energy</vt:lpstr>
      <vt:lpstr>Drift-Alfven Waves </vt:lpstr>
      <vt:lpstr>Characterizing our Plasma Through Time</vt:lpstr>
      <vt:lpstr>Fluctuations Through Temporal Evolution</vt:lpstr>
      <vt:lpstr>Fluctuation Through Spatial Evolution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Analysis of Anomalous Fluctuations Related to Energy Transport in a Magnetized Plasma</dc:title>
  <dc:creator>Cassandra Mckenna</dc:creator>
  <cp:lastModifiedBy>Cassandra Mckenna</cp:lastModifiedBy>
  <cp:revision>21</cp:revision>
  <dcterms:created xsi:type="dcterms:W3CDTF">2022-12-27T00:00:53Z</dcterms:created>
  <dcterms:modified xsi:type="dcterms:W3CDTF">2023-01-21T05:28:27Z</dcterms:modified>
</cp:coreProperties>
</file>