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E60"/>
    <a:srgbClr val="D8600A"/>
    <a:srgbClr val="E67E23"/>
    <a:srgbClr val="EDF1F2"/>
    <a:srgbClr val="F8FAFB"/>
    <a:srgbClr val="95A5A7"/>
    <a:srgbClr val="9B59B6"/>
    <a:srgbClr val="13A185"/>
    <a:srgbClr val="3498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13"/>
    <p:restoredTop sz="94651"/>
  </p:normalViewPr>
  <p:slideViewPr>
    <p:cSldViewPr snapToGrid="0">
      <p:cViewPr>
        <p:scale>
          <a:sx n="133" d="100"/>
          <a:sy n="133" d="100"/>
        </p:scale>
        <p:origin x="-2800" y="-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redit risk analysis report&#10;&#10;AI-generated content may be incorrect.">
            <a:extLst>
              <a:ext uri="{FF2B5EF4-FFF2-40B4-BE49-F238E27FC236}">
                <a16:creationId xmlns:a16="http://schemas.microsoft.com/office/drawing/2014/main" id="{CE8226E6-3F2B-4524-D40E-B151777BB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58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C1CF6A2-E23D-5593-2C99-86196D884ACD}"/>
              </a:ext>
            </a:extLst>
          </p:cNvPr>
          <p:cNvSpPr/>
          <p:nvPr/>
        </p:nvSpPr>
        <p:spPr>
          <a:xfrm>
            <a:off x="4583152" y="1326995"/>
            <a:ext cx="301083" cy="278781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A3910-8298-9483-A87D-DFF39943D108}"/>
              </a:ext>
            </a:extLst>
          </p:cNvPr>
          <p:cNvSpPr/>
          <p:nvPr/>
        </p:nvSpPr>
        <p:spPr>
          <a:xfrm>
            <a:off x="1706136" y="2743203"/>
            <a:ext cx="334537" cy="3791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BCD7E4-D7CF-E4C3-A7F8-6308E9EC3C8F}"/>
              </a:ext>
            </a:extLst>
          </p:cNvPr>
          <p:cNvSpPr/>
          <p:nvPr/>
        </p:nvSpPr>
        <p:spPr>
          <a:xfrm>
            <a:off x="7690623" y="2709749"/>
            <a:ext cx="334537" cy="37914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814E4B-0C60-F466-1563-E11F7038CCFB}"/>
              </a:ext>
            </a:extLst>
          </p:cNvPr>
          <p:cNvSpPr/>
          <p:nvPr/>
        </p:nvSpPr>
        <p:spPr>
          <a:xfrm>
            <a:off x="486936" y="3133499"/>
            <a:ext cx="334537" cy="1973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46E4F9-38F3-2D81-A80F-6D8B23D03274}"/>
              </a:ext>
            </a:extLst>
          </p:cNvPr>
          <p:cNvSpPr/>
          <p:nvPr/>
        </p:nvSpPr>
        <p:spPr>
          <a:xfrm>
            <a:off x="6339468" y="3133499"/>
            <a:ext cx="334537" cy="1973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4C5CC-1DF1-85CB-40AF-0658E2EEF03F}"/>
              </a:ext>
            </a:extLst>
          </p:cNvPr>
          <p:cNvSpPr/>
          <p:nvPr/>
        </p:nvSpPr>
        <p:spPr>
          <a:xfrm>
            <a:off x="278779" y="6668430"/>
            <a:ext cx="11708781" cy="156117"/>
          </a:xfrm>
          <a:prstGeom prst="rect">
            <a:avLst/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1B60DE-EF92-288B-3C06-7D586727BBFC}"/>
              </a:ext>
            </a:extLst>
          </p:cNvPr>
          <p:cNvSpPr/>
          <p:nvPr/>
        </p:nvSpPr>
        <p:spPr>
          <a:xfrm>
            <a:off x="821473" y="6099717"/>
            <a:ext cx="159834" cy="200722"/>
          </a:xfrm>
          <a:prstGeom prst="ellipse">
            <a:avLst/>
          </a:prstGeom>
          <a:solidFill>
            <a:srgbClr val="26A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ata&#10;&#10;AI-generated content may be incorrect.">
            <a:extLst>
              <a:ext uri="{FF2B5EF4-FFF2-40B4-BE49-F238E27FC236}">
                <a16:creationId xmlns:a16="http://schemas.microsoft.com/office/drawing/2014/main" id="{0C5128FF-AE59-67B6-7274-67CB14AD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" y="0"/>
            <a:ext cx="121251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31AAE6-4E52-3FF0-C4AC-2914D79A10C5}"/>
              </a:ext>
            </a:extLst>
          </p:cNvPr>
          <p:cNvSpPr/>
          <p:nvPr/>
        </p:nvSpPr>
        <p:spPr>
          <a:xfrm>
            <a:off x="4148254" y="1048215"/>
            <a:ext cx="100361" cy="122663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C493FE-8340-88D6-F739-1C1A0F6C458D}"/>
              </a:ext>
            </a:extLst>
          </p:cNvPr>
          <p:cNvSpPr/>
          <p:nvPr/>
        </p:nvSpPr>
        <p:spPr>
          <a:xfrm>
            <a:off x="1103971" y="1326995"/>
            <a:ext cx="234175" cy="200722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09A90-0605-1DED-9279-60BFE8566D62}"/>
              </a:ext>
            </a:extLst>
          </p:cNvPr>
          <p:cNvSpPr/>
          <p:nvPr/>
        </p:nvSpPr>
        <p:spPr>
          <a:xfrm>
            <a:off x="3757961" y="1326995"/>
            <a:ext cx="301083" cy="200722"/>
          </a:xfrm>
          <a:prstGeom prst="rect">
            <a:avLst/>
          </a:prstGeom>
          <a:solidFill>
            <a:srgbClr val="95A5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AA68DA-A711-8E4F-A565-33A5C6A73F95}"/>
              </a:ext>
            </a:extLst>
          </p:cNvPr>
          <p:cNvSpPr/>
          <p:nvPr/>
        </p:nvSpPr>
        <p:spPr>
          <a:xfrm>
            <a:off x="2330605" y="2720898"/>
            <a:ext cx="289932" cy="200722"/>
          </a:xfrm>
          <a:prstGeom prst="rect">
            <a:avLst/>
          </a:prstGeom>
          <a:solidFill>
            <a:srgbClr val="E67E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CF9814-16D7-22C1-DE93-3316B13D0086}"/>
              </a:ext>
            </a:extLst>
          </p:cNvPr>
          <p:cNvSpPr/>
          <p:nvPr/>
        </p:nvSpPr>
        <p:spPr>
          <a:xfrm>
            <a:off x="3757961" y="4337824"/>
            <a:ext cx="301083" cy="256478"/>
          </a:xfrm>
          <a:prstGeom prst="rect">
            <a:avLst/>
          </a:prstGeom>
          <a:solidFill>
            <a:srgbClr val="13A1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A77AF-1E5C-575E-4BF6-208569FC04FC}"/>
              </a:ext>
            </a:extLst>
          </p:cNvPr>
          <p:cNvSpPr/>
          <p:nvPr/>
        </p:nvSpPr>
        <p:spPr>
          <a:xfrm>
            <a:off x="1048214" y="5018049"/>
            <a:ext cx="111512" cy="256478"/>
          </a:xfrm>
          <a:prstGeom prst="rect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7508D4-4A3E-1BD6-B1C9-3DCB0D23BFD9}"/>
              </a:ext>
            </a:extLst>
          </p:cNvPr>
          <p:cNvSpPr/>
          <p:nvPr/>
        </p:nvSpPr>
        <p:spPr>
          <a:xfrm>
            <a:off x="7679472" y="4995747"/>
            <a:ext cx="111512" cy="256478"/>
          </a:xfrm>
          <a:prstGeom prst="rect">
            <a:avLst/>
          </a:prstGeom>
          <a:solidFill>
            <a:srgbClr val="9B59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65557-3965-342E-84DA-545F165184A4}"/>
              </a:ext>
            </a:extLst>
          </p:cNvPr>
          <p:cNvSpPr/>
          <p:nvPr/>
        </p:nvSpPr>
        <p:spPr>
          <a:xfrm>
            <a:off x="1221058" y="6188927"/>
            <a:ext cx="206298" cy="178419"/>
          </a:xfrm>
          <a:prstGeom prst="rect">
            <a:avLst/>
          </a:prstGeom>
          <a:solidFill>
            <a:srgbClr val="26A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2C2A22-CE5C-A42D-5F83-4D30424AEF55}"/>
              </a:ext>
            </a:extLst>
          </p:cNvPr>
          <p:cNvSpPr/>
          <p:nvPr/>
        </p:nvSpPr>
        <p:spPr>
          <a:xfrm>
            <a:off x="7974980" y="6188926"/>
            <a:ext cx="206298" cy="178419"/>
          </a:xfrm>
          <a:prstGeom prst="rect">
            <a:avLst/>
          </a:prstGeom>
          <a:solidFill>
            <a:srgbClr val="26A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14B39-DE4A-F75A-9A08-466575C8E11B}"/>
              </a:ext>
            </a:extLst>
          </p:cNvPr>
          <p:cNvSpPr/>
          <p:nvPr/>
        </p:nvSpPr>
        <p:spPr>
          <a:xfrm>
            <a:off x="301083" y="6657277"/>
            <a:ext cx="11675327" cy="122664"/>
          </a:xfrm>
          <a:prstGeom prst="rect">
            <a:avLst/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D5CB44-D018-9E3A-B4A3-D3E7930A98DB}"/>
              </a:ext>
            </a:extLst>
          </p:cNvPr>
          <p:cNvSpPr/>
          <p:nvPr/>
        </p:nvSpPr>
        <p:spPr>
          <a:xfrm>
            <a:off x="193288" y="6367345"/>
            <a:ext cx="468385" cy="351264"/>
          </a:xfrm>
          <a:prstGeom prst="rect">
            <a:avLst/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240331-793B-DE0D-8D6E-D648E48CEABB}"/>
              </a:ext>
            </a:extLst>
          </p:cNvPr>
          <p:cNvSpPr/>
          <p:nvPr/>
        </p:nvSpPr>
        <p:spPr>
          <a:xfrm>
            <a:off x="9879980" y="6542977"/>
            <a:ext cx="111512" cy="175632"/>
          </a:xfrm>
          <a:prstGeom prst="rect">
            <a:avLst/>
          </a:prstGeom>
          <a:solidFill>
            <a:srgbClr val="F8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700877E-429B-1B14-5415-41455345FB83}"/>
              </a:ext>
            </a:extLst>
          </p:cNvPr>
          <p:cNvSpPr/>
          <p:nvPr/>
        </p:nvSpPr>
        <p:spPr>
          <a:xfrm>
            <a:off x="9879981" y="5107259"/>
            <a:ext cx="2107580" cy="1586261"/>
          </a:xfrm>
          <a:prstGeom prst="roundRect">
            <a:avLst/>
          </a:prstGeom>
          <a:solidFill>
            <a:srgbClr val="EDF1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METADATA</a:t>
            </a:r>
          </a:p>
          <a:p>
            <a:pPr algn="ctr"/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Date: 2025-10-11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Records: 1,000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UCI ML Repo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Tool: OpenLineage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Namespace: credit-risk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F03642-EC69-0F0B-3FE4-18DCACF75C75}"/>
              </a:ext>
            </a:extLst>
          </p:cNvPr>
          <p:cNvSpPr/>
          <p:nvPr/>
        </p:nvSpPr>
        <p:spPr>
          <a:xfrm>
            <a:off x="1475481" y="3220003"/>
            <a:ext cx="77002" cy="122664"/>
          </a:xfrm>
          <a:prstGeom prst="rect">
            <a:avLst/>
          </a:prstGeom>
          <a:solidFill>
            <a:srgbClr val="D860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87298-3791-1B7C-DE05-AD4AD3F7B9EC}"/>
              </a:ext>
            </a:extLst>
          </p:cNvPr>
          <p:cNvSpPr/>
          <p:nvPr/>
        </p:nvSpPr>
        <p:spPr>
          <a:xfrm>
            <a:off x="2936792" y="3234850"/>
            <a:ext cx="77002" cy="122664"/>
          </a:xfrm>
          <a:prstGeom prst="rect">
            <a:avLst/>
          </a:prstGeom>
          <a:solidFill>
            <a:srgbClr val="D860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8154C-84D3-4D00-23C1-2D248F6596CC}"/>
              </a:ext>
            </a:extLst>
          </p:cNvPr>
          <p:cNvSpPr/>
          <p:nvPr/>
        </p:nvSpPr>
        <p:spPr>
          <a:xfrm>
            <a:off x="4592462" y="3218006"/>
            <a:ext cx="77002" cy="122664"/>
          </a:xfrm>
          <a:prstGeom prst="rect">
            <a:avLst/>
          </a:prstGeom>
          <a:solidFill>
            <a:srgbClr val="D860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930BF-AE6C-3F73-E9D5-493CA06E9225}"/>
              </a:ext>
            </a:extLst>
          </p:cNvPr>
          <p:cNvSpPr/>
          <p:nvPr/>
        </p:nvSpPr>
        <p:spPr>
          <a:xfrm>
            <a:off x="6120707" y="3218006"/>
            <a:ext cx="77002" cy="122664"/>
          </a:xfrm>
          <a:prstGeom prst="rect">
            <a:avLst/>
          </a:prstGeom>
          <a:solidFill>
            <a:srgbClr val="D860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D7B57-4029-EF8E-5FC2-ED127DDD195D}"/>
              </a:ext>
            </a:extLst>
          </p:cNvPr>
          <p:cNvSpPr/>
          <p:nvPr/>
        </p:nvSpPr>
        <p:spPr>
          <a:xfrm>
            <a:off x="7679472" y="6367345"/>
            <a:ext cx="1575736" cy="114300"/>
          </a:xfrm>
          <a:prstGeom prst="rect">
            <a:avLst/>
          </a:prstGeom>
          <a:solidFill>
            <a:srgbClr val="26A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6F6AD-A3E7-3E13-358E-5E28FD05EA2E}"/>
              </a:ext>
            </a:extLst>
          </p:cNvPr>
          <p:cNvSpPr txBox="1"/>
          <p:nvPr/>
        </p:nvSpPr>
        <p:spPr>
          <a:xfrm>
            <a:off x="7152016" y="6326398"/>
            <a:ext cx="26854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credit_risk_insights.txt | credit_risk_summary_stats.csv</a:t>
            </a:r>
          </a:p>
        </p:txBody>
      </p:sp>
    </p:spTree>
    <p:extLst>
      <p:ext uri="{BB962C8B-B14F-4D97-AF65-F5344CB8AC3E}">
        <p14:creationId xmlns:p14="http://schemas.microsoft.com/office/powerpoint/2010/main" val="230689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Casey Maldonado Romeroll</dc:creator>
  <cp:lastModifiedBy>Casey Maldonado Romeroll</cp:lastModifiedBy>
  <cp:revision>3</cp:revision>
  <dcterms:created xsi:type="dcterms:W3CDTF">2025-10-12T04:54:36Z</dcterms:created>
  <dcterms:modified xsi:type="dcterms:W3CDTF">2025-10-23T00:49:48Z</dcterms:modified>
</cp:coreProperties>
</file>