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40" d="100"/>
          <a:sy n="40" d="100"/>
        </p:scale>
        <p:origin x="38" y="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B89C5-D9D6-4C8A-BC39-757587E25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E0441D-4FA3-42D6-A343-AD38451E6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D3994-3CBC-42A7-928D-1BAB2BDD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6C6F-BF5B-4BE0-B6D8-65000B53C4B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F2DF9-87C3-49F0-999F-32FFC7A8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AA52A-C6A2-4A8E-8A76-9DAFDEC0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8EAC-7FCB-4D26-9C52-1D90D1E4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9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34473-7FA1-46B8-87E4-B750E9FC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33A452-A88C-407E-94BC-FC4EFC165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47519-53DE-43B8-A197-09A2CC4D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6C6F-BF5B-4BE0-B6D8-65000B53C4B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C381E-C76A-45AF-870F-E4A57102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9A0ED-6521-4C5C-999C-0BFF7030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8EAC-7FCB-4D26-9C52-1D90D1E4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8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3A8FA4-08DE-421A-80A5-0D382339E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B19BAE-690D-4227-9B81-C534DF29E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8ECA5-856C-4E43-9AAC-990561C52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6C6F-BF5B-4BE0-B6D8-65000B53C4B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9C7CD0-40FE-4F9A-BF24-4AD2BF78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C406A-F352-4BEB-B15A-6FFCBE2D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8EAC-7FCB-4D26-9C52-1D90D1E4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13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D2643-258B-4D4C-B81F-CB948ACC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B10701-55C8-4108-B240-60E27E994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5AB97-D382-45A6-8C57-D1E35F29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6C6F-BF5B-4BE0-B6D8-65000B53C4B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68E21-D6DE-4538-944D-80BCB909F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3031B-096E-4783-AF3A-A1AD1DFD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8EAC-7FCB-4D26-9C52-1D90D1E4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33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C0A67-F103-4402-920B-D800FCEA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89FCD-CA11-4A40-B441-1958A8EE8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FEED03-F75D-4C81-A344-84533A41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6C6F-BF5B-4BE0-B6D8-65000B53C4B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23F8B-CBD9-4A29-AA06-91ECD3F0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F9D14-261E-4D5B-9794-47882543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8EAC-7FCB-4D26-9C52-1D90D1E4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26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04748-E71D-4022-9B77-A61DEE92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E5D1C-1D04-430A-A1DE-D07567539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9B3A84-8066-4D39-9C64-F62B4C208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380726-B1D1-4399-A3A4-2F13255A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6C6F-BF5B-4BE0-B6D8-65000B53C4B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D26176-B181-45F4-BB55-461FC124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9BB1D-E3E9-47F6-B0B2-E1864FD0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8EAC-7FCB-4D26-9C52-1D90D1E4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41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8A7B2-7802-49E4-AB3E-06BB6FF6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231C98-78A2-4BA2-B57C-DBBB7FECC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3DACF9-AC3A-499E-BBAC-B774776B3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86EA5C-6802-40BB-AA7D-8C89F9C24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FD9281-AD33-4784-BB25-B90184EC8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1BE44B-FA3C-4611-B368-8C8FAF54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6C6F-BF5B-4BE0-B6D8-65000B53C4B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76762E-C1D5-45FA-9D2C-DA62CFCB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8897C0-D749-49BB-98FE-D5B3BBE4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8EAC-7FCB-4D26-9C52-1D90D1E4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39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E373E-0A3C-44EC-86D8-6686C52B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9C440F-BFDE-40E6-8F1D-646198DA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6C6F-BF5B-4BE0-B6D8-65000B53C4B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F6A047-75A2-4FEF-A45B-A18988C3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779A50-BE7F-46E4-851E-1420E335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8EAC-7FCB-4D26-9C52-1D90D1E4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7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775250-8DF9-4CEC-B599-9E1B762F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6C6F-BF5B-4BE0-B6D8-65000B53C4B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3D1F2F-5732-4780-99A7-CFC46765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B6688E-7971-41D0-A291-823D1341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8EAC-7FCB-4D26-9C52-1D90D1E4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96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BE17A-E486-43F6-B10C-4155A185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D0EE4-BE7D-4A87-B6A4-B0024E2B4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5C587E-349C-4442-BFFB-C1C140040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9CDE34-0D64-48E4-8F27-A70DA855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6C6F-BF5B-4BE0-B6D8-65000B53C4B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694853-B978-42B0-B5D4-D551EE9F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AB210F-A44C-4B1B-AE93-BB9388A5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8EAC-7FCB-4D26-9C52-1D90D1E4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32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AFBF4-2D13-4887-956C-8D0F667DB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1A4B0-75ED-404F-A70B-C34598433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2100E9-B521-4457-B6FE-78903A35A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580F58-C6E5-4C57-BC67-8477E2BB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6C6F-BF5B-4BE0-B6D8-65000B53C4B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0F290C-DDC8-41B4-A4AD-7C4BF69E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1F89C6-421E-47D6-88C2-8704F131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88EAC-7FCB-4D26-9C52-1D90D1E4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84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590AE4-F1CD-4B0B-A8CA-BC1B357ED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A2F645-B2A8-437C-BDEC-5C678A482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6B192-F9D6-4BAD-BE14-0F42DE0EC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56C6F-BF5B-4BE0-B6D8-65000B53C4B3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0DC35-9325-4808-89E7-0B738A810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0323C-889E-42B6-A3ED-0D3577EF7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88EAC-7FCB-4D26-9C52-1D90D1E4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50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6B20108-8D5F-4024-B4CE-5A50510D5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38" y="1535267"/>
            <a:ext cx="10891922" cy="308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C26F7E-A753-4FD3-913B-ACB4F936957B}"/>
              </a:ext>
            </a:extLst>
          </p:cNvPr>
          <p:cNvSpPr txBox="1"/>
          <p:nvPr/>
        </p:nvSpPr>
        <p:spPr>
          <a:xfrm>
            <a:off x="2478663" y="5300263"/>
            <a:ext cx="7234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/>
              <a:t>이해하기 쉬움</a:t>
            </a:r>
            <a:r>
              <a:rPr lang="en-US" altLang="ko-KR" sz="3600"/>
              <a:t>, </a:t>
            </a:r>
            <a:r>
              <a:rPr lang="ko-KR" altLang="en-US" sz="3600"/>
              <a:t>프로세스가 명확함</a:t>
            </a:r>
            <a:endParaRPr lang="en-US" altLang="ko-KR" sz="3600"/>
          </a:p>
          <a:p>
            <a:pPr algn="ctr"/>
            <a:r>
              <a:rPr lang="ko-KR" altLang="en-US" sz="3600"/>
              <a:t>최적화 문제</a:t>
            </a:r>
            <a:r>
              <a:rPr lang="en-US" altLang="ko-KR" sz="3600"/>
              <a:t>, </a:t>
            </a:r>
            <a:r>
              <a:rPr lang="ko-KR" altLang="en-US" sz="3600"/>
              <a:t>오버피팅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2CE0E-097C-4E53-9077-4A8B79221CD0}"/>
              </a:ext>
            </a:extLst>
          </p:cNvPr>
          <p:cNvSpPr txBox="1"/>
          <p:nvPr/>
        </p:nvSpPr>
        <p:spPr>
          <a:xfrm>
            <a:off x="4618673" y="35740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/>
              <a:t>의사결정트리</a:t>
            </a:r>
          </a:p>
        </p:txBody>
      </p:sp>
    </p:spTree>
    <p:extLst>
      <p:ext uri="{BB962C8B-B14F-4D97-AF65-F5344CB8AC3E}">
        <p14:creationId xmlns:p14="http://schemas.microsoft.com/office/powerpoint/2010/main" val="284001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5AA859-4B0F-4A35-8232-5A101534C591}"/>
              </a:ext>
            </a:extLst>
          </p:cNvPr>
          <p:cNvSpPr txBox="1"/>
          <p:nvPr/>
        </p:nvSpPr>
        <p:spPr>
          <a:xfrm>
            <a:off x="4618675" y="35740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/>
              <a:t>랜덤포레스트</a:t>
            </a:r>
            <a:endParaRPr lang="en-US" altLang="ko-KR" sz="3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52276A-2948-4D26-9550-BC7763FCDF58}"/>
              </a:ext>
            </a:extLst>
          </p:cNvPr>
          <p:cNvSpPr txBox="1"/>
          <p:nvPr/>
        </p:nvSpPr>
        <p:spPr>
          <a:xfrm>
            <a:off x="6843335" y="4796199"/>
            <a:ext cx="5001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/>
              <a:t>(</a:t>
            </a:r>
            <a:r>
              <a:rPr lang="ko-KR" altLang="en-US" sz="3600"/>
              <a:t>앙상블</a:t>
            </a:r>
            <a:r>
              <a:rPr lang="en-US" altLang="ko-KR" sz="3600"/>
              <a:t>)</a:t>
            </a:r>
          </a:p>
          <a:p>
            <a:pPr algn="ctr"/>
            <a:r>
              <a:rPr lang="ko-KR" altLang="en-US" sz="3600"/>
              <a:t>투표를 시켜</a:t>
            </a:r>
            <a:endParaRPr lang="en-US" altLang="ko-KR" sz="3600"/>
          </a:p>
          <a:p>
            <a:pPr algn="ctr"/>
            <a:r>
              <a:rPr lang="ko-KR" altLang="en-US" sz="3600"/>
              <a:t>다수결로 결과를 결정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5946C-5A11-42B9-973C-AE8DDA69540D}"/>
              </a:ext>
            </a:extLst>
          </p:cNvPr>
          <p:cNvSpPr txBox="1"/>
          <p:nvPr/>
        </p:nvSpPr>
        <p:spPr>
          <a:xfrm>
            <a:off x="346699" y="4796199"/>
            <a:ext cx="57493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/>
              <a:t>(</a:t>
            </a:r>
            <a:r>
              <a:rPr lang="ko-KR" altLang="en-US" sz="3600"/>
              <a:t>배깅</a:t>
            </a:r>
            <a:r>
              <a:rPr lang="en-US" altLang="ko-KR" sz="3600"/>
              <a:t>)</a:t>
            </a:r>
          </a:p>
          <a:p>
            <a:pPr algn="ctr"/>
            <a:r>
              <a:rPr lang="ko-KR" altLang="en-US" sz="3600"/>
              <a:t>전체 데이터를 샘플링해서 다른 트리에 넣음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E69363-892A-4369-A3E4-3C64E2C32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26" y="1036213"/>
            <a:ext cx="4770731" cy="3429000"/>
          </a:xfrm>
          <a:prstGeom prst="rect">
            <a:avLst/>
          </a:prstGeom>
        </p:spPr>
      </p:pic>
      <p:pic>
        <p:nvPicPr>
          <p:cNvPr id="2052" name="Picture 4" descr="Bagging">
            <a:extLst>
              <a:ext uri="{FF2B5EF4-FFF2-40B4-BE49-F238E27FC236}">
                <a16:creationId xmlns:a16="http://schemas.microsoft.com/office/drawing/2014/main" id="{A3E9C517-23D5-4F76-AAF7-A3E244815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172" y="1106063"/>
            <a:ext cx="6171061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33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랜덤포레스트에 대한 이미지 검색결과">
            <a:extLst>
              <a:ext uri="{FF2B5EF4-FFF2-40B4-BE49-F238E27FC236}">
                <a16:creationId xmlns:a16="http://schemas.microsoft.com/office/drawing/2014/main" id="{585F9C56-A400-4BE5-A79F-286741E9F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179" y="209801"/>
            <a:ext cx="9769642" cy="495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58F4D7-9473-4617-9746-8042C8D41E18}"/>
              </a:ext>
            </a:extLst>
          </p:cNvPr>
          <p:cNvSpPr txBox="1"/>
          <p:nvPr/>
        </p:nvSpPr>
        <p:spPr>
          <a:xfrm>
            <a:off x="1905596" y="5300263"/>
            <a:ext cx="838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/>
              <a:t>노이즈가 포함된 데이터에 강함</a:t>
            </a:r>
            <a:endParaRPr lang="en-US" altLang="ko-KR" sz="3600"/>
          </a:p>
          <a:p>
            <a:pPr algn="ctr"/>
            <a:r>
              <a:rPr lang="ko-KR" altLang="en-US" sz="3600"/>
              <a:t>데이터 분포가 고르지 않아도 사용 가능</a:t>
            </a:r>
          </a:p>
        </p:txBody>
      </p:sp>
    </p:spTree>
    <p:extLst>
      <p:ext uri="{BB962C8B-B14F-4D97-AF65-F5344CB8AC3E}">
        <p14:creationId xmlns:p14="http://schemas.microsoft.com/office/powerpoint/2010/main" val="174858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802081-F116-4D44-8EBC-56A76DD18D42}"/>
              </a:ext>
            </a:extLst>
          </p:cNvPr>
          <p:cNvSpPr txBox="1"/>
          <p:nvPr/>
        </p:nvSpPr>
        <p:spPr>
          <a:xfrm>
            <a:off x="3520620" y="357408"/>
            <a:ext cx="5150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SVM (</a:t>
            </a:r>
            <a:r>
              <a:rPr lang="ko-KR" altLang="en-US" sz="3600"/>
              <a:t>서포트 벡터 머신</a:t>
            </a:r>
            <a:r>
              <a:rPr lang="en-US" altLang="ko-KR" sz="3600"/>
              <a:t>)</a:t>
            </a:r>
            <a:endParaRPr lang="ko-KR" altLang="en-US" sz="3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3A52E-4881-4DAE-BA45-8F82AA863030}"/>
              </a:ext>
            </a:extLst>
          </p:cNvPr>
          <p:cNvSpPr txBox="1"/>
          <p:nvPr/>
        </p:nvSpPr>
        <p:spPr>
          <a:xfrm>
            <a:off x="1132332" y="3638270"/>
            <a:ext cx="992733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/>
              <a:t>마진 </a:t>
            </a:r>
            <a:r>
              <a:rPr lang="en-US" altLang="ko-KR" sz="3600"/>
              <a:t>: </a:t>
            </a:r>
          </a:p>
          <a:p>
            <a:pPr algn="ctr"/>
            <a:r>
              <a:rPr lang="ko-KR" altLang="en-US" sz="3600"/>
              <a:t>하나의 데이터포인트</a:t>
            </a:r>
            <a:r>
              <a:rPr lang="en-US" altLang="ko-KR" sz="3600"/>
              <a:t>(data</a:t>
            </a:r>
            <a:r>
              <a:rPr lang="ko-KR" altLang="en-US" sz="3600"/>
              <a:t> </a:t>
            </a:r>
            <a:r>
              <a:rPr lang="en-US" altLang="ko-KR" sz="3600"/>
              <a:t>vector)</a:t>
            </a:r>
          </a:p>
          <a:p>
            <a:pPr algn="ctr"/>
            <a:r>
              <a:rPr lang="ko-KR" altLang="en-US" sz="3600"/>
              <a:t>판별경계 </a:t>
            </a:r>
            <a:r>
              <a:rPr lang="en-US" altLang="ko-KR" sz="3600"/>
              <a:t>(Hyperplane)</a:t>
            </a:r>
            <a:r>
              <a:rPr lang="ko-KR" altLang="en-US" sz="3600"/>
              <a:t>사이의 거리</a:t>
            </a:r>
            <a:endParaRPr lang="en-US" altLang="ko-KR" sz="3600"/>
          </a:p>
          <a:p>
            <a:pPr algn="ctr"/>
            <a:endParaRPr lang="en-US" altLang="ko-KR" sz="3600"/>
          </a:p>
          <a:p>
            <a:pPr algn="ctr"/>
            <a:r>
              <a:rPr lang="en-US" altLang="ko-KR" sz="3600"/>
              <a:t>Support vector : </a:t>
            </a:r>
            <a:r>
              <a:rPr lang="ko-KR" altLang="en-US" sz="3600"/>
              <a:t>마진이 가장 짧은 데이터 벡터</a:t>
            </a:r>
            <a:endParaRPr lang="en-US" altLang="ko-KR" sz="3600"/>
          </a:p>
          <a:p>
            <a:pPr algn="ctr"/>
            <a:endParaRPr lang="ko-KR" altLang="en-US" sz="36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F0B1988-F204-4F76-BAE6-36E2A3D3D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7" y="1362075"/>
            <a:ext cx="61817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29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5B867D8-8649-4D09-B68A-B5BADAF4B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2" y="981075"/>
            <a:ext cx="673417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6AD298-B1E8-42AF-8726-A38C32A4CD4F}"/>
              </a:ext>
            </a:extLst>
          </p:cNvPr>
          <p:cNvSpPr txBox="1"/>
          <p:nvPr/>
        </p:nvSpPr>
        <p:spPr>
          <a:xfrm>
            <a:off x="323850" y="3281142"/>
            <a:ext cx="11696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/>
              <a:t>원리 </a:t>
            </a:r>
            <a:r>
              <a:rPr lang="en-US" altLang="ko-KR" sz="3600"/>
              <a:t>: </a:t>
            </a:r>
            <a:r>
              <a:rPr lang="ko-KR" altLang="en-US" sz="3600"/>
              <a:t>왼쪽처럼 나누기 쉽지 않은 놈들을</a:t>
            </a:r>
            <a:endParaRPr lang="en-US" altLang="ko-KR" sz="3600"/>
          </a:p>
          <a:p>
            <a:pPr algn="ctr"/>
            <a:r>
              <a:rPr lang="ko-KR" altLang="en-US" sz="3600"/>
              <a:t>고차원으로 </a:t>
            </a:r>
            <a:r>
              <a:rPr lang="en-US" altLang="ko-KR" sz="3600"/>
              <a:t>Mapping </a:t>
            </a:r>
            <a:r>
              <a:rPr lang="ko-KR" altLang="en-US" sz="3600"/>
              <a:t>시켜서 나눌수 있게해줌</a:t>
            </a:r>
            <a:endParaRPr lang="en-US" altLang="ko-KR" sz="3600"/>
          </a:p>
          <a:p>
            <a:pPr algn="ctr"/>
            <a:endParaRPr lang="en-US" altLang="ko-KR" sz="3600"/>
          </a:p>
          <a:p>
            <a:pPr algn="ctr"/>
            <a:r>
              <a:rPr lang="ko-KR" altLang="en-US" sz="3600"/>
              <a:t>커널 </a:t>
            </a:r>
            <a:r>
              <a:rPr lang="en-US" altLang="ko-KR" sz="3600"/>
              <a:t>: </a:t>
            </a:r>
            <a:r>
              <a:rPr lang="ko-KR" altLang="en-US" sz="3600"/>
              <a:t>계산비용 줄여주는 착한놈</a:t>
            </a:r>
            <a:endParaRPr lang="en-US" altLang="ko-KR" sz="3600"/>
          </a:p>
          <a:p>
            <a:pPr algn="ctr"/>
            <a:r>
              <a:rPr lang="ko-KR" altLang="en-US" sz="3600"/>
              <a:t>입력데이터를 모두 매핑시켜서 분류하기 쉽지 않으므로</a:t>
            </a:r>
            <a:endParaRPr lang="en-US" altLang="ko-KR" sz="3600"/>
          </a:p>
          <a:p>
            <a:pPr algn="ctr"/>
            <a:r>
              <a:rPr lang="ko-KR" altLang="en-US" sz="3600"/>
              <a:t>내적계산만으로 처리가능하게 해주는 내적함수</a:t>
            </a:r>
            <a:endParaRPr lang="en-US" altLang="ko-KR" sz="3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474A8-A8AE-4333-8D7D-06B89D57C1B0}"/>
              </a:ext>
            </a:extLst>
          </p:cNvPr>
          <p:cNvSpPr txBox="1"/>
          <p:nvPr/>
        </p:nvSpPr>
        <p:spPr>
          <a:xfrm>
            <a:off x="3520620" y="357408"/>
            <a:ext cx="5150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/>
              <a:t>SVM (</a:t>
            </a:r>
            <a:r>
              <a:rPr lang="ko-KR" altLang="en-US" sz="3600"/>
              <a:t>서포트 벡터 머신</a:t>
            </a:r>
            <a:r>
              <a:rPr lang="en-US" altLang="ko-KR" sz="3600"/>
              <a:t>)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414294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CEC32C-EFA9-46C3-B444-34D7E67EE5B5}"/>
              </a:ext>
            </a:extLst>
          </p:cNvPr>
          <p:cNvSpPr txBox="1"/>
          <p:nvPr/>
        </p:nvSpPr>
        <p:spPr>
          <a:xfrm>
            <a:off x="323850" y="1997839"/>
            <a:ext cx="11696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/>
              <a:t>하드마진 </a:t>
            </a:r>
            <a:r>
              <a:rPr lang="en-US" altLang="ko-KR" sz="3600"/>
              <a:t>:</a:t>
            </a:r>
          </a:p>
          <a:p>
            <a:pPr algn="ctr"/>
            <a:r>
              <a:rPr lang="ko-KR" altLang="en-US" sz="3600"/>
              <a:t>모든 데이터는 무조건 두개 중 한 개 클래스여야만 함</a:t>
            </a:r>
            <a:endParaRPr lang="en-US" altLang="ko-KR" sz="3600"/>
          </a:p>
          <a:p>
            <a:pPr algn="ctr"/>
            <a:endParaRPr lang="en-US" altLang="ko-KR" sz="3600"/>
          </a:p>
          <a:p>
            <a:pPr algn="ctr"/>
            <a:r>
              <a:rPr lang="ko-KR" altLang="en-US" sz="3600"/>
              <a:t>소프트마진 </a:t>
            </a:r>
            <a:r>
              <a:rPr lang="en-US" altLang="ko-KR" sz="3600"/>
              <a:t>: </a:t>
            </a:r>
          </a:p>
          <a:p>
            <a:pPr algn="ctr"/>
            <a:r>
              <a:rPr lang="ko-KR" altLang="en-US" sz="3600"/>
              <a:t>몇 개 오류정도는 괜찮음</a:t>
            </a:r>
            <a:endParaRPr lang="en-US" altLang="ko-KR" sz="3600"/>
          </a:p>
        </p:txBody>
      </p:sp>
    </p:spTree>
    <p:extLst>
      <p:ext uri="{BB962C8B-B14F-4D97-AF65-F5344CB8AC3E}">
        <p14:creationId xmlns:p14="http://schemas.microsoft.com/office/powerpoint/2010/main" val="317478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116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SEONGROK</dc:creator>
  <cp:lastModifiedBy>KIM SEONGROK</cp:lastModifiedBy>
  <cp:revision>5</cp:revision>
  <dcterms:created xsi:type="dcterms:W3CDTF">2019-09-27T06:24:19Z</dcterms:created>
  <dcterms:modified xsi:type="dcterms:W3CDTF">2019-09-27T07:14:07Z</dcterms:modified>
</cp:coreProperties>
</file>