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71" r:id="rId11"/>
    <p:sldId id="272" r:id="rId12"/>
    <p:sldId id="261" r:id="rId13"/>
    <p:sldId id="262" r:id="rId14"/>
    <p:sldId id="26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ia Rodrigues" initials="CR" lastIdx="2" clrIdx="0">
    <p:extLst>
      <p:ext uri="{19B8F6BF-5375-455C-9EA6-DF929625EA0E}">
        <p15:presenceInfo xmlns:p15="http://schemas.microsoft.com/office/powerpoint/2012/main" userId="9d458add768120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3867-00CD-416C-9903-C93425998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Finance and Risk Analytics: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3940-EE53-4FA7-B34E-CA5101137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Cassia Rodrigues</a:t>
            </a:r>
          </a:p>
        </p:txBody>
      </p:sp>
    </p:spTree>
    <p:extLst>
      <p:ext uri="{BB962C8B-B14F-4D97-AF65-F5344CB8AC3E}">
        <p14:creationId xmlns:p14="http://schemas.microsoft.com/office/powerpoint/2010/main" val="669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AE9A-EF30-4D7A-B910-23BCB067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Patrick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EC7C-289F-4029-ABEA-C202C3FA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3429000"/>
            <a:ext cx="9603275" cy="329457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303D0-D981-43DE-BDA8-3C76D146CB92}"/>
              </a:ext>
            </a:extLst>
          </p:cNvPr>
          <p:cNvSpPr/>
          <p:nvPr/>
        </p:nvSpPr>
        <p:spPr>
          <a:xfrm>
            <a:off x="4257675" y="1609725"/>
            <a:ext cx="2470180" cy="1819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Stocks chosen: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AMZN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AAPL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9A389-5625-4393-9C47-93D46861F7C5}"/>
              </a:ext>
            </a:extLst>
          </p:cNvPr>
          <p:cNvSpPr txBox="1"/>
          <p:nvPr/>
        </p:nvSpPr>
        <p:spPr>
          <a:xfrm>
            <a:off x="1352550" y="1809750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1: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5C13BB-99E1-4D5E-BB72-69719B17DFBC}"/>
              </a:ext>
            </a:extLst>
          </p:cNvPr>
          <p:cNvSpPr/>
          <p:nvPr/>
        </p:nvSpPr>
        <p:spPr>
          <a:xfrm>
            <a:off x="476250" y="3523426"/>
            <a:ext cx="11239500" cy="289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AMZN and AAPL both yield high returns, HA and DAL are less correlated with the first two stocks chosen and hence is suitable for a diversified portfolio. It's observed that UNH is moderately correlated and do provide good returns.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The returns are beyond the expectations for the investor (we need 100% return and we're receiving 200%), and the Sharpe Ratio is nearly 1, which indicates good rate of returns for the risk. 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Considering client risk portfolio we can opt for these stocks in the portfolio</a:t>
            </a:r>
          </a:p>
        </p:txBody>
      </p:sp>
    </p:spTree>
    <p:extLst>
      <p:ext uri="{BB962C8B-B14F-4D97-AF65-F5344CB8AC3E}">
        <p14:creationId xmlns:p14="http://schemas.microsoft.com/office/powerpoint/2010/main" val="50723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6390-A9BA-4098-BC0B-6547512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Patrick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DF49-6782-404E-AD50-B6886ACC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46" y="1733550"/>
            <a:ext cx="2908330" cy="552381"/>
          </a:xfrm>
        </p:spPr>
        <p:txBody>
          <a:bodyPr/>
          <a:lstStyle/>
          <a:p>
            <a:r>
              <a:rPr lang="en-US" dirty="0"/>
              <a:t>Option 2: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9B71C-5946-4127-B6F4-82F900169CB1}"/>
              </a:ext>
            </a:extLst>
          </p:cNvPr>
          <p:cNvSpPr/>
          <p:nvPr/>
        </p:nvSpPr>
        <p:spPr>
          <a:xfrm>
            <a:off x="3909448" y="1809680"/>
            <a:ext cx="2276475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Stocks chosen: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MSFT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AMZN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LUV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03986-D0A0-42C5-BF9A-FDA39597233A}"/>
              </a:ext>
            </a:extLst>
          </p:cNvPr>
          <p:cNvSpPr/>
          <p:nvPr/>
        </p:nvSpPr>
        <p:spPr>
          <a:xfrm>
            <a:off x="614362" y="4229100"/>
            <a:ext cx="10963275" cy="2324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AMZN, GOOG, MSFT yield high returns, but all from same industry tech, therefore some element of rick but not in the foreseeable future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Here we can see that the returns have increased to 248%, the risk has reduced and Sharpe Ratio has also stayed quite the same at 0.73 which is close to </a:t>
            </a:r>
            <a:r>
              <a:rPr lang="en-US" dirty="0" err="1"/>
              <a:t>to</a:t>
            </a:r>
            <a:r>
              <a:rPr lang="en-US" dirty="0"/>
              <a:t> 1. 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Thus this portfolio can be recommended to Patrick</a:t>
            </a:r>
          </a:p>
        </p:txBody>
      </p:sp>
    </p:spTree>
    <p:extLst>
      <p:ext uri="{BB962C8B-B14F-4D97-AF65-F5344CB8AC3E}">
        <p14:creationId xmlns:p14="http://schemas.microsoft.com/office/powerpoint/2010/main" val="103643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C834-098D-48B1-9B46-CC2F9770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Peter’s Risk Appetite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446261-BD64-4554-A780-4F50D1A29A2B}"/>
              </a:ext>
            </a:extLst>
          </p:cNvPr>
          <p:cNvSpPr/>
          <p:nvPr/>
        </p:nvSpPr>
        <p:spPr>
          <a:xfrm>
            <a:off x="784255" y="2171700"/>
            <a:ext cx="10953750" cy="2509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Peter is a risk taker, and prefers high return investments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Wants to invest $1M from company into high-margin stocks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Expects high returns in the next 5 years for expansion of company</a:t>
            </a:r>
          </a:p>
        </p:txBody>
      </p:sp>
    </p:spTree>
    <p:extLst>
      <p:ext uri="{BB962C8B-B14F-4D97-AF65-F5344CB8AC3E}">
        <p14:creationId xmlns:p14="http://schemas.microsoft.com/office/powerpoint/2010/main" val="169913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117-BA8B-4ED9-B31D-528D7D6D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Peter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AF2F84-1B59-4663-924A-2FF17B3B245D}"/>
              </a:ext>
            </a:extLst>
          </p:cNvPr>
          <p:cNvSpPr/>
          <p:nvPr/>
        </p:nvSpPr>
        <p:spPr>
          <a:xfrm>
            <a:off x="542925" y="4157006"/>
            <a:ext cx="11106150" cy="176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Helvetica Neue"/>
              </a:rPr>
              <a:t>Four technology stocks have been chosen in driving up the risk factor all in one industry due to consistent performance.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Helvetica Neue"/>
              </a:rPr>
              <a:t>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he returns are pretty high at 268% with the Sharpe Ratio also at a respectable 1.09.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Helvetica Neue"/>
              </a:rPr>
              <a:t>With Peters risk appetite this portfolio is a good fit.</a:t>
            </a:r>
            <a:endParaRPr lang="en-US" sz="20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B88DA-B1B1-44DB-A56A-1D67CA89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2081"/>
            <a:ext cx="3098830" cy="580956"/>
          </a:xfrm>
        </p:spPr>
        <p:txBody>
          <a:bodyPr/>
          <a:lstStyle/>
          <a:p>
            <a:r>
              <a:rPr lang="en-US" dirty="0"/>
              <a:t>Option 1: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6734F-C42E-4E48-A558-3B73AEB1845F}"/>
              </a:ext>
            </a:extLst>
          </p:cNvPr>
          <p:cNvSpPr/>
          <p:nvPr/>
        </p:nvSpPr>
        <p:spPr>
          <a:xfrm>
            <a:off x="3943350" y="1819275"/>
            <a:ext cx="2857500" cy="1866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Stocks chosen: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MSFT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AMZN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AAPL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F3B696B-3931-4F3D-A978-FC793763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2900" y="-642972"/>
            <a:ext cx="12192000" cy="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MSFT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AMZN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4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65FE-BA96-4FC6-906D-F78C0610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Peter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3B579B-85C6-40C4-BC73-63AE54949196}"/>
              </a:ext>
            </a:extLst>
          </p:cNvPr>
          <p:cNvSpPr/>
          <p:nvPr/>
        </p:nvSpPr>
        <p:spPr>
          <a:xfrm>
            <a:off x="695325" y="3811484"/>
            <a:ext cx="10801350" cy="209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943350" lvl="8" indent="-285750" algn="ctr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Opting for UNH instead of HA to slightly reduce the risk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Returns have increased to 310%, Risk has decreased to 1.50,Sharpe Ratio has increased to 1.22m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Helvetica Neue"/>
              </a:rPr>
              <a:t>This is a good portfolio for </a:t>
            </a:r>
            <a:r>
              <a:rPr lang="en-US" sz="2000" dirty="0" err="1">
                <a:solidFill>
                  <a:schemeClr val="bg1"/>
                </a:solidFill>
                <a:latin typeface="Helvetica Neue"/>
              </a:rPr>
              <a:t>Mr.Peter</a:t>
            </a:r>
            <a:r>
              <a:rPr lang="en-US" sz="2000" dirty="0">
                <a:solidFill>
                  <a:schemeClr val="bg1"/>
                </a:solidFill>
                <a:latin typeface="Helvetica Neue"/>
              </a:rPr>
              <a:t>.</a:t>
            </a:r>
            <a:endParaRPr lang="en-US" sz="20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EAA1-8D6A-4B82-92EC-0C203C1A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2784505" cy="542856"/>
          </a:xfrm>
        </p:spPr>
        <p:txBody>
          <a:bodyPr/>
          <a:lstStyle/>
          <a:p>
            <a:r>
              <a:rPr lang="en-US" dirty="0"/>
              <a:t>Option 2: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D219A4-C7AF-4612-B283-8FF7FDCD9145}"/>
              </a:ext>
            </a:extLst>
          </p:cNvPr>
          <p:cNvSpPr/>
          <p:nvPr/>
        </p:nvSpPr>
        <p:spPr>
          <a:xfrm>
            <a:off x="3371850" y="1714500"/>
            <a:ext cx="3076575" cy="18383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Stocks chosen: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MSFT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AMZN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AAPL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UNH</a:t>
            </a:r>
          </a:p>
        </p:txBody>
      </p:sp>
    </p:spTree>
    <p:extLst>
      <p:ext uri="{BB962C8B-B14F-4D97-AF65-F5344CB8AC3E}">
        <p14:creationId xmlns:p14="http://schemas.microsoft.com/office/powerpoint/2010/main" val="366374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D365-D882-4456-B853-95A54F8B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B0BD-1D56-43F6-B7FE-F14D54BE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96A8A9-6873-4B85-B39A-95B1574C9039}"/>
              </a:ext>
            </a:extLst>
          </p:cNvPr>
          <p:cNvSpPr/>
          <p:nvPr/>
        </p:nvSpPr>
        <p:spPr>
          <a:xfrm>
            <a:off x="2114550" y="2266950"/>
            <a:ext cx="7858125" cy="282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observed recommendation we can provide are: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400" dirty="0"/>
              <a:t>For Mr. Patrick Option 1 is more suitable as it is less risky as option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400" dirty="0"/>
              <a:t>For Mr. Peter Option 2 seems suitable as the returns are higher with high risk but lower risk than Option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400" dirty="0"/>
              <a:t> Considering the risk profiles an appropriate decision can be ascertained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8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0D00-2562-45E4-819B-150759E8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:DATA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F54E-ECCF-4ACE-9432-C8E0013D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6C580A-455B-4DD9-BA30-8C45EFAD5ED8}"/>
              </a:ext>
            </a:extLst>
          </p:cNvPr>
          <p:cNvSpPr/>
          <p:nvPr/>
        </p:nvSpPr>
        <p:spPr>
          <a:xfrm>
            <a:off x="1981200" y="2200275"/>
            <a:ext cx="78486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000" dirty="0"/>
              <a:t>For better understanding we have the attached the methodology document for your reference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000" dirty="0"/>
              <a:t>We have explained the rationale behind the steps taken for the data preparation and analysis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000" dirty="0"/>
              <a:t>Methodology document: Available in the zip file</a:t>
            </a:r>
          </a:p>
        </p:txBody>
      </p:sp>
    </p:spTree>
    <p:extLst>
      <p:ext uri="{BB962C8B-B14F-4D97-AF65-F5344CB8AC3E}">
        <p14:creationId xmlns:p14="http://schemas.microsoft.com/office/powerpoint/2010/main" val="223833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BE9-EB91-4A9D-9E08-4C9B8A7D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7F35CC-56F9-43C9-89D9-E2320DD58FA3}"/>
              </a:ext>
            </a:extLst>
          </p:cNvPr>
          <p:cNvSpPr/>
          <p:nvPr/>
        </p:nvSpPr>
        <p:spPr>
          <a:xfrm>
            <a:off x="3076575" y="2002559"/>
            <a:ext cx="6419850" cy="3176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Objective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Background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Key Findings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Recommendations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Appendix: Data Methodologies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CAA-8A37-4800-A286-513098E4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9E60AE-0D30-468C-927C-994A12056EDB}"/>
              </a:ext>
            </a:extLst>
          </p:cNvPr>
          <p:cNvSpPr/>
          <p:nvPr/>
        </p:nvSpPr>
        <p:spPr>
          <a:xfrm>
            <a:off x="1876425" y="1647825"/>
            <a:ext cx="8857120" cy="425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freight-text-pro"/>
              </a:rPr>
              <a:t>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reight-text-pro"/>
              </a:rPr>
              <a:t>se the elements of technical analysis to understand the trend of the underlying stocks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freight-text-pro"/>
              </a:rPr>
              <a:t>Construct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reight-text-pro"/>
              </a:rPr>
              <a:t> visualizations to compare the performance of the available securities against each other, and also against the market index, S&amp;P500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freight-text-pro"/>
              </a:rPr>
              <a:t> select the appropriate stocks for the portfolio in alignment with investor persona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8A70-39B0-44BB-BDE7-A215C87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667A-3AD0-486C-A161-CAE9A9E0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BD493E-4373-406E-96EF-C52472CCAC4D}"/>
              </a:ext>
            </a:extLst>
          </p:cNvPr>
          <p:cNvSpPr/>
          <p:nvPr/>
        </p:nvSpPr>
        <p:spPr>
          <a:xfrm>
            <a:off x="809625" y="2295091"/>
            <a:ext cx="10000120" cy="304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reight-text-pro"/>
              </a:rPr>
              <a:t>We have information for 24 stocks of leading companies listed in the New York Stock Exchange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reight-text-pro"/>
              </a:rPr>
              <a:t> The information for every stock ranges from 1st October 2010 to 30th September 2020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reight-text-pro"/>
              </a:rPr>
              <a:t>The stocks belong to different domains namely: Technology/IT, Travel/Aviation/Hospitality, Banking/Financial Services and Insurance, Pharmaceuticals/Healthcare/Life Sciences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27D1-B5A9-4C48-A853-86CCC69A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sector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DEA50-B4D5-45F1-AE33-E9E97920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98" y="1342283"/>
            <a:ext cx="7810703" cy="35131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3E0B41-FB82-419F-AB6D-B4C55906F416}"/>
              </a:ext>
            </a:extLst>
          </p:cNvPr>
          <p:cNvSpPr/>
          <p:nvPr/>
        </p:nvSpPr>
        <p:spPr>
          <a:xfrm>
            <a:off x="570370" y="5057775"/>
            <a:ext cx="10353675" cy="1744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Closing stock prices for the different companies in the Aviation sector are shown above.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As we can see in 2019 all stocks dip, and in 2020 the stock prices have plummeted further.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We can understand that the Covid Pandemic is the reason for the dip.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8046E-A1FA-4BDF-B5E6-652E7A6DE967}"/>
              </a:ext>
            </a:extLst>
          </p:cNvPr>
          <p:cNvSpPr/>
          <p:nvPr/>
        </p:nvSpPr>
        <p:spPr>
          <a:xfrm>
            <a:off x="9229725" y="1772474"/>
            <a:ext cx="2714625" cy="321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Key:</a:t>
            </a:r>
          </a:p>
          <a:p>
            <a:pPr algn="ctr"/>
            <a:r>
              <a:rPr lang="en-US" dirty="0"/>
              <a:t>AAL- </a:t>
            </a:r>
            <a:r>
              <a:rPr lang="en-US" dirty="0" err="1"/>
              <a:t>AmerIcan</a:t>
            </a:r>
            <a:r>
              <a:rPr lang="en-US" dirty="0"/>
              <a:t> Airlines grp</a:t>
            </a:r>
          </a:p>
          <a:p>
            <a:pPr algn="ctr"/>
            <a:r>
              <a:rPr lang="en-US" dirty="0"/>
              <a:t>ALGT- Allegiant Travel Company</a:t>
            </a:r>
          </a:p>
          <a:p>
            <a:pPr algn="ctr"/>
            <a:r>
              <a:rPr lang="en-US" dirty="0"/>
              <a:t>ALK- Alaska Air Group</a:t>
            </a:r>
          </a:p>
          <a:p>
            <a:pPr algn="ctr"/>
            <a:r>
              <a:rPr lang="en-US" dirty="0"/>
              <a:t>DAL- Delta Air Lines</a:t>
            </a:r>
          </a:p>
          <a:p>
            <a:pPr algn="ctr"/>
            <a:r>
              <a:rPr lang="en-US" dirty="0"/>
              <a:t>HA- Hawaiian Holding Inc</a:t>
            </a:r>
          </a:p>
          <a:p>
            <a:pPr algn="ctr"/>
            <a:r>
              <a:rPr lang="en-US" dirty="0"/>
              <a:t>LUV- Southwest Airlines Co.</a:t>
            </a:r>
          </a:p>
        </p:txBody>
      </p:sp>
    </p:spTree>
    <p:extLst>
      <p:ext uri="{BB962C8B-B14F-4D97-AF65-F5344CB8AC3E}">
        <p14:creationId xmlns:p14="http://schemas.microsoft.com/office/powerpoint/2010/main" val="3176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6149-8579-467C-94F0-441957AF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49157-572E-4DC2-B15D-2F3BF4496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269" y="1645517"/>
            <a:ext cx="7269956" cy="3421783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35BF04-1192-4478-9B5E-27B305F0338E}"/>
              </a:ext>
            </a:extLst>
          </p:cNvPr>
          <p:cNvSpPr/>
          <p:nvPr/>
        </p:nvSpPr>
        <p:spPr>
          <a:xfrm>
            <a:off x="383381" y="5067300"/>
            <a:ext cx="10801350" cy="1631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Closing stock prices for the different companies in the Technology sector are shown above.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As we can see the tech sector has boomed in the last few years, the Pandemic seems to have boosted the growth of these companies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There has been a steady increase in the valuation over the years, indicating that the industry is on an upward trend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F588-0297-4004-9035-E16FF1741923}"/>
              </a:ext>
            </a:extLst>
          </p:cNvPr>
          <p:cNvSpPr/>
          <p:nvPr/>
        </p:nvSpPr>
        <p:spPr>
          <a:xfrm>
            <a:off x="8524875" y="2097809"/>
            <a:ext cx="2659856" cy="237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Key:</a:t>
            </a:r>
          </a:p>
          <a:p>
            <a:pPr algn="ctr"/>
            <a:r>
              <a:rPr lang="en-US" dirty="0"/>
              <a:t>AAPL- Apple </a:t>
            </a:r>
            <a:r>
              <a:rPr lang="en-US" dirty="0" err="1"/>
              <a:t>inc</a:t>
            </a:r>
            <a:endParaRPr lang="en-US" dirty="0"/>
          </a:p>
          <a:p>
            <a:pPr algn="ctr"/>
            <a:r>
              <a:rPr lang="en-US" dirty="0"/>
              <a:t>AMZN- Amazon</a:t>
            </a:r>
          </a:p>
          <a:p>
            <a:pPr algn="ctr"/>
            <a:r>
              <a:rPr lang="en-US" dirty="0"/>
              <a:t>FB- Facebook</a:t>
            </a:r>
          </a:p>
          <a:p>
            <a:pPr algn="ctr"/>
            <a:r>
              <a:rPr lang="en-US" dirty="0"/>
              <a:t>GOOG- Google</a:t>
            </a:r>
          </a:p>
          <a:p>
            <a:pPr algn="ctr"/>
            <a:r>
              <a:rPr lang="en-US" dirty="0"/>
              <a:t>IBM- IBM</a:t>
            </a:r>
          </a:p>
          <a:p>
            <a:pPr algn="ctr"/>
            <a:r>
              <a:rPr lang="en-US" dirty="0"/>
              <a:t>MSFT- Microsoft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7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3DAB-98B6-4F5A-B281-9F1A57BB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sector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455C4-646B-47A1-8BAA-7D87840D9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56" y="1458891"/>
            <a:ext cx="7245014" cy="362779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157633-3883-450C-AD5B-AFD3B4F9F658}"/>
              </a:ext>
            </a:extLst>
          </p:cNvPr>
          <p:cNvSpPr/>
          <p:nvPr/>
        </p:nvSpPr>
        <p:spPr>
          <a:xfrm>
            <a:off x="8199330" y="1716067"/>
            <a:ext cx="2733675" cy="226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Key:</a:t>
            </a:r>
          </a:p>
          <a:p>
            <a:pPr algn="ctr"/>
            <a:r>
              <a:rPr lang="en-US" dirty="0"/>
              <a:t>BCS- Barclays</a:t>
            </a:r>
          </a:p>
          <a:p>
            <a:pPr algn="ctr"/>
            <a:r>
              <a:rPr lang="en-US" dirty="0"/>
              <a:t>CS- Credit Suisse</a:t>
            </a:r>
          </a:p>
          <a:p>
            <a:pPr algn="ctr"/>
            <a:r>
              <a:rPr lang="en-US" dirty="0"/>
              <a:t>DB- Deutsche Bank</a:t>
            </a:r>
          </a:p>
          <a:p>
            <a:pPr algn="ctr"/>
            <a:r>
              <a:rPr lang="en-US" dirty="0"/>
              <a:t>GS- Goldman Sachs</a:t>
            </a:r>
          </a:p>
          <a:p>
            <a:pPr algn="ctr"/>
            <a:r>
              <a:rPr lang="en-US" dirty="0"/>
              <a:t>MS- Morgan Stanley</a:t>
            </a:r>
          </a:p>
          <a:p>
            <a:pPr algn="ctr"/>
            <a:r>
              <a:rPr lang="en-US" dirty="0"/>
              <a:t>WFC- Wells Fargo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21D2FA-0E0C-43A9-B19E-D322CC8F629E}"/>
              </a:ext>
            </a:extLst>
          </p:cNvPr>
          <p:cNvSpPr/>
          <p:nvPr/>
        </p:nvSpPr>
        <p:spPr>
          <a:xfrm>
            <a:off x="869156" y="5190300"/>
            <a:ext cx="10265569" cy="166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Closing stock prices for the different companies in the Finance sector are shown above.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The industry seems to be performing well overall despite a slump in 2018-19.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These stocks have a tendency to perform well in the future as well showing an upward trend.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7B93-CC88-457D-A4B7-D97D9870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B3A39-155A-4675-95E4-9A35BD98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71" y="1477941"/>
            <a:ext cx="7117129" cy="345600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D76EFC-914D-482B-B12F-356E210FF83B}"/>
              </a:ext>
            </a:extLst>
          </p:cNvPr>
          <p:cNvSpPr/>
          <p:nvPr/>
        </p:nvSpPr>
        <p:spPr>
          <a:xfrm>
            <a:off x="7934325" y="1839107"/>
            <a:ext cx="3274219" cy="2733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Key:</a:t>
            </a:r>
          </a:p>
          <a:p>
            <a:pPr algn="ctr"/>
            <a:r>
              <a:rPr lang="en-US" dirty="0"/>
              <a:t>JNJ- Johnson &amp; Johnson</a:t>
            </a:r>
          </a:p>
          <a:p>
            <a:pPr algn="ctr"/>
            <a:r>
              <a:rPr lang="en-US" dirty="0"/>
              <a:t>MRK- Merck and CO inc.</a:t>
            </a:r>
          </a:p>
          <a:p>
            <a:pPr algn="ctr"/>
            <a:r>
              <a:rPr lang="en-US" dirty="0"/>
              <a:t>PFE- Pfizer</a:t>
            </a:r>
          </a:p>
          <a:p>
            <a:pPr algn="ctr"/>
            <a:r>
              <a:rPr lang="en-US" dirty="0"/>
              <a:t>UNH- United Health Group</a:t>
            </a:r>
          </a:p>
          <a:p>
            <a:pPr algn="ctr"/>
            <a:r>
              <a:rPr lang="en-US" dirty="0"/>
              <a:t>BHC- Bausch Health Companies </a:t>
            </a:r>
            <a:r>
              <a:rPr lang="en-US" dirty="0" err="1"/>
              <a:t>inc</a:t>
            </a:r>
            <a:endParaRPr lang="en-US" dirty="0"/>
          </a:p>
          <a:p>
            <a:pPr algn="ctr"/>
            <a:r>
              <a:rPr lang="en-US" dirty="0"/>
              <a:t>RHHBY- Roche Holding AG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7C9F0-D25C-46B8-8CF9-584A35912DD0}"/>
              </a:ext>
            </a:extLst>
          </p:cNvPr>
          <p:cNvSpPr/>
          <p:nvPr/>
        </p:nvSpPr>
        <p:spPr>
          <a:xfrm>
            <a:off x="655271" y="5033921"/>
            <a:ext cx="10123945" cy="182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Closing stock prices for the different companies in the Healthcare sector are shown above.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This industry was not performing well before the pandemic but due to increased importance in healthcare due to the pandemic these companies have outperformed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BHC is the exception due to various lawsuits and UNH is the top performer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1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E1F-2610-482E-A2B5-16E6AB90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95" y="829518"/>
            <a:ext cx="9603275" cy="1049235"/>
          </a:xfrm>
        </p:spPr>
        <p:txBody>
          <a:bodyPr/>
          <a:lstStyle/>
          <a:p>
            <a:r>
              <a:rPr lang="en-US" dirty="0"/>
              <a:t>Patrick’s Risk Appetite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7C34BA-43CE-4916-87D9-B95ADB3660B2}"/>
              </a:ext>
            </a:extLst>
          </p:cNvPr>
          <p:cNvSpPr/>
          <p:nvPr/>
        </p:nvSpPr>
        <p:spPr>
          <a:xfrm>
            <a:off x="885825" y="2021836"/>
            <a:ext cx="9848850" cy="3242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Patrick would like to choose stocks that are not too risky; Conservative investor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Available capital of $1 M: 500K in </a:t>
            </a:r>
            <a:r>
              <a:rPr lang="en-US" dirty="0" err="1"/>
              <a:t>Naturo</a:t>
            </a:r>
            <a:r>
              <a:rPr lang="en-US" dirty="0"/>
              <a:t> and 500K in equities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He wants to double his capital in 5 years with less risk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675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1945</TotalTime>
  <Words>933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Courier New</vt:lpstr>
      <vt:lpstr>freight-text-pro</vt:lpstr>
      <vt:lpstr>Helvetica Neue</vt:lpstr>
      <vt:lpstr>Lato SemiBold</vt:lpstr>
      <vt:lpstr>Gallery</vt:lpstr>
      <vt:lpstr>Finance and Risk Analytics: Capstone Project</vt:lpstr>
      <vt:lpstr>Agenda</vt:lpstr>
      <vt:lpstr>Objectives</vt:lpstr>
      <vt:lpstr>Background</vt:lpstr>
      <vt:lpstr>Aviation sector</vt:lpstr>
      <vt:lpstr>Technology sector</vt:lpstr>
      <vt:lpstr>Finance sector</vt:lpstr>
      <vt:lpstr>Healthcare Sector</vt:lpstr>
      <vt:lpstr>Patrick’s Risk Appetite</vt:lpstr>
      <vt:lpstr>Suggestions For Patrick</vt:lpstr>
      <vt:lpstr>Suggestions For Patrick</vt:lpstr>
      <vt:lpstr>Peter’s Risk Appetite</vt:lpstr>
      <vt:lpstr>Suggestions For Peter</vt:lpstr>
      <vt:lpstr>Suggestions For Peter</vt:lpstr>
      <vt:lpstr>Recommendations</vt:lpstr>
      <vt:lpstr>APPENDIX :DATA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analysis</dc:title>
  <dc:creator>Cassia Rodrigues</dc:creator>
  <cp:lastModifiedBy>Cassia Rodrigues</cp:lastModifiedBy>
  <cp:revision>15</cp:revision>
  <dcterms:created xsi:type="dcterms:W3CDTF">2021-07-12T09:20:30Z</dcterms:created>
  <dcterms:modified xsi:type="dcterms:W3CDTF">2021-09-12T15:36:56Z</dcterms:modified>
</cp:coreProperties>
</file>