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0"/>
  </p:notesMasterIdLst>
  <p:sldIdLst>
    <p:sldId id="256" r:id="rId2"/>
    <p:sldId id="257" r:id="rId3"/>
    <p:sldId id="258" r:id="rId4"/>
    <p:sldId id="259" r:id="rId5"/>
    <p:sldId id="266" r:id="rId6"/>
    <p:sldId id="267" r:id="rId7"/>
    <p:sldId id="268" r:id="rId8"/>
    <p:sldId id="264" r:id="rId9"/>
    <p:sldId id="265" r:id="rId10"/>
    <p:sldId id="277" r:id="rId11"/>
    <p:sldId id="279" r:id="rId12"/>
    <p:sldId id="280" r:id="rId13"/>
    <p:sldId id="281" r:id="rId14"/>
    <p:sldId id="269" r:id="rId15"/>
    <p:sldId id="282" r:id="rId16"/>
    <p:sldId id="270" r:id="rId17"/>
    <p:sldId id="271" r:id="rId18"/>
    <p:sldId id="283" r:id="rId19"/>
    <p:sldId id="284" r:id="rId20"/>
    <p:sldId id="272" r:id="rId21"/>
    <p:sldId id="285" r:id="rId22"/>
    <p:sldId id="286" r:id="rId23"/>
    <p:sldId id="288" r:id="rId24"/>
    <p:sldId id="287" r:id="rId25"/>
    <p:sldId id="273" r:id="rId26"/>
    <p:sldId id="274" r:id="rId27"/>
    <p:sldId id="275" r:id="rId28"/>
    <p:sldId id="276" r:id="rId29"/>
  </p:sldIdLst>
  <p:sldSz cx="9144000" cy="5143500" type="screen16x9"/>
  <p:notesSz cx="6858000" cy="9144000"/>
  <p:embeddedFontLst>
    <p:embeddedFont>
      <p:font typeface="Roboto" panose="020B0604020202020204" charset="0"/>
      <p:regular r:id="rId31"/>
      <p:bold r:id="rId32"/>
      <p:italic r:id="rId33"/>
      <p:boldItalic r:id="rId34"/>
    </p:embeddedFont>
    <p:embeddedFont>
      <p:font typeface="Cambria Math" panose="02040503050406030204" pitchFamily="18" charset="0"/>
      <p:regular r:id="rId35"/>
    </p:embeddedFont>
    <p:embeddedFont>
      <p:font typeface="Merriweather" panose="020B060402020202020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60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 name="Shape 6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5596986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9494203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316608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8" name="Shape 15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8" name="Shape 15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2121748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8" name="Shape 15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7163389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8" name="Shape 15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09650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Shape 6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4" name="Shape 16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0" name="Shape 17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6" name="Shape 17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0" name="Shape 8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303784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888706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1375378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sp>
        <p:nvSpPr>
          <p:cNvPr id="10" name="Shape 10"/>
          <p:cNvSpPr/>
          <p:nvPr/>
        </p:nvSpPr>
        <p:spPr>
          <a:xfrm>
            <a:off x="-125" y="0"/>
            <a:ext cx="9144250" cy="4398100"/>
          </a:xfrm>
          <a:custGeom>
            <a:avLst/>
            <a:gdLst/>
            <a:ahLst/>
            <a:cxnLst/>
            <a:rect l="0" t="0" r="0" b="0"/>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Shape 11"/>
          <p:cNvSpPr txBox="1">
            <a:spLocks noGrp="1"/>
          </p:cNvSpPr>
          <p:nvPr>
            <p:ph type="ctrTitle"/>
          </p:nvPr>
        </p:nvSpPr>
        <p:spPr>
          <a:xfrm>
            <a:off x="311700" y="539725"/>
            <a:ext cx="8520600" cy="1282500"/>
          </a:xfrm>
          <a:prstGeom prst="rect">
            <a:avLst/>
          </a:prstGeom>
        </p:spPr>
        <p:txBody>
          <a:bodyPr wrap="square" lIns="91425" tIns="91425" rIns="91425" bIns="91425" anchor="t" anchorCtr="0"/>
          <a:lstStyle>
            <a:lvl1pPr lvl="0">
              <a:spcBef>
                <a:spcPts val="0"/>
              </a:spcBef>
              <a:buSzPct val="100000"/>
              <a:defRPr sz="3600"/>
            </a:lvl1pPr>
            <a:lvl2pPr lvl="1">
              <a:spcBef>
                <a:spcPts val="0"/>
              </a:spcBef>
              <a:buSzPct val="100000"/>
              <a:defRPr sz="3600"/>
            </a:lvl2pPr>
            <a:lvl3pPr lvl="2">
              <a:spcBef>
                <a:spcPts val="0"/>
              </a:spcBef>
              <a:buSzPct val="100000"/>
              <a:defRPr sz="3600"/>
            </a:lvl3pPr>
            <a:lvl4pPr lvl="3">
              <a:spcBef>
                <a:spcPts val="0"/>
              </a:spcBef>
              <a:buSzPct val="100000"/>
              <a:defRPr sz="3600"/>
            </a:lvl4pPr>
            <a:lvl5pPr lvl="4">
              <a:spcBef>
                <a:spcPts val="0"/>
              </a:spcBef>
              <a:buSzPct val="100000"/>
              <a:defRPr sz="3600"/>
            </a:lvl5pPr>
            <a:lvl6pPr lvl="5">
              <a:spcBef>
                <a:spcPts val="0"/>
              </a:spcBef>
              <a:buSzPct val="100000"/>
              <a:defRPr sz="3600"/>
            </a:lvl6pPr>
            <a:lvl7pPr lvl="6">
              <a:spcBef>
                <a:spcPts val="0"/>
              </a:spcBef>
              <a:buSzPct val="100000"/>
              <a:defRPr sz="3600"/>
            </a:lvl7pPr>
            <a:lvl8pPr lvl="7">
              <a:spcBef>
                <a:spcPts val="0"/>
              </a:spcBef>
              <a:buSzPct val="100000"/>
              <a:defRPr sz="3600"/>
            </a:lvl8pPr>
            <a:lvl9pPr lvl="8">
              <a:spcBef>
                <a:spcPts val="0"/>
              </a:spcBef>
              <a:buSzPct val="100000"/>
              <a:defRPr sz="3600"/>
            </a:lvl9pPr>
          </a:lstStyle>
          <a:p>
            <a:endParaRPr/>
          </a:p>
        </p:txBody>
      </p:sp>
      <p:sp>
        <p:nvSpPr>
          <p:cNvPr id="12" name="Shape 12"/>
          <p:cNvSpPr txBox="1">
            <a:spLocks noGrp="1"/>
          </p:cNvSpPr>
          <p:nvPr>
            <p:ph type="subTitle" idx="1"/>
          </p:nvPr>
        </p:nvSpPr>
        <p:spPr>
          <a:xfrm>
            <a:off x="311700" y="1878560"/>
            <a:ext cx="4242600" cy="738300"/>
          </a:xfrm>
          <a:prstGeom prst="rect">
            <a:avLst/>
          </a:prstGeom>
        </p:spPr>
        <p:txBody>
          <a:bodyPr wrap="square" lIns="91425" tIns="91425" rIns="91425" bIns="91425" anchor="t" anchorCtr="0"/>
          <a:lstStyle>
            <a:lvl1pPr lvl="0">
              <a:lnSpc>
                <a:spcPct val="100000"/>
              </a:lnSpc>
              <a:spcBef>
                <a:spcPts val="0"/>
              </a:spcBef>
              <a:spcAft>
                <a:spcPts val="0"/>
              </a:spcAft>
              <a:buClr>
                <a:schemeClr val="lt2"/>
              </a:buClr>
              <a:buSzPct val="100000"/>
              <a:buNone/>
              <a:defRPr sz="1600">
                <a:solidFill>
                  <a:schemeClr val="lt2"/>
                </a:solidFill>
              </a:defRPr>
            </a:lvl1pPr>
            <a:lvl2pPr lvl="1">
              <a:lnSpc>
                <a:spcPct val="100000"/>
              </a:lnSpc>
              <a:spcBef>
                <a:spcPts val="0"/>
              </a:spcBef>
              <a:spcAft>
                <a:spcPts val="0"/>
              </a:spcAft>
              <a:buClr>
                <a:schemeClr val="lt2"/>
              </a:buClr>
              <a:buSzPct val="100000"/>
              <a:buNone/>
              <a:defRPr sz="1600">
                <a:solidFill>
                  <a:schemeClr val="lt2"/>
                </a:solidFill>
              </a:defRPr>
            </a:lvl2pPr>
            <a:lvl3pPr lvl="2">
              <a:lnSpc>
                <a:spcPct val="100000"/>
              </a:lnSpc>
              <a:spcBef>
                <a:spcPts val="0"/>
              </a:spcBef>
              <a:spcAft>
                <a:spcPts val="0"/>
              </a:spcAft>
              <a:buClr>
                <a:schemeClr val="lt2"/>
              </a:buClr>
              <a:buSzPct val="100000"/>
              <a:buNone/>
              <a:defRPr sz="1600">
                <a:solidFill>
                  <a:schemeClr val="lt2"/>
                </a:solidFill>
              </a:defRPr>
            </a:lvl3pPr>
            <a:lvl4pPr lvl="3">
              <a:lnSpc>
                <a:spcPct val="100000"/>
              </a:lnSpc>
              <a:spcBef>
                <a:spcPts val="0"/>
              </a:spcBef>
              <a:spcAft>
                <a:spcPts val="0"/>
              </a:spcAft>
              <a:buClr>
                <a:schemeClr val="lt2"/>
              </a:buClr>
              <a:buSzPct val="100000"/>
              <a:buNone/>
              <a:defRPr sz="1600">
                <a:solidFill>
                  <a:schemeClr val="lt2"/>
                </a:solidFill>
              </a:defRPr>
            </a:lvl4pPr>
            <a:lvl5pPr lvl="4">
              <a:lnSpc>
                <a:spcPct val="100000"/>
              </a:lnSpc>
              <a:spcBef>
                <a:spcPts val="0"/>
              </a:spcBef>
              <a:spcAft>
                <a:spcPts val="0"/>
              </a:spcAft>
              <a:buClr>
                <a:schemeClr val="lt2"/>
              </a:buClr>
              <a:buSzPct val="100000"/>
              <a:buNone/>
              <a:defRPr sz="1600">
                <a:solidFill>
                  <a:schemeClr val="lt2"/>
                </a:solidFill>
              </a:defRPr>
            </a:lvl5pPr>
            <a:lvl6pPr lvl="5">
              <a:lnSpc>
                <a:spcPct val="100000"/>
              </a:lnSpc>
              <a:spcBef>
                <a:spcPts val="0"/>
              </a:spcBef>
              <a:spcAft>
                <a:spcPts val="0"/>
              </a:spcAft>
              <a:buClr>
                <a:schemeClr val="lt2"/>
              </a:buClr>
              <a:buSzPct val="100000"/>
              <a:buNone/>
              <a:defRPr sz="1600">
                <a:solidFill>
                  <a:schemeClr val="lt2"/>
                </a:solidFill>
              </a:defRPr>
            </a:lvl6pPr>
            <a:lvl7pPr lvl="6">
              <a:lnSpc>
                <a:spcPct val="100000"/>
              </a:lnSpc>
              <a:spcBef>
                <a:spcPts val="0"/>
              </a:spcBef>
              <a:spcAft>
                <a:spcPts val="0"/>
              </a:spcAft>
              <a:buClr>
                <a:schemeClr val="lt2"/>
              </a:buClr>
              <a:buSzPct val="100000"/>
              <a:buNone/>
              <a:defRPr sz="1600">
                <a:solidFill>
                  <a:schemeClr val="lt2"/>
                </a:solidFill>
              </a:defRPr>
            </a:lvl7pPr>
            <a:lvl8pPr lvl="7">
              <a:lnSpc>
                <a:spcPct val="100000"/>
              </a:lnSpc>
              <a:spcBef>
                <a:spcPts val="0"/>
              </a:spcBef>
              <a:spcAft>
                <a:spcPts val="0"/>
              </a:spcAft>
              <a:buClr>
                <a:schemeClr val="lt2"/>
              </a:buClr>
              <a:buSzPct val="100000"/>
              <a:buNone/>
              <a:defRPr sz="1600">
                <a:solidFill>
                  <a:schemeClr val="lt2"/>
                </a:solidFill>
              </a:defRPr>
            </a:lvl8pPr>
            <a:lvl9pPr lvl="8">
              <a:lnSpc>
                <a:spcPct val="100000"/>
              </a:lnSpc>
              <a:spcBef>
                <a:spcPts val="0"/>
              </a:spcBef>
              <a:spcAft>
                <a:spcPts val="0"/>
              </a:spcAft>
              <a:buClr>
                <a:schemeClr val="lt2"/>
              </a:buClr>
              <a:buSzPct val="100000"/>
              <a:buNone/>
              <a:defRPr sz="1600">
                <a:solidFill>
                  <a:schemeClr val="lt2"/>
                </a:solidFill>
              </a:defRPr>
            </a:lvl9pPr>
          </a:lstStyle>
          <a:p>
            <a:endParaRPr/>
          </a:p>
        </p:txBody>
      </p:sp>
      <p:sp>
        <p:nvSpPr>
          <p:cNvPr id="13" name="Shape 1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dk1"/>
        </a:solidFill>
        <a:effectLst/>
      </p:bgPr>
    </p:bg>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311750" y="831175"/>
            <a:ext cx="5334900" cy="1244700"/>
          </a:xfrm>
          <a:prstGeom prst="rect">
            <a:avLst/>
          </a:prstGeom>
        </p:spPr>
        <p:txBody>
          <a:bodyPr wrap="square" lIns="91425" tIns="91425" rIns="91425" bIns="91425" anchor="b" anchorCtr="0"/>
          <a:lstStyle>
            <a:lvl1pPr lvl="0">
              <a:spcBef>
                <a:spcPts val="0"/>
              </a:spcBef>
              <a:buClr>
                <a:schemeClr val="lt1"/>
              </a:buClr>
              <a:buSzPct val="100000"/>
              <a:defRPr sz="10000">
                <a:solidFill>
                  <a:schemeClr val="lt1"/>
                </a:solidFill>
              </a:defRPr>
            </a:lvl1pPr>
            <a:lvl2pPr lvl="1">
              <a:spcBef>
                <a:spcPts val="0"/>
              </a:spcBef>
              <a:buClr>
                <a:schemeClr val="lt1"/>
              </a:buClr>
              <a:buSzPct val="100000"/>
              <a:defRPr sz="10000">
                <a:solidFill>
                  <a:schemeClr val="lt1"/>
                </a:solidFill>
              </a:defRPr>
            </a:lvl2pPr>
            <a:lvl3pPr lvl="2">
              <a:spcBef>
                <a:spcPts val="0"/>
              </a:spcBef>
              <a:buClr>
                <a:schemeClr val="lt1"/>
              </a:buClr>
              <a:buSzPct val="100000"/>
              <a:defRPr sz="10000">
                <a:solidFill>
                  <a:schemeClr val="lt1"/>
                </a:solidFill>
              </a:defRPr>
            </a:lvl3pPr>
            <a:lvl4pPr lvl="3">
              <a:spcBef>
                <a:spcPts val="0"/>
              </a:spcBef>
              <a:buClr>
                <a:schemeClr val="lt1"/>
              </a:buClr>
              <a:buSzPct val="100000"/>
              <a:defRPr sz="10000">
                <a:solidFill>
                  <a:schemeClr val="lt1"/>
                </a:solidFill>
              </a:defRPr>
            </a:lvl4pPr>
            <a:lvl5pPr lvl="4">
              <a:spcBef>
                <a:spcPts val="0"/>
              </a:spcBef>
              <a:buClr>
                <a:schemeClr val="lt1"/>
              </a:buClr>
              <a:buSzPct val="100000"/>
              <a:defRPr sz="10000">
                <a:solidFill>
                  <a:schemeClr val="lt1"/>
                </a:solidFill>
              </a:defRPr>
            </a:lvl5pPr>
            <a:lvl6pPr lvl="5">
              <a:spcBef>
                <a:spcPts val="0"/>
              </a:spcBef>
              <a:buClr>
                <a:schemeClr val="lt1"/>
              </a:buClr>
              <a:buSzPct val="100000"/>
              <a:defRPr sz="10000">
                <a:solidFill>
                  <a:schemeClr val="lt1"/>
                </a:solidFill>
              </a:defRPr>
            </a:lvl6pPr>
            <a:lvl7pPr lvl="6">
              <a:spcBef>
                <a:spcPts val="0"/>
              </a:spcBef>
              <a:buClr>
                <a:schemeClr val="lt1"/>
              </a:buClr>
              <a:buSzPct val="100000"/>
              <a:defRPr sz="10000">
                <a:solidFill>
                  <a:schemeClr val="lt1"/>
                </a:solidFill>
              </a:defRPr>
            </a:lvl7pPr>
            <a:lvl8pPr lvl="7">
              <a:spcBef>
                <a:spcPts val="0"/>
              </a:spcBef>
              <a:buClr>
                <a:schemeClr val="lt1"/>
              </a:buClr>
              <a:buSzPct val="100000"/>
              <a:defRPr sz="10000">
                <a:solidFill>
                  <a:schemeClr val="lt1"/>
                </a:solidFill>
              </a:defRPr>
            </a:lvl8pPr>
            <a:lvl9pPr lvl="8">
              <a:spcBef>
                <a:spcPts val="0"/>
              </a:spcBef>
              <a:buClr>
                <a:schemeClr val="lt1"/>
              </a:buClr>
              <a:buSzPct val="100000"/>
              <a:defRPr sz="10000">
                <a:solidFill>
                  <a:schemeClr val="lt1"/>
                </a:solidFill>
              </a:defRPr>
            </a:lvl9pPr>
          </a:lstStyle>
          <a:p>
            <a:endParaRPr/>
          </a:p>
        </p:txBody>
      </p:sp>
      <p:sp>
        <p:nvSpPr>
          <p:cNvPr id="56" name="Shape 56"/>
          <p:cNvSpPr txBox="1">
            <a:spLocks noGrp="1"/>
          </p:cNvSpPr>
          <p:nvPr>
            <p:ph type="body" idx="1"/>
          </p:nvPr>
        </p:nvSpPr>
        <p:spPr>
          <a:xfrm>
            <a:off x="311700" y="2121425"/>
            <a:ext cx="5334900" cy="942600"/>
          </a:xfrm>
          <a:prstGeom prst="rect">
            <a:avLst/>
          </a:prstGeom>
        </p:spPr>
        <p:txBody>
          <a:bodyPr wrap="square" lIns="91425" tIns="91425" rIns="91425" bIns="91425" anchor="t" anchorCtr="0"/>
          <a:lstStyle>
            <a:lvl1pPr lvl="0">
              <a:spcBef>
                <a:spcPts val="0"/>
              </a:spcBef>
              <a:buClr>
                <a:schemeClr val="accent2"/>
              </a:buClr>
              <a:defRPr>
                <a:solidFill>
                  <a:schemeClr val="accent2"/>
                </a:solidFill>
              </a:defRPr>
            </a:lvl1pPr>
            <a:lvl2pPr lvl="1">
              <a:spcBef>
                <a:spcPts val="0"/>
              </a:spcBef>
              <a:buClr>
                <a:schemeClr val="accent2"/>
              </a:buClr>
              <a:defRPr>
                <a:solidFill>
                  <a:schemeClr val="accent2"/>
                </a:solidFill>
              </a:defRPr>
            </a:lvl2pPr>
            <a:lvl3pPr lvl="2">
              <a:spcBef>
                <a:spcPts val="0"/>
              </a:spcBef>
              <a:buClr>
                <a:schemeClr val="accent2"/>
              </a:buClr>
              <a:defRPr>
                <a:solidFill>
                  <a:schemeClr val="accent2"/>
                </a:solidFill>
              </a:defRPr>
            </a:lvl3pPr>
            <a:lvl4pPr lvl="3">
              <a:spcBef>
                <a:spcPts val="0"/>
              </a:spcBef>
              <a:buClr>
                <a:schemeClr val="accent2"/>
              </a:buClr>
              <a:defRPr>
                <a:solidFill>
                  <a:schemeClr val="accent2"/>
                </a:solidFill>
              </a:defRPr>
            </a:lvl4pPr>
            <a:lvl5pPr lvl="4">
              <a:spcBef>
                <a:spcPts val="0"/>
              </a:spcBef>
              <a:buClr>
                <a:schemeClr val="accent2"/>
              </a:buClr>
              <a:defRPr>
                <a:solidFill>
                  <a:schemeClr val="accent2"/>
                </a:solidFill>
              </a:defRPr>
            </a:lvl5pPr>
            <a:lvl6pPr lvl="5">
              <a:spcBef>
                <a:spcPts val="0"/>
              </a:spcBef>
              <a:buClr>
                <a:schemeClr val="accent2"/>
              </a:buClr>
              <a:defRPr>
                <a:solidFill>
                  <a:schemeClr val="accent2"/>
                </a:solidFill>
              </a:defRPr>
            </a:lvl6pPr>
            <a:lvl7pPr lvl="6">
              <a:spcBef>
                <a:spcPts val="0"/>
              </a:spcBef>
              <a:buClr>
                <a:schemeClr val="accent2"/>
              </a:buClr>
              <a:defRPr>
                <a:solidFill>
                  <a:schemeClr val="accent2"/>
                </a:solidFill>
              </a:defRPr>
            </a:lvl7pPr>
            <a:lvl8pPr lvl="7">
              <a:spcBef>
                <a:spcPts val="0"/>
              </a:spcBef>
              <a:buClr>
                <a:schemeClr val="accent2"/>
              </a:buClr>
              <a:defRPr>
                <a:solidFill>
                  <a:schemeClr val="accent2"/>
                </a:solidFill>
              </a:defRPr>
            </a:lvl8pPr>
            <a:lvl9pPr lvl="8">
              <a:spcBef>
                <a:spcPts val="0"/>
              </a:spcBef>
              <a:buClr>
                <a:schemeClr val="accent2"/>
              </a:buClr>
              <a:defRPr>
                <a:solidFill>
                  <a:schemeClr val="accent2"/>
                </a:solidFill>
              </a:defRPr>
            </a:lvl9pPr>
          </a:lstStyle>
          <a:p>
            <a:endParaRPr/>
          </a:p>
        </p:txBody>
      </p:sp>
      <p:sp>
        <p:nvSpPr>
          <p:cNvPr id="57" name="Shape 5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8"/>
        <p:cNvGrpSpPr/>
        <p:nvPr/>
      </p:nvGrpSpPr>
      <p:grpSpPr>
        <a:xfrm>
          <a:off x="0" y="0"/>
          <a:ext cx="0" cy="0"/>
          <a:chOff x="0" y="0"/>
          <a:chExt cx="0" cy="0"/>
        </a:xfrm>
      </p:grpSpPr>
      <p:sp>
        <p:nvSpPr>
          <p:cNvPr id="59" name="Shape 5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accent3"/>
        </a:solidFill>
        <a:effectLst/>
      </p:bgPr>
    </p:bg>
    <p:spTree>
      <p:nvGrpSpPr>
        <p:cNvPr id="1" name="Shape 14"/>
        <p:cNvGrpSpPr/>
        <p:nvPr/>
      </p:nvGrpSpPr>
      <p:grpSpPr>
        <a:xfrm>
          <a:off x="0" y="0"/>
          <a:ext cx="0" cy="0"/>
          <a:chOff x="0" y="0"/>
          <a:chExt cx="0" cy="0"/>
        </a:xfrm>
      </p:grpSpPr>
      <p:sp>
        <p:nvSpPr>
          <p:cNvPr id="15" name="Shape 15"/>
          <p:cNvSpPr/>
          <p:nvPr/>
        </p:nvSpPr>
        <p:spPr>
          <a:xfrm>
            <a:off x="0" y="48099"/>
            <a:ext cx="9144250" cy="4398100"/>
          </a:xfrm>
          <a:custGeom>
            <a:avLst/>
            <a:gdLst/>
            <a:ahLst/>
            <a:cxnLst/>
            <a:rect l="0" t="0" r="0" b="0"/>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Shape 16"/>
          <p:cNvSpPr/>
          <p:nvPr/>
        </p:nvSpPr>
        <p:spPr>
          <a:xfrm>
            <a:off x="0" y="0"/>
            <a:ext cx="9144250" cy="4398100"/>
          </a:xfrm>
          <a:custGeom>
            <a:avLst/>
            <a:gdLst/>
            <a:ahLst/>
            <a:cxnLst/>
            <a:rect l="0" t="0" r="0" b="0"/>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Shape 17"/>
          <p:cNvSpPr txBox="1">
            <a:spLocks noGrp="1"/>
          </p:cNvSpPr>
          <p:nvPr>
            <p:ph type="title"/>
          </p:nvPr>
        </p:nvSpPr>
        <p:spPr>
          <a:xfrm>
            <a:off x="311700" y="539725"/>
            <a:ext cx="8520600" cy="1282500"/>
          </a:xfrm>
          <a:prstGeom prst="rect">
            <a:avLst/>
          </a:prstGeom>
        </p:spPr>
        <p:txBody>
          <a:bodyPr wrap="square" lIns="91425" tIns="91425" rIns="91425" bIns="91425" anchor="t" anchorCtr="0"/>
          <a:lstStyle>
            <a:lvl1pPr lvl="0">
              <a:spcBef>
                <a:spcPts val="0"/>
              </a:spcBef>
              <a:buSzPct val="100000"/>
              <a:defRPr sz="3600"/>
            </a:lvl1pPr>
            <a:lvl2pPr lvl="1">
              <a:spcBef>
                <a:spcPts val="0"/>
              </a:spcBef>
              <a:buSzPct val="100000"/>
              <a:defRPr sz="3600"/>
            </a:lvl2pPr>
            <a:lvl3pPr lvl="2">
              <a:spcBef>
                <a:spcPts val="0"/>
              </a:spcBef>
              <a:buSzPct val="100000"/>
              <a:defRPr sz="3600"/>
            </a:lvl3pPr>
            <a:lvl4pPr lvl="3">
              <a:spcBef>
                <a:spcPts val="0"/>
              </a:spcBef>
              <a:buSzPct val="100000"/>
              <a:defRPr sz="3600"/>
            </a:lvl4pPr>
            <a:lvl5pPr lvl="4">
              <a:spcBef>
                <a:spcPts val="0"/>
              </a:spcBef>
              <a:buSzPct val="100000"/>
              <a:defRPr sz="3600"/>
            </a:lvl5pPr>
            <a:lvl6pPr lvl="5">
              <a:spcBef>
                <a:spcPts val="0"/>
              </a:spcBef>
              <a:buSzPct val="100000"/>
              <a:defRPr sz="3600"/>
            </a:lvl6pPr>
            <a:lvl7pPr lvl="6">
              <a:spcBef>
                <a:spcPts val="0"/>
              </a:spcBef>
              <a:buSzPct val="100000"/>
              <a:defRPr sz="3600"/>
            </a:lvl7pPr>
            <a:lvl8pPr lvl="7">
              <a:spcBef>
                <a:spcPts val="0"/>
              </a:spcBef>
              <a:buSzPct val="100000"/>
              <a:defRPr sz="3600"/>
            </a:lvl8pPr>
            <a:lvl9pPr lvl="8">
              <a:spcBef>
                <a:spcPts val="0"/>
              </a:spcBef>
              <a:buSzPct val="100000"/>
              <a:defRPr sz="3600"/>
            </a:lvl9pPr>
          </a:lstStyle>
          <a:p>
            <a:endParaRPr/>
          </a:p>
        </p:txBody>
      </p:sp>
      <p:sp>
        <p:nvSpPr>
          <p:cNvPr id="18" name="Shape 18"/>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accent1"/>
                </a:solidFill>
              </a:rPr>
              <a:t>‹#›</a:t>
            </a:fld>
            <a:endParaRPr lang="en">
              <a:solidFill>
                <a:schemeClr val="accen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9"/>
        <p:cNvGrpSpPr/>
        <p:nvPr/>
      </p:nvGrpSpPr>
      <p:grpSpPr>
        <a:xfrm>
          <a:off x="0" y="0"/>
          <a:ext cx="0" cy="0"/>
          <a:chOff x="0" y="0"/>
          <a:chExt cx="0" cy="0"/>
        </a:xfrm>
      </p:grpSpPr>
      <p:sp>
        <p:nvSpPr>
          <p:cNvPr id="20" name="Shape 20"/>
          <p:cNvSpPr/>
          <p:nvPr/>
        </p:nvSpPr>
        <p:spPr>
          <a:xfrm>
            <a:off x="0" y="0"/>
            <a:ext cx="4314000" cy="51435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21" name="Shape 21"/>
          <p:cNvSpPr/>
          <p:nvPr/>
        </p:nvSpPr>
        <p:spPr>
          <a:xfrm>
            <a:off x="0" y="44125"/>
            <a:ext cx="4313625" cy="4399375"/>
          </a:xfrm>
          <a:custGeom>
            <a:avLst/>
            <a:gdLst/>
            <a:ahLst/>
            <a:cxnLst/>
            <a:rect l="0" t="0" r="0" b="0"/>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Shape 22"/>
          <p:cNvSpPr/>
          <p:nvPr/>
        </p:nvSpPr>
        <p:spPr>
          <a:xfrm>
            <a:off x="-125" y="0"/>
            <a:ext cx="4316900" cy="4395600"/>
          </a:xfrm>
          <a:custGeom>
            <a:avLst/>
            <a:gdLst/>
            <a:ahLst/>
            <a:cxnLst/>
            <a:rect l="0" t="0" r="0" b="0"/>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Shape 23"/>
          <p:cNvSpPr txBox="1">
            <a:spLocks noGrp="1"/>
          </p:cNvSpPr>
          <p:nvPr>
            <p:ph type="title"/>
          </p:nvPr>
        </p:nvSpPr>
        <p:spPr>
          <a:xfrm>
            <a:off x="311725" y="500925"/>
            <a:ext cx="3706500" cy="2508900"/>
          </a:xfrm>
          <a:prstGeom prst="rect">
            <a:avLst/>
          </a:prstGeom>
        </p:spPr>
        <p:txBody>
          <a:bodyPr wrap="square" lIns="91425" tIns="91425" rIns="91425" bIns="91425" anchor="t"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24" name="Shape 24"/>
          <p:cNvSpPr txBox="1">
            <a:spLocks noGrp="1"/>
          </p:cNvSpPr>
          <p:nvPr>
            <p:ph type="body" idx="1"/>
          </p:nvPr>
        </p:nvSpPr>
        <p:spPr>
          <a:xfrm>
            <a:off x="4644675" y="500925"/>
            <a:ext cx="4166400" cy="40986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5" name="Shape 2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6"/>
        <p:cNvGrpSpPr/>
        <p:nvPr/>
      </p:nvGrpSpPr>
      <p:grpSpPr>
        <a:xfrm>
          <a:off x="0" y="0"/>
          <a:ext cx="0" cy="0"/>
          <a:chOff x="0" y="0"/>
          <a:chExt cx="0" cy="0"/>
        </a:xfrm>
      </p:grpSpPr>
      <p:sp>
        <p:nvSpPr>
          <p:cNvPr id="27" name="Shape 27"/>
          <p:cNvSpPr/>
          <p:nvPr/>
        </p:nvSpPr>
        <p:spPr>
          <a:xfrm>
            <a:off x="0" y="0"/>
            <a:ext cx="9144000" cy="12771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28" name="Shape 28"/>
          <p:cNvSpPr txBox="1">
            <a:spLocks noGrp="1"/>
          </p:cNvSpPr>
          <p:nvPr>
            <p:ph type="title"/>
          </p:nvPr>
        </p:nvSpPr>
        <p:spPr>
          <a:xfrm>
            <a:off x="311725" y="500925"/>
            <a:ext cx="8520600" cy="623700"/>
          </a:xfrm>
          <a:prstGeom prst="rect">
            <a:avLst/>
          </a:prstGeom>
        </p:spPr>
        <p:txBody>
          <a:bodyPr wrap="square" lIns="91425" tIns="91425" rIns="91425" bIns="91425" anchor="t"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29" name="Shape 29"/>
          <p:cNvSpPr txBox="1">
            <a:spLocks noGrp="1"/>
          </p:cNvSpPr>
          <p:nvPr>
            <p:ph type="body" idx="1"/>
          </p:nvPr>
        </p:nvSpPr>
        <p:spPr>
          <a:xfrm>
            <a:off x="311700" y="1505700"/>
            <a:ext cx="3999900" cy="30762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0" name="Shape 30"/>
          <p:cNvSpPr txBox="1">
            <a:spLocks noGrp="1"/>
          </p:cNvSpPr>
          <p:nvPr>
            <p:ph type="body" idx="2"/>
          </p:nvPr>
        </p:nvSpPr>
        <p:spPr>
          <a:xfrm>
            <a:off x="4832400" y="1505700"/>
            <a:ext cx="3999900" cy="30762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2"/>
        <p:cNvGrpSpPr/>
        <p:nvPr/>
      </p:nvGrpSpPr>
      <p:grpSpPr>
        <a:xfrm>
          <a:off x="0" y="0"/>
          <a:ext cx="0" cy="0"/>
          <a:chOff x="0" y="0"/>
          <a:chExt cx="0" cy="0"/>
        </a:xfrm>
      </p:grpSpPr>
      <p:sp>
        <p:nvSpPr>
          <p:cNvPr id="33" name="Shape 33"/>
          <p:cNvSpPr/>
          <p:nvPr/>
        </p:nvSpPr>
        <p:spPr>
          <a:xfrm>
            <a:off x="0" y="0"/>
            <a:ext cx="9144000" cy="12771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34" name="Shape 34"/>
          <p:cNvSpPr txBox="1">
            <a:spLocks noGrp="1"/>
          </p:cNvSpPr>
          <p:nvPr>
            <p:ph type="title"/>
          </p:nvPr>
        </p:nvSpPr>
        <p:spPr>
          <a:xfrm>
            <a:off x="311725" y="500925"/>
            <a:ext cx="8520600" cy="623700"/>
          </a:xfrm>
          <a:prstGeom prst="rect">
            <a:avLst/>
          </a:prstGeom>
        </p:spPr>
        <p:txBody>
          <a:bodyPr wrap="square" lIns="91425" tIns="91425" rIns="91425" bIns="91425" anchor="t"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35" name="Shape 3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6"/>
        <p:cNvGrpSpPr/>
        <p:nvPr/>
      </p:nvGrpSpPr>
      <p:grpSpPr>
        <a:xfrm>
          <a:off x="0" y="0"/>
          <a:ext cx="0" cy="0"/>
          <a:chOff x="0" y="0"/>
          <a:chExt cx="0" cy="0"/>
        </a:xfrm>
      </p:grpSpPr>
      <p:sp>
        <p:nvSpPr>
          <p:cNvPr id="37" name="Shape 37"/>
          <p:cNvSpPr/>
          <p:nvPr/>
        </p:nvSpPr>
        <p:spPr>
          <a:xfrm>
            <a:off x="0" y="0"/>
            <a:ext cx="3764400" cy="51435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38" name="Shape 38"/>
          <p:cNvSpPr txBox="1">
            <a:spLocks noGrp="1"/>
          </p:cNvSpPr>
          <p:nvPr>
            <p:ph type="title"/>
          </p:nvPr>
        </p:nvSpPr>
        <p:spPr>
          <a:xfrm>
            <a:off x="311725" y="500925"/>
            <a:ext cx="3127500" cy="1829100"/>
          </a:xfrm>
          <a:prstGeom prst="rect">
            <a:avLst/>
          </a:prstGeom>
        </p:spPr>
        <p:txBody>
          <a:bodyPr wrap="square" lIns="91425" tIns="91425" rIns="91425" bIns="91425" anchor="t"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39" name="Shape 39"/>
          <p:cNvSpPr txBox="1">
            <a:spLocks noGrp="1"/>
          </p:cNvSpPr>
          <p:nvPr>
            <p:ph type="body" idx="1"/>
          </p:nvPr>
        </p:nvSpPr>
        <p:spPr>
          <a:xfrm>
            <a:off x="311700" y="2390650"/>
            <a:ext cx="3127500" cy="2298000"/>
          </a:xfrm>
          <a:prstGeom prst="rect">
            <a:avLst/>
          </a:prstGeom>
        </p:spPr>
        <p:txBody>
          <a:bodyPr wrap="square" lIns="91425" tIns="91425" rIns="91425" bIns="91425" anchor="t" anchorCtr="0"/>
          <a:lstStyle>
            <a:lvl1pPr lvl="0">
              <a:spcBef>
                <a:spcPts val="0"/>
              </a:spcBef>
              <a:buClr>
                <a:schemeClr val="accent2"/>
              </a:buClr>
              <a:defRPr>
                <a:solidFill>
                  <a:schemeClr val="accent2"/>
                </a:solidFill>
              </a:defRPr>
            </a:lvl1pPr>
            <a:lvl2pPr lvl="1">
              <a:spcBef>
                <a:spcPts val="0"/>
              </a:spcBef>
              <a:buClr>
                <a:schemeClr val="accent2"/>
              </a:buClr>
              <a:defRPr>
                <a:solidFill>
                  <a:schemeClr val="accent2"/>
                </a:solidFill>
              </a:defRPr>
            </a:lvl2pPr>
            <a:lvl3pPr lvl="2">
              <a:spcBef>
                <a:spcPts val="0"/>
              </a:spcBef>
              <a:buClr>
                <a:schemeClr val="accent2"/>
              </a:buClr>
              <a:defRPr>
                <a:solidFill>
                  <a:schemeClr val="accent2"/>
                </a:solidFill>
              </a:defRPr>
            </a:lvl3pPr>
            <a:lvl4pPr lvl="3">
              <a:spcBef>
                <a:spcPts val="0"/>
              </a:spcBef>
              <a:buClr>
                <a:schemeClr val="accent2"/>
              </a:buClr>
              <a:defRPr>
                <a:solidFill>
                  <a:schemeClr val="accent2"/>
                </a:solidFill>
              </a:defRPr>
            </a:lvl4pPr>
            <a:lvl5pPr lvl="4">
              <a:spcBef>
                <a:spcPts val="0"/>
              </a:spcBef>
              <a:buClr>
                <a:schemeClr val="accent2"/>
              </a:buClr>
              <a:defRPr>
                <a:solidFill>
                  <a:schemeClr val="accent2"/>
                </a:solidFill>
              </a:defRPr>
            </a:lvl5pPr>
            <a:lvl6pPr lvl="5">
              <a:spcBef>
                <a:spcPts val="0"/>
              </a:spcBef>
              <a:buClr>
                <a:schemeClr val="accent2"/>
              </a:buClr>
              <a:defRPr>
                <a:solidFill>
                  <a:schemeClr val="accent2"/>
                </a:solidFill>
              </a:defRPr>
            </a:lvl6pPr>
            <a:lvl7pPr lvl="6">
              <a:spcBef>
                <a:spcPts val="0"/>
              </a:spcBef>
              <a:buClr>
                <a:schemeClr val="accent2"/>
              </a:buClr>
              <a:defRPr>
                <a:solidFill>
                  <a:schemeClr val="accent2"/>
                </a:solidFill>
              </a:defRPr>
            </a:lvl7pPr>
            <a:lvl8pPr lvl="7">
              <a:spcBef>
                <a:spcPts val="0"/>
              </a:spcBef>
              <a:buClr>
                <a:schemeClr val="accent2"/>
              </a:buClr>
              <a:defRPr>
                <a:solidFill>
                  <a:schemeClr val="accent2"/>
                </a:solidFill>
              </a:defRPr>
            </a:lvl8pPr>
            <a:lvl9pPr lvl="8">
              <a:spcBef>
                <a:spcPts val="0"/>
              </a:spcBef>
              <a:buClr>
                <a:schemeClr val="accent2"/>
              </a:buClr>
              <a:defRPr>
                <a:solidFill>
                  <a:schemeClr val="accent2"/>
                </a:solidFill>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3"/>
        </a:solidFill>
        <a:effectLst/>
      </p:bgPr>
    </p:bg>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311675" y="798600"/>
            <a:ext cx="6247800" cy="3546300"/>
          </a:xfrm>
          <a:prstGeom prst="rect">
            <a:avLst/>
          </a:prstGeom>
        </p:spPr>
        <p:txBody>
          <a:bodyPr wrap="square" lIns="91425" tIns="91425" rIns="91425" bIns="91425" anchor="ctr" anchorCtr="0"/>
          <a:lstStyle>
            <a:lvl1pPr lvl="0">
              <a:spcBef>
                <a:spcPts val="0"/>
              </a:spcBef>
              <a:buSzPct val="100000"/>
              <a:defRPr sz="3600"/>
            </a:lvl1pPr>
            <a:lvl2pPr lvl="1">
              <a:spcBef>
                <a:spcPts val="0"/>
              </a:spcBef>
              <a:buSzPct val="100000"/>
              <a:defRPr sz="3600"/>
            </a:lvl2pPr>
            <a:lvl3pPr lvl="2">
              <a:spcBef>
                <a:spcPts val="0"/>
              </a:spcBef>
              <a:buSzPct val="100000"/>
              <a:defRPr sz="3600"/>
            </a:lvl3pPr>
            <a:lvl4pPr lvl="3">
              <a:spcBef>
                <a:spcPts val="0"/>
              </a:spcBef>
              <a:buSzPct val="100000"/>
              <a:defRPr sz="3600"/>
            </a:lvl4pPr>
            <a:lvl5pPr lvl="4">
              <a:spcBef>
                <a:spcPts val="0"/>
              </a:spcBef>
              <a:buSzPct val="100000"/>
              <a:defRPr sz="3600"/>
            </a:lvl5pPr>
            <a:lvl6pPr lvl="5">
              <a:spcBef>
                <a:spcPts val="0"/>
              </a:spcBef>
              <a:buSzPct val="100000"/>
              <a:defRPr sz="3600"/>
            </a:lvl6pPr>
            <a:lvl7pPr lvl="6">
              <a:spcBef>
                <a:spcPts val="0"/>
              </a:spcBef>
              <a:buSzPct val="100000"/>
              <a:defRPr sz="3600"/>
            </a:lvl7pPr>
            <a:lvl8pPr lvl="7">
              <a:spcBef>
                <a:spcPts val="0"/>
              </a:spcBef>
              <a:buSzPct val="100000"/>
              <a:defRPr sz="3600"/>
            </a:lvl8pPr>
            <a:lvl9pPr lvl="8">
              <a:spcBef>
                <a:spcPts val="0"/>
              </a:spcBef>
              <a:buSzPct val="100000"/>
              <a:defRPr sz="3600"/>
            </a:lvl9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accent1"/>
                </a:solidFill>
              </a:rPr>
              <a:t>‹#›</a:t>
            </a:fld>
            <a:endParaRPr lang="en">
              <a:solidFill>
                <a:schemeClr val="accen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4"/>
        <p:cNvGrpSpPr/>
        <p:nvPr/>
      </p:nvGrpSpPr>
      <p:grpSpPr>
        <a:xfrm>
          <a:off x="0" y="0"/>
          <a:ext cx="0" cy="0"/>
          <a:chOff x="0" y="0"/>
          <a:chExt cx="0" cy="0"/>
        </a:xfrm>
      </p:grpSpPr>
      <p:sp>
        <p:nvSpPr>
          <p:cNvPr id="45" name="Shape 45"/>
          <p:cNvSpPr/>
          <p:nvPr/>
        </p:nvSpPr>
        <p:spPr>
          <a:xfrm>
            <a:off x="0" y="0"/>
            <a:ext cx="4572000" cy="51435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46" name="Shape 46"/>
          <p:cNvSpPr txBox="1">
            <a:spLocks noGrp="1"/>
          </p:cNvSpPr>
          <p:nvPr>
            <p:ph type="title"/>
          </p:nvPr>
        </p:nvSpPr>
        <p:spPr>
          <a:xfrm>
            <a:off x="311300" y="500925"/>
            <a:ext cx="3704400" cy="2049600"/>
          </a:xfrm>
          <a:prstGeom prst="rect">
            <a:avLst/>
          </a:prstGeom>
        </p:spPr>
        <p:txBody>
          <a:bodyPr wrap="square" lIns="91425" tIns="91425" rIns="91425" bIns="91425" anchor="t"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47" name="Shape 47"/>
          <p:cNvSpPr txBox="1">
            <a:spLocks noGrp="1"/>
          </p:cNvSpPr>
          <p:nvPr>
            <p:ph type="subTitle" idx="1"/>
          </p:nvPr>
        </p:nvSpPr>
        <p:spPr>
          <a:xfrm>
            <a:off x="304800" y="2626725"/>
            <a:ext cx="3704400" cy="926700"/>
          </a:xfrm>
          <a:prstGeom prst="rect">
            <a:avLst/>
          </a:prstGeom>
        </p:spPr>
        <p:txBody>
          <a:bodyPr wrap="square" lIns="91425" tIns="91425" rIns="91425" bIns="91425" anchor="t" anchorCtr="0"/>
          <a:lstStyle>
            <a:lvl1pPr lvl="0">
              <a:lnSpc>
                <a:spcPct val="100000"/>
              </a:lnSpc>
              <a:spcBef>
                <a:spcPts val="0"/>
              </a:spcBef>
              <a:spcAft>
                <a:spcPts val="0"/>
              </a:spcAft>
              <a:buClr>
                <a:schemeClr val="accent2"/>
              </a:buClr>
              <a:buSzPct val="100000"/>
              <a:buNone/>
              <a:defRPr sz="1600">
                <a:solidFill>
                  <a:schemeClr val="accent2"/>
                </a:solidFill>
              </a:defRPr>
            </a:lvl1pPr>
            <a:lvl2pPr lvl="1">
              <a:lnSpc>
                <a:spcPct val="100000"/>
              </a:lnSpc>
              <a:spcBef>
                <a:spcPts val="0"/>
              </a:spcBef>
              <a:spcAft>
                <a:spcPts val="0"/>
              </a:spcAft>
              <a:buClr>
                <a:schemeClr val="accent2"/>
              </a:buClr>
              <a:buSzPct val="100000"/>
              <a:buNone/>
              <a:defRPr sz="1600">
                <a:solidFill>
                  <a:schemeClr val="accent2"/>
                </a:solidFill>
              </a:defRPr>
            </a:lvl2pPr>
            <a:lvl3pPr lvl="2">
              <a:lnSpc>
                <a:spcPct val="100000"/>
              </a:lnSpc>
              <a:spcBef>
                <a:spcPts val="0"/>
              </a:spcBef>
              <a:spcAft>
                <a:spcPts val="0"/>
              </a:spcAft>
              <a:buClr>
                <a:schemeClr val="accent2"/>
              </a:buClr>
              <a:buSzPct val="100000"/>
              <a:buNone/>
              <a:defRPr sz="1600">
                <a:solidFill>
                  <a:schemeClr val="accent2"/>
                </a:solidFill>
              </a:defRPr>
            </a:lvl3pPr>
            <a:lvl4pPr lvl="3">
              <a:lnSpc>
                <a:spcPct val="100000"/>
              </a:lnSpc>
              <a:spcBef>
                <a:spcPts val="0"/>
              </a:spcBef>
              <a:spcAft>
                <a:spcPts val="0"/>
              </a:spcAft>
              <a:buClr>
                <a:schemeClr val="accent2"/>
              </a:buClr>
              <a:buSzPct val="100000"/>
              <a:buNone/>
              <a:defRPr sz="1600">
                <a:solidFill>
                  <a:schemeClr val="accent2"/>
                </a:solidFill>
              </a:defRPr>
            </a:lvl4pPr>
            <a:lvl5pPr lvl="4">
              <a:lnSpc>
                <a:spcPct val="100000"/>
              </a:lnSpc>
              <a:spcBef>
                <a:spcPts val="0"/>
              </a:spcBef>
              <a:spcAft>
                <a:spcPts val="0"/>
              </a:spcAft>
              <a:buClr>
                <a:schemeClr val="accent2"/>
              </a:buClr>
              <a:buSzPct val="100000"/>
              <a:buNone/>
              <a:defRPr sz="1600">
                <a:solidFill>
                  <a:schemeClr val="accent2"/>
                </a:solidFill>
              </a:defRPr>
            </a:lvl5pPr>
            <a:lvl6pPr lvl="5">
              <a:lnSpc>
                <a:spcPct val="100000"/>
              </a:lnSpc>
              <a:spcBef>
                <a:spcPts val="0"/>
              </a:spcBef>
              <a:spcAft>
                <a:spcPts val="0"/>
              </a:spcAft>
              <a:buClr>
                <a:schemeClr val="accent2"/>
              </a:buClr>
              <a:buSzPct val="100000"/>
              <a:buNone/>
              <a:defRPr sz="1600">
                <a:solidFill>
                  <a:schemeClr val="accent2"/>
                </a:solidFill>
              </a:defRPr>
            </a:lvl6pPr>
            <a:lvl7pPr lvl="6">
              <a:lnSpc>
                <a:spcPct val="100000"/>
              </a:lnSpc>
              <a:spcBef>
                <a:spcPts val="0"/>
              </a:spcBef>
              <a:spcAft>
                <a:spcPts val="0"/>
              </a:spcAft>
              <a:buClr>
                <a:schemeClr val="accent2"/>
              </a:buClr>
              <a:buSzPct val="100000"/>
              <a:buNone/>
              <a:defRPr sz="1600">
                <a:solidFill>
                  <a:schemeClr val="accent2"/>
                </a:solidFill>
              </a:defRPr>
            </a:lvl7pPr>
            <a:lvl8pPr lvl="7">
              <a:lnSpc>
                <a:spcPct val="100000"/>
              </a:lnSpc>
              <a:spcBef>
                <a:spcPts val="0"/>
              </a:spcBef>
              <a:spcAft>
                <a:spcPts val="0"/>
              </a:spcAft>
              <a:buClr>
                <a:schemeClr val="accent2"/>
              </a:buClr>
              <a:buSzPct val="100000"/>
              <a:buNone/>
              <a:defRPr sz="1600">
                <a:solidFill>
                  <a:schemeClr val="accent2"/>
                </a:solidFill>
              </a:defRPr>
            </a:lvl8pPr>
            <a:lvl9pPr lvl="8">
              <a:lnSpc>
                <a:spcPct val="100000"/>
              </a:lnSpc>
              <a:spcBef>
                <a:spcPts val="0"/>
              </a:spcBef>
              <a:spcAft>
                <a:spcPts val="0"/>
              </a:spcAft>
              <a:buClr>
                <a:schemeClr val="accent2"/>
              </a:buClr>
              <a:buSzPct val="100000"/>
              <a:buNone/>
              <a:defRPr sz="1600">
                <a:solidFill>
                  <a:schemeClr val="accent2"/>
                </a:solidFill>
              </a:defRPr>
            </a:lvl9pPr>
          </a:lstStyle>
          <a:p>
            <a:endParaRPr/>
          </a:p>
        </p:txBody>
      </p:sp>
      <p:sp>
        <p:nvSpPr>
          <p:cNvPr id="48" name="Shape 48"/>
          <p:cNvSpPr txBox="1">
            <a:spLocks noGrp="1"/>
          </p:cNvSpPr>
          <p:nvPr>
            <p:ph type="body" idx="2"/>
          </p:nvPr>
        </p:nvSpPr>
        <p:spPr>
          <a:xfrm>
            <a:off x="4879025" y="500925"/>
            <a:ext cx="3954000" cy="41115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9" name="Shape 4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0"/>
        <p:cNvGrpSpPr/>
        <p:nvPr/>
      </p:nvGrpSpPr>
      <p:grpSpPr>
        <a:xfrm>
          <a:off x="0" y="0"/>
          <a:ext cx="0" cy="0"/>
          <a:chOff x="0" y="0"/>
          <a:chExt cx="0" cy="0"/>
        </a:xfrm>
      </p:grpSpPr>
      <p:sp>
        <p:nvSpPr>
          <p:cNvPr id="51" name="Shape 51"/>
          <p:cNvSpPr/>
          <p:nvPr/>
        </p:nvSpPr>
        <p:spPr>
          <a:xfrm>
            <a:off x="0" y="4369000"/>
            <a:ext cx="9144000" cy="7743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52" name="Shape 52"/>
          <p:cNvSpPr txBox="1">
            <a:spLocks noGrp="1"/>
          </p:cNvSpPr>
          <p:nvPr>
            <p:ph type="body" idx="1"/>
          </p:nvPr>
        </p:nvSpPr>
        <p:spPr>
          <a:xfrm>
            <a:off x="311700" y="4521400"/>
            <a:ext cx="7979400" cy="460500"/>
          </a:xfrm>
          <a:prstGeom prst="rect">
            <a:avLst/>
          </a:prstGeom>
        </p:spPr>
        <p:txBody>
          <a:bodyPr wrap="square" lIns="91425" tIns="91425" rIns="91425" bIns="91425" anchor="ctr" anchorCtr="0"/>
          <a:lstStyle>
            <a:lvl1pPr lvl="0">
              <a:lnSpc>
                <a:spcPct val="100000"/>
              </a:lnSpc>
              <a:spcBef>
                <a:spcPts val="0"/>
              </a:spcBef>
              <a:spcAft>
                <a:spcPts val="0"/>
              </a:spcAft>
              <a:buClr>
                <a:schemeClr val="lt1"/>
              </a:buClr>
              <a:buFont typeface="Merriweather"/>
              <a:buNone/>
              <a:defRPr>
                <a:solidFill>
                  <a:schemeClr val="lt1"/>
                </a:solidFill>
                <a:latin typeface="Merriweather"/>
                <a:ea typeface="Merriweather"/>
                <a:cs typeface="Merriweather"/>
                <a:sym typeface="Merriweather"/>
              </a:defRPr>
            </a:lvl1pPr>
          </a:lstStyle>
          <a:p>
            <a:endParaRPr/>
          </a:p>
        </p:txBody>
      </p:sp>
      <p:sp>
        <p:nvSpPr>
          <p:cNvPr id="53" name="Shape 5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accent1"/>
              </a:buClr>
              <a:buSzPct val="100000"/>
              <a:buFont typeface="Merriweather"/>
              <a:buNone/>
              <a:defRPr sz="2800">
                <a:solidFill>
                  <a:schemeClr val="accent1"/>
                </a:solidFill>
                <a:latin typeface="Merriweather"/>
                <a:ea typeface="Merriweather"/>
                <a:cs typeface="Merriweather"/>
                <a:sym typeface="Merriweather"/>
              </a:defRPr>
            </a:lvl1pPr>
            <a:lvl2pPr lvl="1">
              <a:spcBef>
                <a:spcPts val="0"/>
              </a:spcBef>
              <a:buClr>
                <a:schemeClr val="accent1"/>
              </a:buClr>
              <a:buSzPct val="100000"/>
              <a:buFont typeface="Merriweather"/>
              <a:buNone/>
              <a:defRPr sz="2800">
                <a:solidFill>
                  <a:schemeClr val="accent1"/>
                </a:solidFill>
                <a:latin typeface="Merriweather"/>
                <a:ea typeface="Merriweather"/>
                <a:cs typeface="Merriweather"/>
                <a:sym typeface="Merriweather"/>
              </a:defRPr>
            </a:lvl2pPr>
            <a:lvl3pPr lvl="2">
              <a:spcBef>
                <a:spcPts val="0"/>
              </a:spcBef>
              <a:buClr>
                <a:schemeClr val="accent1"/>
              </a:buClr>
              <a:buSzPct val="100000"/>
              <a:buFont typeface="Merriweather"/>
              <a:buNone/>
              <a:defRPr sz="2800">
                <a:solidFill>
                  <a:schemeClr val="accent1"/>
                </a:solidFill>
                <a:latin typeface="Merriweather"/>
                <a:ea typeface="Merriweather"/>
                <a:cs typeface="Merriweather"/>
                <a:sym typeface="Merriweather"/>
              </a:defRPr>
            </a:lvl3pPr>
            <a:lvl4pPr lvl="3">
              <a:spcBef>
                <a:spcPts val="0"/>
              </a:spcBef>
              <a:buClr>
                <a:schemeClr val="accent1"/>
              </a:buClr>
              <a:buSzPct val="100000"/>
              <a:buFont typeface="Merriweather"/>
              <a:buNone/>
              <a:defRPr sz="2800">
                <a:solidFill>
                  <a:schemeClr val="accent1"/>
                </a:solidFill>
                <a:latin typeface="Merriweather"/>
                <a:ea typeface="Merriweather"/>
                <a:cs typeface="Merriweather"/>
                <a:sym typeface="Merriweather"/>
              </a:defRPr>
            </a:lvl4pPr>
            <a:lvl5pPr lvl="4">
              <a:spcBef>
                <a:spcPts val="0"/>
              </a:spcBef>
              <a:buClr>
                <a:schemeClr val="accent1"/>
              </a:buClr>
              <a:buSzPct val="100000"/>
              <a:buFont typeface="Merriweather"/>
              <a:buNone/>
              <a:defRPr sz="2800">
                <a:solidFill>
                  <a:schemeClr val="accent1"/>
                </a:solidFill>
                <a:latin typeface="Merriweather"/>
                <a:ea typeface="Merriweather"/>
                <a:cs typeface="Merriweather"/>
                <a:sym typeface="Merriweather"/>
              </a:defRPr>
            </a:lvl5pPr>
            <a:lvl6pPr lvl="5">
              <a:spcBef>
                <a:spcPts val="0"/>
              </a:spcBef>
              <a:buClr>
                <a:schemeClr val="accent1"/>
              </a:buClr>
              <a:buSzPct val="100000"/>
              <a:buFont typeface="Merriweather"/>
              <a:buNone/>
              <a:defRPr sz="2800">
                <a:solidFill>
                  <a:schemeClr val="accent1"/>
                </a:solidFill>
                <a:latin typeface="Merriweather"/>
                <a:ea typeface="Merriweather"/>
                <a:cs typeface="Merriweather"/>
                <a:sym typeface="Merriweather"/>
              </a:defRPr>
            </a:lvl6pPr>
            <a:lvl7pPr lvl="6">
              <a:spcBef>
                <a:spcPts val="0"/>
              </a:spcBef>
              <a:buClr>
                <a:schemeClr val="accent1"/>
              </a:buClr>
              <a:buSzPct val="100000"/>
              <a:buFont typeface="Merriweather"/>
              <a:buNone/>
              <a:defRPr sz="2800">
                <a:solidFill>
                  <a:schemeClr val="accent1"/>
                </a:solidFill>
                <a:latin typeface="Merriweather"/>
                <a:ea typeface="Merriweather"/>
                <a:cs typeface="Merriweather"/>
                <a:sym typeface="Merriweather"/>
              </a:defRPr>
            </a:lvl7pPr>
            <a:lvl8pPr lvl="7">
              <a:spcBef>
                <a:spcPts val="0"/>
              </a:spcBef>
              <a:buClr>
                <a:schemeClr val="accent1"/>
              </a:buClr>
              <a:buSzPct val="100000"/>
              <a:buFont typeface="Merriweather"/>
              <a:buNone/>
              <a:defRPr sz="2800">
                <a:solidFill>
                  <a:schemeClr val="accent1"/>
                </a:solidFill>
                <a:latin typeface="Merriweather"/>
                <a:ea typeface="Merriweather"/>
                <a:cs typeface="Merriweather"/>
                <a:sym typeface="Merriweather"/>
              </a:defRPr>
            </a:lvl8pPr>
            <a:lvl9pPr lvl="8">
              <a:spcBef>
                <a:spcPts val="0"/>
              </a:spcBef>
              <a:buClr>
                <a:schemeClr val="accent1"/>
              </a:buClr>
              <a:buSzPct val="1000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ct val="100000"/>
              <a:buFont typeface="Roboto"/>
              <a:buChar char="●"/>
              <a:defRPr sz="13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SzPct val="100000"/>
              <a:buFont typeface="Roboto"/>
              <a:buChar char="○"/>
              <a:defRPr sz="1100">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SzPct val="100000"/>
              <a:buFont typeface="Roboto"/>
              <a:buChar char="■"/>
              <a:defRPr sz="1100">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SzPct val="100000"/>
              <a:buFont typeface="Roboto"/>
              <a:buChar char="●"/>
              <a:defRPr sz="1100">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SzPct val="100000"/>
              <a:buFont typeface="Roboto"/>
              <a:buChar char="○"/>
              <a:defRPr sz="1100">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SzPct val="100000"/>
              <a:buFont typeface="Roboto"/>
              <a:buChar char="■"/>
              <a:defRPr sz="1100">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SzPct val="100000"/>
              <a:buFont typeface="Roboto"/>
              <a:buChar char="●"/>
              <a:defRPr sz="1100">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SzPct val="100000"/>
              <a:buFont typeface="Roboto"/>
              <a:buChar char="○"/>
              <a:defRPr sz="1100">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SzPct val="100000"/>
              <a:buFont typeface="Roboto"/>
              <a:buChar char="■"/>
              <a:defRPr sz="1100">
                <a:solidFill>
                  <a:schemeClr val="dk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 sz="1000">
                <a:solidFill>
                  <a:schemeClr val="dk2"/>
                </a:solidFill>
                <a:latin typeface="Roboto"/>
                <a:ea typeface="Roboto"/>
                <a:cs typeface="Roboto"/>
                <a:sym typeface="Roboto"/>
              </a:rPr>
              <a:t>‹#›</a:t>
            </a:fld>
            <a:endParaRPr lang="en" sz="1000">
              <a:solidFill>
                <a:schemeClr val="dk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Shape 64"/>
          <p:cNvSpPr txBox="1">
            <a:spLocks noGrp="1"/>
          </p:cNvSpPr>
          <p:nvPr>
            <p:ph type="ctrTitle"/>
          </p:nvPr>
        </p:nvSpPr>
        <p:spPr>
          <a:xfrm>
            <a:off x="258000" y="1263650"/>
            <a:ext cx="8520600" cy="792600"/>
          </a:xfrm>
          <a:prstGeom prst="rect">
            <a:avLst/>
          </a:prstGeom>
        </p:spPr>
        <p:txBody>
          <a:bodyPr wrap="square" lIns="91425" tIns="91425" rIns="91425" bIns="91425" anchor="t" anchorCtr="0">
            <a:noAutofit/>
          </a:bodyPr>
          <a:lstStyle/>
          <a:p>
            <a:pPr lvl="0">
              <a:spcBef>
                <a:spcPts val="0"/>
              </a:spcBef>
              <a:buNone/>
            </a:pPr>
            <a:r>
              <a:rPr lang="en" sz="3000" b="1" dirty="0">
                <a:latin typeface="Times New Roman"/>
                <a:ea typeface="Times New Roman"/>
                <a:cs typeface="Times New Roman"/>
                <a:sym typeface="Times New Roman"/>
              </a:rPr>
              <a:t>Location-based Recommender System</a:t>
            </a:r>
          </a:p>
        </p:txBody>
      </p:sp>
      <p:sp>
        <p:nvSpPr>
          <p:cNvPr id="65" name="Shape 65"/>
          <p:cNvSpPr txBox="1">
            <a:spLocks noGrp="1"/>
          </p:cNvSpPr>
          <p:nvPr>
            <p:ph type="subTitle" idx="1"/>
          </p:nvPr>
        </p:nvSpPr>
        <p:spPr>
          <a:xfrm>
            <a:off x="2704650" y="3600925"/>
            <a:ext cx="6554700" cy="1314900"/>
          </a:xfrm>
          <a:prstGeom prst="rect">
            <a:avLst/>
          </a:prstGeom>
        </p:spPr>
        <p:txBody>
          <a:bodyPr wrap="square" lIns="91425" tIns="91425" rIns="91425" bIns="91425" anchor="t" anchorCtr="0">
            <a:noAutofit/>
          </a:bodyPr>
          <a:lstStyle/>
          <a:p>
            <a:pPr lvl="0">
              <a:spcBef>
                <a:spcPts val="0"/>
              </a:spcBef>
              <a:buNone/>
            </a:pPr>
            <a:r>
              <a:rPr lang="en" sz="1800">
                <a:solidFill>
                  <a:srgbClr val="FFFFFF"/>
                </a:solidFill>
                <a:latin typeface="Times New Roman"/>
                <a:ea typeface="Times New Roman"/>
                <a:cs typeface="Times New Roman"/>
                <a:sym typeface="Times New Roman"/>
              </a:rPr>
              <a:t>Ravuri Amritha Vardhini - 141112084</a:t>
            </a:r>
          </a:p>
          <a:p>
            <a:pPr lvl="0">
              <a:spcBef>
                <a:spcPts val="0"/>
              </a:spcBef>
              <a:buNone/>
            </a:pPr>
            <a:r>
              <a:rPr lang="en" sz="1800">
                <a:solidFill>
                  <a:srgbClr val="FFFFFF"/>
                </a:solidFill>
                <a:latin typeface="Times New Roman"/>
                <a:ea typeface="Times New Roman"/>
                <a:cs typeface="Times New Roman"/>
                <a:sym typeface="Times New Roman"/>
              </a:rPr>
              <a:t>Siva Likitha Valluru - 141112009</a:t>
            </a:r>
          </a:p>
          <a:p>
            <a:pPr lvl="0">
              <a:spcBef>
                <a:spcPts val="0"/>
              </a:spcBef>
              <a:buNone/>
            </a:pPr>
            <a:r>
              <a:rPr lang="en" sz="1800">
                <a:solidFill>
                  <a:srgbClr val="FFFFFF"/>
                </a:solidFill>
                <a:latin typeface="Times New Roman"/>
                <a:ea typeface="Times New Roman"/>
                <a:cs typeface="Times New Roman"/>
                <a:sym typeface="Times New Roman"/>
              </a:rPr>
              <a:t>Kanchan Chauhan - 141112285</a:t>
            </a:r>
          </a:p>
          <a:p>
            <a:pPr lvl="0">
              <a:spcBef>
                <a:spcPts val="0"/>
              </a:spcBef>
              <a:buNone/>
            </a:pPr>
            <a:r>
              <a:rPr lang="en" sz="1800">
                <a:solidFill>
                  <a:srgbClr val="FFFFFF"/>
                </a:solidFill>
                <a:latin typeface="Times New Roman"/>
                <a:ea typeface="Times New Roman"/>
                <a:cs typeface="Times New Roman"/>
                <a:sym typeface="Times New Roman"/>
              </a:rPr>
              <a:t>Suneel Kumar Jatav - 141112264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18">
            <a:extLst>
              <a:ext uri="{FF2B5EF4-FFF2-40B4-BE49-F238E27FC236}">
                <a16:creationId xmlns:a16="http://schemas.microsoft.com/office/drawing/2014/main" id="{D586928B-4423-4216-B3A1-E7695C310F50}"/>
              </a:ext>
            </a:extLst>
          </p:cNvPr>
          <p:cNvSpPr txBox="1">
            <a:spLocks noGrp="1"/>
          </p:cNvSpPr>
          <p:nvPr>
            <p:ph type="title"/>
          </p:nvPr>
        </p:nvSpPr>
        <p:spPr>
          <a:xfrm>
            <a:off x="277219" y="483672"/>
            <a:ext cx="3706500" cy="2508900"/>
          </a:xfrm>
          <a:prstGeom prst="rect">
            <a:avLst/>
          </a:prstGeom>
        </p:spPr>
        <p:txBody>
          <a:bodyPr wrap="square" lIns="91425" tIns="91425" rIns="91425" bIns="91425" anchor="t" anchorCtr="0">
            <a:noAutofit/>
          </a:bodyPr>
          <a:lstStyle/>
          <a:p>
            <a:pPr lvl="0" algn="just" rtl="0">
              <a:spcBef>
                <a:spcPts val="0"/>
              </a:spcBef>
              <a:buNone/>
            </a:pPr>
            <a:r>
              <a:rPr lang="en" dirty="0">
                <a:latin typeface="Times New Roman"/>
                <a:ea typeface="Times New Roman"/>
                <a:cs typeface="Times New Roman"/>
                <a:sym typeface="Times New Roman"/>
              </a:rPr>
              <a:t>Module 1: </a:t>
            </a:r>
            <a:r>
              <a:rPr lang="en-US" dirty="0">
                <a:latin typeface="Times New Roman"/>
                <a:ea typeface="Times New Roman"/>
                <a:cs typeface="Times New Roman"/>
                <a:sym typeface="Times New Roman"/>
              </a:rPr>
              <a:t>Datasets and Preprocessing</a:t>
            </a:r>
            <a:endParaRPr lang="en" dirty="0">
              <a:latin typeface="Times New Roman"/>
              <a:ea typeface="Times New Roman"/>
              <a:cs typeface="Times New Roman"/>
              <a:sym typeface="Times New Roman"/>
            </a:endParaRPr>
          </a:p>
        </p:txBody>
      </p:sp>
      <p:sp>
        <p:nvSpPr>
          <p:cNvPr id="8" name="Shape 119">
            <a:extLst>
              <a:ext uri="{FF2B5EF4-FFF2-40B4-BE49-F238E27FC236}">
                <a16:creationId xmlns:a16="http://schemas.microsoft.com/office/drawing/2014/main" id="{EDDA16A7-F1FF-4352-BCC4-25A0FC8FCB23}"/>
              </a:ext>
            </a:extLst>
          </p:cNvPr>
          <p:cNvSpPr txBox="1">
            <a:spLocks/>
          </p:cNvSpPr>
          <p:nvPr/>
        </p:nvSpPr>
        <p:spPr>
          <a:xfrm>
            <a:off x="4700381" y="483672"/>
            <a:ext cx="4166400" cy="40986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Font typeface="Roboto"/>
              <a:buChar char="●"/>
              <a:defRPr sz="1300" b="0" i="0" u="none" strike="noStrike" cap="none">
                <a:solidFill>
                  <a:schemeClr val="dk2"/>
                </a:solidFill>
                <a:latin typeface="Roboto"/>
                <a:ea typeface="Roboto"/>
                <a:cs typeface="Roboto"/>
                <a:sym typeface="Roboto"/>
              </a:defRPr>
            </a:lvl1pPr>
            <a:lvl2pPr marR="0" lvl="1" algn="l" rtl="0">
              <a:lnSpc>
                <a:spcPct val="115000"/>
              </a:lnSpc>
              <a:spcBef>
                <a:spcPts val="0"/>
              </a:spcBef>
              <a:spcAft>
                <a:spcPts val="1600"/>
              </a:spcAft>
              <a:buClr>
                <a:schemeClr val="dk2"/>
              </a:buClr>
              <a:buSzPct val="100000"/>
              <a:buFont typeface="Roboto"/>
              <a:buChar char="○"/>
              <a:defRPr sz="1100" b="0" i="0" u="none" strike="noStrike" cap="none">
                <a:solidFill>
                  <a:schemeClr val="dk2"/>
                </a:solidFill>
                <a:latin typeface="Roboto"/>
                <a:ea typeface="Roboto"/>
                <a:cs typeface="Roboto"/>
                <a:sym typeface="Roboto"/>
              </a:defRPr>
            </a:lvl2pPr>
            <a:lvl3pPr marR="0" lvl="2" algn="l" rtl="0">
              <a:lnSpc>
                <a:spcPct val="115000"/>
              </a:lnSpc>
              <a:spcBef>
                <a:spcPts val="0"/>
              </a:spcBef>
              <a:spcAft>
                <a:spcPts val="1600"/>
              </a:spcAft>
              <a:buClr>
                <a:schemeClr val="dk2"/>
              </a:buClr>
              <a:buSzPct val="100000"/>
              <a:buFont typeface="Roboto"/>
              <a:buChar char="■"/>
              <a:defRPr sz="1100" b="0" i="0" u="none" strike="noStrike" cap="none">
                <a:solidFill>
                  <a:schemeClr val="dk2"/>
                </a:solidFill>
                <a:latin typeface="Roboto"/>
                <a:ea typeface="Roboto"/>
                <a:cs typeface="Roboto"/>
                <a:sym typeface="Roboto"/>
              </a:defRPr>
            </a:lvl3pPr>
            <a:lvl4pPr marR="0" lvl="3" algn="l" rtl="0">
              <a:lnSpc>
                <a:spcPct val="115000"/>
              </a:lnSpc>
              <a:spcBef>
                <a:spcPts val="0"/>
              </a:spcBef>
              <a:spcAft>
                <a:spcPts val="1600"/>
              </a:spcAft>
              <a:buClr>
                <a:schemeClr val="dk2"/>
              </a:buClr>
              <a:buSzPct val="100000"/>
              <a:buFont typeface="Roboto"/>
              <a:buChar char="●"/>
              <a:defRPr sz="1100" b="0" i="0" u="none" strike="noStrike" cap="none">
                <a:solidFill>
                  <a:schemeClr val="dk2"/>
                </a:solidFill>
                <a:latin typeface="Roboto"/>
                <a:ea typeface="Roboto"/>
                <a:cs typeface="Roboto"/>
                <a:sym typeface="Roboto"/>
              </a:defRPr>
            </a:lvl4pPr>
            <a:lvl5pPr marR="0" lvl="4" algn="l" rtl="0">
              <a:lnSpc>
                <a:spcPct val="115000"/>
              </a:lnSpc>
              <a:spcBef>
                <a:spcPts val="0"/>
              </a:spcBef>
              <a:spcAft>
                <a:spcPts val="1600"/>
              </a:spcAft>
              <a:buClr>
                <a:schemeClr val="dk2"/>
              </a:buClr>
              <a:buSzPct val="100000"/>
              <a:buFont typeface="Roboto"/>
              <a:buChar char="○"/>
              <a:defRPr sz="1100" b="0" i="0" u="none" strike="noStrike" cap="none">
                <a:solidFill>
                  <a:schemeClr val="dk2"/>
                </a:solidFill>
                <a:latin typeface="Roboto"/>
                <a:ea typeface="Roboto"/>
                <a:cs typeface="Roboto"/>
                <a:sym typeface="Roboto"/>
              </a:defRPr>
            </a:lvl5pPr>
            <a:lvl6pPr marR="0" lvl="5" algn="l" rtl="0">
              <a:lnSpc>
                <a:spcPct val="115000"/>
              </a:lnSpc>
              <a:spcBef>
                <a:spcPts val="0"/>
              </a:spcBef>
              <a:spcAft>
                <a:spcPts val="1600"/>
              </a:spcAft>
              <a:buClr>
                <a:schemeClr val="dk2"/>
              </a:buClr>
              <a:buSzPct val="100000"/>
              <a:buFont typeface="Roboto"/>
              <a:buChar char="■"/>
              <a:defRPr sz="1100" b="0" i="0" u="none" strike="noStrike" cap="none">
                <a:solidFill>
                  <a:schemeClr val="dk2"/>
                </a:solidFill>
                <a:latin typeface="Roboto"/>
                <a:ea typeface="Roboto"/>
                <a:cs typeface="Roboto"/>
                <a:sym typeface="Roboto"/>
              </a:defRPr>
            </a:lvl6pPr>
            <a:lvl7pPr marR="0" lvl="6" algn="l" rtl="0">
              <a:lnSpc>
                <a:spcPct val="115000"/>
              </a:lnSpc>
              <a:spcBef>
                <a:spcPts val="0"/>
              </a:spcBef>
              <a:spcAft>
                <a:spcPts val="1600"/>
              </a:spcAft>
              <a:buClr>
                <a:schemeClr val="dk2"/>
              </a:buClr>
              <a:buSzPct val="100000"/>
              <a:buFont typeface="Roboto"/>
              <a:buChar char="●"/>
              <a:defRPr sz="1100" b="0" i="0" u="none" strike="noStrike" cap="none">
                <a:solidFill>
                  <a:schemeClr val="dk2"/>
                </a:solidFill>
                <a:latin typeface="Roboto"/>
                <a:ea typeface="Roboto"/>
                <a:cs typeface="Roboto"/>
                <a:sym typeface="Roboto"/>
              </a:defRPr>
            </a:lvl7pPr>
            <a:lvl8pPr marR="0" lvl="7" algn="l" rtl="0">
              <a:lnSpc>
                <a:spcPct val="115000"/>
              </a:lnSpc>
              <a:spcBef>
                <a:spcPts val="0"/>
              </a:spcBef>
              <a:spcAft>
                <a:spcPts val="1600"/>
              </a:spcAft>
              <a:buClr>
                <a:schemeClr val="dk2"/>
              </a:buClr>
              <a:buSzPct val="100000"/>
              <a:buFont typeface="Roboto"/>
              <a:buChar char="○"/>
              <a:defRPr sz="1100" b="0" i="0" u="none" strike="noStrike" cap="none">
                <a:solidFill>
                  <a:schemeClr val="dk2"/>
                </a:solidFill>
                <a:latin typeface="Roboto"/>
                <a:ea typeface="Roboto"/>
                <a:cs typeface="Roboto"/>
                <a:sym typeface="Roboto"/>
              </a:defRPr>
            </a:lvl8pPr>
            <a:lvl9pPr marR="0" lvl="8" algn="l" rtl="0">
              <a:lnSpc>
                <a:spcPct val="115000"/>
              </a:lnSpc>
              <a:spcBef>
                <a:spcPts val="0"/>
              </a:spcBef>
              <a:spcAft>
                <a:spcPts val="1600"/>
              </a:spcAft>
              <a:buClr>
                <a:schemeClr val="dk2"/>
              </a:buClr>
              <a:buSzPct val="100000"/>
              <a:buFont typeface="Roboto"/>
              <a:buChar char="■"/>
              <a:defRPr sz="1100" b="0" i="0" u="none" strike="noStrike" cap="none">
                <a:solidFill>
                  <a:schemeClr val="dk2"/>
                </a:solidFill>
                <a:latin typeface="Roboto"/>
                <a:ea typeface="Roboto"/>
                <a:cs typeface="Roboto"/>
                <a:sym typeface="Roboto"/>
              </a:defRPr>
            </a:lvl9pPr>
          </a:lstStyle>
          <a:p>
            <a:pPr marL="457200" indent="-317500" algn="just">
              <a:buClr>
                <a:srgbClr val="000000"/>
              </a:buClr>
              <a:buFont typeface="Times New Roman"/>
              <a:buChar char="●"/>
            </a:pPr>
            <a:r>
              <a:rPr lang="en-US" sz="1400" dirty="0">
                <a:solidFill>
                  <a:srgbClr val="000000"/>
                </a:solidFill>
                <a:latin typeface="Times New Roman"/>
                <a:ea typeface="Times New Roman"/>
                <a:cs typeface="Times New Roman"/>
                <a:sym typeface="Times New Roman"/>
              </a:rPr>
              <a:t>The dataset is pruned using two parameters. The third parameter, operational status, is studied and analyzed for each and every unique cab driver. Next, the last parameter, the location trace timestamp, is used. Since each file already has records in descending order, the range of the number of hours travelled by the cab driver is calculated by considering the maximum and minimum timestamps. If the average of the operational status of all location traces is greater or equal to 0.5 and if the number of hours that each driver travelled is greater than or equal to 500, then this cab driver is labelled a successful cab driver. </a:t>
            </a:r>
            <a:endParaRPr lang="en" sz="1400" dirty="0">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850114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CE69D22-4C7D-4D59-BE0F-497C2D507C0B}"/>
              </a:ext>
            </a:extLst>
          </p:cNvPr>
          <p:cNvSpPr>
            <a:spLocks noGrp="1"/>
          </p:cNvSpPr>
          <p:nvPr>
            <p:ph type="body" idx="1"/>
          </p:nvPr>
        </p:nvSpPr>
        <p:spPr/>
        <p:txBody>
          <a:bodyPr/>
          <a:lstStyle/>
          <a:p>
            <a:pPr marL="285750" indent="-285750" algn="just"/>
            <a:r>
              <a:rPr lang="en-US" sz="1400" dirty="0">
                <a:solidFill>
                  <a:schemeClr val="tx1"/>
                </a:solidFill>
                <a:latin typeface="Times New Roman" panose="02020603050405020304" pitchFamily="18" charset="0"/>
                <a:cs typeface="Times New Roman" panose="02020603050405020304" pitchFamily="18" charset="0"/>
              </a:rPr>
              <a:t>DBSCAN algorithm is used for clustering those pick-up points. There are four input parameters to the algorithm: epsilon (ε), minimum number of samples to be taken, algorithm, and metric. </a:t>
            </a:r>
          </a:p>
          <a:p>
            <a:pPr marL="285750" indent="-285750" algn="just"/>
            <a:r>
              <a:rPr lang="en-US" sz="1400" dirty="0">
                <a:solidFill>
                  <a:schemeClr val="tx1"/>
                </a:solidFill>
                <a:latin typeface="Times New Roman" panose="02020603050405020304" pitchFamily="18" charset="0"/>
                <a:cs typeface="Times New Roman" panose="02020603050405020304" pitchFamily="18" charset="0"/>
              </a:rPr>
              <a:t>Epsilon is the radius distance from a pick-up point. Minimum number of samples to be taken, </a:t>
            </a:r>
            <a:r>
              <a:rPr lang="en-US" sz="1400" dirty="0" err="1">
                <a:solidFill>
                  <a:schemeClr val="tx1"/>
                </a:solidFill>
                <a:latin typeface="Times New Roman" panose="02020603050405020304" pitchFamily="18" charset="0"/>
                <a:cs typeface="Times New Roman" panose="02020603050405020304" pitchFamily="18" charset="0"/>
              </a:rPr>
              <a:t>min_Points</a:t>
            </a:r>
            <a:r>
              <a:rPr lang="en-US" sz="1400" dirty="0">
                <a:solidFill>
                  <a:schemeClr val="tx1"/>
                </a:solidFill>
                <a:latin typeface="Times New Roman" panose="02020603050405020304" pitchFamily="18" charset="0"/>
                <a:cs typeface="Times New Roman" panose="02020603050405020304" pitchFamily="18" charset="0"/>
              </a:rPr>
              <a:t>, represents the number of points that should be present with the specified distance, ε. The third input is algorithm. The specified algorithm is called ball tree algorithm. This distance metric used is Haversine distance or also known as great-circle distance.</a:t>
            </a:r>
          </a:p>
        </p:txBody>
      </p:sp>
      <p:sp>
        <p:nvSpPr>
          <p:cNvPr id="4" name="Shape 118">
            <a:extLst>
              <a:ext uri="{FF2B5EF4-FFF2-40B4-BE49-F238E27FC236}">
                <a16:creationId xmlns:a16="http://schemas.microsoft.com/office/drawing/2014/main" id="{C72437AC-13C5-44F7-B012-F3A6B34F406F}"/>
              </a:ext>
            </a:extLst>
          </p:cNvPr>
          <p:cNvSpPr txBox="1">
            <a:spLocks noGrp="1"/>
          </p:cNvSpPr>
          <p:nvPr>
            <p:ph type="title"/>
          </p:nvPr>
        </p:nvSpPr>
        <p:spPr>
          <a:prstGeom prst="rect">
            <a:avLst/>
          </a:prstGeom>
        </p:spPr>
        <p:txBody>
          <a:bodyPr wrap="square" lIns="91425" tIns="91425" rIns="91425" bIns="91425" anchor="t" anchorCtr="0">
            <a:noAutofit/>
          </a:bodyPr>
          <a:lstStyle/>
          <a:p>
            <a:pPr lvl="0" algn="just" rtl="0">
              <a:spcBef>
                <a:spcPts val="0"/>
              </a:spcBef>
              <a:buNone/>
            </a:pPr>
            <a:r>
              <a:rPr lang="en" dirty="0">
                <a:latin typeface="Times New Roman"/>
                <a:ea typeface="Times New Roman"/>
                <a:cs typeface="Times New Roman"/>
                <a:sym typeface="Times New Roman"/>
              </a:rPr>
              <a:t>Module 2: </a:t>
            </a:r>
            <a:r>
              <a:rPr lang="en-US" dirty="0">
                <a:latin typeface="Times New Roman"/>
                <a:ea typeface="Times New Roman"/>
                <a:cs typeface="Times New Roman"/>
                <a:sym typeface="Times New Roman"/>
              </a:rPr>
              <a:t>Clustering based on density of pick-up points</a:t>
            </a:r>
            <a:endParaRPr lang="en"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3232633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CE69D22-4C7D-4D59-BE0F-497C2D507C0B}"/>
              </a:ext>
            </a:extLst>
          </p:cNvPr>
          <p:cNvSpPr>
            <a:spLocks noGrp="1"/>
          </p:cNvSpPr>
          <p:nvPr>
            <p:ph type="body" idx="1"/>
          </p:nvPr>
        </p:nvSpPr>
        <p:spPr/>
        <p:txBody>
          <a:bodyPr/>
          <a:lstStyle/>
          <a:p>
            <a:pPr marL="285750" indent="-285750" algn="just"/>
            <a:r>
              <a:rPr lang="en-US" sz="1400" dirty="0">
                <a:solidFill>
                  <a:schemeClr val="tx1"/>
                </a:solidFill>
                <a:latin typeface="Times New Roman" panose="02020603050405020304" pitchFamily="18" charset="0"/>
                <a:cs typeface="Times New Roman" panose="02020603050405020304" pitchFamily="18" charset="0"/>
              </a:rPr>
              <a:t>DBSCAN algorithm is used for clustering those pick-up points. There are four input parameters to the algorithm: epsilon (ε), minimum number of samples to be taken, algorithm, and metric. </a:t>
            </a:r>
          </a:p>
          <a:p>
            <a:pPr marL="285750" indent="-285750" algn="just"/>
            <a:r>
              <a:rPr lang="en-US" sz="1400" dirty="0">
                <a:solidFill>
                  <a:schemeClr val="tx1"/>
                </a:solidFill>
                <a:latin typeface="Times New Roman" panose="02020603050405020304" pitchFamily="18" charset="0"/>
                <a:cs typeface="Times New Roman" panose="02020603050405020304" pitchFamily="18" charset="0"/>
              </a:rPr>
              <a:t>Epsilon is the radius distance from a pick-up point. Minimum number of samples to be taken, </a:t>
            </a:r>
            <a:r>
              <a:rPr lang="en-US" sz="1400" dirty="0" err="1">
                <a:solidFill>
                  <a:schemeClr val="tx1"/>
                </a:solidFill>
                <a:latin typeface="Times New Roman" panose="02020603050405020304" pitchFamily="18" charset="0"/>
                <a:cs typeface="Times New Roman" panose="02020603050405020304" pitchFamily="18" charset="0"/>
              </a:rPr>
              <a:t>min_Points</a:t>
            </a:r>
            <a:r>
              <a:rPr lang="en-US" sz="1400" dirty="0">
                <a:solidFill>
                  <a:schemeClr val="tx1"/>
                </a:solidFill>
                <a:latin typeface="Times New Roman" panose="02020603050405020304" pitchFamily="18" charset="0"/>
                <a:cs typeface="Times New Roman" panose="02020603050405020304" pitchFamily="18" charset="0"/>
              </a:rPr>
              <a:t>, represents the number of points that should be present with the specified distance, ε. The third input is algorithm. The specified algorithm is called ball tree algorithm. This distance metric used is Haversine distance or also known as great-circle distance.</a:t>
            </a:r>
          </a:p>
        </p:txBody>
      </p:sp>
      <p:sp>
        <p:nvSpPr>
          <p:cNvPr id="4" name="Shape 118">
            <a:extLst>
              <a:ext uri="{FF2B5EF4-FFF2-40B4-BE49-F238E27FC236}">
                <a16:creationId xmlns:a16="http://schemas.microsoft.com/office/drawing/2014/main" id="{C72437AC-13C5-44F7-B012-F3A6B34F406F}"/>
              </a:ext>
            </a:extLst>
          </p:cNvPr>
          <p:cNvSpPr txBox="1">
            <a:spLocks noGrp="1"/>
          </p:cNvSpPr>
          <p:nvPr>
            <p:ph type="title"/>
          </p:nvPr>
        </p:nvSpPr>
        <p:spPr>
          <a:prstGeom prst="rect">
            <a:avLst/>
          </a:prstGeom>
        </p:spPr>
        <p:txBody>
          <a:bodyPr wrap="square" lIns="91425" tIns="91425" rIns="91425" bIns="91425" anchor="t" anchorCtr="0">
            <a:noAutofit/>
          </a:bodyPr>
          <a:lstStyle/>
          <a:p>
            <a:pPr lvl="0" algn="just" rtl="0">
              <a:spcBef>
                <a:spcPts val="0"/>
              </a:spcBef>
              <a:buNone/>
            </a:pPr>
            <a:r>
              <a:rPr lang="en" dirty="0">
                <a:latin typeface="Times New Roman"/>
                <a:ea typeface="Times New Roman"/>
                <a:cs typeface="Times New Roman"/>
                <a:sym typeface="Times New Roman"/>
              </a:rPr>
              <a:t>Module 2: </a:t>
            </a:r>
            <a:r>
              <a:rPr lang="en-US" dirty="0">
                <a:latin typeface="Times New Roman"/>
                <a:ea typeface="Times New Roman"/>
                <a:cs typeface="Times New Roman"/>
                <a:sym typeface="Times New Roman"/>
              </a:rPr>
              <a:t>Clustering Based on Density of Pick-up Points</a:t>
            </a:r>
            <a:endParaRPr lang="en"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3731830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CE69D22-4C7D-4D59-BE0F-497C2D507C0B}"/>
              </a:ext>
            </a:extLst>
          </p:cNvPr>
          <p:cNvSpPr>
            <a:spLocks noGrp="1"/>
          </p:cNvSpPr>
          <p:nvPr>
            <p:ph type="body" idx="1"/>
          </p:nvPr>
        </p:nvSpPr>
        <p:spPr/>
        <p:txBody>
          <a:bodyPr/>
          <a:lstStyle/>
          <a:p>
            <a:pPr marL="285750" indent="-285750" algn="just"/>
            <a:r>
              <a:rPr lang="en-US" sz="1400" dirty="0">
                <a:solidFill>
                  <a:schemeClr val="tx1"/>
                </a:solidFill>
                <a:latin typeface="Times New Roman" panose="02020603050405020304" pitchFamily="18" charset="0"/>
                <a:cs typeface="Times New Roman" panose="02020603050405020304" pitchFamily="18" charset="0"/>
              </a:rPr>
              <a:t>DBSCAN clustering is applied over 15808 pick-up points. The result gave five clusters, not counting outliers. Using all 15808 points as potential pick-up points is not a feasible choice. Therefore, the centroids of the five clusters are taken as potential pick-up points. </a:t>
            </a:r>
          </a:p>
        </p:txBody>
      </p:sp>
      <p:sp>
        <p:nvSpPr>
          <p:cNvPr id="4" name="Shape 118">
            <a:extLst>
              <a:ext uri="{FF2B5EF4-FFF2-40B4-BE49-F238E27FC236}">
                <a16:creationId xmlns:a16="http://schemas.microsoft.com/office/drawing/2014/main" id="{C72437AC-13C5-44F7-B012-F3A6B34F406F}"/>
              </a:ext>
            </a:extLst>
          </p:cNvPr>
          <p:cNvSpPr txBox="1">
            <a:spLocks noGrp="1"/>
          </p:cNvSpPr>
          <p:nvPr>
            <p:ph type="title"/>
          </p:nvPr>
        </p:nvSpPr>
        <p:spPr>
          <a:prstGeom prst="rect">
            <a:avLst/>
          </a:prstGeom>
        </p:spPr>
        <p:txBody>
          <a:bodyPr wrap="square" lIns="91425" tIns="91425" rIns="91425" bIns="91425" anchor="t" anchorCtr="0">
            <a:noAutofit/>
          </a:bodyPr>
          <a:lstStyle/>
          <a:p>
            <a:pPr lvl="0" algn="just" rtl="0">
              <a:spcBef>
                <a:spcPts val="0"/>
              </a:spcBef>
              <a:buNone/>
            </a:pPr>
            <a:r>
              <a:rPr lang="en" dirty="0">
                <a:latin typeface="Times New Roman"/>
                <a:ea typeface="Times New Roman"/>
                <a:cs typeface="Times New Roman"/>
                <a:sym typeface="Times New Roman"/>
              </a:rPr>
              <a:t>Module 3: </a:t>
            </a:r>
            <a:r>
              <a:rPr lang="en-US" dirty="0">
                <a:latin typeface="Times New Roman"/>
                <a:ea typeface="Times New Roman"/>
                <a:cs typeface="Times New Roman"/>
                <a:sym typeface="Times New Roman"/>
              </a:rPr>
              <a:t>Calculation of Centroids</a:t>
            </a:r>
            <a:endParaRPr lang="en"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2079185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311725" y="500925"/>
            <a:ext cx="3706500" cy="2508900"/>
          </a:xfrm>
          <a:prstGeom prst="rect">
            <a:avLst/>
          </a:prstGeom>
        </p:spPr>
        <p:txBody>
          <a:bodyPr wrap="square" lIns="91425" tIns="91425" rIns="91425" bIns="91425" anchor="t" anchorCtr="0">
            <a:noAutofit/>
          </a:bodyPr>
          <a:lstStyle/>
          <a:p>
            <a:pPr lvl="0" algn="just" rtl="0">
              <a:spcBef>
                <a:spcPts val="0"/>
              </a:spcBef>
              <a:buNone/>
            </a:pPr>
            <a:r>
              <a:rPr lang="en" dirty="0">
                <a:latin typeface="Times New Roman"/>
                <a:ea typeface="Times New Roman"/>
                <a:cs typeface="Times New Roman"/>
                <a:sym typeface="Times New Roman"/>
              </a:rPr>
              <a:t>Module 4: </a:t>
            </a:r>
            <a:r>
              <a:rPr lang="en-US" dirty="0">
                <a:latin typeface="Times New Roman"/>
                <a:ea typeface="Times New Roman"/>
                <a:cs typeface="Times New Roman"/>
                <a:sym typeface="Times New Roman"/>
              </a:rPr>
              <a:t>Probabilistic Calculations</a:t>
            </a:r>
            <a:endParaRPr lang="en" dirty="0">
              <a:latin typeface="Times New Roman"/>
              <a:ea typeface="Times New Roman"/>
              <a:cs typeface="Times New Roman"/>
              <a:sym typeface="Times New Roman"/>
            </a:endParaRPr>
          </a:p>
        </p:txBody>
      </p:sp>
      <mc:AlternateContent xmlns:mc="http://schemas.openxmlformats.org/markup-compatibility/2006" xmlns:a14="http://schemas.microsoft.com/office/drawing/2010/main">
        <mc:Choice Requires="a14">
          <p:sp>
            <p:nvSpPr>
              <p:cNvPr id="143" name="Shape 143"/>
              <p:cNvSpPr txBox="1">
                <a:spLocks noGrp="1"/>
              </p:cNvSpPr>
              <p:nvPr>
                <p:ph type="body" idx="1"/>
              </p:nvPr>
            </p:nvSpPr>
            <p:spPr>
              <a:xfrm>
                <a:off x="4644675" y="500925"/>
                <a:ext cx="4166400" cy="4098600"/>
              </a:xfrm>
              <a:prstGeom prst="rect">
                <a:avLst/>
              </a:prstGeom>
            </p:spPr>
            <p:txBody>
              <a:bodyPr wrap="square" lIns="91425" tIns="91425" rIns="91425" bIns="91425" anchor="t" anchorCtr="0">
                <a:noAutofit/>
              </a:bodyPr>
              <a:lstStyle/>
              <a:p>
                <a:pPr algn="just"/>
                <a:r>
                  <a:rPr lang="en-US" sz="1400" dirty="0">
                    <a:latin typeface="Times New Roman" panose="02020603050405020304" pitchFamily="18" charset="0"/>
                    <a:cs typeface="Times New Roman" panose="02020603050405020304" pitchFamily="18" charset="0"/>
                  </a:rPr>
                  <a:t>The Potential Travel Distance (PTD) function increases the probability of finding new passengers </a:t>
                </a:r>
                <a:r>
                  <a:rPr lang="en-US" sz="1400" i="1" dirty="0">
                    <a:latin typeface="Times New Roman" panose="02020603050405020304" pitchFamily="18" charset="0"/>
                    <a:cs typeface="Times New Roman" panose="02020603050405020304" pitchFamily="18" charset="0"/>
                  </a:rPr>
                  <a:t>optimally </a:t>
                </a:r>
                <a:r>
                  <a:rPr lang="en-US" sz="1400" dirty="0">
                    <a:latin typeface="Times New Roman" panose="02020603050405020304" pitchFamily="18" charset="0"/>
                    <a:cs typeface="Times New Roman" panose="02020603050405020304" pitchFamily="18" charset="0"/>
                  </a:rPr>
                  <a:t>in the proposed path by focusing on populated pick-up points. the PTD function </a:t>
                </a:r>
                <a:r>
                  <a:rPr lang="en-US" sz="1400" i="1" dirty="0">
                    <a:latin typeface="Times New Roman" panose="02020603050405020304" pitchFamily="18" charset="0"/>
                    <a:cs typeface="Times New Roman" panose="02020603050405020304" pitchFamily="18" charset="0"/>
                  </a:rPr>
                  <a:t>F </a:t>
                </a:r>
                <a:r>
                  <a:rPr lang="en-US" sz="1400" dirty="0">
                    <a:latin typeface="Times New Roman" panose="02020603050405020304" pitchFamily="18" charset="0"/>
                    <a:cs typeface="Times New Roman" panose="02020603050405020304" pitchFamily="18" charset="0"/>
                  </a:rPr>
                  <a:t>is defined as the mean of the travel distance distribution: </a:t>
                </a:r>
              </a:p>
              <a:p>
                <a:pPr algn="ctr">
                  <a:buNone/>
                </a:pPr>
                <a:r>
                  <a:rPr lang="en-US" sz="1400" i="1" dirty="0">
                    <a:latin typeface="Times New Roman" panose="02020603050405020304" pitchFamily="18" charset="0"/>
                    <a:cs typeface="Times New Roman" panose="02020603050405020304" pitchFamily="18" charset="0"/>
                  </a:rPr>
                  <a:t>F =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𝐷</m:t>
                        </m:r>
                      </m:e>
                      <m:sub>
                        <m:acc>
                          <m:accPr>
                            <m:chr m:val="̅"/>
                            <m:ctrlPr>
                              <a:rPr lang="en-US" sz="1400" i="1">
                                <a:latin typeface="Cambria Math" panose="02040503050406030204" pitchFamily="18" charset="0"/>
                              </a:rPr>
                            </m:ctrlPr>
                          </m:accPr>
                          <m:e>
                            <m:sSup>
                              <m:sSupPr>
                                <m:ctrlPr>
                                  <a:rPr lang="en-US" sz="1400" i="1">
                                    <a:latin typeface="Cambria Math" panose="02040503050406030204" pitchFamily="18" charset="0"/>
                                  </a:rPr>
                                </m:ctrlPr>
                              </m:sSupPr>
                              <m:e>
                                <m:r>
                                  <a:rPr lang="en-US" sz="1400" i="1">
                                    <a:latin typeface="Cambria Math" panose="02040503050406030204" pitchFamily="18" charset="0"/>
                                  </a:rPr>
                                  <m:t>𝑅</m:t>
                                </m:r>
                              </m:e>
                              <m:sup>
                                <m:r>
                                  <a:rPr lang="en-US" sz="1400" i="1">
                                    <a:latin typeface="Cambria Math" panose="02040503050406030204" pitchFamily="18" charset="0"/>
                                  </a:rPr>
                                  <m:t>𝐿</m:t>
                                </m:r>
                              </m:sup>
                            </m:sSup>
                          </m:e>
                        </m:acc>
                      </m:sub>
                    </m:sSub>
                    <m:r>
                      <a:rPr lang="en-US" sz="1400" i="1">
                        <a:latin typeface="Cambria Math" panose="02040503050406030204" pitchFamily="18" charset="0"/>
                      </a:rPr>
                      <m:t> ∙ </m:t>
                    </m:r>
                    <m:sSub>
                      <m:sSubPr>
                        <m:ctrlPr>
                          <a:rPr lang="en-US" sz="1400" i="1">
                            <a:latin typeface="Cambria Math" panose="02040503050406030204" pitchFamily="18" charset="0"/>
                          </a:rPr>
                        </m:ctrlPr>
                      </m:sSubPr>
                      <m:e>
                        <m:r>
                          <a:rPr lang="en-US" sz="1400" i="1">
                            <a:latin typeface="Cambria Math" panose="02040503050406030204" pitchFamily="18" charset="0"/>
                          </a:rPr>
                          <m:t>𝑃</m:t>
                        </m:r>
                      </m:e>
                      <m:sub>
                        <m:acc>
                          <m:accPr>
                            <m:chr m:val="̅"/>
                            <m:ctrlPr>
                              <a:rPr lang="en-US" sz="1400" i="1">
                                <a:latin typeface="Cambria Math" panose="02040503050406030204" pitchFamily="18" charset="0"/>
                              </a:rPr>
                            </m:ctrlPr>
                          </m:accPr>
                          <m:e>
                            <m:sSup>
                              <m:sSupPr>
                                <m:ctrlPr>
                                  <a:rPr lang="en-US" sz="1400" i="1">
                                    <a:latin typeface="Cambria Math" panose="02040503050406030204" pitchFamily="18" charset="0"/>
                                  </a:rPr>
                                </m:ctrlPr>
                              </m:sSupPr>
                              <m:e>
                                <m:r>
                                  <a:rPr lang="en-US" sz="1400" i="1">
                                    <a:latin typeface="Cambria Math" panose="02040503050406030204" pitchFamily="18" charset="0"/>
                                  </a:rPr>
                                  <m:t>𝑅</m:t>
                                </m:r>
                              </m:e>
                              <m:sup>
                                <m:r>
                                  <a:rPr lang="en-US" sz="1400" i="1">
                                    <a:latin typeface="Cambria Math" panose="02040503050406030204" pitchFamily="18" charset="0"/>
                                  </a:rPr>
                                  <m:t>𝐿</m:t>
                                </m:r>
                              </m:sup>
                            </m:sSup>
                          </m:e>
                        </m:acc>
                      </m:sub>
                    </m:sSub>
                  </m:oMath>
                </a14:m>
                <a:r>
                  <a:rPr lang="en-US" sz="1400" dirty="0">
                    <a:latin typeface="Times New Roman" panose="02020603050405020304" pitchFamily="18" charset="0"/>
                    <a:cs typeface="Times New Roman" panose="02020603050405020304" pitchFamily="18" charset="0"/>
                  </a:rPr>
                  <a:t> </a:t>
                </a:r>
              </a:p>
              <a:p>
                <a:pPr algn="just"/>
                <a:r>
                  <a:rPr lang="en-US" sz="1400" dirty="0">
                    <a:latin typeface="Times New Roman" panose="02020603050405020304" pitchFamily="18" charset="0"/>
                    <a:cs typeface="Times New Roman" panose="02020603050405020304" pitchFamily="18" charset="0"/>
                  </a:rPr>
                  <a:t>Here,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𝐷</m:t>
                        </m:r>
                      </m:e>
                      <m:sub>
                        <m:acc>
                          <m:accPr>
                            <m:chr m:val="̅"/>
                            <m:ctrlPr>
                              <a:rPr lang="en-US" sz="1400" i="1">
                                <a:latin typeface="Cambria Math" panose="02040503050406030204" pitchFamily="18" charset="0"/>
                              </a:rPr>
                            </m:ctrlPr>
                          </m:accPr>
                          <m:e>
                            <m:sSup>
                              <m:sSupPr>
                                <m:ctrlPr>
                                  <a:rPr lang="en-US" sz="1400" i="1">
                                    <a:latin typeface="Cambria Math" panose="02040503050406030204" pitchFamily="18" charset="0"/>
                                  </a:rPr>
                                </m:ctrlPr>
                              </m:sSupPr>
                              <m:e>
                                <m:r>
                                  <a:rPr lang="en-US" sz="1400" i="1">
                                    <a:latin typeface="Cambria Math" panose="02040503050406030204" pitchFamily="18" charset="0"/>
                                  </a:rPr>
                                  <m:t>𝑅</m:t>
                                </m:r>
                              </m:e>
                              <m:sup>
                                <m:r>
                                  <a:rPr lang="en-US" sz="1400" i="1">
                                    <a:latin typeface="Cambria Math" panose="02040503050406030204" pitchFamily="18" charset="0"/>
                                  </a:rPr>
                                  <m:t>𝐿</m:t>
                                </m:r>
                              </m:sup>
                            </m:sSup>
                          </m:e>
                        </m:acc>
                      </m:sub>
                    </m:sSub>
                  </m:oMath>
                </a14:m>
                <a:r>
                  <a:rPr lang="en-US" sz="1400" dirty="0">
                    <a:latin typeface="Times New Roman" panose="02020603050405020304" pitchFamily="18" charset="0"/>
                    <a:cs typeface="Times New Roman" panose="02020603050405020304" pitchFamily="18" charset="0"/>
                  </a:rPr>
                  <a:t> is the distance vector and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𝑃</m:t>
                        </m:r>
                      </m:e>
                      <m:sub>
                        <m:acc>
                          <m:accPr>
                            <m:chr m:val="̅"/>
                            <m:ctrlPr>
                              <a:rPr lang="en-US" sz="1400" i="1">
                                <a:latin typeface="Cambria Math" panose="02040503050406030204" pitchFamily="18" charset="0"/>
                              </a:rPr>
                            </m:ctrlPr>
                          </m:accPr>
                          <m:e>
                            <m:sSup>
                              <m:sSupPr>
                                <m:ctrlPr>
                                  <a:rPr lang="en-US" sz="1400" i="1">
                                    <a:latin typeface="Cambria Math" panose="02040503050406030204" pitchFamily="18" charset="0"/>
                                  </a:rPr>
                                </m:ctrlPr>
                              </m:sSupPr>
                              <m:e>
                                <m:r>
                                  <a:rPr lang="en-US" sz="1400" i="1">
                                    <a:latin typeface="Cambria Math" panose="02040503050406030204" pitchFamily="18" charset="0"/>
                                  </a:rPr>
                                  <m:t>𝑅</m:t>
                                </m:r>
                              </m:e>
                              <m:sup>
                                <m:r>
                                  <a:rPr lang="en-US" sz="1400" i="1">
                                    <a:latin typeface="Cambria Math" panose="02040503050406030204" pitchFamily="18" charset="0"/>
                                  </a:rPr>
                                  <m:t>𝐿</m:t>
                                </m:r>
                              </m:sup>
                            </m:sSup>
                          </m:e>
                        </m:acc>
                      </m:sub>
                    </m:sSub>
                  </m:oMath>
                </a14:m>
                <a:r>
                  <a:rPr lang="en-US" sz="1400" dirty="0">
                    <a:latin typeface="Times New Roman" panose="02020603050405020304" pitchFamily="18" charset="0"/>
                    <a:cs typeface="Times New Roman" panose="02020603050405020304" pitchFamily="18" charset="0"/>
                  </a:rPr>
                  <a:t> is the probability vector.</a:t>
                </a:r>
              </a:p>
            </p:txBody>
          </p:sp>
        </mc:Choice>
        <mc:Fallback xmlns="">
          <p:sp>
            <p:nvSpPr>
              <p:cNvPr id="143" name="Shape 143"/>
              <p:cNvSpPr txBox="1">
                <a:spLocks noGrp="1" noRot="1" noChangeAspect="1" noMove="1" noResize="1" noEditPoints="1" noAdjustHandles="1" noChangeArrowheads="1" noChangeShapeType="1" noTextEdit="1"/>
              </p:cNvSpPr>
              <p:nvPr>
                <p:ph type="body" idx="1"/>
              </p:nvPr>
            </p:nvSpPr>
            <p:spPr>
              <a:xfrm>
                <a:off x="4644675" y="500925"/>
                <a:ext cx="4166400" cy="4098600"/>
              </a:xfrm>
              <a:prstGeom prst="rect">
                <a:avLst/>
              </a:prstGeom>
              <a:blipFill>
                <a:blip r:embed="rId3"/>
                <a:stretch>
                  <a:fillRect l="-439" r="-439"/>
                </a:stretch>
              </a:blipFill>
            </p:spPr>
            <p:txBody>
              <a:bodyPr/>
              <a:lstStyle/>
              <a:p>
                <a:r>
                  <a:rPr lang="en-US">
                    <a:noFill/>
                  </a:rPr>
                  <a:t> </a:t>
                </a: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311725" y="500925"/>
            <a:ext cx="3706500" cy="2508900"/>
          </a:xfrm>
          <a:prstGeom prst="rect">
            <a:avLst/>
          </a:prstGeom>
        </p:spPr>
        <p:txBody>
          <a:bodyPr wrap="square" lIns="91425" tIns="91425" rIns="91425" bIns="91425" anchor="t" anchorCtr="0">
            <a:noAutofit/>
          </a:bodyPr>
          <a:lstStyle/>
          <a:p>
            <a:pPr lvl="0" algn="just" rtl="0">
              <a:spcBef>
                <a:spcPts val="0"/>
              </a:spcBef>
              <a:buNone/>
            </a:pPr>
            <a:r>
              <a:rPr lang="en" dirty="0">
                <a:latin typeface="Times New Roman"/>
                <a:ea typeface="Times New Roman"/>
                <a:cs typeface="Times New Roman"/>
                <a:sym typeface="Times New Roman"/>
              </a:rPr>
              <a:t>Module 4: </a:t>
            </a:r>
            <a:r>
              <a:rPr lang="en-US" dirty="0">
                <a:latin typeface="Times New Roman"/>
                <a:ea typeface="Times New Roman"/>
                <a:cs typeface="Times New Roman"/>
                <a:sym typeface="Times New Roman"/>
              </a:rPr>
              <a:t>Probabilistic Calculations</a:t>
            </a:r>
            <a:endParaRPr lang="en" dirty="0">
              <a:latin typeface="Times New Roman"/>
              <a:ea typeface="Times New Roman"/>
              <a:cs typeface="Times New Roman"/>
              <a:sym typeface="Times New Roman"/>
            </a:endParaRPr>
          </a:p>
        </p:txBody>
      </p:sp>
      <p:sp>
        <p:nvSpPr>
          <p:cNvPr id="143" name="Shape 143"/>
          <p:cNvSpPr txBox="1">
            <a:spLocks noGrp="1"/>
          </p:cNvSpPr>
          <p:nvPr>
            <p:ph type="body" idx="1"/>
          </p:nvPr>
        </p:nvSpPr>
        <p:spPr>
          <a:xfrm>
            <a:off x="4644675" y="500925"/>
            <a:ext cx="4166400" cy="4098600"/>
          </a:xfrm>
          <a:prstGeom prst="rect">
            <a:avLst/>
          </a:prstGeom>
        </p:spPr>
        <p:txBody>
          <a:bodyPr wrap="square" lIns="91425" tIns="91425" rIns="91425" bIns="91425" anchor="t" anchorCtr="0">
            <a:noAutofit/>
          </a:bodyPr>
          <a:lstStyle/>
          <a:p>
            <a:pPr marL="457200" lvl="0" indent="-311150" algn="just">
              <a:spcBef>
                <a:spcPts val="0"/>
              </a:spcBef>
              <a:spcAft>
                <a:spcPts val="0"/>
              </a:spcAft>
              <a:buClr>
                <a:srgbClr val="000000"/>
              </a:buClr>
              <a:buFont typeface="Times New Roman"/>
            </a:pPr>
            <a:r>
              <a:rPr lang="en" dirty="0">
                <a:solidFill>
                  <a:srgbClr val="000000"/>
                </a:solidFill>
                <a:latin typeface="Times New Roman"/>
                <a:ea typeface="Times New Roman"/>
                <a:cs typeface="Times New Roman"/>
                <a:sym typeface="Times New Roman"/>
              </a:rPr>
              <a:t>The probabilities are calculated to measure how the success of each pick-up point, i.e, the profit a pick-up profit can bring. The parameters in the input are the number of empty cabs and the number of pick-up events. Let ​</a:t>
            </a:r>
            <a:r>
              <a:rPr lang="en" i="1" dirty="0">
                <a:solidFill>
                  <a:srgbClr val="000000"/>
                </a:solidFill>
                <a:latin typeface="Times New Roman"/>
                <a:ea typeface="Times New Roman"/>
                <a:cs typeface="Times New Roman"/>
                <a:sym typeface="Times New Roman"/>
              </a:rPr>
              <a:t>#r</a:t>
            </a:r>
            <a:r>
              <a:rPr lang="en" dirty="0">
                <a:solidFill>
                  <a:srgbClr val="000000"/>
                </a:solidFill>
                <a:latin typeface="Times New Roman"/>
                <a:ea typeface="Times New Roman"/>
                <a:cs typeface="Times New Roman"/>
                <a:sym typeface="Times New Roman"/>
              </a:rPr>
              <a:t> ​ denote the number of empty cabs and ​</a:t>
            </a:r>
            <a:r>
              <a:rPr lang="en" i="1" dirty="0">
                <a:solidFill>
                  <a:srgbClr val="000000"/>
                </a:solidFill>
                <a:latin typeface="Times New Roman"/>
                <a:ea typeface="Times New Roman"/>
                <a:cs typeface="Times New Roman"/>
                <a:sym typeface="Times New Roman"/>
              </a:rPr>
              <a:t>#p</a:t>
            </a:r>
            <a:r>
              <a:rPr lang="en" dirty="0">
                <a:solidFill>
                  <a:srgbClr val="000000"/>
                </a:solidFill>
                <a:latin typeface="Times New Roman"/>
                <a:ea typeface="Times New Roman"/>
                <a:cs typeface="Times New Roman"/>
                <a:sym typeface="Times New Roman"/>
              </a:rPr>
              <a:t> ​ denote the number of pick-up events. </a:t>
            </a:r>
          </a:p>
          <a:p>
            <a:pPr marL="457200" lvl="0" indent="-311150" algn="just" rtl="0">
              <a:spcBef>
                <a:spcPts val="0"/>
              </a:spcBef>
              <a:buClr>
                <a:srgbClr val="000000"/>
              </a:buClr>
              <a:buFont typeface="Times New Roman"/>
            </a:pPr>
            <a:r>
              <a:rPr lang="en" dirty="0">
                <a:solidFill>
                  <a:srgbClr val="000000"/>
                </a:solidFill>
                <a:latin typeface="Times New Roman"/>
                <a:ea typeface="Times New Roman"/>
                <a:cs typeface="Times New Roman"/>
                <a:sym typeface="Times New Roman"/>
              </a:rPr>
              <a:t>The probability,​ ​​</a:t>
            </a:r>
            <a:r>
              <a:rPr lang="en" i="1" dirty="0">
                <a:solidFill>
                  <a:srgbClr val="000000"/>
                </a:solidFill>
                <a:latin typeface="Times New Roman"/>
                <a:ea typeface="Times New Roman"/>
                <a:cs typeface="Times New Roman"/>
                <a:sym typeface="Times New Roman"/>
              </a:rPr>
              <a:t>P(Ci)</a:t>
            </a:r>
            <a:r>
              <a:rPr lang="en" dirty="0">
                <a:solidFill>
                  <a:srgbClr val="000000"/>
                </a:solidFill>
                <a:latin typeface="Times New Roman"/>
                <a:ea typeface="Times New Roman"/>
                <a:cs typeface="Times New Roman"/>
                <a:sym typeface="Times New Roman"/>
              </a:rPr>
              <a:t>, ​ ​​ is​ ​calculated​ ​by: </a:t>
            </a:r>
          </a:p>
          <a:p>
            <a:pPr marL="0" lvl="0" indent="457200" algn="just">
              <a:spcBef>
                <a:spcPts val="0"/>
              </a:spcBef>
              <a:buNone/>
            </a:pPr>
            <a:r>
              <a:rPr lang="en" i="1" dirty="0">
                <a:solidFill>
                  <a:srgbClr val="000000"/>
                </a:solidFill>
                <a:latin typeface="Times New Roman"/>
                <a:ea typeface="Times New Roman"/>
                <a:cs typeface="Times New Roman"/>
                <a:sym typeface="Times New Roman"/>
              </a:rPr>
              <a:t>P(Ci) ​ ​ = ​ ​ #p/#r, ​ ​ where ​ ​ 1 ​ ​ &lt; ​ ​ i ​ ​ &lt; ​ ​ N</a:t>
            </a:r>
          </a:p>
          <a:p>
            <a:pPr marL="457200" lvl="0" indent="-311150" algn="just" rtl="0">
              <a:spcBef>
                <a:spcPts val="0"/>
              </a:spcBef>
              <a:buClr>
                <a:srgbClr val="000000"/>
              </a:buClr>
              <a:buFont typeface="Times New Roman"/>
            </a:pPr>
            <a:r>
              <a:rPr lang="en" dirty="0">
                <a:solidFill>
                  <a:srgbClr val="000000"/>
                </a:solidFill>
                <a:latin typeface="Times New Roman"/>
                <a:ea typeface="Times New Roman"/>
                <a:cs typeface="Times New Roman"/>
                <a:sym typeface="Times New Roman"/>
              </a:rPr>
              <a:t>Here,​ ​​#p ​ ​​ and​ ​​#r ​ ​​ are​ ​calculated​ ​for​ ​each​ ​pick-up​ ​event​ ​at​ ​different​ ​time​ ​periods.  </a:t>
            </a:r>
          </a:p>
        </p:txBody>
      </p:sp>
    </p:spTree>
    <p:extLst>
      <p:ext uri="{BB962C8B-B14F-4D97-AF65-F5344CB8AC3E}">
        <p14:creationId xmlns:p14="http://schemas.microsoft.com/office/powerpoint/2010/main" val="1933701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311725" y="500925"/>
            <a:ext cx="3706500" cy="2508900"/>
          </a:xfrm>
          <a:prstGeom prst="rect">
            <a:avLst/>
          </a:prstGeom>
        </p:spPr>
        <p:txBody>
          <a:bodyPr wrap="square" lIns="91425" tIns="91425" rIns="91425" bIns="91425" anchor="t" anchorCtr="0">
            <a:noAutofit/>
          </a:bodyPr>
          <a:lstStyle/>
          <a:p>
            <a:pPr lvl="0">
              <a:spcBef>
                <a:spcPts val="0"/>
              </a:spcBef>
              <a:buNone/>
            </a:pPr>
            <a:r>
              <a:rPr lang="en" dirty="0">
                <a:latin typeface="Times New Roman"/>
                <a:ea typeface="Times New Roman"/>
                <a:cs typeface="Times New Roman"/>
                <a:sym typeface="Times New Roman"/>
              </a:rPr>
              <a:t>Module 5: </a:t>
            </a:r>
            <a:r>
              <a:rPr lang="en-US" dirty="0">
                <a:latin typeface="Times New Roman"/>
                <a:ea typeface="Times New Roman"/>
                <a:cs typeface="Times New Roman"/>
                <a:sym typeface="Times New Roman"/>
              </a:rPr>
              <a:t>Pairwise Driving Distance Calculations</a:t>
            </a:r>
            <a:endParaRPr lang="en" dirty="0">
              <a:latin typeface="Times New Roman"/>
              <a:ea typeface="Times New Roman"/>
              <a:cs typeface="Times New Roman"/>
              <a:sym typeface="Times New Roman"/>
            </a:endParaRPr>
          </a:p>
        </p:txBody>
      </p:sp>
      <mc:AlternateContent xmlns:mc="http://schemas.openxmlformats.org/markup-compatibility/2006" xmlns:a14="http://schemas.microsoft.com/office/drawing/2010/main">
        <mc:Choice Requires="a14">
          <p:sp>
            <p:nvSpPr>
              <p:cNvPr id="149" name="Shape 149"/>
              <p:cNvSpPr txBox="1">
                <a:spLocks noGrp="1"/>
              </p:cNvSpPr>
              <p:nvPr>
                <p:ph type="body" idx="1"/>
              </p:nvPr>
            </p:nvSpPr>
            <p:spPr>
              <a:xfrm>
                <a:off x="4644675" y="500925"/>
                <a:ext cx="4166400" cy="4098600"/>
              </a:xfrm>
              <a:prstGeom prst="rect">
                <a:avLst/>
              </a:prstGeom>
            </p:spPr>
            <p:txBody>
              <a:bodyPr wrap="square" lIns="91425" tIns="91425" rIns="91425" bIns="91425" anchor="t" anchorCtr="0">
                <a:noAutofit/>
              </a:bodyPr>
              <a:lstStyle/>
              <a:p>
                <a:pPr marL="285750" indent="-285750"/>
                <a:r>
                  <a:rPr lang="en-US" sz="1400" dirty="0">
                    <a:solidFill>
                      <a:schemeClr val="tx1"/>
                    </a:solidFill>
                    <a:latin typeface="Times New Roman" panose="02020603050405020304" pitchFamily="18" charset="0"/>
                    <a:cs typeface="Times New Roman" panose="02020603050405020304" pitchFamily="18" charset="0"/>
                  </a:rPr>
                  <a:t>As seen previously, currently there are five potential pick-up points. In order to calculate the distance vector, </a:t>
                </a:r>
                <a14:m>
                  <m:oMath xmlns:m="http://schemas.openxmlformats.org/officeDocument/2006/math">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𝐷</m:t>
                        </m:r>
                      </m:e>
                      <m:sub>
                        <m:acc>
                          <m:accPr>
                            <m:chr m:val="̅"/>
                            <m:ctrlPr>
                              <a:rPr lang="en-US" sz="1400" i="1">
                                <a:solidFill>
                                  <a:schemeClr val="tx1"/>
                                </a:solidFill>
                                <a:latin typeface="Cambria Math" panose="02040503050406030204" pitchFamily="18" charset="0"/>
                              </a:rPr>
                            </m:ctrlPr>
                          </m:accPr>
                          <m:e>
                            <m:sSup>
                              <m:sSupPr>
                                <m:ctrlPr>
                                  <a:rPr lang="en-US" sz="1400" i="1">
                                    <a:solidFill>
                                      <a:schemeClr val="tx1"/>
                                    </a:solidFill>
                                    <a:latin typeface="Cambria Math" panose="02040503050406030204" pitchFamily="18" charset="0"/>
                                  </a:rPr>
                                </m:ctrlPr>
                              </m:sSupPr>
                              <m:e>
                                <m:r>
                                  <a:rPr lang="en-US" sz="1400" i="1">
                                    <a:solidFill>
                                      <a:schemeClr val="tx1"/>
                                    </a:solidFill>
                                    <a:latin typeface="Cambria Math" panose="02040503050406030204" pitchFamily="18" charset="0"/>
                                  </a:rPr>
                                  <m:t>𝑅</m:t>
                                </m:r>
                              </m:e>
                              <m:sup>
                                <m:r>
                                  <a:rPr lang="en-US" sz="1400" i="1">
                                    <a:solidFill>
                                      <a:schemeClr val="tx1"/>
                                    </a:solidFill>
                                    <a:latin typeface="Cambria Math" panose="02040503050406030204" pitchFamily="18" charset="0"/>
                                  </a:rPr>
                                  <m:t>𝐿</m:t>
                                </m:r>
                              </m:sup>
                            </m:sSup>
                          </m:e>
                        </m:acc>
                      </m:sub>
                    </m:sSub>
                  </m:oMath>
                </a14:m>
                <a:r>
                  <a:rPr lang="en-US" sz="1400" dirty="0">
                    <a:solidFill>
                      <a:schemeClr val="tx1"/>
                    </a:solidFill>
                    <a:latin typeface="Times New Roman" panose="02020603050405020304" pitchFamily="18" charset="0"/>
                    <a:cs typeface="Times New Roman" panose="02020603050405020304" pitchFamily="18" charset="0"/>
                  </a:rPr>
                  <a:t>, a distance matrix is taken of </a:t>
                </a:r>
                <a:r>
                  <a:rPr lang="en-US" sz="1400" i="1" dirty="0" err="1">
                    <a:solidFill>
                      <a:schemeClr val="tx1"/>
                    </a:solidFill>
                    <a:latin typeface="Times New Roman" panose="02020603050405020304" pitchFamily="18" charset="0"/>
                    <a:cs typeface="Times New Roman" panose="02020603050405020304" pitchFamily="18" charset="0"/>
                  </a:rPr>
                  <a:t>NxN</a:t>
                </a:r>
                <a:r>
                  <a:rPr lang="en-US" sz="1400" i="1" dirty="0">
                    <a:solidFill>
                      <a:schemeClr val="tx1"/>
                    </a:solidFill>
                    <a:latin typeface="Times New Roman" panose="02020603050405020304" pitchFamily="18" charset="0"/>
                    <a:cs typeface="Times New Roman" panose="02020603050405020304" pitchFamily="18" charset="0"/>
                  </a:rPr>
                  <a:t> </a:t>
                </a:r>
                <a:r>
                  <a:rPr lang="en-US" sz="1400" dirty="0">
                    <a:solidFill>
                      <a:schemeClr val="tx1"/>
                    </a:solidFill>
                    <a:latin typeface="Times New Roman" panose="02020603050405020304" pitchFamily="18" charset="0"/>
                    <a:cs typeface="Times New Roman" panose="02020603050405020304" pitchFamily="18" charset="0"/>
                  </a:rPr>
                  <a:t>where </a:t>
                </a:r>
                <a:r>
                  <a:rPr lang="en-US" sz="1400" i="1" dirty="0">
                    <a:solidFill>
                      <a:schemeClr val="tx1"/>
                    </a:solidFill>
                    <a:latin typeface="Times New Roman" panose="02020603050405020304" pitchFamily="18" charset="0"/>
                    <a:cs typeface="Times New Roman" panose="02020603050405020304" pitchFamily="18" charset="0"/>
                  </a:rPr>
                  <a:t>N </a:t>
                </a:r>
                <a:r>
                  <a:rPr lang="en-US" sz="1400" dirty="0">
                    <a:solidFill>
                      <a:schemeClr val="tx1"/>
                    </a:solidFill>
                    <a:latin typeface="Times New Roman" panose="02020603050405020304" pitchFamily="18" charset="0"/>
                    <a:cs typeface="Times New Roman" panose="02020603050405020304" pitchFamily="18" charset="0"/>
                  </a:rPr>
                  <a:t>is the number of centroids. In this case, since the number of centroids is five, the matrix size is 5</a:t>
                </a:r>
                <a:r>
                  <a:rPr lang="en-US" sz="1400" i="1" dirty="0">
                    <a:solidFill>
                      <a:schemeClr val="tx1"/>
                    </a:solidFill>
                    <a:latin typeface="Times New Roman" panose="02020603050405020304" pitchFamily="18" charset="0"/>
                    <a:cs typeface="Times New Roman" panose="02020603050405020304" pitchFamily="18" charset="0"/>
                  </a:rPr>
                  <a:t>x</a:t>
                </a:r>
                <a:r>
                  <a:rPr lang="en-US" sz="1400" dirty="0">
                    <a:solidFill>
                      <a:schemeClr val="tx1"/>
                    </a:solidFill>
                    <a:latin typeface="Times New Roman" panose="02020603050405020304" pitchFamily="18" charset="0"/>
                    <a:cs typeface="Times New Roman" panose="02020603050405020304" pitchFamily="18" charset="0"/>
                  </a:rPr>
                  <a:t>5. Then, the driving distance between each possible pair is calculated using the Google Maps API and is inputted into the matrix.  </a:t>
                </a:r>
              </a:p>
            </p:txBody>
          </p:sp>
        </mc:Choice>
        <mc:Fallback xmlns="">
          <p:sp>
            <p:nvSpPr>
              <p:cNvPr id="149" name="Shape 149"/>
              <p:cNvSpPr txBox="1">
                <a:spLocks noGrp="1" noRot="1" noChangeAspect="1" noMove="1" noResize="1" noEditPoints="1" noAdjustHandles="1" noChangeArrowheads="1" noChangeShapeType="1" noTextEdit="1"/>
              </p:cNvSpPr>
              <p:nvPr>
                <p:ph type="body" idx="1"/>
              </p:nvPr>
            </p:nvSpPr>
            <p:spPr>
              <a:xfrm>
                <a:off x="4644675" y="500925"/>
                <a:ext cx="4166400" cy="4098600"/>
              </a:xfrm>
              <a:prstGeom prst="rect">
                <a:avLst/>
              </a:prstGeom>
              <a:blipFill>
                <a:blip r:embed="rId3"/>
                <a:stretch>
                  <a:fillRect l="-293"/>
                </a:stretch>
              </a:blipFill>
            </p:spPr>
            <p:txBody>
              <a:bodyPr/>
              <a:lstStyle/>
              <a:p>
                <a:r>
                  <a:rPr lang="en-US">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311725" y="500925"/>
            <a:ext cx="3706500" cy="2508900"/>
          </a:xfrm>
          <a:prstGeom prst="rect">
            <a:avLst/>
          </a:prstGeom>
        </p:spPr>
        <p:txBody>
          <a:bodyPr wrap="square" lIns="91425" tIns="91425" rIns="91425" bIns="91425" anchor="t" anchorCtr="0">
            <a:noAutofit/>
          </a:bodyPr>
          <a:lstStyle/>
          <a:p>
            <a:pPr lvl="0">
              <a:spcBef>
                <a:spcPts val="0"/>
              </a:spcBef>
              <a:buClr>
                <a:schemeClr val="dk1"/>
              </a:buClr>
              <a:buSzPct val="39285"/>
              <a:buFont typeface="Arial"/>
              <a:buNone/>
            </a:pPr>
            <a:r>
              <a:rPr lang="en" dirty="0">
                <a:latin typeface="Times New Roman"/>
                <a:ea typeface="Times New Roman"/>
                <a:cs typeface="Times New Roman"/>
                <a:sym typeface="Times New Roman"/>
              </a:rPr>
              <a:t>Module 6: </a:t>
            </a:r>
            <a:r>
              <a:rPr lang="en-US" dirty="0">
                <a:latin typeface="Times New Roman"/>
                <a:ea typeface="Times New Roman"/>
                <a:cs typeface="Times New Roman"/>
                <a:sym typeface="Times New Roman"/>
              </a:rPr>
              <a:t>Offline Pruning</a:t>
            </a:r>
            <a:endParaRPr lang="en" dirty="0">
              <a:latin typeface="Times New Roman"/>
              <a:ea typeface="Times New Roman"/>
              <a:cs typeface="Times New Roman"/>
              <a:sym typeface="Times New Roman"/>
            </a:endParaRPr>
          </a:p>
          <a:p>
            <a:pPr lvl="0">
              <a:spcBef>
                <a:spcPts val="0"/>
              </a:spcBef>
              <a:buNone/>
            </a:pPr>
            <a:endParaRPr dirty="0">
              <a:latin typeface="Times New Roman"/>
              <a:ea typeface="Times New Roman"/>
              <a:cs typeface="Times New Roman"/>
              <a:sym typeface="Times New Roman"/>
            </a:endParaRPr>
          </a:p>
        </p:txBody>
      </p:sp>
      <mc:AlternateContent xmlns:mc="http://schemas.openxmlformats.org/markup-compatibility/2006">
        <mc:Choice xmlns:a14="http://schemas.microsoft.com/office/drawing/2010/main" Requires="a14">
          <p:sp>
            <p:nvSpPr>
              <p:cNvPr id="155" name="Shape 155"/>
              <p:cNvSpPr txBox="1">
                <a:spLocks noGrp="1"/>
              </p:cNvSpPr>
              <p:nvPr>
                <p:ph type="body" idx="1"/>
              </p:nvPr>
            </p:nvSpPr>
            <p:spPr>
              <a:xfrm>
                <a:off x="4572000" y="155868"/>
                <a:ext cx="4166400" cy="4864705"/>
              </a:xfrm>
              <a:prstGeom prst="rect">
                <a:avLst/>
              </a:prstGeom>
            </p:spPr>
            <p:txBody>
              <a:bodyPr wrap="square" lIns="91425" tIns="91425" rIns="91425" bIns="91425" anchor="t" anchorCtr="0">
                <a:noAutofit/>
              </a:bodyPr>
              <a:lstStyle/>
              <a:p>
                <a:r>
                  <a:rPr lang="en-US" sz="1400" dirty="0">
                    <a:solidFill>
                      <a:schemeClr val="tx1"/>
                    </a:solidFill>
                    <a:latin typeface="Times New Roman" panose="02020603050405020304" pitchFamily="18" charset="0"/>
                    <a:cs typeface="Times New Roman" panose="02020603050405020304" pitchFamily="18" charset="0"/>
                  </a:rPr>
                  <a:t>Suppose, </a:t>
                </a:r>
                <a14:m>
                  <m:oMath xmlns:m="http://schemas.openxmlformats.org/officeDocument/2006/math">
                    <m:acc>
                      <m:accPr>
                        <m:chr m:val="⃗"/>
                        <m:ctrlPr>
                          <a:rPr lang="en-US" sz="1400" i="1">
                            <a:solidFill>
                              <a:schemeClr val="tx1"/>
                            </a:solidFill>
                            <a:latin typeface="Cambria Math" panose="02040503050406030204" pitchFamily="18" charset="0"/>
                          </a:rPr>
                        </m:ctrlPr>
                      </m:accPr>
                      <m:e>
                        <m:r>
                          <a:rPr lang="en-US" sz="1400" i="1">
                            <a:solidFill>
                              <a:schemeClr val="tx1"/>
                            </a:solidFill>
                            <a:latin typeface="Cambria Math" panose="02040503050406030204" pitchFamily="18" charset="0"/>
                          </a:rPr>
                          <m:t>𝑟</m:t>
                        </m:r>
                      </m:e>
                    </m:acc>
                  </m:oMath>
                </a14:m>
                <a:r>
                  <a:rPr lang="en-US" sz="1400" dirty="0">
                    <a:solidFill>
                      <a:schemeClr val="tx1"/>
                    </a:solidFill>
                    <a:latin typeface="Times New Roman" panose="02020603050405020304" pitchFamily="18" charset="0"/>
                    <a:cs typeface="Times New Roman" panose="02020603050405020304" pitchFamily="18" charset="0"/>
                  </a:rPr>
                  <a:t> is a sequence vector. According to the definition of distance vector mentioned in Potential Travel Distance (PTD) function previously, </a:t>
                </a:r>
              </a:p>
              <a:p>
                <a:pPr algn="ctr">
                  <a:buNone/>
                </a:pPr>
                <a:r>
                  <a:rPr lang="en-US" sz="1400" i="1" dirty="0">
                    <a:solidFill>
                      <a:schemeClr val="tx1"/>
                    </a:solidFill>
                    <a:latin typeface="Times New Roman" panose="02020603050405020304" pitchFamily="18" charset="0"/>
                    <a:cs typeface="Times New Roman" panose="02020603050405020304" pitchFamily="18" charset="0"/>
                  </a:rPr>
                  <a:t>D(</a:t>
                </a:r>
                <a14:m>
                  <m:oMath xmlns:m="http://schemas.openxmlformats.org/officeDocument/2006/math">
                    <m:acc>
                      <m:accPr>
                        <m:chr m:val="⃗"/>
                        <m:ctrlPr>
                          <a:rPr lang="en-US" sz="1400" i="1">
                            <a:solidFill>
                              <a:schemeClr val="tx1"/>
                            </a:solidFill>
                            <a:latin typeface="Cambria Math" panose="02040503050406030204" pitchFamily="18" charset="0"/>
                          </a:rPr>
                        </m:ctrlPr>
                      </m:accPr>
                      <m:e>
                        <m:r>
                          <a:rPr lang="en-US" sz="1400" i="1">
                            <a:solidFill>
                              <a:schemeClr val="tx1"/>
                            </a:solidFill>
                            <a:latin typeface="Cambria Math" panose="02040503050406030204" pitchFamily="18" charset="0"/>
                          </a:rPr>
                          <m:t>𝑟</m:t>
                        </m:r>
                      </m:e>
                    </m:acc>
                  </m:oMath>
                </a14:m>
                <a:r>
                  <a:rPr lang="en-US" sz="1400" i="1" dirty="0">
                    <a:solidFill>
                      <a:schemeClr val="tx1"/>
                    </a:solidFill>
                    <a:latin typeface="Times New Roman" panose="02020603050405020304" pitchFamily="18" charset="0"/>
                    <a:cs typeface="Times New Roman" panose="02020603050405020304" pitchFamily="18" charset="0"/>
                  </a:rPr>
                  <a:t>)=</a:t>
                </a:r>
                <a:r>
                  <a:rPr lang="en-US" sz="14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d>
                      <m:dPr>
                        <m:begChr m:val="〈"/>
                        <m:endChr m:val="〉"/>
                        <m:ctrlPr>
                          <a:rPr lang="en-US" sz="1400" i="1">
                            <a:solidFill>
                              <a:schemeClr val="tx1"/>
                            </a:solidFill>
                            <a:latin typeface="Cambria Math" panose="02040503050406030204" pitchFamily="18" charset="0"/>
                          </a:rPr>
                        </m:ctrlPr>
                      </m:dP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𝐷</m:t>
                            </m:r>
                          </m:e>
                          <m:sub>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𝑐</m:t>
                                </m:r>
                              </m:e>
                              <m:sub>
                                <m:r>
                                  <a:rPr lang="en-US" sz="1400" i="1">
                                    <a:solidFill>
                                      <a:schemeClr val="tx1"/>
                                    </a:solidFill>
                                    <a:latin typeface="Cambria Math" panose="02040503050406030204" pitchFamily="18" charset="0"/>
                                  </a:rPr>
                                  <m:t>1</m:t>
                                </m:r>
                              </m:sub>
                            </m:sSub>
                            <m:r>
                              <a:rPr lang="en-US" sz="1400" i="1">
                                <a:solidFill>
                                  <a:schemeClr val="tx1"/>
                                </a:solidFill>
                                <a:latin typeface="Cambria Math" panose="02040503050406030204" pitchFamily="18" charset="0"/>
                              </a:rPr>
                              <m:t>,  </m:t>
                            </m:r>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𝑐</m:t>
                                </m:r>
                              </m:e>
                              <m:sub>
                                <m:r>
                                  <a:rPr lang="en-US" sz="1400" i="1">
                                    <a:solidFill>
                                      <a:schemeClr val="tx1"/>
                                    </a:solidFill>
                                    <a:latin typeface="Cambria Math" panose="02040503050406030204" pitchFamily="18" charset="0"/>
                                  </a:rPr>
                                  <m:t>2</m:t>
                                </m:r>
                              </m:sub>
                            </m:sSub>
                          </m:sub>
                        </m:sSub>
                        <m:r>
                          <a:rPr lang="en-US" sz="1400" i="1">
                            <a:solidFill>
                              <a:schemeClr val="tx1"/>
                            </a:solidFill>
                            <a:latin typeface="Cambria Math" panose="02040503050406030204" pitchFamily="18" charset="0"/>
                          </a:rPr>
                          <m:t>, </m:t>
                        </m:r>
                        <m:d>
                          <m:dPr>
                            <m:ctrlPr>
                              <a:rPr lang="en-US" sz="1400" i="1">
                                <a:solidFill>
                                  <a:schemeClr val="tx1"/>
                                </a:solidFill>
                                <a:latin typeface="Cambria Math" panose="02040503050406030204" pitchFamily="18" charset="0"/>
                              </a:rPr>
                            </m:ctrlPr>
                          </m:dP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𝐷</m:t>
                                </m:r>
                              </m:e>
                              <m:sub>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𝑐</m:t>
                                    </m:r>
                                  </m:e>
                                  <m:sub>
                                    <m:r>
                                      <a:rPr lang="en-US" sz="1400" i="1">
                                        <a:solidFill>
                                          <a:schemeClr val="tx1"/>
                                        </a:solidFill>
                                        <a:latin typeface="Cambria Math" panose="02040503050406030204" pitchFamily="18" charset="0"/>
                                      </a:rPr>
                                      <m:t>1</m:t>
                                    </m:r>
                                  </m:sub>
                                </m:sSub>
                                <m:r>
                                  <a:rPr lang="en-US" sz="1400" i="1">
                                    <a:solidFill>
                                      <a:schemeClr val="tx1"/>
                                    </a:solidFill>
                                    <a:latin typeface="Cambria Math" panose="02040503050406030204" pitchFamily="18" charset="0"/>
                                  </a:rPr>
                                  <m:t>,  </m:t>
                                </m:r>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𝑐</m:t>
                                    </m:r>
                                  </m:e>
                                  <m:sub>
                                    <m:r>
                                      <a:rPr lang="en-US" sz="1400" i="1">
                                        <a:solidFill>
                                          <a:schemeClr val="tx1"/>
                                        </a:solidFill>
                                        <a:latin typeface="Cambria Math" panose="02040503050406030204" pitchFamily="18" charset="0"/>
                                      </a:rPr>
                                      <m:t>2</m:t>
                                    </m:r>
                                  </m:sub>
                                </m:sSub>
                                <m:r>
                                  <a:rPr lang="en-US" sz="1400" i="1">
                                    <a:solidFill>
                                      <a:schemeClr val="tx1"/>
                                    </a:solidFill>
                                    <a:latin typeface="Cambria Math" panose="02040503050406030204" pitchFamily="18" charset="0"/>
                                  </a:rPr>
                                  <m:t> </m:t>
                                </m:r>
                              </m:sub>
                            </m:sSub>
                            <m:r>
                              <a:rPr lang="en-US" sz="1400" i="1">
                                <a:solidFill>
                                  <a:schemeClr val="tx1"/>
                                </a:solidFill>
                                <a:latin typeface="Cambria Math" panose="02040503050406030204" pitchFamily="18" charset="0"/>
                              </a:rPr>
                              <m:t>+ </m:t>
                            </m:r>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𝐷</m:t>
                                </m:r>
                              </m:e>
                              <m:sub>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𝑐</m:t>
                                    </m:r>
                                  </m:e>
                                  <m:sub>
                                    <m:r>
                                      <a:rPr lang="en-US" sz="1400" i="1">
                                        <a:solidFill>
                                          <a:schemeClr val="tx1"/>
                                        </a:solidFill>
                                        <a:latin typeface="Cambria Math" panose="02040503050406030204" pitchFamily="18" charset="0"/>
                                      </a:rPr>
                                      <m:t>2</m:t>
                                    </m:r>
                                  </m:sub>
                                </m:sSub>
                                <m:r>
                                  <a:rPr lang="en-US" sz="1400" i="1">
                                    <a:solidFill>
                                      <a:schemeClr val="tx1"/>
                                    </a:solidFill>
                                    <a:latin typeface="Cambria Math" panose="02040503050406030204" pitchFamily="18" charset="0"/>
                                  </a:rPr>
                                  <m:t>,  </m:t>
                                </m:r>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𝑐</m:t>
                                    </m:r>
                                  </m:e>
                                  <m:sub>
                                    <m:r>
                                      <a:rPr lang="en-US" sz="1400" i="1">
                                        <a:solidFill>
                                          <a:schemeClr val="tx1"/>
                                        </a:solidFill>
                                        <a:latin typeface="Cambria Math" panose="02040503050406030204" pitchFamily="18" charset="0"/>
                                      </a:rPr>
                                      <m:t>3</m:t>
                                    </m:r>
                                  </m:sub>
                                </m:sSub>
                              </m:sub>
                            </m:sSub>
                          </m:e>
                        </m:d>
                        <m:r>
                          <a:rPr lang="en-US" sz="1400" i="1">
                            <a:solidFill>
                              <a:schemeClr val="tx1"/>
                            </a:solidFill>
                            <a:latin typeface="Cambria Math" panose="02040503050406030204" pitchFamily="18" charset="0"/>
                          </a:rPr>
                          <m:t>, …, </m:t>
                        </m:r>
                        <m:nary>
                          <m:naryPr>
                            <m:chr m:val="∑"/>
                            <m:limLoc m:val="undOvr"/>
                            <m:ctrlPr>
                              <a:rPr lang="en-US" sz="1400" i="1">
                                <a:solidFill>
                                  <a:schemeClr val="tx1"/>
                                </a:solidFill>
                                <a:latin typeface="Cambria Math" panose="02040503050406030204" pitchFamily="18" charset="0"/>
                              </a:rPr>
                            </m:ctrlPr>
                          </m:naryPr>
                          <m:sub>
                            <m:r>
                              <a:rPr lang="en-US" sz="1400" i="1">
                                <a:solidFill>
                                  <a:schemeClr val="tx1"/>
                                </a:solidFill>
                                <a:latin typeface="Cambria Math" panose="02040503050406030204" pitchFamily="18" charset="0"/>
                              </a:rPr>
                              <m:t>𝑖</m:t>
                            </m:r>
                            <m:r>
                              <a:rPr lang="en-US" sz="1400" i="1">
                                <a:solidFill>
                                  <a:schemeClr val="tx1"/>
                                </a:solidFill>
                                <a:latin typeface="Cambria Math" panose="02040503050406030204" pitchFamily="18" charset="0"/>
                              </a:rPr>
                              <m:t>=2</m:t>
                            </m:r>
                          </m:sub>
                          <m:sup>
                            <m:r>
                              <a:rPr lang="en-US" sz="1400" i="1">
                                <a:solidFill>
                                  <a:schemeClr val="tx1"/>
                                </a:solidFill>
                                <a:latin typeface="Cambria Math" panose="02040503050406030204" pitchFamily="18" charset="0"/>
                              </a:rPr>
                              <m:t>𝐿</m:t>
                            </m:r>
                          </m:sup>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𝐷</m:t>
                                </m:r>
                              </m:e>
                              <m:sub>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𝑐</m:t>
                                    </m:r>
                                  </m:e>
                                  <m:sub>
                                    <m:r>
                                      <a:rPr lang="en-US" sz="1400" i="1">
                                        <a:solidFill>
                                          <a:schemeClr val="tx1"/>
                                        </a:solidFill>
                                        <a:latin typeface="Cambria Math" panose="02040503050406030204" pitchFamily="18" charset="0"/>
                                      </a:rPr>
                                      <m:t>𝑖</m:t>
                                    </m:r>
                                    <m:r>
                                      <a:rPr lang="en-US" sz="1400" i="1">
                                        <a:solidFill>
                                          <a:schemeClr val="tx1"/>
                                        </a:solidFill>
                                        <a:latin typeface="Cambria Math" panose="02040503050406030204" pitchFamily="18" charset="0"/>
                                      </a:rPr>
                                      <m:t>−1</m:t>
                                    </m:r>
                                  </m:sub>
                                </m:sSub>
                                <m:r>
                                  <a:rPr lang="en-US" sz="1400" i="1">
                                    <a:solidFill>
                                      <a:schemeClr val="tx1"/>
                                    </a:solidFill>
                                    <a:latin typeface="Cambria Math" panose="02040503050406030204" pitchFamily="18" charset="0"/>
                                  </a:rPr>
                                  <m:t>,  </m:t>
                                </m:r>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𝑐</m:t>
                                    </m:r>
                                  </m:e>
                                  <m:sub>
                                    <m:r>
                                      <a:rPr lang="en-US" sz="1400" i="1">
                                        <a:solidFill>
                                          <a:schemeClr val="tx1"/>
                                        </a:solidFill>
                                        <a:latin typeface="Cambria Math" panose="02040503050406030204" pitchFamily="18" charset="0"/>
                                      </a:rPr>
                                      <m:t>𝑖</m:t>
                                    </m:r>
                                  </m:sub>
                                </m:sSub>
                              </m:sub>
                            </m:sSub>
                          </m:e>
                        </m:nary>
                        <m:r>
                          <a:rPr lang="en-US" sz="1400" i="1">
                            <a:solidFill>
                              <a:schemeClr val="tx1"/>
                            </a:solidFill>
                            <a:latin typeface="Cambria Math" panose="02040503050406030204" pitchFamily="18" charset="0"/>
                          </a:rPr>
                          <m:t> </m:t>
                        </m:r>
                      </m:e>
                    </m:d>
                  </m:oMath>
                </a14:m>
                <a:endParaRPr lang="en-US" sz="1400" dirty="0">
                  <a:solidFill>
                    <a:schemeClr val="tx1"/>
                  </a:solidFill>
                  <a:latin typeface="Times New Roman" panose="02020603050405020304" pitchFamily="18" charset="0"/>
                  <a:cs typeface="Times New Roman" panose="02020603050405020304" pitchFamily="18" charset="0"/>
                </a:endParaRPr>
              </a:p>
              <a:p>
                <a:r>
                  <a:rPr lang="en-US" sz="1400" dirty="0">
                    <a:solidFill>
                      <a:schemeClr val="tx1"/>
                    </a:solidFill>
                    <a:latin typeface="Times New Roman" panose="02020603050405020304" pitchFamily="18" charset="0"/>
                    <a:cs typeface="Times New Roman" panose="02020603050405020304" pitchFamily="18" charset="0"/>
                  </a:rPr>
                  <a:t>Similarly, the probability vector for pick-up events is: </a:t>
                </a:r>
              </a:p>
              <a:p>
                <a:pPr algn="ctr">
                  <a:buNone/>
                </a:pPr>
                <a:r>
                  <a:rPr lang="en-US" sz="1400" i="1" dirty="0">
                    <a:solidFill>
                      <a:schemeClr val="tx1"/>
                    </a:solidFill>
                    <a:latin typeface="Times New Roman" panose="02020603050405020304" pitchFamily="18" charset="0"/>
                    <a:cs typeface="Times New Roman" panose="02020603050405020304" pitchFamily="18" charset="0"/>
                  </a:rPr>
                  <a:t>P(</a:t>
                </a:r>
                <a14:m>
                  <m:oMath xmlns:m="http://schemas.openxmlformats.org/officeDocument/2006/math">
                    <m:acc>
                      <m:accPr>
                        <m:chr m:val="⃗"/>
                        <m:ctrlPr>
                          <a:rPr lang="en-US" sz="1400" i="1">
                            <a:solidFill>
                              <a:schemeClr val="tx1"/>
                            </a:solidFill>
                            <a:latin typeface="Cambria Math" panose="02040503050406030204" pitchFamily="18" charset="0"/>
                          </a:rPr>
                        </m:ctrlPr>
                      </m:accPr>
                      <m:e>
                        <m:r>
                          <a:rPr lang="en-US" sz="1400" i="1">
                            <a:solidFill>
                              <a:schemeClr val="tx1"/>
                            </a:solidFill>
                            <a:latin typeface="Cambria Math" panose="02040503050406030204" pitchFamily="18" charset="0"/>
                          </a:rPr>
                          <m:t>𝑟</m:t>
                        </m:r>
                      </m:e>
                    </m:acc>
                  </m:oMath>
                </a14:m>
                <a:r>
                  <a:rPr lang="en-US" sz="1400" i="1" dirty="0">
                    <a:solidFill>
                      <a:schemeClr val="tx1"/>
                    </a:solidFill>
                    <a:latin typeface="Times New Roman" panose="02020603050405020304" pitchFamily="18" charset="0"/>
                    <a:cs typeface="Times New Roman" panose="02020603050405020304" pitchFamily="18" charset="0"/>
                  </a:rPr>
                  <a:t>) = </a:t>
                </a:r>
                <a14:m>
                  <m:oMath xmlns:m="http://schemas.openxmlformats.org/officeDocument/2006/math">
                    <m:d>
                      <m:dPr>
                        <m:begChr m:val="〈"/>
                        <m:endChr m:val="〉"/>
                        <m:ctrlPr>
                          <a:rPr lang="en-US" sz="1400" i="1">
                            <a:solidFill>
                              <a:schemeClr val="tx1"/>
                            </a:solidFill>
                            <a:latin typeface="Cambria Math" panose="02040503050406030204" pitchFamily="18" charset="0"/>
                          </a:rPr>
                        </m:ctrlPr>
                      </m:dPr>
                      <m:e>
                        <m:r>
                          <a:rPr lang="en-US" sz="1400" i="1">
                            <a:solidFill>
                              <a:schemeClr val="tx1"/>
                            </a:solidFill>
                            <a:latin typeface="Cambria Math" panose="02040503050406030204" pitchFamily="18" charset="0"/>
                          </a:rPr>
                          <m:t>𝑃</m:t>
                        </m:r>
                        <m:d>
                          <m:dPr>
                            <m:ctrlPr>
                              <a:rPr lang="en-US" sz="1400" i="1">
                                <a:solidFill>
                                  <a:schemeClr val="tx1"/>
                                </a:solidFill>
                                <a:latin typeface="Cambria Math" panose="02040503050406030204" pitchFamily="18" charset="0"/>
                              </a:rPr>
                            </m:ctrlPr>
                          </m:dP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𝑐</m:t>
                                </m:r>
                              </m:e>
                              <m:sub>
                                <m:r>
                                  <a:rPr lang="en-US" sz="1400" i="1">
                                    <a:solidFill>
                                      <a:schemeClr val="tx1"/>
                                    </a:solidFill>
                                    <a:latin typeface="Cambria Math" panose="02040503050406030204" pitchFamily="18" charset="0"/>
                                  </a:rPr>
                                  <m:t>2</m:t>
                                </m:r>
                              </m:sub>
                            </m:sSub>
                          </m:e>
                        </m:d>
                        <m:r>
                          <a:rPr lang="en-US" sz="1400" i="1">
                            <a:solidFill>
                              <a:schemeClr val="tx1"/>
                            </a:solidFill>
                            <a:latin typeface="Cambria Math" panose="02040503050406030204" pitchFamily="18" charset="0"/>
                          </a:rPr>
                          <m:t>, </m:t>
                        </m:r>
                        <m:acc>
                          <m:accPr>
                            <m:chr m:val="̅"/>
                            <m:ctrlPr>
                              <a:rPr lang="en-US" sz="1400" i="1">
                                <a:solidFill>
                                  <a:schemeClr val="tx1"/>
                                </a:solidFill>
                                <a:latin typeface="Cambria Math" panose="02040503050406030204" pitchFamily="18" charset="0"/>
                              </a:rPr>
                            </m:ctrlPr>
                          </m:accPr>
                          <m:e>
                            <m:r>
                              <a:rPr lang="en-US" sz="1400" i="1">
                                <a:solidFill>
                                  <a:schemeClr val="tx1"/>
                                </a:solidFill>
                                <a:latin typeface="Cambria Math" panose="02040503050406030204" pitchFamily="18" charset="0"/>
                              </a:rPr>
                              <m:t>𝑃</m:t>
                            </m:r>
                            <m:d>
                              <m:dPr>
                                <m:ctrlPr>
                                  <a:rPr lang="en-US" sz="1400" i="1">
                                    <a:solidFill>
                                      <a:schemeClr val="tx1"/>
                                    </a:solidFill>
                                    <a:latin typeface="Cambria Math" panose="02040503050406030204" pitchFamily="18" charset="0"/>
                                  </a:rPr>
                                </m:ctrlPr>
                              </m:dP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𝑐</m:t>
                                    </m:r>
                                  </m:e>
                                  <m:sub>
                                    <m:r>
                                      <a:rPr lang="en-US" sz="1400" i="1">
                                        <a:solidFill>
                                          <a:schemeClr val="tx1"/>
                                        </a:solidFill>
                                        <a:latin typeface="Cambria Math" panose="02040503050406030204" pitchFamily="18" charset="0"/>
                                      </a:rPr>
                                      <m:t>2</m:t>
                                    </m:r>
                                  </m:sub>
                                </m:sSub>
                              </m:e>
                            </m:d>
                          </m:e>
                        </m:acc>
                        <m:r>
                          <a:rPr lang="en-US" sz="1400" i="1">
                            <a:solidFill>
                              <a:schemeClr val="tx1"/>
                            </a:solidFill>
                            <a:latin typeface="Cambria Math" panose="02040503050406030204" pitchFamily="18" charset="0"/>
                          </a:rPr>
                          <m:t>∙</m:t>
                        </m:r>
                        <m:r>
                          <a:rPr lang="en-US" sz="1400" i="1">
                            <a:solidFill>
                              <a:schemeClr val="tx1"/>
                            </a:solidFill>
                            <a:latin typeface="Cambria Math" panose="02040503050406030204" pitchFamily="18" charset="0"/>
                          </a:rPr>
                          <m:t>𝑃</m:t>
                        </m:r>
                        <m:d>
                          <m:dPr>
                            <m:ctrlPr>
                              <a:rPr lang="en-US" sz="1400" i="1">
                                <a:solidFill>
                                  <a:schemeClr val="tx1"/>
                                </a:solidFill>
                                <a:latin typeface="Cambria Math" panose="02040503050406030204" pitchFamily="18" charset="0"/>
                              </a:rPr>
                            </m:ctrlPr>
                          </m:dP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𝑐</m:t>
                                </m:r>
                              </m:e>
                              <m:sub>
                                <m:r>
                                  <a:rPr lang="en-US" sz="1400" i="1">
                                    <a:solidFill>
                                      <a:schemeClr val="tx1"/>
                                    </a:solidFill>
                                    <a:latin typeface="Cambria Math" panose="02040503050406030204" pitchFamily="18" charset="0"/>
                                  </a:rPr>
                                  <m:t>3</m:t>
                                </m:r>
                              </m:sub>
                            </m:sSub>
                          </m:e>
                        </m:d>
                        <m:r>
                          <a:rPr lang="en-US" sz="1400" i="1">
                            <a:solidFill>
                              <a:schemeClr val="tx1"/>
                            </a:solidFill>
                            <a:latin typeface="Cambria Math" panose="02040503050406030204" pitchFamily="18" charset="0"/>
                          </a:rPr>
                          <m:t>, …, </m:t>
                        </m:r>
                        <m:nary>
                          <m:naryPr>
                            <m:chr m:val="∏"/>
                            <m:limLoc m:val="subSup"/>
                            <m:ctrlPr>
                              <a:rPr lang="en-US" sz="1400" i="1">
                                <a:solidFill>
                                  <a:schemeClr val="tx1"/>
                                </a:solidFill>
                                <a:latin typeface="Cambria Math" panose="02040503050406030204" pitchFamily="18" charset="0"/>
                              </a:rPr>
                            </m:ctrlPr>
                          </m:naryPr>
                          <m:sub>
                            <m:r>
                              <a:rPr lang="en-US" sz="1400" i="1">
                                <a:solidFill>
                                  <a:schemeClr val="tx1"/>
                                </a:solidFill>
                                <a:latin typeface="Cambria Math" panose="02040503050406030204" pitchFamily="18" charset="0"/>
                              </a:rPr>
                              <m:t>𝑖</m:t>
                            </m:r>
                            <m:r>
                              <a:rPr lang="en-US" sz="1400" i="1">
                                <a:solidFill>
                                  <a:schemeClr val="tx1"/>
                                </a:solidFill>
                                <a:latin typeface="Cambria Math" panose="02040503050406030204" pitchFamily="18" charset="0"/>
                              </a:rPr>
                              <m:t>=2</m:t>
                            </m:r>
                          </m:sub>
                          <m:sup>
                            <m:r>
                              <a:rPr lang="en-US" sz="1400" i="1">
                                <a:solidFill>
                                  <a:schemeClr val="tx1"/>
                                </a:solidFill>
                                <a:latin typeface="Cambria Math" panose="02040503050406030204" pitchFamily="18" charset="0"/>
                              </a:rPr>
                              <m:t>𝐿</m:t>
                            </m:r>
                            <m:r>
                              <a:rPr lang="en-US" sz="1400" i="1">
                                <a:solidFill>
                                  <a:schemeClr val="tx1"/>
                                </a:solidFill>
                                <a:latin typeface="Cambria Math" panose="02040503050406030204" pitchFamily="18" charset="0"/>
                              </a:rPr>
                              <m:t>−1</m:t>
                            </m:r>
                          </m:sup>
                          <m:e>
                            <m:r>
                              <a:rPr lang="en-US" sz="1400" i="1">
                                <a:solidFill>
                                  <a:schemeClr val="tx1"/>
                                </a:solidFill>
                                <a:latin typeface="Cambria Math" panose="02040503050406030204" pitchFamily="18" charset="0"/>
                              </a:rPr>
                              <m:t> </m:t>
                            </m:r>
                            <m:acc>
                              <m:accPr>
                                <m:chr m:val="̅"/>
                                <m:ctrlPr>
                                  <a:rPr lang="en-US" sz="1400" i="1">
                                    <a:solidFill>
                                      <a:schemeClr val="tx1"/>
                                    </a:solidFill>
                                    <a:latin typeface="Cambria Math" panose="02040503050406030204" pitchFamily="18" charset="0"/>
                                  </a:rPr>
                                </m:ctrlPr>
                              </m:accPr>
                              <m:e>
                                <m:r>
                                  <a:rPr lang="en-US" sz="1400" i="1">
                                    <a:solidFill>
                                      <a:schemeClr val="tx1"/>
                                    </a:solidFill>
                                    <a:latin typeface="Cambria Math" panose="02040503050406030204" pitchFamily="18" charset="0"/>
                                  </a:rPr>
                                  <m:t>𝑃</m:t>
                                </m:r>
                                <m:d>
                                  <m:dPr>
                                    <m:ctrlPr>
                                      <a:rPr lang="en-US" sz="1400" i="1">
                                        <a:solidFill>
                                          <a:schemeClr val="tx1"/>
                                        </a:solidFill>
                                        <a:latin typeface="Cambria Math" panose="02040503050406030204" pitchFamily="18" charset="0"/>
                                      </a:rPr>
                                    </m:ctrlPr>
                                  </m:dP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𝑐</m:t>
                                        </m:r>
                                      </m:e>
                                      <m:sub>
                                        <m:r>
                                          <a:rPr lang="en-US" sz="1400" i="1">
                                            <a:solidFill>
                                              <a:schemeClr val="tx1"/>
                                            </a:solidFill>
                                            <a:latin typeface="Cambria Math" panose="02040503050406030204" pitchFamily="18" charset="0"/>
                                          </a:rPr>
                                          <m:t>𝑖</m:t>
                                        </m:r>
                                      </m:sub>
                                    </m:sSub>
                                  </m:e>
                                </m:d>
                              </m:e>
                            </m:acc>
                            <m:r>
                              <a:rPr lang="en-US" sz="1400" i="1">
                                <a:solidFill>
                                  <a:schemeClr val="tx1"/>
                                </a:solidFill>
                                <a:latin typeface="Cambria Math" panose="02040503050406030204" pitchFamily="18" charset="0"/>
                              </a:rPr>
                              <m:t>∙</m:t>
                            </m:r>
                            <m:r>
                              <a:rPr lang="en-US" sz="1400" i="1">
                                <a:solidFill>
                                  <a:schemeClr val="tx1"/>
                                </a:solidFill>
                                <a:latin typeface="Cambria Math" panose="02040503050406030204" pitchFamily="18" charset="0"/>
                              </a:rPr>
                              <m:t>𝑃</m:t>
                            </m:r>
                            <m:d>
                              <m:dPr>
                                <m:ctrlPr>
                                  <a:rPr lang="en-US" sz="1400" i="1">
                                    <a:solidFill>
                                      <a:schemeClr val="tx1"/>
                                    </a:solidFill>
                                    <a:latin typeface="Cambria Math" panose="02040503050406030204" pitchFamily="18" charset="0"/>
                                  </a:rPr>
                                </m:ctrlPr>
                              </m:dP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𝑐</m:t>
                                    </m:r>
                                  </m:e>
                                  <m:sub>
                                    <m:r>
                                      <a:rPr lang="en-US" sz="1400" i="1">
                                        <a:solidFill>
                                          <a:schemeClr val="tx1"/>
                                        </a:solidFill>
                                        <a:latin typeface="Cambria Math" panose="02040503050406030204" pitchFamily="18" charset="0"/>
                                      </a:rPr>
                                      <m:t>𝐿</m:t>
                                    </m:r>
                                  </m:sub>
                                </m:sSub>
                              </m:e>
                            </m:d>
                          </m:e>
                        </m:nary>
                      </m:e>
                    </m:d>
                  </m:oMath>
                </a14:m>
                <a:endParaRPr lang="en-US" sz="1400" dirty="0">
                  <a:solidFill>
                    <a:schemeClr val="tx1"/>
                  </a:solidFill>
                  <a:latin typeface="Times New Roman" panose="02020603050405020304" pitchFamily="18" charset="0"/>
                  <a:cs typeface="Times New Roman" panose="02020603050405020304" pitchFamily="18" charset="0"/>
                </a:endParaRPr>
              </a:p>
              <a:p>
                <a:r>
                  <a:rPr lang="en-US" sz="1400" dirty="0">
                    <a:solidFill>
                      <a:schemeClr val="tx1"/>
                    </a:solidFill>
                    <a:latin typeface="Times New Roman" panose="02020603050405020304" pitchFamily="18" charset="0"/>
                    <a:cs typeface="Times New Roman" panose="02020603050405020304" pitchFamily="18" charset="0"/>
                  </a:rPr>
                  <a:t>As per the definition of PTD function:</a:t>
                </a:r>
              </a:p>
              <a:p>
                <a:pPr algn="ctr">
                  <a:buNone/>
                </a:pPr>
                <a:r>
                  <a:rPr lang="en-US" sz="1400" i="1" dirty="0">
                    <a:solidFill>
                      <a:schemeClr val="tx1"/>
                    </a:solidFill>
                    <a:latin typeface="Times New Roman" panose="02020603050405020304" pitchFamily="18" charset="0"/>
                    <a:cs typeface="Times New Roman" panose="02020603050405020304" pitchFamily="18" charset="0"/>
                  </a:rPr>
                  <a:t>F(</a:t>
                </a:r>
                <a14:m>
                  <m:oMath xmlns:m="http://schemas.openxmlformats.org/officeDocument/2006/math">
                    <m:acc>
                      <m:accPr>
                        <m:chr m:val="⃗"/>
                        <m:ctrlPr>
                          <a:rPr lang="en-US" sz="1400" i="1">
                            <a:solidFill>
                              <a:schemeClr val="tx1"/>
                            </a:solidFill>
                            <a:latin typeface="Cambria Math" panose="02040503050406030204" pitchFamily="18" charset="0"/>
                          </a:rPr>
                        </m:ctrlPr>
                      </m:accPr>
                      <m:e>
                        <m:r>
                          <a:rPr lang="en-US" sz="1400" i="1">
                            <a:solidFill>
                              <a:schemeClr val="tx1"/>
                            </a:solidFill>
                            <a:latin typeface="Cambria Math" panose="02040503050406030204" pitchFamily="18" charset="0"/>
                          </a:rPr>
                          <m:t>𝑟</m:t>
                        </m:r>
                      </m:e>
                    </m:acc>
                  </m:oMath>
                </a14:m>
                <a:r>
                  <a:rPr lang="en-US" sz="1400" i="1" dirty="0">
                    <a:solidFill>
                      <a:schemeClr val="tx1"/>
                    </a:solidFill>
                    <a:latin typeface="Times New Roman" panose="02020603050405020304" pitchFamily="18" charset="0"/>
                    <a:cs typeface="Times New Roman" panose="02020603050405020304" pitchFamily="18" charset="0"/>
                  </a:rPr>
                  <a:t>) = D(</a:t>
                </a:r>
                <a14:m>
                  <m:oMath xmlns:m="http://schemas.openxmlformats.org/officeDocument/2006/math">
                    <m:acc>
                      <m:accPr>
                        <m:chr m:val="⃗"/>
                        <m:ctrlPr>
                          <a:rPr lang="en-US" sz="1400" i="1">
                            <a:solidFill>
                              <a:schemeClr val="tx1"/>
                            </a:solidFill>
                            <a:latin typeface="Cambria Math" panose="02040503050406030204" pitchFamily="18" charset="0"/>
                          </a:rPr>
                        </m:ctrlPr>
                      </m:accPr>
                      <m:e>
                        <m:r>
                          <a:rPr lang="en-US" sz="1400" i="1">
                            <a:solidFill>
                              <a:schemeClr val="tx1"/>
                            </a:solidFill>
                            <a:latin typeface="Cambria Math" panose="02040503050406030204" pitchFamily="18" charset="0"/>
                          </a:rPr>
                          <m:t>𝑟</m:t>
                        </m:r>
                      </m:e>
                    </m:acc>
                  </m:oMath>
                </a14:m>
                <a:r>
                  <a:rPr lang="en-US" sz="1400" i="1" dirty="0">
                    <a:solidFill>
                      <a:schemeClr val="tx1"/>
                    </a:solidFill>
                    <a:latin typeface="Times New Roman" panose="02020603050405020304" pitchFamily="18" charset="0"/>
                    <a:cs typeface="Times New Roman" panose="02020603050405020304" pitchFamily="18" charset="0"/>
                  </a:rPr>
                  <a:t>) · P(</a:t>
                </a:r>
                <a14:m>
                  <m:oMath xmlns:m="http://schemas.openxmlformats.org/officeDocument/2006/math">
                    <m:acc>
                      <m:accPr>
                        <m:chr m:val="⃗"/>
                        <m:ctrlPr>
                          <a:rPr lang="en-US" sz="1400" i="1">
                            <a:solidFill>
                              <a:schemeClr val="tx1"/>
                            </a:solidFill>
                            <a:latin typeface="Cambria Math" panose="02040503050406030204" pitchFamily="18" charset="0"/>
                          </a:rPr>
                        </m:ctrlPr>
                      </m:accPr>
                      <m:e>
                        <m:r>
                          <a:rPr lang="en-US" sz="1400" i="1">
                            <a:solidFill>
                              <a:schemeClr val="tx1"/>
                            </a:solidFill>
                            <a:latin typeface="Cambria Math" panose="02040503050406030204" pitchFamily="18" charset="0"/>
                          </a:rPr>
                          <m:t>𝑟</m:t>
                        </m:r>
                      </m:e>
                    </m:acc>
                  </m:oMath>
                </a14:m>
                <a:r>
                  <a:rPr lang="en-US" sz="1400" i="1" dirty="0">
                    <a:solidFill>
                      <a:schemeClr val="tx1"/>
                    </a:solidFill>
                    <a:latin typeface="Times New Roman" panose="02020603050405020304" pitchFamily="18" charset="0"/>
                    <a:cs typeface="Times New Roman" panose="02020603050405020304" pitchFamily="18" charset="0"/>
                  </a:rPr>
                  <a:t>)</a:t>
                </a:r>
              </a:p>
              <a:p>
                <a:r>
                  <a:rPr lang="en-US" sz="1400" dirty="0">
                    <a:solidFill>
                      <a:schemeClr val="tx1"/>
                    </a:solidFill>
                    <a:latin typeface="Times New Roman" panose="02020603050405020304" pitchFamily="18" charset="0"/>
                    <a:cs typeface="Times New Roman" panose="02020603050405020304" pitchFamily="18" charset="0"/>
                  </a:rPr>
                  <a:t>The probability summation of </a:t>
                </a:r>
                <a14:m>
                  <m:oMath xmlns:m="http://schemas.openxmlformats.org/officeDocument/2006/math">
                    <m:acc>
                      <m:accPr>
                        <m:chr m:val="⃗"/>
                        <m:ctrlPr>
                          <a:rPr lang="en-US" sz="1400" i="1">
                            <a:solidFill>
                              <a:schemeClr val="tx1"/>
                            </a:solidFill>
                            <a:latin typeface="Cambria Math" panose="02040503050406030204" pitchFamily="18" charset="0"/>
                          </a:rPr>
                        </m:ctrlPr>
                      </m:accPr>
                      <m:e>
                        <m:r>
                          <a:rPr lang="en-US" sz="1400" i="1">
                            <a:solidFill>
                              <a:schemeClr val="tx1"/>
                            </a:solidFill>
                            <a:latin typeface="Cambria Math" panose="02040503050406030204" pitchFamily="18" charset="0"/>
                          </a:rPr>
                          <m:t>𝑟</m:t>
                        </m:r>
                      </m:e>
                    </m:acc>
                  </m:oMath>
                </a14:m>
                <a:r>
                  <a:rPr lang="en-US" sz="1400" dirty="0">
                    <a:solidFill>
                      <a:schemeClr val="tx1"/>
                    </a:solidFill>
                    <a:latin typeface="Times New Roman" panose="02020603050405020304" pitchFamily="18" charset="0"/>
                    <a:cs typeface="Times New Roman" panose="02020603050405020304" pitchFamily="18" charset="0"/>
                  </a:rPr>
                  <a:t> is the sum of all the dimensions in the probability vector and it is given as:</a:t>
                </a:r>
              </a:p>
              <a:p>
                <a:pPr algn="ctr">
                  <a:buNone/>
                </a:pPr>
                <a:r>
                  <a:rPr lang="en-US" sz="1400" i="1" dirty="0">
                    <a:solidFill>
                      <a:schemeClr val="tx1"/>
                    </a:solidFill>
                    <a:latin typeface="Times New Roman" panose="02020603050405020304" pitchFamily="18" charset="0"/>
                    <a:cs typeface="Times New Roman" panose="02020603050405020304" pitchFamily="18" charset="0"/>
                  </a:rPr>
                  <a:t>PE(</a:t>
                </a:r>
                <a14:m>
                  <m:oMath xmlns:m="http://schemas.openxmlformats.org/officeDocument/2006/math">
                    <m:acc>
                      <m:accPr>
                        <m:chr m:val="⃗"/>
                        <m:ctrlPr>
                          <a:rPr lang="en-US" sz="1400" i="1">
                            <a:solidFill>
                              <a:schemeClr val="tx1"/>
                            </a:solidFill>
                            <a:latin typeface="Cambria Math" panose="02040503050406030204" pitchFamily="18" charset="0"/>
                          </a:rPr>
                        </m:ctrlPr>
                      </m:accPr>
                      <m:e>
                        <m:r>
                          <a:rPr lang="en-US" sz="1400" i="1">
                            <a:solidFill>
                              <a:schemeClr val="tx1"/>
                            </a:solidFill>
                            <a:latin typeface="Cambria Math" panose="02040503050406030204" pitchFamily="18" charset="0"/>
                          </a:rPr>
                          <m:t>𝑟</m:t>
                        </m:r>
                      </m:e>
                    </m:acc>
                  </m:oMath>
                </a14:m>
                <a:r>
                  <a:rPr lang="en-US" sz="1400" i="1" dirty="0">
                    <a:solidFill>
                      <a:schemeClr val="tx1"/>
                    </a:solidFill>
                    <a:latin typeface="Times New Roman" panose="02020603050405020304" pitchFamily="18" charset="0"/>
                    <a:cs typeface="Times New Roman" panose="02020603050405020304" pitchFamily="18" charset="0"/>
                  </a:rPr>
                  <a:t>) = P(</a:t>
                </a:r>
                <a14:m>
                  <m:oMath xmlns:m="http://schemas.openxmlformats.org/officeDocument/2006/math">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𝑐</m:t>
                        </m:r>
                      </m:e>
                      <m:sub>
                        <m:r>
                          <a:rPr lang="en-US" sz="1400" i="1">
                            <a:solidFill>
                              <a:schemeClr val="tx1"/>
                            </a:solidFill>
                            <a:latin typeface="Cambria Math" panose="02040503050406030204" pitchFamily="18" charset="0"/>
                          </a:rPr>
                          <m:t>1</m:t>
                        </m:r>
                      </m:sub>
                    </m:sSub>
                    <m:r>
                      <a:rPr lang="en-US" sz="1400" i="1">
                        <a:solidFill>
                          <a:schemeClr val="tx1"/>
                        </a:solidFill>
                        <a:latin typeface="Cambria Math" panose="02040503050406030204" pitchFamily="18" charset="0"/>
                      </a:rPr>
                      <m:t>)+ </m:t>
                    </m:r>
                    <m:acc>
                      <m:accPr>
                        <m:chr m:val="̅"/>
                        <m:ctrlPr>
                          <a:rPr lang="en-US" sz="1400" i="1">
                            <a:solidFill>
                              <a:schemeClr val="tx1"/>
                            </a:solidFill>
                            <a:latin typeface="Cambria Math" panose="02040503050406030204" pitchFamily="18" charset="0"/>
                          </a:rPr>
                        </m:ctrlPr>
                      </m:accPr>
                      <m:e>
                        <m:r>
                          <a:rPr lang="en-US" sz="1400" i="1">
                            <a:solidFill>
                              <a:schemeClr val="tx1"/>
                            </a:solidFill>
                            <a:latin typeface="Cambria Math" panose="02040503050406030204" pitchFamily="18" charset="0"/>
                          </a:rPr>
                          <m:t>𝑃</m:t>
                        </m:r>
                        <m:d>
                          <m:dPr>
                            <m:ctrlPr>
                              <a:rPr lang="en-US" sz="1400" i="1">
                                <a:solidFill>
                                  <a:schemeClr val="tx1"/>
                                </a:solidFill>
                                <a:latin typeface="Cambria Math" panose="02040503050406030204" pitchFamily="18" charset="0"/>
                              </a:rPr>
                            </m:ctrlPr>
                          </m:dP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𝑐</m:t>
                                </m:r>
                              </m:e>
                              <m:sub>
                                <m:r>
                                  <a:rPr lang="en-US" sz="1400" i="1">
                                    <a:solidFill>
                                      <a:schemeClr val="tx1"/>
                                    </a:solidFill>
                                    <a:latin typeface="Cambria Math" panose="02040503050406030204" pitchFamily="18" charset="0"/>
                                  </a:rPr>
                                  <m:t>1</m:t>
                                </m:r>
                              </m:sub>
                            </m:sSub>
                          </m:e>
                        </m:d>
                      </m:e>
                    </m:acc>
                    <m:r>
                      <a:rPr lang="en-US" sz="1400" i="1">
                        <a:solidFill>
                          <a:schemeClr val="tx1"/>
                        </a:solidFill>
                        <a:latin typeface="Cambria Math" panose="02040503050406030204" pitchFamily="18" charset="0"/>
                      </a:rPr>
                      <m:t>∙</m:t>
                    </m:r>
                    <m:r>
                      <a:rPr lang="en-US" sz="1400" i="1">
                        <a:solidFill>
                          <a:schemeClr val="tx1"/>
                        </a:solidFill>
                        <a:latin typeface="Cambria Math" panose="02040503050406030204" pitchFamily="18" charset="0"/>
                      </a:rPr>
                      <m:t>𝑃</m:t>
                    </m:r>
                    <m:d>
                      <m:dPr>
                        <m:ctrlPr>
                          <a:rPr lang="en-US" sz="1400" i="1">
                            <a:solidFill>
                              <a:schemeClr val="tx1"/>
                            </a:solidFill>
                            <a:latin typeface="Cambria Math" panose="02040503050406030204" pitchFamily="18" charset="0"/>
                          </a:rPr>
                        </m:ctrlPr>
                      </m:dP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𝑐</m:t>
                            </m:r>
                          </m:e>
                          <m:sub>
                            <m:r>
                              <a:rPr lang="en-US" sz="1400" i="1">
                                <a:solidFill>
                                  <a:schemeClr val="tx1"/>
                                </a:solidFill>
                                <a:latin typeface="Cambria Math" panose="02040503050406030204" pitchFamily="18" charset="0"/>
                              </a:rPr>
                              <m:t>2</m:t>
                            </m:r>
                          </m:sub>
                        </m:sSub>
                      </m:e>
                    </m:d>
                    <m:r>
                      <a:rPr lang="en-US" sz="1400" i="1">
                        <a:solidFill>
                          <a:schemeClr val="tx1"/>
                        </a:solidFill>
                        <a:latin typeface="Cambria Math" panose="02040503050406030204" pitchFamily="18" charset="0"/>
                      </a:rPr>
                      <m:t>+…+ </m:t>
                    </m:r>
                    <m:nary>
                      <m:naryPr>
                        <m:chr m:val="∏"/>
                        <m:limLoc m:val="subSup"/>
                        <m:ctrlPr>
                          <a:rPr lang="en-US" sz="1400" i="1">
                            <a:solidFill>
                              <a:schemeClr val="tx1"/>
                            </a:solidFill>
                            <a:latin typeface="Cambria Math" panose="02040503050406030204" pitchFamily="18" charset="0"/>
                          </a:rPr>
                        </m:ctrlPr>
                      </m:naryPr>
                      <m:sub>
                        <m:r>
                          <a:rPr lang="en-US" sz="1400" i="1">
                            <a:solidFill>
                              <a:schemeClr val="tx1"/>
                            </a:solidFill>
                            <a:latin typeface="Cambria Math" panose="02040503050406030204" pitchFamily="18" charset="0"/>
                          </a:rPr>
                          <m:t>𝑖</m:t>
                        </m:r>
                        <m:r>
                          <a:rPr lang="en-US" sz="1400" i="1">
                            <a:solidFill>
                              <a:schemeClr val="tx1"/>
                            </a:solidFill>
                            <a:latin typeface="Cambria Math" panose="02040503050406030204" pitchFamily="18" charset="0"/>
                          </a:rPr>
                          <m:t>=1</m:t>
                        </m:r>
                      </m:sub>
                      <m:sup>
                        <m:r>
                          <a:rPr lang="en-US" sz="1400" i="1">
                            <a:solidFill>
                              <a:schemeClr val="tx1"/>
                            </a:solidFill>
                            <a:latin typeface="Cambria Math" panose="02040503050406030204" pitchFamily="18" charset="0"/>
                          </a:rPr>
                          <m:t>𝐿</m:t>
                        </m:r>
                        <m:r>
                          <a:rPr lang="en-US" sz="1400" i="1">
                            <a:solidFill>
                              <a:schemeClr val="tx1"/>
                            </a:solidFill>
                            <a:latin typeface="Cambria Math" panose="02040503050406030204" pitchFamily="18" charset="0"/>
                          </a:rPr>
                          <m:t>−1</m:t>
                        </m:r>
                      </m:sup>
                      <m:e>
                        <m:r>
                          <a:rPr lang="en-US" sz="1400" i="1">
                            <a:solidFill>
                              <a:schemeClr val="tx1"/>
                            </a:solidFill>
                            <a:latin typeface="Cambria Math" panose="02040503050406030204" pitchFamily="18" charset="0"/>
                          </a:rPr>
                          <m:t> </m:t>
                        </m:r>
                        <m:acc>
                          <m:accPr>
                            <m:chr m:val="̅"/>
                            <m:ctrlPr>
                              <a:rPr lang="en-US" sz="1400" i="1">
                                <a:solidFill>
                                  <a:schemeClr val="tx1"/>
                                </a:solidFill>
                                <a:latin typeface="Cambria Math" panose="02040503050406030204" pitchFamily="18" charset="0"/>
                              </a:rPr>
                            </m:ctrlPr>
                          </m:accPr>
                          <m:e>
                            <m:r>
                              <a:rPr lang="en-US" sz="1400" i="1">
                                <a:solidFill>
                                  <a:schemeClr val="tx1"/>
                                </a:solidFill>
                                <a:latin typeface="Cambria Math" panose="02040503050406030204" pitchFamily="18" charset="0"/>
                              </a:rPr>
                              <m:t>𝑃</m:t>
                            </m:r>
                            <m:d>
                              <m:dPr>
                                <m:ctrlPr>
                                  <a:rPr lang="en-US" sz="1400" i="1">
                                    <a:solidFill>
                                      <a:schemeClr val="tx1"/>
                                    </a:solidFill>
                                    <a:latin typeface="Cambria Math" panose="02040503050406030204" pitchFamily="18" charset="0"/>
                                  </a:rPr>
                                </m:ctrlPr>
                              </m:dP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𝑐</m:t>
                                    </m:r>
                                  </m:e>
                                  <m:sub>
                                    <m:r>
                                      <a:rPr lang="en-US" sz="1400" i="1">
                                        <a:solidFill>
                                          <a:schemeClr val="tx1"/>
                                        </a:solidFill>
                                        <a:latin typeface="Cambria Math" panose="02040503050406030204" pitchFamily="18" charset="0"/>
                                      </a:rPr>
                                      <m:t>𝑖</m:t>
                                    </m:r>
                                  </m:sub>
                                </m:sSub>
                              </m:e>
                            </m:d>
                          </m:e>
                        </m:acc>
                        <m:r>
                          <a:rPr lang="en-US" sz="1400" i="1">
                            <a:solidFill>
                              <a:schemeClr val="tx1"/>
                            </a:solidFill>
                            <a:latin typeface="Cambria Math" panose="02040503050406030204" pitchFamily="18" charset="0"/>
                          </a:rPr>
                          <m:t>∙</m:t>
                        </m:r>
                        <m:r>
                          <a:rPr lang="en-US" sz="1400" i="1">
                            <a:solidFill>
                              <a:schemeClr val="tx1"/>
                            </a:solidFill>
                            <a:latin typeface="Cambria Math" panose="02040503050406030204" pitchFamily="18" charset="0"/>
                          </a:rPr>
                          <m:t>𝑃</m:t>
                        </m:r>
                        <m:d>
                          <m:dPr>
                            <m:ctrlPr>
                              <a:rPr lang="en-US" sz="1400" i="1">
                                <a:solidFill>
                                  <a:schemeClr val="tx1"/>
                                </a:solidFill>
                                <a:latin typeface="Cambria Math" panose="02040503050406030204" pitchFamily="18" charset="0"/>
                              </a:rPr>
                            </m:ctrlPr>
                          </m:dP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𝑐</m:t>
                                </m:r>
                              </m:e>
                              <m:sub>
                                <m:r>
                                  <a:rPr lang="en-US" sz="1400" i="1">
                                    <a:solidFill>
                                      <a:schemeClr val="tx1"/>
                                    </a:solidFill>
                                    <a:latin typeface="Cambria Math" panose="02040503050406030204" pitchFamily="18" charset="0"/>
                                  </a:rPr>
                                  <m:t>𝐿</m:t>
                                </m:r>
                              </m:sub>
                            </m:sSub>
                          </m:e>
                        </m:d>
                      </m:e>
                    </m:nary>
                  </m:oMath>
                </a14:m>
                <a:endParaRPr lang="en-US" sz="1400" dirty="0">
                  <a:solidFill>
                    <a:schemeClr val="tx1"/>
                  </a:solidFill>
                  <a:latin typeface="Times New Roman" panose="02020603050405020304" pitchFamily="18" charset="0"/>
                  <a:cs typeface="Times New Roman" panose="02020603050405020304" pitchFamily="18" charset="0"/>
                </a:endParaRPr>
              </a:p>
              <a:p>
                <a:pPr marL="285750" indent="-285750"/>
                <a:endParaRPr lang="en-US" sz="1400" i="1" dirty="0">
                  <a:solidFill>
                    <a:schemeClr val="tx1"/>
                  </a:solidFill>
                  <a:latin typeface="Times New Roman" panose="02020603050405020304" pitchFamily="18" charset="0"/>
                  <a:cs typeface="Times New Roman" panose="02020603050405020304" pitchFamily="18" charset="0"/>
                </a:endParaRPr>
              </a:p>
            </p:txBody>
          </p:sp>
        </mc:Choice>
        <mc:Fallback>
          <p:sp>
            <p:nvSpPr>
              <p:cNvPr id="155" name="Shape 155"/>
              <p:cNvSpPr txBox="1">
                <a:spLocks noGrp="1" noRot="1" noChangeAspect="1" noMove="1" noResize="1" noEditPoints="1" noAdjustHandles="1" noChangeArrowheads="1" noChangeShapeType="1" noTextEdit="1"/>
              </p:cNvSpPr>
              <p:nvPr>
                <p:ph type="body" idx="1"/>
              </p:nvPr>
            </p:nvSpPr>
            <p:spPr>
              <a:xfrm>
                <a:off x="4572000" y="155868"/>
                <a:ext cx="4166400" cy="4864705"/>
              </a:xfrm>
              <a:prstGeom prst="rect">
                <a:avLst/>
              </a:prstGeom>
              <a:blipFill>
                <a:blip r:embed="rId3"/>
                <a:stretch>
                  <a:fillRect l="-439" r="-586" b="-4386"/>
                </a:stretch>
              </a:blipFill>
            </p:spPr>
            <p:txBody>
              <a:bodyPr/>
              <a:lstStyle/>
              <a:p>
                <a:r>
                  <a:rPr lang="en-US">
                    <a:noFill/>
                  </a:rPr>
                  <a:t> </a:t>
                </a:r>
              </a:p>
            </p:txBody>
          </p:sp>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311725" y="500925"/>
            <a:ext cx="3706500" cy="2508900"/>
          </a:xfrm>
          <a:prstGeom prst="rect">
            <a:avLst/>
          </a:prstGeom>
        </p:spPr>
        <p:txBody>
          <a:bodyPr wrap="square" lIns="91425" tIns="91425" rIns="91425" bIns="91425" anchor="t" anchorCtr="0">
            <a:noAutofit/>
          </a:bodyPr>
          <a:lstStyle/>
          <a:p>
            <a:pPr lvl="0">
              <a:spcBef>
                <a:spcPts val="0"/>
              </a:spcBef>
              <a:buClr>
                <a:schemeClr val="dk1"/>
              </a:buClr>
              <a:buSzPct val="39285"/>
              <a:buFont typeface="Arial"/>
              <a:buNone/>
            </a:pPr>
            <a:r>
              <a:rPr lang="en" dirty="0">
                <a:latin typeface="Times New Roman"/>
                <a:ea typeface="Times New Roman"/>
                <a:cs typeface="Times New Roman"/>
                <a:sym typeface="Times New Roman"/>
              </a:rPr>
              <a:t>Module 6: </a:t>
            </a:r>
            <a:r>
              <a:rPr lang="en-US" dirty="0">
                <a:latin typeface="Times New Roman"/>
                <a:ea typeface="Times New Roman"/>
                <a:cs typeface="Times New Roman"/>
                <a:sym typeface="Times New Roman"/>
              </a:rPr>
              <a:t>Offline Pruning</a:t>
            </a:r>
            <a:endParaRPr lang="en" dirty="0">
              <a:latin typeface="Times New Roman"/>
              <a:ea typeface="Times New Roman"/>
              <a:cs typeface="Times New Roman"/>
              <a:sym typeface="Times New Roman"/>
            </a:endParaRPr>
          </a:p>
          <a:p>
            <a:pPr lvl="0">
              <a:spcBef>
                <a:spcPts val="0"/>
              </a:spcBef>
              <a:buNone/>
            </a:pPr>
            <a:endParaRPr dirty="0">
              <a:latin typeface="Times New Roman"/>
              <a:ea typeface="Times New Roman"/>
              <a:cs typeface="Times New Roman"/>
              <a:sym typeface="Times New Roman"/>
            </a:endParaRPr>
          </a:p>
        </p:txBody>
      </p:sp>
      <mc:AlternateContent xmlns:mc="http://schemas.openxmlformats.org/markup-compatibility/2006">
        <mc:Choice xmlns:a14="http://schemas.microsoft.com/office/drawing/2010/main" Requires="a14">
          <p:sp>
            <p:nvSpPr>
              <p:cNvPr id="155" name="Shape 155"/>
              <p:cNvSpPr txBox="1">
                <a:spLocks noGrp="1"/>
              </p:cNvSpPr>
              <p:nvPr>
                <p:ph type="body" idx="1"/>
              </p:nvPr>
            </p:nvSpPr>
            <p:spPr>
              <a:xfrm>
                <a:off x="4572000" y="500925"/>
                <a:ext cx="4166400" cy="4864705"/>
              </a:xfrm>
              <a:prstGeom prst="rect">
                <a:avLst/>
              </a:prstGeom>
            </p:spPr>
            <p:txBody>
              <a:bodyPr wrap="square" lIns="91425" tIns="91425" rIns="91425" bIns="91425" anchor="t" anchorCtr="0">
                <a:noAutofit/>
              </a:bodyPr>
              <a:lstStyle/>
              <a:p>
                <a:pPr marL="285750" indent="-285750" algn="just"/>
                <a:r>
                  <a:rPr lang="en-US" sz="1400" dirty="0">
                    <a:solidFill>
                      <a:schemeClr val="tx1"/>
                    </a:solidFill>
                    <a:latin typeface="Times New Roman" panose="02020603050405020304" pitchFamily="18" charset="0"/>
                    <a:cs typeface="Times New Roman" panose="02020603050405020304" pitchFamily="18" charset="0"/>
                  </a:rPr>
                  <a:t>Incremental pruning:</a:t>
                </a:r>
              </a:p>
              <a:p>
                <a:pPr algn="just">
                  <a:buNone/>
                </a:pPr>
                <a:r>
                  <a:rPr lang="en-US" sz="1400" dirty="0">
                    <a:solidFill>
                      <a:schemeClr val="tx1"/>
                    </a:solidFill>
                    <a:latin typeface="Times New Roman" panose="02020603050405020304" pitchFamily="18" charset="0"/>
                    <a:cs typeface="Times New Roman" panose="02020603050405020304" pitchFamily="18" charset="0"/>
                  </a:rPr>
                  <a:t>Suppose there are two potential sequence vectors, </a:t>
                </a:r>
                <a14:m>
                  <m:oMath xmlns:m="http://schemas.openxmlformats.org/officeDocument/2006/math">
                    <m:acc>
                      <m:accPr>
                        <m:chr m:val="⃗"/>
                        <m:ctrlPr>
                          <a:rPr lang="en-US" sz="1400" i="1">
                            <a:solidFill>
                              <a:schemeClr val="tx1"/>
                            </a:solidFill>
                            <a:latin typeface="Cambria Math" panose="02040503050406030204" pitchFamily="18" charset="0"/>
                          </a:rPr>
                        </m:ctrlPr>
                      </m:accPr>
                      <m:e>
                        <m:r>
                          <a:rPr lang="en-US" sz="1400" i="1">
                            <a:solidFill>
                              <a:schemeClr val="tx1"/>
                            </a:solidFill>
                            <a:latin typeface="Cambria Math" panose="02040503050406030204" pitchFamily="18" charset="0"/>
                          </a:rPr>
                          <m:t>𝑎</m:t>
                        </m:r>
                      </m:e>
                    </m:acc>
                  </m:oMath>
                </a14:m>
                <a:r>
                  <a:rPr lang="en-US" sz="1400" dirty="0">
                    <a:solidFill>
                      <a:schemeClr val="tx1"/>
                    </a:solidFill>
                    <a:latin typeface="Times New Roman" panose="02020603050405020304" pitchFamily="18" charset="0"/>
                    <a:cs typeface="Times New Roman" panose="02020603050405020304" pitchFamily="18" charset="0"/>
                  </a:rPr>
                  <a:t> and </a:t>
                </a:r>
                <a14:m>
                  <m:oMath xmlns:m="http://schemas.openxmlformats.org/officeDocument/2006/math">
                    <m:acc>
                      <m:accPr>
                        <m:chr m:val="⃗"/>
                        <m:ctrlPr>
                          <a:rPr lang="en-US" sz="1400" i="1">
                            <a:solidFill>
                              <a:schemeClr val="tx1"/>
                            </a:solidFill>
                            <a:latin typeface="Cambria Math" panose="02040503050406030204" pitchFamily="18" charset="0"/>
                          </a:rPr>
                        </m:ctrlPr>
                      </m:accPr>
                      <m:e>
                        <m:r>
                          <a:rPr lang="en-US" sz="1400" i="1">
                            <a:solidFill>
                              <a:schemeClr val="tx1"/>
                            </a:solidFill>
                            <a:latin typeface="Cambria Math" panose="02040503050406030204" pitchFamily="18" charset="0"/>
                          </a:rPr>
                          <m:t>𝑏</m:t>
                        </m:r>
                      </m:e>
                    </m:acc>
                  </m:oMath>
                </a14:m>
                <a:r>
                  <a:rPr lang="en-US" sz="1400" dirty="0">
                    <a:solidFill>
                      <a:schemeClr val="tx1"/>
                    </a:solidFill>
                    <a:latin typeface="Times New Roman" panose="02020603050405020304" pitchFamily="18" charset="0"/>
                    <a:cs typeface="Times New Roman" panose="02020603050405020304" pitchFamily="18" charset="0"/>
                  </a:rPr>
                  <a:t>, of an equal length and the same source and the rest of the points in both sequences consist of the same points of any order. If </a:t>
                </a:r>
                <a:r>
                  <a:rPr lang="en-US" sz="1400" i="1" dirty="0">
                    <a:solidFill>
                      <a:schemeClr val="tx1"/>
                    </a:solidFill>
                    <a:latin typeface="Times New Roman" panose="02020603050405020304" pitchFamily="18" charset="0"/>
                    <a:cs typeface="Times New Roman" panose="02020603050405020304" pitchFamily="18" charset="0"/>
                  </a:rPr>
                  <a:t>F(</a:t>
                </a:r>
                <a14:m>
                  <m:oMath xmlns:m="http://schemas.openxmlformats.org/officeDocument/2006/math">
                    <m:acc>
                      <m:accPr>
                        <m:chr m:val="⃗"/>
                        <m:ctrlPr>
                          <a:rPr lang="en-US" sz="1400" i="1">
                            <a:solidFill>
                              <a:schemeClr val="tx1"/>
                            </a:solidFill>
                            <a:latin typeface="Cambria Math" panose="02040503050406030204" pitchFamily="18" charset="0"/>
                          </a:rPr>
                        </m:ctrlPr>
                      </m:accPr>
                      <m:e>
                        <m:r>
                          <a:rPr lang="en-US" sz="1400" i="1">
                            <a:solidFill>
                              <a:schemeClr val="tx1"/>
                            </a:solidFill>
                            <a:latin typeface="Cambria Math" panose="02040503050406030204" pitchFamily="18" charset="0"/>
                          </a:rPr>
                          <m:t>𝑎</m:t>
                        </m:r>
                      </m:e>
                    </m:acc>
                  </m:oMath>
                </a14:m>
                <a:r>
                  <a:rPr lang="en-US" sz="1400" i="1" dirty="0">
                    <a:solidFill>
                      <a:schemeClr val="tx1"/>
                    </a:solidFill>
                    <a:latin typeface="Times New Roman" panose="02020603050405020304" pitchFamily="18" charset="0"/>
                    <a:cs typeface="Times New Roman" panose="02020603050405020304" pitchFamily="18" charset="0"/>
                  </a:rPr>
                  <a:t>) </a:t>
                </a:r>
                <a:r>
                  <a:rPr lang="en-US" sz="1400" dirty="0">
                    <a:solidFill>
                      <a:schemeClr val="tx1"/>
                    </a:solidFill>
                    <a:latin typeface="Times New Roman" panose="02020603050405020304" pitchFamily="18" charset="0"/>
                    <a:cs typeface="Times New Roman" panose="02020603050405020304" pitchFamily="18" charset="0"/>
                  </a:rPr>
                  <a:t>&lt; </a:t>
                </a:r>
                <a:r>
                  <a:rPr lang="en-US" sz="1400" i="1" dirty="0">
                    <a:solidFill>
                      <a:schemeClr val="tx1"/>
                    </a:solidFill>
                    <a:latin typeface="Times New Roman" panose="02020603050405020304" pitchFamily="18" charset="0"/>
                    <a:cs typeface="Times New Roman" panose="02020603050405020304" pitchFamily="18" charset="0"/>
                  </a:rPr>
                  <a:t>F(</a:t>
                </a:r>
                <a14:m>
                  <m:oMath xmlns:m="http://schemas.openxmlformats.org/officeDocument/2006/math">
                    <m:acc>
                      <m:accPr>
                        <m:chr m:val="⃗"/>
                        <m:ctrlPr>
                          <a:rPr lang="en-US" sz="1400" i="1">
                            <a:solidFill>
                              <a:schemeClr val="tx1"/>
                            </a:solidFill>
                            <a:latin typeface="Cambria Math" panose="02040503050406030204" pitchFamily="18" charset="0"/>
                          </a:rPr>
                        </m:ctrlPr>
                      </m:accPr>
                      <m:e>
                        <m:r>
                          <a:rPr lang="en-US" sz="1400" i="1">
                            <a:solidFill>
                              <a:schemeClr val="tx1"/>
                            </a:solidFill>
                            <a:latin typeface="Cambria Math" panose="02040503050406030204" pitchFamily="18" charset="0"/>
                          </a:rPr>
                          <m:t>𝑏</m:t>
                        </m:r>
                      </m:e>
                    </m:acc>
                  </m:oMath>
                </a14:m>
                <a:r>
                  <a:rPr lang="en-US" sz="1400" i="1" dirty="0">
                    <a:solidFill>
                      <a:schemeClr val="tx1"/>
                    </a:solidFill>
                    <a:latin typeface="Times New Roman" panose="02020603050405020304" pitchFamily="18" charset="0"/>
                    <a:cs typeface="Times New Roman" panose="02020603050405020304" pitchFamily="18" charset="0"/>
                  </a:rPr>
                  <a:t>), </a:t>
                </a:r>
                <a:r>
                  <a:rPr lang="en-US" sz="1400" dirty="0">
                    <a:solidFill>
                      <a:schemeClr val="tx1"/>
                    </a:solidFill>
                    <a:latin typeface="Times New Roman" panose="02020603050405020304" pitchFamily="18" charset="0"/>
                    <a:cs typeface="Times New Roman" panose="02020603050405020304" pitchFamily="18" charset="0"/>
                  </a:rPr>
                  <a:t>then all the driving routes with the postfix sub-sequence </a:t>
                </a:r>
                <a:r>
                  <a:rPr lang="en-US" sz="1400" i="1" dirty="0">
                    <a:solidFill>
                      <a:schemeClr val="tx1"/>
                    </a:solidFill>
                    <a:latin typeface="Times New Roman" panose="02020603050405020304" pitchFamily="18" charset="0"/>
                    <a:cs typeface="Times New Roman" panose="02020603050405020304" pitchFamily="18" charset="0"/>
                  </a:rPr>
                  <a:t>b </a:t>
                </a:r>
                <a:r>
                  <a:rPr lang="en-US" sz="1400" dirty="0">
                    <a:solidFill>
                      <a:schemeClr val="tx1"/>
                    </a:solidFill>
                    <a:latin typeface="Times New Roman" panose="02020603050405020304" pitchFamily="18" charset="0"/>
                    <a:cs typeface="Times New Roman" panose="02020603050405020304" pitchFamily="18" charset="0"/>
                  </a:rPr>
                  <a:t>cannot be an optimal driving route. Such sequences are pruned and are omitted from possible candidate sequences </a:t>
                </a:r>
                <a:r>
                  <a:rPr lang="en-US" sz="1400" i="1" dirty="0">
                    <a:solidFill>
                      <a:schemeClr val="tx1"/>
                    </a:solidFill>
                    <a:latin typeface="Times New Roman" panose="02020603050405020304" pitchFamily="18" charset="0"/>
                    <a:cs typeface="Times New Roman" panose="02020603050405020304" pitchFamily="18" charset="0"/>
                  </a:rPr>
                  <a:t>incrementally</a:t>
                </a:r>
                <a:r>
                  <a:rPr lang="en-US" sz="1400" dirty="0">
                    <a:solidFill>
                      <a:schemeClr val="tx1"/>
                    </a:solidFill>
                    <a:latin typeface="Times New Roman" panose="02020603050405020304" pitchFamily="18" charset="0"/>
                    <a:cs typeface="Times New Roman" panose="02020603050405020304" pitchFamily="18" charset="0"/>
                  </a:rPr>
                  <a:t>. The resulting set of sequences after pruning are further pruned using batch pruning. </a:t>
                </a:r>
              </a:p>
            </p:txBody>
          </p:sp>
        </mc:Choice>
        <mc:Fallback>
          <p:sp>
            <p:nvSpPr>
              <p:cNvPr id="155" name="Shape 155"/>
              <p:cNvSpPr txBox="1">
                <a:spLocks noGrp="1" noRot="1" noChangeAspect="1" noMove="1" noResize="1" noEditPoints="1" noAdjustHandles="1" noChangeArrowheads="1" noChangeShapeType="1" noTextEdit="1"/>
              </p:cNvSpPr>
              <p:nvPr>
                <p:ph type="body" idx="1"/>
              </p:nvPr>
            </p:nvSpPr>
            <p:spPr>
              <a:xfrm>
                <a:off x="4572000" y="500925"/>
                <a:ext cx="4166400" cy="4864705"/>
              </a:xfrm>
              <a:prstGeom prst="rect">
                <a:avLst/>
              </a:prstGeom>
              <a:blipFill>
                <a:blip r:embed="rId3"/>
                <a:stretch>
                  <a:fillRect l="-439" r="-4685"/>
                </a:stretch>
              </a:blipFill>
            </p:spPr>
            <p:txBody>
              <a:bodyPr/>
              <a:lstStyle/>
              <a:p>
                <a:r>
                  <a:rPr lang="en-US">
                    <a:noFill/>
                  </a:rPr>
                  <a:t> </a:t>
                </a:r>
              </a:p>
            </p:txBody>
          </p:sp>
        </mc:Fallback>
      </mc:AlternateContent>
    </p:spTree>
    <p:extLst>
      <p:ext uri="{BB962C8B-B14F-4D97-AF65-F5344CB8AC3E}">
        <p14:creationId xmlns:p14="http://schemas.microsoft.com/office/powerpoint/2010/main" val="24743696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311725" y="500925"/>
            <a:ext cx="3706500" cy="2508900"/>
          </a:xfrm>
          <a:prstGeom prst="rect">
            <a:avLst/>
          </a:prstGeom>
        </p:spPr>
        <p:txBody>
          <a:bodyPr wrap="square" lIns="91425" tIns="91425" rIns="91425" bIns="91425" anchor="t" anchorCtr="0">
            <a:noAutofit/>
          </a:bodyPr>
          <a:lstStyle/>
          <a:p>
            <a:pPr lvl="0">
              <a:spcBef>
                <a:spcPts val="0"/>
              </a:spcBef>
              <a:buClr>
                <a:schemeClr val="dk1"/>
              </a:buClr>
              <a:buSzPct val="39285"/>
              <a:buFont typeface="Arial"/>
              <a:buNone/>
            </a:pPr>
            <a:r>
              <a:rPr lang="en" dirty="0">
                <a:latin typeface="Times New Roman"/>
                <a:ea typeface="Times New Roman"/>
                <a:cs typeface="Times New Roman"/>
                <a:sym typeface="Times New Roman"/>
              </a:rPr>
              <a:t>Module 6: </a:t>
            </a:r>
            <a:r>
              <a:rPr lang="en-US" dirty="0">
                <a:latin typeface="Times New Roman"/>
                <a:ea typeface="Times New Roman"/>
                <a:cs typeface="Times New Roman"/>
                <a:sym typeface="Times New Roman"/>
              </a:rPr>
              <a:t>Offline Pruning</a:t>
            </a:r>
            <a:endParaRPr lang="en" dirty="0">
              <a:latin typeface="Times New Roman"/>
              <a:ea typeface="Times New Roman"/>
              <a:cs typeface="Times New Roman"/>
              <a:sym typeface="Times New Roman"/>
            </a:endParaRPr>
          </a:p>
          <a:p>
            <a:pPr lvl="0">
              <a:spcBef>
                <a:spcPts val="0"/>
              </a:spcBef>
              <a:buNone/>
            </a:pPr>
            <a:endParaRPr dirty="0">
              <a:latin typeface="Times New Roman"/>
              <a:ea typeface="Times New Roman"/>
              <a:cs typeface="Times New Roman"/>
              <a:sym typeface="Times New Roman"/>
            </a:endParaRPr>
          </a:p>
        </p:txBody>
      </p:sp>
      <mc:AlternateContent xmlns:mc="http://schemas.openxmlformats.org/markup-compatibility/2006">
        <mc:Choice xmlns:a14="http://schemas.microsoft.com/office/drawing/2010/main" Requires="a14">
          <p:sp>
            <p:nvSpPr>
              <p:cNvPr id="155" name="Shape 155"/>
              <p:cNvSpPr txBox="1">
                <a:spLocks noGrp="1"/>
              </p:cNvSpPr>
              <p:nvPr>
                <p:ph type="body" idx="1"/>
              </p:nvPr>
            </p:nvSpPr>
            <p:spPr>
              <a:xfrm>
                <a:off x="4572000" y="500925"/>
                <a:ext cx="4166400" cy="4864705"/>
              </a:xfrm>
              <a:prstGeom prst="rect">
                <a:avLst/>
              </a:prstGeom>
            </p:spPr>
            <p:txBody>
              <a:bodyPr wrap="square" lIns="91425" tIns="91425" rIns="91425" bIns="91425" anchor="t" anchorCtr="0">
                <a:noAutofit/>
              </a:bodyPr>
              <a:lstStyle/>
              <a:p>
                <a:pPr marL="285750" indent="-285750" algn="just"/>
                <a:r>
                  <a:rPr lang="en-US" dirty="0">
                    <a:solidFill>
                      <a:schemeClr val="tx1"/>
                    </a:solidFill>
                  </a:rPr>
                  <a:t>Batch pruning:</a:t>
                </a:r>
              </a:p>
              <a:p>
                <a:pPr algn="just">
                  <a:buNone/>
                </a:pPr>
                <a:r>
                  <a:rPr lang="en-US" dirty="0">
                    <a:solidFill>
                      <a:schemeClr val="tx1"/>
                    </a:solidFill>
                  </a:rPr>
                  <a:t>Suppose there are two potential sequences, </a:t>
                </a:r>
                <a14:m>
                  <m:oMath xmlns:m="http://schemas.openxmlformats.org/officeDocument/2006/math">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𝑎</m:t>
                        </m:r>
                      </m:e>
                    </m:acc>
                    <m:r>
                      <a:rPr lang="en-US" i="1">
                        <a:solidFill>
                          <a:schemeClr val="tx1"/>
                        </a:solidFill>
                        <a:latin typeface="Cambria Math" panose="02040503050406030204" pitchFamily="18" charset="0"/>
                      </a:rPr>
                      <m:t>=</m:t>
                    </m:r>
                    <m:d>
                      <m:dPr>
                        <m:begChr m:val="〈"/>
                        <m:endChr m:val="〉"/>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𝑐</m:t>
                            </m:r>
                          </m:e>
                          <m:sub>
                            <m:r>
                              <a:rPr lang="en-US" i="1">
                                <a:solidFill>
                                  <a:schemeClr val="tx1"/>
                                </a:solidFill>
                                <a:latin typeface="Cambria Math" panose="02040503050406030204" pitchFamily="18" charset="0"/>
                              </a:rPr>
                              <m:t>𝑠</m:t>
                            </m:r>
                          </m:sub>
                        </m:sSub>
                        <m:r>
                          <a:rPr lang="en-US" i="1">
                            <a:solidFill>
                              <a:schemeClr val="tx1"/>
                            </a:solidFill>
                            <a:latin typeface="Cambria Math" panose="02040503050406030204" pitchFamily="18" charset="0"/>
                          </a:rPr>
                          <m:t>, </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𝑐</m:t>
                            </m:r>
                          </m:e>
                          <m:sub>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𝑎</m:t>
                                </m:r>
                              </m:e>
                              <m:sub>
                                <m:r>
                                  <a:rPr lang="en-US" i="1">
                                    <a:solidFill>
                                      <a:schemeClr val="tx1"/>
                                    </a:solidFill>
                                    <a:latin typeface="Cambria Math" panose="02040503050406030204" pitchFamily="18" charset="0"/>
                                  </a:rPr>
                                  <m:t>1</m:t>
                                </m:r>
                              </m:sub>
                            </m:sSub>
                          </m:sub>
                        </m:sSub>
                        <m:r>
                          <a:rPr lang="en-US" i="1">
                            <a:solidFill>
                              <a:schemeClr val="tx1"/>
                            </a:solidFill>
                            <a:latin typeface="Cambria Math" panose="02040503050406030204" pitchFamily="18" charset="0"/>
                          </a:rPr>
                          <m:t>, …, </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𝑐</m:t>
                            </m:r>
                          </m:e>
                          <m:sub>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𝑎</m:t>
                                </m:r>
                              </m:e>
                              <m:sub>
                                <m:r>
                                  <a:rPr lang="en-US" i="1">
                                    <a:solidFill>
                                      <a:schemeClr val="tx1"/>
                                    </a:solidFill>
                                    <a:latin typeface="Cambria Math" panose="02040503050406030204" pitchFamily="18" charset="0"/>
                                  </a:rPr>
                                  <m:t>𝑘</m:t>
                                </m:r>
                              </m:sub>
                            </m:sSub>
                          </m:sub>
                        </m:sSub>
                      </m:e>
                    </m:d>
                  </m:oMath>
                </a14:m>
                <a:r>
                  <a:rPr lang="en-US" dirty="0">
                    <a:solidFill>
                      <a:schemeClr val="tx1"/>
                    </a:solidFill>
                  </a:rPr>
                  <a:t> and </a:t>
                </a:r>
                <a14:m>
                  <m:oMath xmlns:m="http://schemas.openxmlformats.org/officeDocument/2006/math">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𝑏</m:t>
                        </m:r>
                      </m:e>
                    </m:acc>
                    <m:r>
                      <a:rPr lang="en-US" i="1">
                        <a:solidFill>
                          <a:schemeClr val="tx1"/>
                        </a:solidFill>
                        <a:latin typeface="Cambria Math" panose="02040503050406030204" pitchFamily="18" charset="0"/>
                      </a:rPr>
                      <m:t>=</m:t>
                    </m:r>
                    <m:d>
                      <m:dPr>
                        <m:begChr m:val="〈"/>
                        <m:endChr m:val="〉"/>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𝑐</m:t>
                            </m:r>
                          </m:e>
                          <m:sub>
                            <m:r>
                              <a:rPr lang="en-US" i="1">
                                <a:solidFill>
                                  <a:schemeClr val="tx1"/>
                                </a:solidFill>
                                <a:latin typeface="Cambria Math" panose="02040503050406030204" pitchFamily="18" charset="0"/>
                              </a:rPr>
                              <m:t>𝑠</m:t>
                            </m:r>
                          </m:sub>
                        </m:sSub>
                        <m:r>
                          <a:rPr lang="en-US" i="1">
                            <a:solidFill>
                              <a:schemeClr val="tx1"/>
                            </a:solidFill>
                            <a:latin typeface="Cambria Math" panose="02040503050406030204" pitchFamily="18" charset="0"/>
                          </a:rPr>
                          <m:t>, </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𝑐</m:t>
                            </m:r>
                          </m:e>
                          <m:sub>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𝑏</m:t>
                                </m:r>
                              </m:e>
                              <m:sub>
                                <m:r>
                                  <a:rPr lang="en-US" i="1">
                                    <a:solidFill>
                                      <a:schemeClr val="tx1"/>
                                    </a:solidFill>
                                    <a:latin typeface="Cambria Math" panose="02040503050406030204" pitchFamily="18" charset="0"/>
                                  </a:rPr>
                                  <m:t>1</m:t>
                                </m:r>
                              </m:sub>
                            </m:sSub>
                          </m:sub>
                        </m:sSub>
                        <m:r>
                          <a:rPr lang="en-US" i="1">
                            <a:solidFill>
                              <a:schemeClr val="tx1"/>
                            </a:solidFill>
                            <a:latin typeface="Cambria Math" panose="02040503050406030204" pitchFamily="18" charset="0"/>
                          </a:rPr>
                          <m:t>, …, </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𝑐</m:t>
                            </m:r>
                          </m:e>
                          <m:sub>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𝑏</m:t>
                                </m:r>
                              </m:e>
                              <m:sub>
                                <m:r>
                                  <a:rPr lang="en-US" i="1">
                                    <a:solidFill>
                                      <a:schemeClr val="tx1"/>
                                    </a:solidFill>
                                    <a:latin typeface="Cambria Math" panose="02040503050406030204" pitchFamily="18" charset="0"/>
                                  </a:rPr>
                                  <m:t>𝑘</m:t>
                                </m:r>
                              </m:sub>
                            </m:sSub>
                          </m:sub>
                        </m:sSub>
                      </m:e>
                    </m:d>
                  </m:oMath>
                </a14:m>
                <a:r>
                  <a:rPr lang="en-US" dirty="0">
                    <a:solidFill>
                      <a:schemeClr val="tx1"/>
                    </a:solidFill>
                  </a:rPr>
                  <a:t>, with equal length and same source. If F(</a:t>
                </a:r>
                <a14:m>
                  <m:oMath xmlns:m="http://schemas.openxmlformats.org/officeDocument/2006/math">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𝑎</m:t>
                        </m:r>
                      </m:e>
                    </m:acc>
                  </m:oMath>
                </a14:m>
                <a:r>
                  <a:rPr lang="en-US" dirty="0">
                    <a:solidFill>
                      <a:schemeClr val="tx1"/>
                    </a:solidFill>
                  </a:rPr>
                  <a:t>) &lt; F(</a:t>
                </a:r>
                <a14:m>
                  <m:oMath xmlns:m="http://schemas.openxmlformats.org/officeDocument/2006/math">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𝑏</m:t>
                        </m:r>
                      </m:e>
                    </m:acc>
                  </m:oMath>
                </a14:m>
                <a:r>
                  <a:rPr lang="en-US" dirty="0">
                    <a:solidFill>
                      <a:schemeClr val="tx1"/>
                    </a:solidFill>
                  </a:rPr>
                  <a:t>), </a:t>
                </a:r>
                <a14:m>
                  <m:oMath xmlns:m="http://schemas.openxmlformats.org/officeDocument/2006/math">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𝑏</m:t>
                        </m:r>
                      </m:e>
                    </m:acc>
                  </m:oMath>
                </a14:m>
                <a:r>
                  <a:rPr lang="en-US" dirty="0">
                    <a:solidFill>
                      <a:schemeClr val="tx1"/>
                    </a:solidFill>
                  </a:rPr>
                  <a:t> is not the optimal driving route. Thus, </a:t>
                </a:r>
                <a14:m>
                  <m:oMath xmlns:m="http://schemas.openxmlformats.org/officeDocument/2006/math">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𝑏</m:t>
                        </m:r>
                      </m:e>
                    </m:acc>
                  </m:oMath>
                </a14:m>
                <a:r>
                  <a:rPr lang="en-US" dirty="0">
                    <a:solidFill>
                      <a:schemeClr val="tx1"/>
                    </a:solidFill>
                  </a:rPr>
                  <a:t> should be pruned from the sequence candidates. </a:t>
                </a:r>
              </a:p>
            </p:txBody>
          </p:sp>
        </mc:Choice>
        <mc:Fallback>
          <p:sp>
            <p:nvSpPr>
              <p:cNvPr id="155" name="Shape 155"/>
              <p:cNvSpPr txBox="1">
                <a:spLocks noGrp="1" noRot="1" noChangeAspect="1" noMove="1" noResize="1" noEditPoints="1" noAdjustHandles="1" noChangeArrowheads="1" noChangeShapeType="1" noTextEdit="1"/>
              </p:cNvSpPr>
              <p:nvPr>
                <p:ph type="body" idx="1"/>
              </p:nvPr>
            </p:nvSpPr>
            <p:spPr>
              <a:xfrm>
                <a:off x="4572000" y="500925"/>
                <a:ext cx="4166400" cy="4864705"/>
              </a:xfrm>
              <a:prstGeom prst="rect">
                <a:avLst/>
              </a:prstGeom>
              <a:blipFill>
                <a:blip r:embed="rId3"/>
                <a:stretch>
                  <a:fillRect l="-293" r="-146"/>
                </a:stretch>
              </a:blipFill>
            </p:spPr>
            <p:txBody>
              <a:bodyPr/>
              <a:lstStyle/>
              <a:p>
                <a:r>
                  <a:rPr lang="en-US">
                    <a:noFill/>
                  </a:rPr>
                  <a:t> </a:t>
                </a:r>
              </a:p>
            </p:txBody>
          </p:sp>
        </mc:Fallback>
      </mc:AlternateContent>
    </p:spTree>
    <p:extLst>
      <p:ext uri="{BB962C8B-B14F-4D97-AF65-F5344CB8AC3E}">
        <p14:creationId xmlns:p14="http://schemas.microsoft.com/office/powerpoint/2010/main" val="4250465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311725" y="500925"/>
            <a:ext cx="3704400" cy="680400"/>
          </a:xfrm>
          <a:prstGeom prst="rect">
            <a:avLst/>
          </a:prstGeom>
        </p:spPr>
        <p:txBody>
          <a:bodyPr wrap="square" lIns="91425" tIns="91425" rIns="91425" bIns="91425" anchor="t" anchorCtr="0">
            <a:noAutofit/>
          </a:bodyPr>
          <a:lstStyle/>
          <a:p>
            <a:pPr lvl="0">
              <a:spcBef>
                <a:spcPts val="0"/>
              </a:spcBef>
              <a:buNone/>
            </a:pPr>
            <a:r>
              <a:rPr lang="en">
                <a:latin typeface="Times New Roman"/>
                <a:ea typeface="Times New Roman"/>
                <a:cs typeface="Times New Roman"/>
                <a:sym typeface="Times New Roman"/>
              </a:rPr>
              <a:t>Content</a:t>
            </a:r>
          </a:p>
        </p:txBody>
      </p:sp>
      <p:sp>
        <p:nvSpPr>
          <p:cNvPr id="71" name="Shape 71"/>
          <p:cNvSpPr txBox="1">
            <a:spLocks noGrp="1"/>
          </p:cNvSpPr>
          <p:nvPr>
            <p:ph type="body" idx="1"/>
          </p:nvPr>
        </p:nvSpPr>
        <p:spPr>
          <a:xfrm>
            <a:off x="4644675" y="500925"/>
            <a:ext cx="4166400" cy="4098600"/>
          </a:xfrm>
          <a:prstGeom prst="rect">
            <a:avLst/>
          </a:prstGeom>
        </p:spPr>
        <p:txBody>
          <a:bodyPr wrap="square" lIns="91425" tIns="91425" rIns="91425" bIns="91425" anchor="t" anchorCtr="0">
            <a:noAutofit/>
          </a:bodyPr>
          <a:lstStyle/>
          <a:p>
            <a:pPr marL="457200" lvl="0" indent="-311150" rtl="0">
              <a:spcBef>
                <a:spcPts val="0"/>
              </a:spcBef>
              <a:spcAft>
                <a:spcPts val="0"/>
              </a:spcAft>
              <a:buClr>
                <a:srgbClr val="000000"/>
              </a:buClr>
              <a:buFont typeface="Times New Roman"/>
            </a:pPr>
            <a:r>
              <a:rPr lang="en" dirty="0">
                <a:solidFill>
                  <a:srgbClr val="000000"/>
                </a:solidFill>
                <a:latin typeface="Times New Roman"/>
                <a:ea typeface="Times New Roman"/>
                <a:cs typeface="Times New Roman"/>
                <a:sym typeface="Times New Roman"/>
              </a:rPr>
              <a:t>Problem definition</a:t>
            </a:r>
          </a:p>
          <a:p>
            <a:pPr marL="457200" lvl="0" indent="-311150" rtl="0">
              <a:spcBef>
                <a:spcPts val="0"/>
              </a:spcBef>
              <a:spcAft>
                <a:spcPts val="0"/>
              </a:spcAft>
              <a:buClr>
                <a:srgbClr val="000000"/>
              </a:buClr>
              <a:buFont typeface="Times New Roman"/>
            </a:pPr>
            <a:r>
              <a:rPr lang="en" dirty="0">
                <a:solidFill>
                  <a:srgbClr val="000000"/>
                </a:solidFill>
                <a:latin typeface="Times New Roman"/>
                <a:ea typeface="Times New Roman"/>
                <a:cs typeface="Times New Roman"/>
                <a:sym typeface="Times New Roman"/>
              </a:rPr>
              <a:t>Purpose</a:t>
            </a:r>
          </a:p>
          <a:p>
            <a:pPr marL="457200" lvl="0" indent="-311150" rtl="0">
              <a:spcBef>
                <a:spcPts val="0"/>
              </a:spcBef>
              <a:spcAft>
                <a:spcPts val="0"/>
              </a:spcAft>
              <a:buClr>
                <a:srgbClr val="000000"/>
              </a:buClr>
              <a:buFont typeface="Times New Roman"/>
            </a:pPr>
            <a:r>
              <a:rPr lang="en-US" dirty="0">
                <a:solidFill>
                  <a:srgbClr val="000000"/>
                </a:solidFill>
                <a:latin typeface="Times New Roman"/>
                <a:ea typeface="Times New Roman"/>
                <a:cs typeface="Times New Roman"/>
                <a:sym typeface="Times New Roman"/>
              </a:rPr>
              <a:t>Problem formulation</a:t>
            </a:r>
            <a:endParaRPr lang="en" dirty="0">
              <a:solidFill>
                <a:srgbClr val="000000"/>
              </a:solidFill>
              <a:latin typeface="Times New Roman"/>
              <a:ea typeface="Times New Roman"/>
              <a:cs typeface="Times New Roman"/>
              <a:sym typeface="Times New Roman"/>
            </a:endParaRPr>
          </a:p>
          <a:p>
            <a:pPr marL="457200" lvl="0" indent="-311150" rtl="0">
              <a:spcBef>
                <a:spcPts val="0"/>
              </a:spcBef>
              <a:spcAft>
                <a:spcPts val="0"/>
              </a:spcAft>
              <a:buClr>
                <a:srgbClr val="000000"/>
              </a:buClr>
              <a:buFont typeface="Times New Roman"/>
            </a:pPr>
            <a:r>
              <a:rPr lang="en" dirty="0">
                <a:solidFill>
                  <a:srgbClr val="000000"/>
                </a:solidFill>
                <a:latin typeface="Times New Roman"/>
                <a:ea typeface="Times New Roman"/>
                <a:cs typeface="Times New Roman"/>
                <a:sym typeface="Times New Roman"/>
              </a:rPr>
              <a:t>Modules and descriptions</a:t>
            </a:r>
          </a:p>
          <a:p>
            <a:pPr marL="457200" lvl="0" indent="-311150" rtl="0">
              <a:spcBef>
                <a:spcPts val="0"/>
              </a:spcBef>
              <a:spcAft>
                <a:spcPts val="0"/>
              </a:spcAft>
              <a:buClr>
                <a:srgbClr val="000000"/>
              </a:buClr>
              <a:buFont typeface="Times New Roman"/>
            </a:pPr>
            <a:r>
              <a:rPr lang="en-US" dirty="0">
                <a:solidFill>
                  <a:srgbClr val="000000"/>
                </a:solidFill>
                <a:latin typeface="Times New Roman"/>
                <a:ea typeface="Times New Roman"/>
                <a:cs typeface="Times New Roman"/>
                <a:sym typeface="Times New Roman"/>
              </a:rPr>
              <a:t>Result analysis</a:t>
            </a:r>
          </a:p>
          <a:p>
            <a:pPr marL="457200" lvl="0" indent="-311150" rtl="0">
              <a:spcBef>
                <a:spcPts val="0"/>
              </a:spcBef>
              <a:spcAft>
                <a:spcPts val="0"/>
              </a:spcAft>
              <a:buClr>
                <a:srgbClr val="000000"/>
              </a:buClr>
              <a:buFont typeface="Times New Roman"/>
            </a:pPr>
            <a:r>
              <a:rPr lang="en" dirty="0">
                <a:solidFill>
                  <a:srgbClr val="000000"/>
                </a:solidFill>
                <a:latin typeface="Times New Roman"/>
                <a:ea typeface="Times New Roman"/>
                <a:cs typeface="Times New Roman"/>
                <a:sym typeface="Times New Roman"/>
              </a:rPr>
              <a:t>Applications</a:t>
            </a:r>
          </a:p>
          <a:p>
            <a:pPr marL="457200" lvl="0" indent="-311150" rtl="0">
              <a:spcBef>
                <a:spcPts val="0"/>
              </a:spcBef>
              <a:spcAft>
                <a:spcPts val="0"/>
              </a:spcAft>
              <a:buClr>
                <a:srgbClr val="000000"/>
              </a:buClr>
              <a:buFont typeface="Times New Roman"/>
            </a:pPr>
            <a:r>
              <a:rPr lang="en" dirty="0">
                <a:solidFill>
                  <a:srgbClr val="000000"/>
                </a:solidFill>
                <a:latin typeface="Times New Roman"/>
                <a:ea typeface="Times New Roman"/>
                <a:cs typeface="Times New Roman"/>
                <a:sym typeface="Times New Roman"/>
              </a:rPr>
              <a:t>Tools and technology</a:t>
            </a:r>
          </a:p>
          <a:p>
            <a:pPr marL="457200" lvl="0" indent="-311150" rtl="0">
              <a:spcBef>
                <a:spcPts val="0"/>
              </a:spcBef>
              <a:spcAft>
                <a:spcPts val="0"/>
              </a:spcAft>
              <a:buClr>
                <a:srgbClr val="000000"/>
              </a:buClr>
              <a:buFont typeface="Times New Roman"/>
            </a:pPr>
            <a:r>
              <a:rPr lang="en" dirty="0">
                <a:solidFill>
                  <a:srgbClr val="000000"/>
                </a:solidFill>
                <a:latin typeface="Times New Roman"/>
                <a:ea typeface="Times New Roman"/>
                <a:cs typeface="Times New Roman"/>
                <a:sym typeface="Times New Roman"/>
              </a:rPr>
              <a:t>Conclusions</a:t>
            </a:r>
          </a:p>
          <a:p>
            <a:pPr marL="457200" lvl="0" indent="-311150">
              <a:spcBef>
                <a:spcPts val="0"/>
              </a:spcBef>
              <a:buClr>
                <a:srgbClr val="000000"/>
              </a:buClr>
              <a:buFont typeface="Times New Roman"/>
            </a:pPr>
            <a:r>
              <a:rPr lang="en" dirty="0">
                <a:solidFill>
                  <a:srgbClr val="000000"/>
                </a:solidFill>
                <a:latin typeface="Times New Roman"/>
                <a:ea typeface="Times New Roman"/>
                <a:cs typeface="Times New Roman"/>
                <a:sym typeface="Times New Roman"/>
              </a:rPr>
              <a:t>References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311725" y="500925"/>
            <a:ext cx="3706500" cy="2508900"/>
          </a:xfrm>
          <a:prstGeom prst="rect">
            <a:avLst/>
          </a:prstGeom>
        </p:spPr>
        <p:txBody>
          <a:bodyPr wrap="square" lIns="91425" tIns="91425" rIns="91425" bIns="91425" anchor="t" anchorCtr="0">
            <a:noAutofit/>
          </a:bodyPr>
          <a:lstStyle/>
          <a:p>
            <a:pPr lvl="0">
              <a:spcBef>
                <a:spcPts val="0"/>
              </a:spcBef>
              <a:buNone/>
            </a:pPr>
            <a:r>
              <a:rPr lang="en" dirty="0">
                <a:latin typeface="Times New Roman"/>
                <a:ea typeface="Times New Roman"/>
                <a:cs typeface="Times New Roman"/>
                <a:sym typeface="Times New Roman"/>
              </a:rPr>
              <a:t>Module 7: </a:t>
            </a:r>
            <a:r>
              <a:rPr lang="en-US" dirty="0">
                <a:latin typeface="Times New Roman"/>
                <a:ea typeface="Times New Roman"/>
                <a:cs typeface="Times New Roman"/>
                <a:sym typeface="Times New Roman"/>
              </a:rPr>
              <a:t>Online Pruning</a:t>
            </a:r>
            <a:endParaRPr lang="en" dirty="0">
              <a:latin typeface="Times New Roman"/>
              <a:ea typeface="Times New Roman"/>
              <a:cs typeface="Times New Roman"/>
              <a:sym typeface="Times New Roman"/>
            </a:endParaRPr>
          </a:p>
        </p:txBody>
      </p:sp>
      <p:sp>
        <p:nvSpPr>
          <p:cNvPr id="161" name="Shape 161"/>
          <p:cNvSpPr txBox="1">
            <a:spLocks noGrp="1"/>
          </p:cNvSpPr>
          <p:nvPr>
            <p:ph type="body" idx="1"/>
          </p:nvPr>
        </p:nvSpPr>
        <p:spPr>
          <a:xfrm>
            <a:off x="4644675" y="500925"/>
            <a:ext cx="4166400" cy="4098600"/>
          </a:xfrm>
          <a:prstGeom prst="rect">
            <a:avLst/>
          </a:prstGeom>
        </p:spPr>
        <p:txBody>
          <a:bodyPr wrap="square" lIns="91425" tIns="91425" rIns="91425" bIns="91425" anchor="t" anchorCtr="0">
            <a:noAutofit/>
          </a:bodyPr>
          <a:lstStyle/>
          <a:p>
            <a:pPr marL="457200" lvl="0" indent="-311150" algn="just">
              <a:buFont typeface="Times New Roman"/>
            </a:pPr>
            <a:r>
              <a:rPr lang="en-US" sz="1400" dirty="0">
                <a:solidFill>
                  <a:srgbClr val="000000"/>
                </a:solidFill>
                <a:latin typeface="Times New Roman"/>
                <a:ea typeface="Times New Roman"/>
                <a:cs typeface="Times New Roman"/>
                <a:sym typeface="Times New Roman"/>
              </a:rPr>
              <a:t>In online pruning, the initial position of the cab driver, </a:t>
            </a:r>
            <a:r>
              <a:rPr lang="en-US" sz="1400" dirty="0" err="1">
                <a:solidFill>
                  <a:srgbClr val="000000"/>
                </a:solidFill>
                <a:latin typeface="Times New Roman"/>
                <a:ea typeface="Times New Roman"/>
                <a:cs typeface="Times New Roman"/>
                <a:sym typeface="Times New Roman"/>
              </a:rPr>
              <a:t>PoCab</a:t>
            </a:r>
            <a:r>
              <a:rPr lang="en-US" sz="1400" dirty="0">
                <a:solidFill>
                  <a:srgbClr val="000000"/>
                </a:solidFill>
                <a:latin typeface="Times New Roman"/>
                <a:ea typeface="Times New Roman"/>
                <a:cs typeface="Times New Roman"/>
                <a:sym typeface="Times New Roman"/>
              </a:rPr>
              <a:t>, is given. Online pruning provides a driving route recommendation service for empty cabs at any dynamic position. A cab at position </a:t>
            </a:r>
            <a:r>
              <a:rPr lang="en-US" sz="1400" dirty="0" err="1">
                <a:solidFill>
                  <a:srgbClr val="000000"/>
                </a:solidFill>
                <a:latin typeface="Times New Roman"/>
                <a:ea typeface="Times New Roman"/>
                <a:cs typeface="Times New Roman"/>
                <a:sym typeface="Times New Roman"/>
              </a:rPr>
              <a:t>PoCab</a:t>
            </a:r>
            <a:r>
              <a:rPr lang="en-US" sz="1400" dirty="0">
                <a:solidFill>
                  <a:srgbClr val="000000"/>
                </a:solidFill>
                <a:latin typeface="Times New Roman"/>
                <a:ea typeface="Times New Roman"/>
                <a:cs typeface="Times New Roman"/>
                <a:sym typeface="Times New Roman"/>
              </a:rPr>
              <a:t> is denoted by c_0 and when this cab requests the recommendation service, the online pruning algorithm is used to find an optimal driving route from the remaining potential sequence candidates generated in offline pruning.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311725" y="500925"/>
            <a:ext cx="3706500" cy="2508900"/>
          </a:xfrm>
          <a:prstGeom prst="rect">
            <a:avLst/>
          </a:prstGeom>
        </p:spPr>
        <p:txBody>
          <a:bodyPr wrap="square" lIns="91425" tIns="91425" rIns="91425" bIns="91425" anchor="t" anchorCtr="0">
            <a:noAutofit/>
          </a:bodyPr>
          <a:lstStyle/>
          <a:p>
            <a:pPr lvl="0">
              <a:spcBef>
                <a:spcPts val="0"/>
              </a:spcBef>
              <a:buNone/>
            </a:pPr>
            <a:r>
              <a:rPr lang="en" dirty="0">
                <a:latin typeface="Times New Roman"/>
                <a:ea typeface="Times New Roman"/>
                <a:cs typeface="Times New Roman"/>
                <a:sym typeface="Times New Roman"/>
              </a:rPr>
              <a:t>Module 7: </a:t>
            </a:r>
            <a:r>
              <a:rPr lang="en-US" dirty="0">
                <a:latin typeface="Times New Roman"/>
                <a:ea typeface="Times New Roman"/>
                <a:cs typeface="Times New Roman"/>
                <a:sym typeface="Times New Roman"/>
              </a:rPr>
              <a:t>Online Pruning</a:t>
            </a:r>
            <a:endParaRPr lang="en" dirty="0">
              <a:latin typeface="Times New Roman"/>
              <a:ea typeface="Times New Roman"/>
              <a:cs typeface="Times New Roman"/>
              <a:sym typeface="Times New Roman"/>
            </a:endParaRPr>
          </a:p>
        </p:txBody>
      </p:sp>
      <p:sp>
        <p:nvSpPr>
          <p:cNvPr id="161" name="Shape 161"/>
          <p:cNvSpPr txBox="1">
            <a:spLocks noGrp="1"/>
          </p:cNvSpPr>
          <p:nvPr>
            <p:ph type="body" idx="1"/>
          </p:nvPr>
        </p:nvSpPr>
        <p:spPr>
          <a:xfrm>
            <a:off x="4644675" y="500925"/>
            <a:ext cx="4166400" cy="4098600"/>
          </a:xfrm>
          <a:prstGeom prst="rect">
            <a:avLst/>
          </a:prstGeom>
        </p:spPr>
        <p:txBody>
          <a:bodyPr wrap="square" lIns="91425" tIns="91425" rIns="91425" bIns="91425" anchor="t" anchorCtr="0">
            <a:noAutofit/>
          </a:bodyPr>
          <a:lstStyle/>
          <a:p>
            <a:pPr marL="457200" lvl="0" indent="-311150" algn="just">
              <a:buFont typeface="Times New Roman"/>
            </a:pPr>
            <a:r>
              <a:rPr lang="en-US" sz="1400" dirty="0">
                <a:solidFill>
                  <a:srgbClr val="000000"/>
                </a:solidFill>
                <a:latin typeface="Times New Roman"/>
                <a:ea typeface="Times New Roman"/>
                <a:cs typeface="Times New Roman"/>
                <a:sym typeface="Times New Roman"/>
              </a:rPr>
              <a:t>Two more inputs are given: </a:t>
            </a:r>
            <a:r>
              <a:rPr lang="en-US" sz="1400" dirty="0" err="1">
                <a:solidFill>
                  <a:srgbClr val="000000"/>
                </a:solidFill>
                <a:latin typeface="Times New Roman"/>
                <a:ea typeface="Times New Roman"/>
                <a:cs typeface="Times New Roman"/>
                <a:sym typeface="Times New Roman"/>
              </a:rPr>
              <a:t>L_min</a:t>
            </a:r>
            <a:r>
              <a:rPr lang="en-US" sz="1400" dirty="0">
                <a:solidFill>
                  <a:srgbClr val="000000"/>
                </a:solidFill>
                <a:latin typeface="Times New Roman"/>
                <a:ea typeface="Times New Roman"/>
                <a:cs typeface="Times New Roman"/>
                <a:sym typeface="Times New Roman"/>
              </a:rPr>
              <a:t> and </a:t>
            </a:r>
            <a:r>
              <a:rPr lang="en-US" sz="1400" dirty="0" err="1">
                <a:solidFill>
                  <a:srgbClr val="000000"/>
                </a:solidFill>
                <a:latin typeface="Times New Roman"/>
                <a:ea typeface="Times New Roman"/>
                <a:cs typeface="Times New Roman"/>
                <a:sym typeface="Times New Roman"/>
              </a:rPr>
              <a:t>L_max</a:t>
            </a:r>
            <a:r>
              <a:rPr lang="en-US" sz="1400" dirty="0">
                <a:solidFill>
                  <a:srgbClr val="000000"/>
                </a:solidFill>
                <a:latin typeface="Times New Roman"/>
                <a:ea typeface="Times New Roman"/>
                <a:cs typeface="Times New Roman"/>
                <a:sym typeface="Times New Roman"/>
              </a:rPr>
              <a:t>, where </a:t>
            </a:r>
            <a:r>
              <a:rPr lang="en-US" sz="1400" dirty="0" err="1">
                <a:solidFill>
                  <a:srgbClr val="000000"/>
                </a:solidFill>
                <a:latin typeface="Times New Roman"/>
                <a:ea typeface="Times New Roman"/>
                <a:cs typeface="Times New Roman"/>
                <a:sym typeface="Times New Roman"/>
              </a:rPr>
              <a:t>L_min</a:t>
            </a:r>
            <a:r>
              <a:rPr lang="en-US" sz="1400" dirty="0">
                <a:solidFill>
                  <a:srgbClr val="000000"/>
                </a:solidFill>
                <a:latin typeface="Times New Roman"/>
                <a:ea typeface="Times New Roman"/>
                <a:cs typeface="Times New Roman"/>
                <a:sym typeface="Times New Roman"/>
              </a:rPr>
              <a:t> is the minimum number of pick-up points the driver intends to travel and </a:t>
            </a:r>
            <a:r>
              <a:rPr lang="en-US" sz="1400" dirty="0" err="1">
                <a:solidFill>
                  <a:srgbClr val="000000"/>
                </a:solidFill>
                <a:latin typeface="Times New Roman"/>
                <a:ea typeface="Times New Roman"/>
                <a:cs typeface="Times New Roman"/>
                <a:sym typeface="Times New Roman"/>
              </a:rPr>
              <a:t>L_max</a:t>
            </a:r>
            <a:r>
              <a:rPr lang="en-US" sz="1400" dirty="0">
                <a:solidFill>
                  <a:srgbClr val="000000"/>
                </a:solidFill>
                <a:latin typeface="Times New Roman"/>
                <a:ea typeface="Times New Roman"/>
                <a:cs typeface="Times New Roman"/>
                <a:sym typeface="Times New Roman"/>
              </a:rPr>
              <a:t>  is the maximum number of pick-up points. The potential driving routes are generated by connecting c_0 with the prescribed length L with each potential sequence candidate generated in the offline pruning stage. Then, for each potential route, PTD is calculated. </a:t>
            </a:r>
          </a:p>
          <a:p>
            <a:pPr marL="457200" lvl="0" indent="-311150" algn="just">
              <a:buFont typeface="Times New Roman"/>
            </a:pPr>
            <a:r>
              <a:rPr lang="en-US" sz="1400" dirty="0">
                <a:solidFill>
                  <a:srgbClr val="000000"/>
                </a:solidFill>
                <a:latin typeface="Times New Roman"/>
                <a:ea typeface="Times New Roman"/>
                <a:cs typeface="Times New Roman"/>
                <a:sym typeface="Times New Roman"/>
              </a:rPr>
              <a:t>The minimum PTD value along with the driving route(s) are selected and returned to the user.</a:t>
            </a:r>
          </a:p>
        </p:txBody>
      </p:sp>
    </p:spTree>
    <p:extLst>
      <p:ext uri="{BB962C8B-B14F-4D97-AF65-F5344CB8AC3E}">
        <p14:creationId xmlns:p14="http://schemas.microsoft.com/office/powerpoint/2010/main" val="27126875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311725" y="500925"/>
            <a:ext cx="3706500" cy="2508900"/>
          </a:xfrm>
          <a:prstGeom prst="rect">
            <a:avLst/>
          </a:prstGeom>
        </p:spPr>
        <p:txBody>
          <a:bodyPr wrap="square" lIns="91425" tIns="91425" rIns="91425" bIns="91425" anchor="t" anchorCtr="0">
            <a:noAutofit/>
          </a:bodyPr>
          <a:lstStyle/>
          <a:p>
            <a:pPr lvl="0">
              <a:spcBef>
                <a:spcPts val="0"/>
              </a:spcBef>
              <a:buNone/>
            </a:pPr>
            <a:r>
              <a:rPr lang="en-US" dirty="0">
                <a:latin typeface="Times New Roman"/>
                <a:ea typeface="Times New Roman"/>
                <a:cs typeface="Times New Roman"/>
                <a:sym typeface="Times New Roman"/>
              </a:rPr>
              <a:t>Result Analysis</a:t>
            </a:r>
            <a:endParaRPr lang="en" dirty="0">
              <a:latin typeface="Times New Roman"/>
              <a:ea typeface="Times New Roman"/>
              <a:cs typeface="Times New Roman"/>
              <a:sym typeface="Times New Roman"/>
            </a:endParaRPr>
          </a:p>
        </p:txBody>
      </p:sp>
      <p:sp>
        <p:nvSpPr>
          <p:cNvPr id="161" name="Shape 161"/>
          <p:cNvSpPr txBox="1">
            <a:spLocks noGrp="1"/>
          </p:cNvSpPr>
          <p:nvPr>
            <p:ph type="body" idx="1"/>
          </p:nvPr>
        </p:nvSpPr>
        <p:spPr>
          <a:xfrm>
            <a:off x="4644675" y="500925"/>
            <a:ext cx="4166400" cy="4098600"/>
          </a:xfrm>
          <a:prstGeom prst="rect">
            <a:avLst/>
          </a:prstGeom>
        </p:spPr>
        <p:txBody>
          <a:bodyPr wrap="square" lIns="91425" tIns="91425" rIns="91425" bIns="91425" anchor="t" anchorCtr="0">
            <a:noAutofit/>
          </a:bodyPr>
          <a:lstStyle/>
          <a:p>
            <a:pPr marL="457200" lvl="0" indent="-311150" algn="just">
              <a:buFont typeface="Times New Roman"/>
            </a:pPr>
            <a:r>
              <a:rPr lang="en-US" sz="1400" dirty="0">
                <a:solidFill>
                  <a:srgbClr val="000000"/>
                </a:solidFill>
                <a:latin typeface="Times New Roman"/>
                <a:ea typeface="Times New Roman"/>
                <a:cs typeface="Times New Roman"/>
                <a:sym typeface="Times New Roman"/>
              </a:rPr>
              <a:t>The recommender system requires existing data in order to learn and adapt. Prior data simply refers to the routes previously taken by drivers. In case the driver is new to the city, then there will be no prior data from a driver’s perspective. In that case, prior data can be downloaded from a server where data is from different and unique cab drivers. This data should be trained and later recommended to the driver. Therefore, one of the major challenges in implementing this system would be finding ample and sufficient amounts of true data. Many records of data will be needed to test the software. </a:t>
            </a:r>
          </a:p>
          <a:p>
            <a:pPr marL="457200" lvl="0" indent="-311150" algn="just">
              <a:buFont typeface="Times New Roman"/>
            </a:pPr>
            <a:endParaRPr lang="en-US" sz="1400" dirty="0">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9692587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311725" y="500925"/>
            <a:ext cx="3706500" cy="2508900"/>
          </a:xfrm>
          <a:prstGeom prst="rect">
            <a:avLst/>
          </a:prstGeom>
        </p:spPr>
        <p:txBody>
          <a:bodyPr wrap="square" lIns="91425" tIns="91425" rIns="91425" bIns="91425" anchor="t" anchorCtr="0">
            <a:noAutofit/>
          </a:bodyPr>
          <a:lstStyle/>
          <a:p>
            <a:pPr lvl="0">
              <a:spcBef>
                <a:spcPts val="0"/>
              </a:spcBef>
              <a:buNone/>
            </a:pPr>
            <a:r>
              <a:rPr lang="en-US" dirty="0">
                <a:latin typeface="Times New Roman"/>
                <a:ea typeface="Times New Roman"/>
                <a:cs typeface="Times New Roman"/>
                <a:sym typeface="Times New Roman"/>
              </a:rPr>
              <a:t>Result Analysis</a:t>
            </a:r>
            <a:endParaRPr lang="en" dirty="0">
              <a:latin typeface="Times New Roman"/>
              <a:ea typeface="Times New Roman"/>
              <a:cs typeface="Times New Roman"/>
              <a:sym typeface="Times New Roman"/>
            </a:endParaRPr>
          </a:p>
        </p:txBody>
      </p:sp>
      <p:sp>
        <p:nvSpPr>
          <p:cNvPr id="161" name="Shape 161"/>
          <p:cNvSpPr txBox="1">
            <a:spLocks noGrp="1"/>
          </p:cNvSpPr>
          <p:nvPr>
            <p:ph type="body" idx="1"/>
          </p:nvPr>
        </p:nvSpPr>
        <p:spPr>
          <a:xfrm>
            <a:off x="4644675" y="500925"/>
            <a:ext cx="4166400" cy="4098600"/>
          </a:xfrm>
          <a:prstGeom prst="rect">
            <a:avLst/>
          </a:prstGeom>
        </p:spPr>
        <p:txBody>
          <a:bodyPr wrap="square" lIns="91425" tIns="91425" rIns="91425" bIns="91425" anchor="t" anchorCtr="0">
            <a:noAutofit/>
          </a:bodyPr>
          <a:lstStyle/>
          <a:p>
            <a:pPr marL="457200" lvl="0" indent="-311150" algn="just">
              <a:buFont typeface="Times New Roman"/>
            </a:pPr>
            <a:r>
              <a:rPr lang="en-US" sz="1400" dirty="0">
                <a:solidFill>
                  <a:srgbClr val="000000"/>
                </a:solidFill>
                <a:latin typeface="Times New Roman"/>
                <a:ea typeface="Times New Roman"/>
                <a:cs typeface="Times New Roman"/>
                <a:sym typeface="Times New Roman"/>
              </a:rPr>
              <a:t>The clusters based on density along with their centroids are displayed on Google Maps using Google Maps API. Centroids are displayed in larger black circles. </a:t>
            </a:r>
          </a:p>
          <a:p>
            <a:pPr marL="457200" lvl="0" indent="-311150" algn="just">
              <a:buFont typeface="Times New Roman"/>
            </a:pPr>
            <a:r>
              <a:rPr lang="en-US" sz="1400" dirty="0">
                <a:solidFill>
                  <a:srgbClr val="000000"/>
                </a:solidFill>
                <a:latin typeface="Times New Roman"/>
                <a:ea typeface="Times New Roman"/>
                <a:cs typeface="Times New Roman"/>
                <a:sym typeface="Times New Roman"/>
              </a:rPr>
              <a:t>After implementing the proposed algorithm, the output is displayed in the form of a list. The output will be the recommended and optimal driving route(s) that is displayed to the cab driver.</a:t>
            </a:r>
          </a:p>
        </p:txBody>
      </p:sp>
    </p:spTree>
    <p:extLst>
      <p:ext uri="{BB962C8B-B14F-4D97-AF65-F5344CB8AC3E}">
        <p14:creationId xmlns:p14="http://schemas.microsoft.com/office/powerpoint/2010/main" val="41920650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23185-D8E6-4DF4-9FED-55E566EA760B}"/>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6DEEF56B-E9B0-4C30-AADF-E15645E6B8E2}"/>
              </a:ext>
            </a:extLst>
          </p:cNvPr>
          <p:cNvSpPr>
            <a:spLocks noGrp="1"/>
          </p:cNvSpPr>
          <p:nvPr>
            <p:ph type="body" idx="1"/>
          </p:nvPr>
        </p:nvSpPr>
        <p:spPr/>
        <p:txBody>
          <a:bodyPr/>
          <a:lstStyle/>
          <a:p>
            <a:endParaRPr lang="en-US"/>
          </a:p>
        </p:txBody>
      </p:sp>
      <p:pic>
        <p:nvPicPr>
          <p:cNvPr id="4" name="Picture 3">
            <a:extLst>
              <a:ext uri="{FF2B5EF4-FFF2-40B4-BE49-F238E27FC236}">
                <a16:creationId xmlns:a16="http://schemas.microsoft.com/office/drawing/2014/main" id="{41487606-74D9-4B8B-BA7F-62FFB90B8946}"/>
              </a:ext>
            </a:extLst>
          </p:cNvPr>
          <p:cNvPicPr/>
          <p:nvPr/>
        </p:nvPicPr>
        <p:blipFill rotWithShape="1">
          <a:blip r:embed="rId2"/>
          <a:srcRect t="9407"/>
          <a:stretch/>
        </p:blipFill>
        <p:spPr bwMode="auto">
          <a:xfrm>
            <a:off x="0" y="0"/>
            <a:ext cx="9137038" cy="51435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586761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311725" y="500925"/>
            <a:ext cx="3706500" cy="2508900"/>
          </a:xfrm>
          <a:prstGeom prst="rect">
            <a:avLst/>
          </a:prstGeom>
        </p:spPr>
        <p:txBody>
          <a:bodyPr wrap="square" lIns="91425" tIns="91425" rIns="91425" bIns="91425" anchor="t" anchorCtr="0">
            <a:noAutofit/>
          </a:bodyPr>
          <a:lstStyle/>
          <a:p>
            <a:pPr lvl="0">
              <a:spcBef>
                <a:spcPts val="0"/>
              </a:spcBef>
              <a:buNone/>
            </a:pPr>
            <a:r>
              <a:rPr lang="en">
                <a:latin typeface="Times New Roman"/>
                <a:ea typeface="Times New Roman"/>
                <a:cs typeface="Times New Roman"/>
                <a:sym typeface="Times New Roman"/>
              </a:rPr>
              <a:t>Applications</a:t>
            </a:r>
          </a:p>
        </p:txBody>
      </p:sp>
      <p:sp>
        <p:nvSpPr>
          <p:cNvPr id="167" name="Shape 167"/>
          <p:cNvSpPr txBox="1">
            <a:spLocks noGrp="1"/>
          </p:cNvSpPr>
          <p:nvPr>
            <p:ph type="body" idx="1"/>
          </p:nvPr>
        </p:nvSpPr>
        <p:spPr>
          <a:xfrm>
            <a:off x="4644675" y="500925"/>
            <a:ext cx="4166400" cy="4098600"/>
          </a:xfrm>
          <a:prstGeom prst="rect">
            <a:avLst/>
          </a:prstGeom>
        </p:spPr>
        <p:txBody>
          <a:bodyPr wrap="square" lIns="91425" tIns="91425" rIns="91425" bIns="91425" anchor="t" anchorCtr="0">
            <a:noAutofit/>
          </a:bodyPr>
          <a:lstStyle/>
          <a:p>
            <a:pPr marL="457200" lvl="0" indent="-311150" algn="just" rtl="0">
              <a:spcBef>
                <a:spcPts val="0"/>
              </a:spcBef>
              <a:spcAft>
                <a:spcPts val="0"/>
              </a:spcAft>
              <a:buClr>
                <a:srgbClr val="000000"/>
              </a:buClr>
              <a:buFont typeface="Times New Roman"/>
            </a:pPr>
            <a:r>
              <a:rPr lang="en">
                <a:solidFill>
                  <a:srgbClr val="000000"/>
                </a:solidFill>
                <a:latin typeface="Times New Roman"/>
                <a:ea typeface="Times New Roman"/>
                <a:cs typeface="Times New Roman"/>
                <a:sym typeface="Times New Roman"/>
              </a:rPr>
              <a:t>One application of this system can be seen during school bus transportations. For example, while picking up children who live a few miles away from school, the application can help the bus driver by providing​ ​the​ ​optimal​ ​bus​ ​route.   </a:t>
            </a:r>
          </a:p>
          <a:p>
            <a:pPr marL="457200" lvl="0" indent="-311150" algn="just">
              <a:spcBef>
                <a:spcPts val="0"/>
              </a:spcBef>
              <a:buClr>
                <a:srgbClr val="000000"/>
              </a:buClr>
              <a:buFont typeface="Times New Roman"/>
            </a:pPr>
            <a:r>
              <a:rPr lang="en">
                <a:solidFill>
                  <a:srgbClr val="000000"/>
                </a:solidFill>
                <a:latin typeface="Times New Roman"/>
                <a:ea typeface="Times New Roman"/>
                <a:cs typeface="Times New Roman"/>
                <a:sym typeface="Times New Roman"/>
              </a:rPr>
              <a:t>Another application of this system can be related to home deliveries. For example, a pizza delivery boy could efficiently deliver all the pizza deliveries to various places in the city by using this approach.</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title"/>
          </p:nvPr>
        </p:nvSpPr>
        <p:spPr>
          <a:xfrm>
            <a:off x="311725" y="500925"/>
            <a:ext cx="3706500" cy="2508900"/>
          </a:xfrm>
          <a:prstGeom prst="rect">
            <a:avLst/>
          </a:prstGeom>
        </p:spPr>
        <p:txBody>
          <a:bodyPr wrap="square" lIns="91425" tIns="91425" rIns="91425" bIns="91425" anchor="t" anchorCtr="0">
            <a:noAutofit/>
          </a:bodyPr>
          <a:lstStyle/>
          <a:p>
            <a:pPr lvl="0">
              <a:spcBef>
                <a:spcPts val="0"/>
              </a:spcBef>
              <a:buNone/>
            </a:pPr>
            <a:r>
              <a:rPr lang="en">
                <a:latin typeface="Times New Roman"/>
                <a:ea typeface="Times New Roman"/>
                <a:cs typeface="Times New Roman"/>
                <a:sym typeface="Times New Roman"/>
              </a:rPr>
              <a:t>Tools and Technology Used</a:t>
            </a:r>
          </a:p>
        </p:txBody>
      </p:sp>
      <p:sp>
        <p:nvSpPr>
          <p:cNvPr id="173" name="Shape 173"/>
          <p:cNvSpPr txBox="1">
            <a:spLocks noGrp="1"/>
          </p:cNvSpPr>
          <p:nvPr>
            <p:ph type="body" idx="1"/>
          </p:nvPr>
        </p:nvSpPr>
        <p:spPr>
          <a:xfrm>
            <a:off x="4644675" y="500925"/>
            <a:ext cx="4166400" cy="4098600"/>
          </a:xfrm>
          <a:prstGeom prst="rect">
            <a:avLst/>
          </a:prstGeom>
        </p:spPr>
        <p:txBody>
          <a:bodyPr wrap="square" lIns="91425" tIns="91425" rIns="91425" bIns="91425" anchor="t" anchorCtr="0">
            <a:noAutofit/>
          </a:bodyPr>
          <a:lstStyle/>
          <a:p>
            <a:pPr marL="457200" lvl="0" indent="-311150">
              <a:lnSpc>
                <a:spcPct val="115000"/>
              </a:lnSpc>
              <a:spcBef>
                <a:spcPts val="0"/>
              </a:spcBef>
              <a:spcAft>
                <a:spcPts val="0"/>
              </a:spcAft>
              <a:buClr>
                <a:srgbClr val="000000"/>
              </a:buClr>
              <a:buFont typeface="Times New Roman"/>
            </a:pPr>
            <a:r>
              <a:rPr lang="en-US" b="1" dirty="0">
                <a:solidFill>
                  <a:srgbClr val="000000"/>
                </a:solidFill>
                <a:latin typeface="Times New Roman"/>
                <a:ea typeface="Times New Roman"/>
                <a:cs typeface="Times New Roman"/>
                <a:sym typeface="Times New Roman"/>
              </a:rPr>
              <a:t>SOFTWARE</a:t>
            </a:r>
            <a:endParaRPr lang="en" b="1" dirty="0">
              <a:solidFill>
                <a:srgbClr val="000000"/>
              </a:solidFill>
              <a:latin typeface="Times New Roman"/>
              <a:ea typeface="Times New Roman"/>
              <a:cs typeface="Times New Roman"/>
              <a:sym typeface="Times New Roman"/>
            </a:endParaRPr>
          </a:p>
          <a:p>
            <a:pPr marL="457200" lvl="0" indent="0" rtl="0">
              <a:lnSpc>
                <a:spcPct val="115000"/>
              </a:lnSpc>
              <a:spcBef>
                <a:spcPts val="0"/>
              </a:spcBef>
              <a:spcAft>
                <a:spcPts val="0"/>
              </a:spcAft>
              <a:buNone/>
            </a:pPr>
            <a:r>
              <a:rPr lang="en" dirty="0">
                <a:solidFill>
                  <a:srgbClr val="000000"/>
                </a:solidFill>
                <a:latin typeface="Times New Roman"/>
                <a:ea typeface="Times New Roman"/>
                <a:cs typeface="Times New Roman"/>
                <a:sym typeface="Times New Roman"/>
              </a:rPr>
              <a:t>Operating​​ ​​​ ​System: Microsoft​​ ​​​ ​Windows​ ​10/8/7​ ​(32​ ​or​ ​64​ ​bit)  </a:t>
            </a:r>
          </a:p>
          <a:p>
            <a:pPr marL="457200" lvl="0" indent="0" rtl="0">
              <a:lnSpc>
                <a:spcPct val="115000"/>
              </a:lnSpc>
              <a:spcBef>
                <a:spcPts val="0"/>
              </a:spcBef>
              <a:spcAft>
                <a:spcPts val="0"/>
              </a:spcAft>
              <a:buNone/>
            </a:pPr>
            <a:r>
              <a:rPr lang="en" dirty="0">
                <a:solidFill>
                  <a:srgbClr val="000000"/>
                </a:solidFill>
                <a:latin typeface="Times New Roman"/>
                <a:ea typeface="Times New Roman"/>
                <a:cs typeface="Times New Roman"/>
                <a:sym typeface="Times New Roman"/>
              </a:rPr>
              <a:t>Programming​​ ​​​ ​Language:​​ ​Java​ ​8.x  </a:t>
            </a:r>
            <a:r>
              <a:rPr lang="en-US" dirty="0">
                <a:solidFill>
                  <a:srgbClr val="000000"/>
                </a:solidFill>
                <a:latin typeface="Times New Roman"/>
                <a:ea typeface="Times New Roman"/>
                <a:cs typeface="Times New Roman"/>
                <a:sym typeface="Times New Roman"/>
              </a:rPr>
              <a:t>and Python 2.x or above</a:t>
            </a:r>
            <a:endParaRPr lang="en" dirty="0">
              <a:solidFill>
                <a:srgbClr val="000000"/>
              </a:solidFill>
              <a:latin typeface="Times New Roman"/>
              <a:ea typeface="Times New Roman"/>
              <a:cs typeface="Times New Roman"/>
              <a:sym typeface="Times New Roman"/>
            </a:endParaRPr>
          </a:p>
          <a:p>
            <a:pPr marL="457200" lvl="0" indent="0" rtl="0">
              <a:lnSpc>
                <a:spcPct val="115000"/>
              </a:lnSpc>
              <a:spcBef>
                <a:spcPts val="0"/>
              </a:spcBef>
              <a:spcAft>
                <a:spcPts val="0"/>
              </a:spcAft>
              <a:buNone/>
            </a:pPr>
            <a:r>
              <a:rPr lang="en" dirty="0">
                <a:solidFill>
                  <a:srgbClr val="000000"/>
                </a:solidFill>
                <a:latin typeface="Times New Roman"/>
                <a:ea typeface="Times New Roman"/>
                <a:cs typeface="Times New Roman"/>
                <a:sym typeface="Times New Roman"/>
              </a:rPr>
              <a:t>Software: </a:t>
            </a:r>
            <a:r>
              <a:rPr lang="en-US" dirty="0">
                <a:solidFill>
                  <a:srgbClr val="000000"/>
                </a:solidFill>
                <a:latin typeface="Times New Roman"/>
                <a:ea typeface="Times New Roman"/>
                <a:cs typeface="Times New Roman"/>
                <a:sym typeface="Times New Roman"/>
              </a:rPr>
              <a:t>Eclipse and Python’s IDLE</a:t>
            </a:r>
          </a:p>
          <a:p>
            <a:pPr marL="457200" lvl="0" indent="0" rtl="0">
              <a:lnSpc>
                <a:spcPct val="115000"/>
              </a:lnSpc>
              <a:spcBef>
                <a:spcPts val="0"/>
              </a:spcBef>
              <a:spcAft>
                <a:spcPts val="0"/>
              </a:spcAft>
              <a:buNone/>
            </a:pPr>
            <a:endParaRPr lang="en" dirty="0">
              <a:solidFill>
                <a:srgbClr val="000000"/>
              </a:solidFill>
              <a:latin typeface="Times New Roman"/>
              <a:ea typeface="Times New Roman"/>
              <a:cs typeface="Times New Roman"/>
              <a:sym typeface="Times New Roman"/>
            </a:endParaRPr>
          </a:p>
          <a:p>
            <a:pPr marL="457200" lvl="0" indent="-311150" rtl="0">
              <a:lnSpc>
                <a:spcPct val="115000"/>
              </a:lnSpc>
              <a:spcBef>
                <a:spcPts val="0"/>
              </a:spcBef>
              <a:spcAft>
                <a:spcPts val="0"/>
              </a:spcAft>
              <a:buClr>
                <a:srgbClr val="000000"/>
              </a:buClr>
              <a:buFont typeface="Times New Roman"/>
            </a:pPr>
            <a:r>
              <a:rPr lang="en-US" b="1" dirty="0">
                <a:solidFill>
                  <a:srgbClr val="000000"/>
                </a:solidFill>
                <a:latin typeface="Times New Roman"/>
                <a:ea typeface="Times New Roman"/>
                <a:cs typeface="Times New Roman"/>
                <a:sym typeface="Times New Roman"/>
              </a:rPr>
              <a:t>HARDWARE</a:t>
            </a:r>
            <a:r>
              <a:rPr lang="en" dirty="0">
                <a:solidFill>
                  <a:srgbClr val="000000"/>
                </a:solidFill>
                <a:latin typeface="Times New Roman"/>
                <a:ea typeface="Times New Roman"/>
                <a:cs typeface="Times New Roman"/>
                <a:sym typeface="Times New Roman"/>
              </a:rPr>
              <a:t> </a:t>
            </a:r>
          </a:p>
          <a:p>
            <a:pPr marL="457200" lvl="0" indent="0">
              <a:lnSpc>
                <a:spcPct val="115000"/>
              </a:lnSpc>
              <a:spcBef>
                <a:spcPts val="0"/>
              </a:spcBef>
              <a:spcAft>
                <a:spcPts val="0"/>
              </a:spcAft>
              <a:buNone/>
            </a:pPr>
            <a:r>
              <a:rPr lang="en" dirty="0">
                <a:solidFill>
                  <a:srgbClr val="000000"/>
                </a:solidFill>
                <a:latin typeface="Times New Roman"/>
                <a:ea typeface="Times New Roman"/>
                <a:cs typeface="Times New Roman"/>
                <a:sym typeface="Times New Roman"/>
              </a:rPr>
              <a:t>CPU:​​ ​IntelCore​ ​i5​ ​processor </a:t>
            </a:r>
          </a:p>
          <a:p>
            <a:pPr marL="457200" lvl="0" indent="0">
              <a:lnSpc>
                <a:spcPct val="115000"/>
              </a:lnSpc>
              <a:spcBef>
                <a:spcPts val="0"/>
              </a:spcBef>
              <a:spcAft>
                <a:spcPts val="0"/>
              </a:spcAft>
              <a:buNone/>
            </a:pPr>
            <a:r>
              <a:rPr lang="en" dirty="0">
                <a:solidFill>
                  <a:srgbClr val="000000"/>
                </a:solidFill>
                <a:latin typeface="Times New Roman"/>
                <a:ea typeface="Times New Roman"/>
                <a:cs typeface="Times New Roman"/>
                <a:sym typeface="Times New Roman"/>
              </a:rPr>
              <a:t>RAM:​​ ​3GB​ ​minimum,​ ​4GB​ ​recommended</a:t>
            </a:r>
          </a:p>
          <a:p>
            <a:pPr marL="457200" lvl="0" indent="0">
              <a:lnSpc>
                <a:spcPct val="115000"/>
              </a:lnSpc>
              <a:spcBef>
                <a:spcPts val="0"/>
              </a:spcBef>
              <a:spcAft>
                <a:spcPts val="0"/>
              </a:spcAft>
              <a:buNone/>
            </a:pPr>
            <a:r>
              <a:rPr lang="en-US" dirty="0">
                <a:solidFill>
                  <a:srgbClr val="000000"/>
                </a:solidFill>
                <a:latin typeface="Times New Roman"/>
                <a:ea typeface="Times New Roman"/>
                <a:cs typeface="Times New Roman"/>
                <a:sym typeface="Times New Roman"/>
              </a:rPr>
              <a:t>System type: 64-bit OS, x64-based processor</a:t>
            </a:r>
            <a:endParaRPr lang="en" dirty="0">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Shape 178"/>
          <p:cNvSpPr txBox="1">
            <a:spLocks noGrp="1"/>
          </p:cNvSpPr>
          <p:nvPr>
            <p:ph type="title"/>
          </p:nvPr>
        </p:nvSpPr>
        <p:spPr>
          <a:xfrm>
            <a:off x="311725" y="500925"/>
            <a:ext cx="3706500" cy="2508900"/>
          </a:xfrm>
          <a:prstGeom prst="rect">
            <a:avLst/>
          </a:prstGeom>
        </p:spPr>
        <p:txBody>
          <a:bodyPr wrap="square" lIns="91425" tIns="91425" rIns="91425" bIns="91425" anchor="t" anchorCtr="0">
            <a:noAutofit/>
          </a:bodyPr>
          <a:lstStyle/>
          <a:p>
            <a:pPr lvl="0">
              <a:spcBef>
                <a:spcPts val="0"/>
              </a:spcBef>
              <a:buNone/>
            </a:pPr>
            <a:r>
              <a:rPr lang="en">
                <a:latin typeface="Times New Roman"/>
                <a:ea typeface="Times New Roman"/>
                <a:cs typeface="Times New Roman"/>
                <a:sym typeface="Times New Roman"/>
              </a:rPr>
              <a:t>Conclusion</a:t>
            </a:r>
          </a:p>
        </p:txBody>
      </p:sp>
      <p:sp>
        <p:nvSpPr>
          <p:cNvPr id="179" name="Shape 179"/>
          <p:cNvSpPr txBox="1">
            <a:spLocks noGrp="1"/>
          </p:cNvSpPr>
          <p:nvPr>
            <p:ph type="body" idx="1"/>
          </p:nvPr>
        </p:nvSpPr>
        <p:spPr>
          <a:xfrm>
            <a:off x="4644675" y="500925"/>
            <a:ext cx="4166400" cy="4098600"/>
          </a:xfrm>
          <a:prstGeom prst="rect">
            <a:avLst/>
          </a:prstGeom>
        </p:spPr>
        <p:txBody>
          <a:bodyPr wrap="square" lIns="91425" tIns="91425" rIns="91425" bIns="91425" anchor="t" anchorCtr="0">
            <a:noAutofit/>
          </a:bodyPr>
          <a:lstStyle/>
          <a:p>
            <a:pPr marL="457200" lvl="0" indent="-311150" algn="just">
              <a:spcBef>
                <a:spcPts val="0"/>
              </a:spcBef>
              <a:spcAft>
                <a:spcPts val="0"/>
              </a:spcAft>
              <a:buClr>
                <a:srgbClr val="000000"/>
              </a:buClr>
              <a:buFont typeface="Times New Roman"/>
            </a:pPr>
            <a:r>
              <a:rPr lang="en" dirty="0">
                <a:solidFill>
                  <a:srgbClr val="000000"/>
                </a:solidFill>
                <a:latin typeface="Times New Roman"/>
                <a:ea typeface="Times New Roman"/>
                <a:cs typeface="Times New Roman"/>
                <a:sym typeface="Times New Roman"/>
              </a:rPr>
              <a:t>In recent years, there have been several other research papers with a similar proposal.In this research, clustering is used to improve accuracy. The MSR problem is different from the traditional TSP problem. An interesting distinguishment between the both is that source and destination are both known in advance for traditional shortest path algorithms. In MSR, however, both source and destination are unknown. </a:t>
            </a:r>
          </a:p>
          <a:p>
            <a:pPr marL="457200" lvl="0" indent="-311150" algn="just">
              <a:spcBef>
                <a:spcPts val="0"/>
              </a:spcBef>
              <a:buClr>
                <a:srgbClr val="000000"/>
              </a:buClr>
              <a:buFont typeface="Times New Roman"/>
            </a:pPr>
            <a:r>
              <a:rPr lang="en" dirty="0">
                <a:solidFill>
                  <a:srgbClr val="000000"/>
                </a:solidFill>
                <a:latin typeface="Times New Roman"/>
                <a:ea typeface="Times New Roman"/>
                <a:cs typeface="Times New Roman"/>
                <a:sym typeface="Times New Roman"/>
              </a:rPr>
              <a:t>However, this algorithm has trouble handling the data due to the large number of pick-up points. Therefore, many authors attempted to provide an optimized solution for MSR by setting a constraint. Constraints are set to reduce the search space.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title"/>
          </p:nvPr>
        </p:nvSpPr>
        <p:spPr>
          <a:xfrm>
            <a:off x="311725" y="500925"/>
            <a:ext cx="3706500" cy="2508900"/>
          </a:xfrm>
          <a:prstGeom prst="rect">
            <a:avLst/>
          </a:prstGeom>
        </p:spPr>
        <p:txBody>
          <a:bodyPr wrap="square" lIns="91425" tIns="91425" rIns="91425" bIns="91425" anchor="t" anchorCtr="0">
            <a:noAutofit/>
          </a:bodyPr>
          <a:lstStyle/>
          <a:p>
            <a:pPr lvl="0">
              <a:spcBef>
                <a:spcPts val="0"/>
              </a:spcBef>
              <a:buNone/>
            </a:pPr>
            <a:r>
              <a:rPr lang="en">
                <a:latin typeface="Times New Roman"/>
                <a:ea typeface="Times New Roman"/>
                <a:cs typeface="Times New Roman"/>
                <a:sym typeface="Times New Roman"/>
              </a:rPr>
              <a:t>References</a:t>
            </a:r>
          </a:p>
        </p:txBody>
      </p:sp>
      <p:sp>
        <p:nvSpPr>
          <p:cNvPr id="185" name="Shape 185"/>
          <p:cNvSpPr txBox="1">
            <a:spLocks noGrp="1"/>
          </p:cNvSpPr>
          <p:nvPr>
            <p:ph type="body" idx="1"/>
          </p:nvPr>
        </p:nvSpPr>
        <p:spPr>
          <a:xfrm>
            <a:off x="4644675" y="500925"/>
            <a:ext cx="4166400" cy="4098600"/>
          </a:xfrm>
          <a:prstGeom prst="rect">
            <a:avLst/>
          </a:prstGeom>
        </p:spPr>
        <p:txBody>
          <a:bodyPr wrap="square" lIns="91425" tIns="91425" rIns="91425" bIns="91425" anchor="t" anchorCtr="0">
            <a:noAutofit/>
          </a:bodyPr>
          <a:lstStyle/>
          <a:p>
            <a:pPr lvl="0">
              <a:spcBef>
                <a:spcPts val="0"/>
              </a:spcBef>
              <a:buClr>
                <a:schemeClr val="dk1"/>
              </a:buClr>
              <a:buSzPct val="84615"/>
              <a:buFont typeface="Arial"/>
              <a:buNone/>
            </a:pPr>
            <a:r>
              <a:rPr lang="en" dirty="0">
                <a:solidFill>
                  <a:srgbClr val="000000"/>
                </a:solidFill>
                <a:latin typeface="Times New Roman"/>
                <a:ea typeface="Times New Roman"/>
                <a:cs typeface="Times New Roman"/>
                <a:sym typeface="Times New Roman"/>
              </a:rPr>
              <a:t>[1] Software Engineering Paradigms And Models Information Technology Essay. [Online].          Available: https://www.uniassignment.com/essay-samples/information-technology/software-e ngineering-paradigms-and-models-information-technology-essay.php. [Accessed:  06-Nov-2017].  </a:t>
            </a:r>
          </a:p>
          <a:p>
            <a:pPr lvl="0">
              <a:spcBef>
                <a:spcPts val="0"/>
              </a:spcBef>
              <a:buClr>
                <a:schemeClr val="dk1"/>
              </a:buClr>
              <a:buSzPct val="84615"/>
              <a:buFont typeface="Arial"/>
              <a:buNone/>
            </a:pPr>
            <a:r>
              <a:rPr lang="en" dirty="0">
                <a:solidFill>
                  <a:srgbClr val="000000"/>
                </a:solidFill>
                <a:latin typeface="Times New Roman"/>
                <a:ea typeface="Times New Roman"/>
                <a:cs typeface="Times New Roman"/>
                <a:sym typeface="Times New Roman"/>
              </a:rPr>
              <a:t>[2] Huang,J., Huangfu, X., Sun, H., Cheng, H.and Song,Q.(2013). Backward Path Growth for Efficient Mobile Sequential Recommendation. [online] pp.1-28. </a:t>
            </a:r>
            <a:r>
              <a:rPr lang="en">
                <a:solidFill>
                  <a:srgbClr val="000000"/>
                </a:solidFill>
                <a:latin typeface="Times New Roman"/>
                <a:ea typeface="Times New Roman"/>
                <a:cs typeface="Times New Roman"/>
                <a:sym typeface="Times New Roman"/>
              </a:rPr>
              <a:t>Available at: https://arxiv.org/pdf/1304.2144.pdf​ ​[Accessed​ ​4​ ​Nov.​ ​2017].  </a:t>
            </a:r>
          </a:p>
          <a:p>
            <a:pPr lvl="0">
              <a:spcBef>
                <a:spcPts val="0"/>
              </a:spcBef>
              <a:buClr>
                <a:schemeClr val="dk1"/>
              </a:buClr>
              <a:buSzPct val="84615"/>
              <a:buFont typeface="Arial"/>
              <a:buNone/>
            </a:pPr>
            <a:r>
              <a:rPr lang="en" dirty="0">
                <a:solidFill>
                  <a:srgbClr val="000000"/>
                </a:solidFill>
                <a:latin typeface="Times New Roman"/>
                <a:ea typeface="Times New Roman"/>
                <a:cs typeface="Times New Roman"/>
                <a:sym typeface="Times New Roman"/>
              </a:rPr>
              <a:t>[3] Ge, Y., Xiong, H., Tuzhilin, A., Xiao, K., Gruteser, M. and Pazzani, M. (n.d.). An                Energy-Efficient​ ​Mobile​ ​Recommender​ ​System.​ ​pp.1-9.  </a:t>
            </a:r>
            <a:r>
              <a:rPr lang="en" dirty="0">
                <a:latin typeface="Times New Roman"/>
                <a:ea typeface="Times New Roman"/>
                <a:cs typeface="Times New Roman"/>
                <a:sym typeface="Times New Roman"/>
              </a:rPr>
              <a:t> </a:t>
            </a:r>
          </a:p>
          <a:p>
            <a:pPr lvl="0">
              <a:spcBef>
                <a:spcPts val="0"/>
              </a:spcBef>
              <a:buNone/>
            </a:pPr>
            <a:endParaRPr dirty="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311725" y="500925"/>
            <a:ext cx="3706500" cy="2508900"/>
          </a:xfrm>
          <a:prstGeom prst="rect">
            <a:avLst/>
          </a:prstGeom>
        </p:spPr>
        <p:txBody>
          <a:bodyPr wrap="square" lIns="91425" tIns="91425" rIns="91425" bIns="91425" anchor="t" anchorCtr="0">
            <a:noAutofit/>
          </a:bodyPr>
          <a:lstStyle/>
          <a:p>
            <a:pPr lvl="0">
              <a:spcBef>
                <a:spcPts val="0"/>
              </a:spcBef>
              <a:buNone/>
            </a:pPr>
            <a:r>
              <a:rPr lang="en">
                <a:latin typeface="Times New Roman"/>
                <a:ea typeface="Times New Roman"/>
                <a:cs typeface="Times New Roman"/>
                <a:sym typeface="Times New Roman"/>
              </a:rPr>
              <a:t>Problem Definition</a:t>
            </a:r>
          </a:p>
        </p:txBody>
      </p:sp>
      <p:sp>
        <p:nvSpPr>
          <p:cNvPr id="77" name="Shape 77"/>
          <p:cNvSpPr txBox="1">
            <a:spLocks noGrp="1"/>
          </p:cNvSpPr>
          <p:nvPr>
            <p:ph type="body" idx="1"/>
          </p:nvPr>
        </p:nvSpPr>
        <p:spPr>
          <a:xfrm>
            <a:off x="4644675" y="500925"/>
            <a:ext cx="4166400" cy="4098600"/>
          </a:xfrm>
          <a:prstGeom prst="rect">
            <a:avLst/>
          </a:prstGeom>
        </p:spPr>
        <p:txBody>
          <a:bodyPr wrap="square" lIns="91425" tIns="91425" rIns="91425" bIns="91425" anchor="t" anchorCtr="0">
            <a:noAutofit/>
          </a:bodyPr>
          <a:lstStyle/>
          <a:p>
            <a:pPr marL="457200" lvl="0" indent="-311150" algn="just">
              <a:spcBef>
                <a:spcPts val="0"/>
              </a:spcBef>
              <a:spcAft>
                <a:spcPts val="0"/>
              </a:spcAft>
              <a:buClr>
                <a:srgbClr val="000000"/>
              </a:buClr>
              <a:buFont typeface="Times New Roman"/>
            </a:pPr>
            <a:r>
              <a:rPr lang="en" dirty="0">
                <a:solidFill>
                  <a:srgbClr val="000000"/>
                </a:solidFill>
                <a:latin typeface="Times New Roman"/>
                <a:ea typeface="Times New Roman"/>
                <a:cs typeface="Times New Roman"/>
                <a:sym typeface="Times New Roman"/>
              </a:rPr>
              <a:t>A​ recommendation system is a software program which attempts to narrow down selections for users based on their expressed preferences, past behavior, or other data which can be mined about the user or other users with similar interests. It ​is a subclass of ​information filtering system​ that seeks to predict the "rating" or “preference" that a user would give to an item.</a:t>
            </a:r>
          </a:p>
          <a:p>
            <a:pPr marL="457200" lvl="0" indent="-311150" algn="just">
              <a:spcBef>
                <a:spcPts val="0"/>
              </a:spcBef>
              <a:buClr>
                <a:srgbClr val="000000"/>
              </a:buClr>
              <a:buFont typeface="Times New Roman"/>
            </a:pPr>
            <a:r>
              <a:rPr lang="en" dirty="0">
                <a:solidFill>
                  <a:srgbClr val="000000"/>
                </a:solidFill>
                <a:latin typeface="Times New Roman"/>
                <a:ea typeface="Times New Roman"/>
                <a:cs typeface="Times New Roman"/>
                <a:sym typeface="Times New Roman"/>
              </a:rPr>
              <a:t>This project integrates a recommender system to implement a location-based GPS system and suggest​ ​an​ ​optimal​ ​path​ ​sequentially​ ​for​ ​a​ ​series​ ​</a:t>
            </a:r>
            <a:r>
              <a:rPr lang="en-US" dirty="0">
                <a:solidFill>
                  <a:srgbClr val="000000"/>
                </a:solidFill>
                <a:latin typeface="Times New Roman"/>
                <a:ea typeface="Times New Roman"/>
                <a:cs typeface="Times New Roman"/>
                <a:sym typeface="Times New Roman"/>
              </a:rPr>
              <a:t>of given pick-up points</a:t>
            </a:r>
            <a:endParaRPr lang="en" dirty="0">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311725" y="500925"/>
            <a:ext cx="3706500" cy="2508900"/>
          </a:xfrm>
          <a:prstGeom prst="rect">
            <a:avLst/>
          </a:prstGeom>
        </p:spPr>
        <p:txBody>
          <a:bodyPr wrap="square" lIns="91425" tIns="91425" rIns="91425" bIns="91425" anchor="t" anchorCtr="0">
            <a:noAutofit/>
          </a:bodyPr>
          <a:lstStyle/>
          <a:p>
            <a:pPr lvl="0">
              <a:spcBef>
                <a:spcPts val="0"/>
              </a:spcBef>
              <a:buNone/>
            </a:pPr>
            <a:r>
              <a:rPr lang="en">
                <a:latin typeface="Times New Roman"/>
                <a:ea typeface="Times New Roman"/>
                <a:cs typeface="Times New Roman"/>
                <a:sym typeface="Times New Roman"/>
              </a:rPr>
              <a:t>Purpose</a:t>
            </a:r>
          </a:p>
        </p:txBody>
      </p:sp>
      <p:sp>
        <p:nvSpPr>
          <p:cNvPr id="83" name="Shape 83"/>
          <p:cNvSpPr txBox="1">
            <a:spLocks noGrp="1"/>
          </p:cNvSpPr>
          <p:nvPr>
            <p:ph type="body" idx="1"/>
          </p:nvPr>
        </p:nvSpPr>
        <p:spPr>
          <a:xfrm>
            <a:off x="4644675" y="500925"/>
            <a:ext cx="4166400" cy="4098600"/>
          </a:xfrm>
          <a:prstGeom prst="rect">
            <a:avLst/>
          </a:prstGeom>
        </p:spPr>
        <p:txBody>
          <a:bodyPr wrap="square" lIns="91425" tIns="91425" rIns="91425" bIns="91425" anchor="t" anchorCtr="0">
            <a:noAutofit/>
          </a:bodyPr>
          <a:lstStyle/>
          <a:p>
            <a:pPr marL="457200" lvl="0" indent="-317500" algn="just">
              <a:spcBef>
                <a:spcPts val="0"/>
              </a:spcBef>
              <a:buClr>
                <a:srgbClr val="000000"/>
              </a:buClr>
              <a:buSzPct val="100000"/>
              <a:buFont typeface="Times New Roman"/>
            </a:pPr>
            <a:r>
              <a:rPr lang="en" sz="1400" dirty="0">
                <a:solidFill>
                  <a:srgbClr val="000000"/>
                </a:solidFill>
                <a:latin typeface="Times New Roman"/>
                <a:ea typeface="Times New Roman"/>
                <a:cs typeface="Times New Roman"/>
                <a:sym typeface="Times New Roman"/>
              </a:rPr>
              <a:t>The purpose of this project is to analyze the parameters that a location-based recommender system will use and thus, increase the accuracy of the recommendations. One of the main challenges while implementing a mobile recommender system is dealing with computation power which is exponentially growing due to fluctuating, huge, and sparse real-time data.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311700" y="305450"/>
            <a:ext cx="3897600" cy="1960200"/>
          </a:xfrm>
          <a:prstGeom prst="rect">
            <a:avLst/>
          </a:prstGeom>
        </p:spPr>
        <p:txBody>
          <a:bodyPr wrap="square" lIns="91425" tIns="91425" rIns="91425" bIns="91425" anchor="t" anchorCtr="0">
            <a:noAutofit/>
          </a:bodyPr>
          <a:lstStyle/>
          <a:p>
            <a:pPr lvl="0" rtl="0">
              <a:lnSpc>
                <a:spcPct val="115000"/>
              </a:lnSpc>
              <a:spcBef>
                <a:spcPts val="1800"/>
              </a:spcBef>
              <a:spcAft>
                <a:spcPts val="600"/>
              </a:spcAft>
              <a:buClr>
                <a:schemeClr val="dk1"/>
              </a:buClr>
              <a:buSzPct val="39285"/>
              <a:buFont typeface="Arial"/>
              <a:buNone/>
            </a:pPr>
            <a:r>
              <a:rPr lang="en" dirty="0">
                <a:latin typeface="Times New Roman"/>
                <a:ea typeface="Times New Roman"/>
                <a:cs typeface="Times New Roman"/>
                <a:sym typeface="Times New Roman"/>
              </a:rPr>
              <a:t>Problem Formulation</a:t>
            </a:r>
          </a:p>
        </p:txBody>
      </p:sp>
      <p:sp>
        <p:nvSpPr>
          <p:cNvPr id="125" name="Shape 125"/>
          <p:cNvSpPr txBox="1">
            <a:spLocks noGrp="1"/>
          </p:cNvSpPr>
          <p:nvPr>
            <p:ph type="body" idx="1"/>
          </p:nvPr>
        </p:nvSpPr>
        <p:spPr>
          <a:xfrm>
            <a:off x="4644675" y="500925"/>
            <a:ext cx="4166400" cy="4098600"/>
          </a:xfrm>
          <a:prstGeom prst="rect">
            <a:avLst/>
          </a:prstGeom>
        </p:spPr>
        <p:txBody>
          <a:bodyPr wrap="square" lIns="91425" tIns="91425" rIns="91425" bIns="91425" anchor="t" anchorCtr="0">
            <a:noAutofit/>
          </a:bodyPr>
          <a:lstStyle/>
          <a:p>
            <a:pPr marL="457200" lvl="0" indent="-317500" algn="just" rtl="0">
              <a:spcBef>
                <a:spcPts val="0"/>
              </a:spcBef>
              <a:spcAft>
                <a:spcPts val="0"/>
              </a:spcAft>
              <a:buClr>
                <a:schemeClr val="dk1"/>
              </a:buClr>
              <a:buSzPct val="100000"/>
              <a:buFont typeface="Times New Roman"/>
            </a:pPr>
            <a:r>
              <a:rPr lang="en" sz="1400" dirty="0">
                <a:solidFill>
                  <a:schemeClr val="dk1"/>
                </a:solidFill>
                <a:latin typeface="Times New Roman"/>
                <a:ea typeface="Times New Roman"/>
                <a:cs typeface="Times New Roman"/>
                <a:sym typeface="Times New Roman"/>
              </a:rPr>
              <a:t>The problem here is known as mobile sequential recommendation (MSR). The input for MSR consists of a set of parameters: a set of plausible pick-up points </a:t>
            </a:r>
            <a:r>
              <a:rPr lang="en" sz="1400" i="1" dirty="0">
                <a:solidFill>
                  <a:schemeClr val="dk1"/>
                </a:solidFill>
                <a:latin typeface="Times New Roman"/>
                <a:ea typeface="Times New Roman"/>
                <a:cs typeface="Times New Roman"/>
                <a:sym typeface="Times New Roman"/>
              </a:rPr>
              <a:t>C1, C2, C3,...,CN, </a:t>
            </a:r>
            <a:r>
              <a:rPr lang="en" sz="1400" dirty="0">
                <a:solidFill>
                  <a:schemeClr val="dk1"/>
                </a:solidFill>
                <a:latin typeface="Times New Roman"/>
                <a:ea typeface="Times New Roman"/>
                <a:cs typeface="Times New Roman"/>
                <a:sym typeface="Times New Roman"/>
              </a:rPr>
              <a:t>a set of probabilities </a:t>
            </a:r>
            <a:r>
              <a:rPr lang="en" sz="1400" i="1" dirty="0">
                <a:solidFill>
                  <a:schemeClr val="dk1"/>
                </a:solidFill>
                <a:latin typeface="Times New Roman"/>
                <a:ea typeface="Times New Roman"/>
                <a:cs typeface="Times New Roman"/>
                <a:sym typeface="Times New Roman"/>
              </a:rPr>
              <a:t>P(C1), P(C2), P(C3),..., P(CN), </a:t>
            </a:r>
            <a:r>
              <a:rPr lang="en" sz="1400" dirty="0">
                <a:solidFill>
                  <a:schemeClr val="dk1"/>
                </a:solidFill>
                <a:latin typeface="Times New Roman"/>
                <a:ea typeface="Times New Roman"/>
                <a:cs typeface="Times New Roman"/>
                <a:sym typeface="Times New Roman"/>
              </a:rPr>
              <a:t>where </a:t>
            </a:r>
            <a:r>
              <a:rPr lang="en" sz="1400" i="1" dirty="0">
                <a:solidFill>
                  <a:schemeClr val="dk1"/>
                </a:solidFill>
                <a:latin typeface="Times New Roman"/>
                <a:ea typeface="Times New Roman"/>
                <a:cs typeface="Times New Roman"/>
                <a:sym typeface="Times New Roman"/>
              </a:rPr>
              <a:t>P(CN) </a:t>
            </a:r>
            <a:r>
              <a:rPr lang="en" sz="1400" dirty="0">
                <a:solidFill>
                  <a:schemeClr val="dk1"/>
                </a:solidFill>
                <a:latin typeface="Times New Roman"/>
                <a:ea typeface="Times New Roman"/>
                <a:cs typeface="Times New Roman"/>
                <a:sym typeface="Times New Roman"/>
              </a:rPr>
              <a:t>refers to the probability of finding a customer at location </a:t>
            </a:r>
            <a:r>
              <a:rPr lang="en" sz="1400" i="1" dirty="0">
                <a:solidFill>
                  <a:schemeClr val="dk1"/>
                </a:solidFill>
                <a:latin typeface="Times New Roman"/>
                <a:ea typeface="Times New Roman"/>
                <a:cs typeface="Times New Roman"/>
                <a:sym typeface="Times New Roman"/>
              </a:rPr>
              <a:t>CN, </a:t>
            </a:r>
            <a:r>
              <a:rPr lang="en" sz="1400" dirty="0">
                <a:solidFill>
                  <a:schemeClr val="dk1"/>
                </a:solidFill>
                <a:latin typeface="Times New Roman"/>
                <a:ea typeface="Times New Roman"/>
                <a:cs typeface="Times New Roman"/>
                <a:sym typeface="Times New Roman"/>
              </a:rPr>
              <a:t>and position of the cab driver at </a:t>
            </a:r>
            <a:r>
              <a:rPr lang="en" sz="1400" i="1" dirty="0">
                <a:solidFill>
                  <a:schemeClr val="dk1"/>
                </a:solidFill>
                <a:latin typeface="Times New Roman"/>
                <a:ea typeface="Times New Roman"/>
                <a:cs typeface="Times New Roman"/>
                <a:sym typeface="Times New Roman"/>
              </a:rPr>
              <a:t>PoCab. </a:t>
            </a:r>
          </a:p>
        </p:txBody>
      </p:sp>
    </p:spTree>
    <p:extLst>
      <p:ext uri="{BB962C8B-B14F-4D97-AF65-F5344CB8AC3E}">
        <p14:creationId xmlns:p14="http://schemas.microsoft.com/office/powerpoint/2010/main" val="21975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311725" y="500925"/>
            <a:ext cx="3706500" cy="2508900"/>
          </a:xfrm>
          <a:prstGeom prst="rect">
            <a:avLst/>
          </a:prstGeom>
        </p:spPr>
        <p:txBody>
          <a:bodyPr wrap="square" lIns="91425" tIns="91425" rIns="91425" bIns="91425" anchor="t" anchorCtr="0">
            <a:noAutofit/>
          </a:bodyPr>
          <a:lstStyle/>
          <a:p>
            <a:pPr lvl="0" rtl="0">
              <a:spcBef>
                <a:spcPts val="0"/>
              </a:spcBef>
              <a:buNone/>
            </a:pPr>
            <a:r>
              <a:rPr lang="en" dirty="0">
                <a:latin typeface="Times New Roman"/>
                <a:ea typeface="Times New Roman"/>
                <a:cs typeface="Times New Roman"/>
                <a:sym typeface="Times New Roman"/>
              </a:rPr>
              <a:t>Problem Formulation</a:t>
            </a:r>
          </a:p>
        </p:txBody>
      </p:sp>
      <p:sp>
        <p:nvSpPr>
          <p:cNvPr id="131" name="Shape 131"/>
          <p:cNvSpPr txBox="1">
            <a:spLocks noGrp="1"/>
          </p:cNvSpPr>
          <p:nvPr>
            <p:ph type="body" idx="1"/>
          </p:nvPr>
        </p:nvSpPr>
        <p:spPr>
          <a:xfrm>
            <a:off x="4644675" y="500925"/>
            <a:ext cx="4166400" cy="4098600"/>
          </a:xfrm>
          <a:prstGeom prst="rect">
            <a:avLst/>
          </a:prstGeom>
        </p:spPr>
        <p:txBody>
          <a:bodyPr wrap="square" lIns="91425" tIns="91425" rIns="91425" bIns="91425" anchor="t" anchorCtr="0">
            <a:noAutofit/>
          </a:bodyPr>
          <a:lstStyle/>
          <a:p>
            <a:pPr marL="457200" lvl="0" indent="-311150" algn="just" rtl="0">
              <a:spcBef>
                <a:spcPts val="0"/>
              </a:spcBef>
              <a:spcAft>
                <a:spcPts val="0"/>
              </a:spcAft>
              <a:buClr>
                <a:schemeClr val="dk1"/>
              </a:buClr>
              <a:buFont typeface="Times New Roman"/>
            </a:pPr>
            <a:r>
              <a:rPr lang="en" dirty="0">
                <a:solidFill>
                  <a:schemeClr val="dk1"/>
                </a:solidFill>
                <a:latin typeface="Times New Roman"/>
                <a:ea typeface="Times New Roman"/>
                <a:cs typeface="Times New Roman"/>
                <a:sym typeface="Times New Roman"/>
              </a:rPr>
              <a:t>There is another function we take into account when designing MSR. The Potential Travel Distance (PTD) is introduced. PTD observes each pick-up point’s probability by looking at past events. If there are no events of customers getting inside a cab for a certain pick-up point, then its probability will be zero. In case of small number of data points, PTD function will yield results quickly. However, in terms of large data, analyzing all of the points is time-consuming. Therefore, it will require lots of processing power. </a:t>
            </a:r>
          </a:p>
        </p:txBody>
      </p:sp>
    </p:spTree>
    <p:extLst>
      <p:ext uri="{BB962C8B-B14F-4D97-AF65-F5344CB8AC3E}">
        <p14:creationId xmlns:p14="http://schemas.microsoft.com/office/powerpoint/2010/main" val="1586628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311725" y="500925"/>
            <a:ext cx="3706500" cy="2508900"/>
          </a:xfrm>
          <a:prstGeom prst="rect">
            <a:avLst/>
          </a:prstGeom>
        </p:spPr>
        <p:txBody>
          <a:bodyPr wrap="square" lIns="91425" tIns="91425" rIns="91425" bIns="91425" anchor="t" anchorCtr="0">
            <a:noAutofit/>
          </a:bodyPr>
          <a:lstStyle/>
          <a:p>
            <a:pPr lvl="0" rtl="0">
              <a:spcBef>
                <a:spcPts val="0"/>
              </a:spcBef>
              <a:buNone/>
            </a:pPr>
            <a:r>
              <a:rPr lang="en" dirty="0">
                <a:latin typeface="Times New Roman"/>
                <a:ea typeface="Times New Roman"/>
                <a:cs typeface="Times New Roman"/>
                <a:sym typeface="Times New Roman"/>
              </a:rPr>
              <a:t>Problem Formulation</a:t>
            </a:r>
          </a:p>
        </p:txBody>
      </p:sp>
      <p:sp>
        <p:nvSpPr>
          <p:cNvPr id="137" name="Shape 137"/>
          <p:cNvSpPr txBox="1">
            <a:spLocks noGrp="1"/>
          </p:cNvSpPr>
          <p:nvPr>
            <p:ph type="body" idx="1"/>
          </p:nvPr>
        </p:nvSpPr>
        <p:spPr>
          <a:xfrm>
            <a:off x="4644675" y="500925"/>
            <a:ext cx="4166400" cy="4098600"/>
          </a:xfrm>
          <a:prstGeom prst="rect">
            <a:avLst/>
          </a:prstGeom>
        </p:spPr>
        <p:txBody>
          <a:bodyPr wrap="square" lIns="91425" tIns="91425" rIns="91425" bIns="91425" anchor="t" anchorCtr="0">
            <a:noAutofit/>
          </a:bodyPr>
          <a:lstStyle/>
          <a:p>
            <a:pPr marL="457200" lvl="0" indent="-311150" algn="just" rtl="0">
              <a:spcBef>
                <a:spcPts val="0"/>
              </a:spcBef>
              <a:spcAft>
                <a:spcPts val="0"/>
              </a:spcAft>
              <a:buClr>
                <a:schemeClr val="dk1"/>
              </a:buClr>
            </a:pPr>
            <a:r>
              <a:rPr lang="en">
                <a:solidFill>
                  <a:schemeClr val="dk1"/>
                </a:solidFill>
                <a:latin typeface="Times New Roman"/>
                <a:ea typeface="Times New Roman"/>
                <a:cs typeface="Times New Roman"/>
                <a:sym typeface="Times New Roman"/>
              </a:rPr>
              <a:t>To avoid computational power, a constraint, </a:t>
            </a:r>
            <a:r>
              <a:rPr lang="en" i="1">
                <a:solidFill>
                  <a:schemeClr val="dk1"/>
                </a:solidFill>
                <a:latin typeface="Times New Roman"/>
                <a:ea typeface="Times New Roman"/>
                <a:cs typeface="Times New Roman"/>
                <a:sym typeface="Times New Roman"/>
              </a:rPr>
              <a:t>L, </a:t>
            </a:r>
            <a:r>
              <a:rPr lang="en">
                <a:solidFill>
                  <a:schemeClr val="dk1"/>
                </a:solidFill>
                <a:latin typeface="Times New Roman"/>
                <a:ea typeface="Times New Roman"/>
                <a:cs typeface="Times New Roman"/>
                <a:sym typeface="Times New Roman"/>
              </a:rPr>
              <a:t>is added. It is practically not possible to search for an optimal solution of the general MSR problem because this problem requires an unreasonable amount of computation. </a:t>
            </a:r>
            <a:r>
              <a:rPr lang="en" i="1">
                <a:solidFill>
                  <a:schemeClr val="dk1"/>
                </a:solidFill>
                <a:latin typeface="Times New Roman"/>
                <a:ea typeface="Times New Roman"/>
                <a:cs typeface="Times New Roman"/>
                <a:sym typeface="Times New Roman"/>
              </a:rPr>
              <a:t>L</a:t>
            </a:r>
            <a:r>
              <a:rPr lang="en">
                <a:solidFill>
                  <a:schemeClr val="dk1"/>
                </a:solidFill>
                <a:latin typeface="Times New Roman"/>
                <a:ea typeface="Times New Roman"/>
                <a:cs typeface="Times New Roman"/>
                <a:sym typeface="Times New Roman"/>
              </a:rPr>
              <a:t> stands for length and is used to suggest an optimal route. Instead of suggesting an optimal path by traversing through </a:t>
            </a:r>
            <a:r>
              <a:rPr lang="en" i="1">
                <a:solidFill>
                  <a:schemeClr val="dk1"/>
                </a:solidFill>
                <a:latin typeface="Times New Roman"/>
                <a:ea typeface="Times New Roman"/>
                <a:cs typeface="Times New Roman"/>
                <a:sym typeface="Times New Roman"/>
              </a:rPr>
              <a:t>all </a:t>
            </a:r>
            <a:r>
              <a:rPr lang="en">
                <a:solidFill>
                  <a:schemeClr val="dk1"/>
                </a:solidFill>
                <a:latin typeface="Times New Roman"/>
                <a:ea typeface="Times New Roman"/>
                <a:cs typeface="Times New Roman"/>
                <a:sym typeface="Times New Roman"/>
              </a:rPr>
              <a:t>of the pick-up points (similar to Travelling Salesman Problem (TSP)), only </a:t>
            </a:r>
            <a:r>
              <a:rPr lang="en" i="1">
                <a:solidFill>
                  <a:schemeClr val="dk1"/>
                </a:solidFill>
                <a:latin typeface="Times New Roman"/>
                <a:ea typeface="Times New Roman"/>
                <a:cs typeface="Times New Roman"/>
                <a:sym typeface="Times New Roman"/>
              </a:rPr>
              <a:t>L </a:t>
            </a:r>
            <a:r>
              <a:rPr lang="en">
                <a:solidFill>
                  <a:schemeClr val="dk1"/>
                </a:solidFill>
                <a:latin typeface="Times New Roman"/>
                <a:ea typeface="Times New Roman"/>
                <a:cs typeface="Times New Roman"/>
                <a:sym typeface="Times New Roman"/>
              </a:rPr>
              <a:t>number of pick-up points are used in the suggested sequential route.</a:t>
            </a:r>
            <a:r>
              <a:rPr lang="en" sz="1200">
                <a:solidFill>
                  <a:schemeClr val="dk1"/>
                </a:solidFill>
                <a:latin typeface="Times New Roman"/>
                <a:ea typeface="Times New Roman"/>
                <a:cs typeface="Times New Roman"/>
                <a:sym typeface="Times New Roman"/>
              </a:rPr>
              <a:t> </a:t>
            </a:r>
          </a:p>
          <a:p>
            <a:pPr lvl="0" rtl="0">
              <a:spcBef>
                <a:spcPts val="0"/>
              </a:spcBef>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3170085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311725" y="500925"/>
            <a:ext cx="3706500" cy="2508900"/>
          </a:xfrm>
          <a:prstGeom prst="rect">
            <a:avLst/>
          </a:prstGeom>
        </p:spPr>
        <p:txBody>
          <a:bodyPr wrap="square" lIns="91425" tIns="91425" rIns="91425" bIns="91425" anchor="t" anchorCtr="0">
            <a:noAutofit/>
          </a:bodyPr>
          <a:lstStyle/>
          <a:p>
            <a:pPr lvl="0">
              <a:spcBef>
                <a:spcPts val="0"/>
              </a:spcBef>
              <a:buNone/>
            </a:pPr>
            <a:r>
              <a:rPr lang="en">
                <a:latin typeface="Times New Roman"/>
                <a:ea typeface="Times New Roman"/>
                <a:cs typeface="Times New Roman"/>
                <a:sym typeface="Times New Roman"/>
              </a:rPr>
              <a:t>Modules and Descriptions</a:t>
            </a:r>
          </a:p>
        </p:txBody>
      </p:sp>
      <p:sp>
        <p:nvSpPr>
          <p:cNvPr id="113" name="Shape 113"/>
          <p:cNvSpPr txBox="1">
            <a:spLocks noGrp="1"/>
          </p:cNvSpPr>
          <p:nvPr>
            <p:ph type="body" idx="1"/>
          </p:nvPr>
        </p:nvSpPr>
        <p:spPr>
          <a:xfrm>
            <a:off x="4644675" y="500925"/>
            <a:ext cx="4166400" cy="4098600"/>
          </a:xfrm>
          <a:prstGeom prst="rect">
            <a:avLst/>
          </a:prstGeom>
        </p:spPr>
        <p:txBody>
          <a:bodyPr wrap="square" lIns="91425" tIns="91425" rIns="91425" bIns="91425" anchor="t" anchorCtr="0">
            <a:noAutofit/>
          </a:bodyPr>
          <a:lstStyle/>
          <a:p>
            <a:pPr marL="457200" lvl="0" indent="-317500" rtl="0">
              <a:spcBef>
                <a:spcPts val="0"/>
              </a:spcBef>
              <a:spcAft>
                <a:spcPts val="0"/>
              </a:spcAft>
              <a:buClr>
                <a:srgbClr val="000000"/>
              </a:buClr>
              <a:buSzPct val="100000"/>
              <a:buFont typeface="Times New Roman"/>
            </a:pPr>
            <a:r>
              <a:rPr lang="en" sz="1400" dirty="0">
                <a:solidFill>
                  <a:srgbClr val="000000"/>
                </a:solidFill>
                <a:latin typeface="Times New Roman"/>
                <a:ea typeface="Times New Roman"/>
                <a:cs typeface="Times New Roman"/>
                <a:sym typeface="Times New Roman"/>
              </a:rPr>
              <a:t>There are </a:t>
            </a:r>
            <a:r>
              <a:rPr lang="en-US" sz="1400" dirty="0">
                <a:solidFill>
                  <a:srgbClr val="000000"/>
                </a:solidFill>
                <a:latin typeface="Times New Roman"/>
                <a:ea typeface="Times New Roman"/>
                <a:cs typeface="Times New Roman"/>
                <a:sym typeface="Times New Roman"/>
              </a:rPr>
              <a:t>seven</a:t>
            </a:r>
            <a:r>
              <a:rPr lang="en" sz="1400" dirty="0">
                <a:solidFill>
                  <a:srgbClr val="000000"/>
                </a:solidFill>
                <a:latin typeface="Times New Roman"/>
                <a:ea typeface="Times New Roman"/>
                <a:cs typeface="Times New Roman"/>
                <a:sym typeface="Times New Roman"/>
              </a:rPr>
              <a:t> modules in this project:</a:t>
            </a:r>
          </a:p>
          <a:p>
            <a:pPr marL="457200" lvl="0" indent="-317500" rtl="0">
              <a:spcBef>
                <a:spcPts val="0"/>
              </a:spcBef>
              <a:spcAft>
                <a:spcPts val="0"/>
              </a:spcAft>
              <a:buClr>
                <a:srgbClr val="000000"/>
              </a:buClr>
              <a:buSzPct val="100000"/>
              <a:buFont typeface="Times New Roman"/>
              <a:buAutoNum type="arabicParenR"/>
            </a:pPr>
            <a:r>
              <a:rPr lang="en-US" sz="1400" dirty="0">
                <a:solidFill>
                  <a:srgbClr val="000000"/>
                </a:solidFill>
                <a:latin typeface="Times New Roman"/>
                <a:ea typeface="Times New Roman"/>
                <a:cs typeface="Times New Roman"/>
                <a:sym typeface="Times New Roman"/>
              </a:rPr>
              <a:t>Datasets and preprocessing</a:t>
            </a:r>
            <a:endParaRPr lang="en" sz="1400" dirty="0">
              <a:solidFill>
                <a:srgbClr val="000000"/>
              </a:solidFill>
              <a:latin typeface="Times New Roman"/>
              <a:ea typeface="Times New Roman"/>
              <a:cs typeface="Times New Roman"/>
              <a:sym typeface="Times New Roman"/>
            </a:endParaRPr>
          </a:p>
          <a:p>
            <a:pPr marL="457200" lvl="0" indent="-317500" rtl="0">
              <a:spcBef>
                <a:spcPts val="0"/>
              </a:spcBef>
              <a:spcAft>
                <a:spcPts val="0"/>
              </a:spcAft>
              <a:buClr>
                <a:srgbClr val="000000"/>
              </a:buClr>
              <a:buSzPct val="100000"/>
              <a:buFont typeface="Times New Roman"/>
              <a:buAutoNum type="arabicParenR"/>
            </a:pPr>
            <a:r>
              <a:rPr lang="en" sz="1400" dirty="0">
                <a:solidFill>
                  <a:srgbClr val="000000"/>
                </a:solidFill>
                <a:latin typeface="Times New Roman"/>
                <a:ea typeface="Times New Roman"/>
                <a:cs typeface="Times New Roman"/>
                <a:sym typeface="Times New Roman"/>
              </a:rPr>
              <a:t>Clustering based on density of pick-up points </a:t>
            </a:r>
          </a:p>
          <a:p>
            <a:pPr marL="457200" lvl="0" indent="-317500" rtl="0">
              <a:spcBef>
                <a:spcPts val="0"/>
              </a:spcBef>
              <a:spcAft>
                <a:spcPts val="0"/>
              </a:spcAft>
              <a:buClr>
                <a:srgbClr val="000000"/>
              </a:buClr>
              <a:buSzPct val="100000"/>
              <a:buFont typeface="Times New Roman"/>
              <a:buAutoNum type="arabicParenR"/>
            </a:pPr>
            <a:r>
              <a:rPr lang="en" sz="1400" dirty="0">
                <a:solidFill>
                  <a:srgbClr val="000000"/>
                </a:solidFill>
                <a:latin typeface="Times New Roman"/>
                <a:ea typeface="Times New Roman"/>
                <a:cs typeface="Times New Roman"/>
                <a:sym typeface="Times New Roman"/>
              </a:rPr>
              <a:t>Calculation of centroids</a:t>
            </a:r>
          </a:p>
          <a:p>
            <a:pPr marL="457200" lvl="0" indent="-317500" rtl="0">
              <a:spcBef>
                <a:spcPts val="0"/>
              </a:spcBef>
              <a:spcAft>
                <a:spcPts val="0"/>
              </a:spcAft>
              <a:buClr>
                <a:srgbClr val="000000"/>
              </a:buClr>
              <a:buSzPct val="100000"/>
              <a:buFont typeface="Times New Roman"/>
              <a:buAutoNum type="arabicParenR"/>
            </a:pPr>
            <a:r>
              <a:rPr lang="en" sz="1400" dirty="0">
                <a:solidFill>
                  <a:srgbClr val="000000"/>
                </a:solidFill>
                <a:latin typeface="Times New Roman"/>
                <a:ea typeface="Times New Roman"/>
                <a:cs typeface="Times New Roman"/>
                <a:sym typeface="Times New Roman"/>
              </a:rPr>
              <a:t>Probabili</a:t>
            </a:r>
            <a:r>
              <a:rPr lang="en-US" sz="1400" dirty="0" err="1">
                <a:solidFill>
                  <a:srgbClr val="000000"/>
                </a:solidFill>
                <a:latin typeface="Times New Roman"/>
                <a:ea typeface="Times New Roman"/>
                <a:cs typeface="Times New Roman"/>
                <a:sym typeface="Times New Roman"/>
              </a:rPr>
              <a:t>stic</a:t>
            </a:r>
            <a:r>
              <a:rPr lang="en" sz="1400" dirty="0">
                <a:solidFill>
                  <a:srgbClr val="000000"/>
                </a:solidFill>
                <a:latin typeface="Times New Roman"/>
                <a:ea typeface="Times New Roman"/>
                <a:cs typeface="Times New Roman"/>
                <a:sym typeface="Times New Roman"/>
              </a:rPr>
              <a:t> calculation</a:t>
            </a:r>
          </a:p>
          <a:p>
            <a:pPr marL="457200" lvl="0" indent="-317500" rtl="0">
              <a:spcBef>
                <a:spcPts val="0"/>
              </a:spcBef>
              <a:spcAft>
                <a:spcPts val="0"/>
              </a:spcAft>
              <a:buClr>
                <a:srgbClr val="000000"/>
              </a:buClr>
              <a:buSzPct val="100000"/>
              <a:buFont typeface="Times New Roman"/>
              <a:buAutoNum type="arabicParenR"/>
            </a:pPr>
            <a:r>
              <a:rPr lang="en-US" sz="1400" dirty="0">
                <a:solidFill>
                  <a:srgbClr val="000000"/>
                </a:solidFill>
                <a:latin typeface="Times New Roman"/>
                <a:ea typeface="Times New Roman"/>
                <a:cs typeface="Times New Roman"/>
                <a:sym typeface="Times New Roman"/>
              </a:rPr>
              <a:t>Pairwise </a:t>
            </a:r>
            <a:r>
              <a:rPr lang="en" sz="1400" dirty="0">
                <a:solidFill>
                  <a:srgbClr val="000000"/>
                </a:solidFill>
                <a:latin typeface="Times New Roman"/>
                <a:ea typeface="Times New Roman"/>
                <a:cs typeface="Times New Roman"/>
                <a:sym typeface="Times New Roman"/>
              </a:rPr>
              <a:t>driving distance </a:t>
            </a:r>
            <a:r>
              <a:rPr lang="en-US" sz="1400" dirty="0">
                <a:solidFill>
                  <a:srgbClr val="000000"/>
                </a:solidFill>
                <a:latin typeface="Times New Roman"/>
                <a:ea typeface="Times New Roman"/>
                <a:cs typeface="Times New Roman"/>
                <a:sym typeface="Times New Roman"/>
              </a:rPr>
              <a:t>calculations</a:t>
            </a:r>
          </a:p>
          <a:p>
            <a:pPr marL="457200" lvl="0" indent="-317500" rtl="0">
              <a:spcBef>
                <a:spcPts val="0"/>
              </a:spcBef>
              <a:spcAft>
                <a:spcPts val="0"/>
              </a:spcAft>
              <a:buClr>
                <a:srgbClr val="000000"/>
              </a:buClr>
              <a:buSzPct val="100000"/>
              <a:buFont typeface="Times New Roman"/>
              <a:buAutoNum type="arabicParenR"/>
            </a:pPr>
            <a:r>
              <a:rPr lang="en-US" sz="1400" dirty="0">
                <a:solidFill>
                  <a:srgbClr val="000000"/>
                </a:solidFill>
                <a:latin typeface="Times New Roman"/>
                <a:ea typeface="Times New Roman"/>
                <a:cs typeface="Times New Roman"/>
                <a:sym typeface="Times New Roman"/>
              </a:rPr>
              <a:t>Offline pruning</a:t>
            </a:r>
          </a:p>
          <a:p>
            <a:pPr marL="457200" lvl="0" indent="-317500" rtl="0">
              <a:spcBef>
                <a:spcPts val="0"/>
              </a:spcBef>
              <a:spcAft>
                <a:spcPts val="0"/>
              </a:spcAft>
              <a:buClr>
                <a:srgbClr val="000000"/>
              </a:buClr>
              <a:buSzPct val="100000"/>
              <a:buFont typeface="Times New Roman"/>
              <a:buAutoNum type="arabicParenR"/>
            </a:pPr>
            <a:r>
              <a:rPr lang="en-US" sz="1400" dirty="0">
                <a:solidFill>
                  <a:srgbClr val="000000"/>
                </a:solidFill>
                <a:latin typeface="Times New Roman"/>
                <a:ea typeface="Times New Roman"/>
                <a:cs typeface="Times New Roman"/>
                <a:sym typeface="Times New Roman"/>
              </a:rPr>
              <a:t>Online pruning</a:t>
            </a:r>
            <a:endParaRPr lang="en" sz="1400" dirty="0">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277194" y="434665"/>
            <a:ext cx="3983400" cy="1348200"/>
          </a:xfrm>
          <a:prstGeom prst="rect">
            <a:avLst/>
          </a:prstGeom>
        </p:spPr>
        <p:txBody>
          <a:bodyPr wrap="square" lIns="91425" tIns="91425" rIns="91425" bIns="91425" anchor="t" anchorCtr="0">
            <a:noAutofit/>
          </a:bodyPr>
          <a:lstStyle/>
          <a:p>
            <a:pPr lvl="0" rtl="0">
              <a:spcBef>
                <a:spcPts val="0"/>
              </a:spcBef>
              <a:buNone/>
            </a:pPr>
            <a:r>
              <a:rPr lang="en" dirty="0">
                <a:latin typeface="Times New Roman"/>
                <a:ea typeface="Times New Roman"/>
                <a:cs typeface="Times New Roman"/>
                <a:sym typeface="Times New Roman"/>
              </a:rPr>
              <a:t>Module 1: </a:t>
            </a:r>
            <a:r>
              <a:rPr lang="en-US" dirty="0">
                <a:latin typeface="Times New Roman"/>
                <a:ea typeface="Times New Roman"/>
                <a:cs typeface="Times New Roman"/>
                <a:sym typeface="Times New Roman"/>
              </a:rPr>
              <a:t>Datasets and Preprocessing</a:t>
            </a:r>
            <a:endParaRPr lang="en" dirty="0">
              <a:latin typeface="Times New Roman"/>
              <a:ea typeface="Times New Roman"/>
              <a:cs typeface="Times New Roman"/>
              <a:sym typeface="Times New Roman"/>
            </a:endParaRPr>
          </a:p>
        </p:txBody>
      </p:sp>
      <p:sp>
        <p:nvSpPr>
          <p:cNvPr id="119" name="Shape 119"/>
          <p:cNvSpPr txBox="1">
            <a:spLocks noGrp="1"/>
          </p:cNvSpPr>
          <p:nvPr>
            <p:ph type="body" idx="1"/>
          </p:nvPr>
        </p:nvSpPr>
        <p:spPr>
          <a:xfrm>
            <a:off x="4644675" y="500925"/>
            <a:ext cx="4166400" cy="4098600"/>
          </a:xfrm>
          <a:prstGeom prst="rect">
            <a:avLst/>
          </a:prstGeom>
        </p:spPr>
        <p:txBody>
          <a:bodyPr wrap="square" lIns="91425" tIns="91425" rIns="91425" bIns="91425" anchor="t" anchorCtr="0">
            <a:noAutofit/>
          </a:bodyPr>
          <a:lstStyle/>
          <a:p>
            <a:pPr marL="457200" lvl="0" indent="-317500" algn="just">
              <a:buClr>
                <a:srgbClr val="000000"/>
              </a:buClr>
              <a:buFont typeface="Times New Roman"/>
            </a:pPr>
            <a:r>
              <a:rPr lang="en-US" sz="1400" dirty="0">
                <a:solidFill>
                  <a:srgbClr val="000000"/>
                </a:solidFill>
                <a:latin typeface="Times New Roman"/>
                <a:ea typeface="Times New Roman"/>
                <a:cs typeface="Times New Roman"/>
                <a:sym typeface="Times New Roman"/>
              </a:rPr>
              <a:t>Datasets consist of 512 files. Each file contains location traces of a unique cab driver. Each file has around 20,000 records and measures the places that the cab driver visited in 30 days in the city of San Francisco, California. There are four parameters to each record. The first two parameters include the latitude and longitude respectively. The third parameter is the operational status where 0 indicates that the cab is empty and 1 indicates that the cab has at least one passenger. The last parameter is a Unix timestamp (Unix Epoch time). </a:t>
            </a:r>
            <a:endParaRPr lang="en" sz="1400" dirty="0">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TotalTime>
  <Words>2463</Words>
  <Application>Microsoft Office PowerPoint</Application>
  <PresentationFormat>On-screen Show (16:9)</PresentationFormat>
  <Paragraphs>103</Paragraphs>
  <Slides>28</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Roboto</vt:lpstr>
      <vt:lpstr>Times New Roman</vt:lpstr>
      <vt:lpstr>Cambria Math</vt:lpstr>
      <vt:lpstr>Arial</vt:lpstr>
      <vt:lpstr>Merriweather</vt:lpstr>
      <vt:lpstr>Paradigm</vt:lpstr>
      <vt:lpstr>Location-based Recommender System</vt:lpstr>
      <vt:lpstr>Content</vt:lpstr>
      <vt:lpstr>Problem Definition</vt:lpstr>
      <vt:lpstr>Purpose</vt:lpstr>
      <vt:lpstr>Problem Formulation</vt:lpstr>
      <vt:lpstr>Problem Formulation</vt:lpstr>
      <vt:lpstr>Problem Formulation</vt:lpstr>
      <vt:lpstr>Modules and Descriptions</vt:lpstr>
      <vt:lpstr>Module 1: Datasets and Preprocessing</vt:lpstr>
      <vt:lpstr>Module 1: Datasets and Preprocessing</vt:lpstr>
      <vt:lpstr>Module 2: Clustering based on density of pick-up points</vt:lpstr>
      <vt:lpstr>Module 2: Clustering Based on Density of Pick-up Points</vt:lpstr>
      <vt:lpstr>Module 3: Calculation of Centroids</vt:lpstr>
      <vt:lpstr>Module 4: Probabilistic Calculations</vt:lpstr>
      <vt:lpstr>Module 4: Probabilistic Calculations</vt:lpstr>
      <vt:lpstr>Module 5: Pairwise Driving Distance Calculations</vt:lpstr>
      <vt:lpstr>Module 6: Offline Pruning </vt:lpstr>
      <vt:lpstr>Module 6: Offline Pruning </vt:lpstr>
      <vt:lpstr>Module 6: Offline Pruning </vt:lpstr>
      <vt:lpstr>Module 7: Online Pruning</vt:lpstr>
      <vt:lpstr>Module 7: Online Pruning</vt:lpstr>
      <vt:lpstr>Result Analysis</vt:lpstr>
      <vt:lpstr>Result Analysis</vt:lpstr>
      <vt:lpstr>PowerPoint Presentation</vt:lpstr>
      <vt:lpstr>Applications</vt:lpstr>
      <vt:lpstr>Tools and Technology Used</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Location-based Recommender System</dc:title>
  <cp:lastModifiedBy>ammu ravuri</cp:lastModifiedBy>
  <cp:revision>49</cp:revision>
  <dcterms:modified xsi:type="dcterms:W3CDTF">2018-04-09T05:40:30Z</dcterms:modified>
</cp:coreProperties>
</file>