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Merriweather"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140" d="100"/>
          <a:sy n="140" d="100"/>
        </p:scale>
        <p:origin x="84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c86f000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c86f000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ec86f000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ec86f000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ec86f000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ec86f000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ec86f000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ec86f0007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ec86f0007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ec86f0007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ec86f0007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ec86f0007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ec86f0007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ec86f000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60"/>
        <p:cNvGrpSpPr/>
        <p:nvPr/>
      </p:nvGrpSpPr>
      <p:grpSpPr>
        <a:xfrm>
          <a:off x="0" y="0"/>
          <a:ext cx="0" cy="0"/>
          <a:chOff x="0" y="0"/>
          <a:chExt cx="0" cy="0"/>
        </a:xfrm>
      </p:grpSpPr>
      <p:sp>
        <p:nvSpPr>
          <p:cNvPr id="61" name="Google Shape;61;p13"/>
          <p:cNvSpPr/>
          <p:nvPr/>
        </p:nvSpPr>
        <p:spPr>
          <a:xfrm>
            <a:off x="0" y="0"/>
            <a:ext cx="9144000" cy="5143500"/>
          </a:xfrm>
          <a:prstGeom prst="rect">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3"/>
          <p:cNvGrpSpPr/>
          <p:nvPr/>
        </p:nvGrpSpPr>
        <p:grpSpPr>
          <a:xfrm>
            <a:off x="0" y="4510813"/>
            <a:ext cx="9144000" cy="150575"/>
            <a:chOff x="0" y="3797750"/>
            <a:chExt cx="9144000" cy="150575"/>
          </a:xfrm>
        </p:grpSpPr>
        <p:cxnSp>
          <p:nvCxnSpPr>
            <p:cNvPr id="63" name="Google Shape;63;p13"/>
            <p:cNvCxnSpPr/>
            <p:nvPr/>
          </p:nvCxnSpPr>
          <p:spPr>
            <a:xfrm>
              <a:off x="0" y="3797750"/>
              <a:ext cx="9144000" cy="0"/>
            </a:xfrm>
            <a:prstGeom prst="straightConnector1">
              <a:avLst/>
            </a:prstGeom>
            <a:noFill/>
            <a:ln w="19050" cap="flat" cmpd="sng">
              <a:solidFill>
                <a:srgbClr val="90A4AE"/>
              </a:solidFill>
              <a:prstDash val="solid"/>
              <a:round/>
              <a:headEnd type="none" w="sm" len="sm"/>
              <a:tailEnd type="none" w="sm" len="sm"/>
            </a:ln>
          </p:spPr>
        </p:cxnSp>
        <p:cxnSp>
          <p:nvCxnSpPr>
            <p:cNvPr id="64" name="Google Shape;64;p13"/>
            <p:cNvCxnSpPr/>
            <p:nvPr/>
          </p:nvCxnSpPr>
          <p:spPr>
            <a:xfrm>
              <a:off x="0" y="3948325"/>
              <a:ext cx="9144000" cy="0"/>
            </a:xfrm>
            <a:prstGeom prst="straightConnector1">
              <a:avLst/>
            </a:prstGeom>
            <a:noFill/>
            <a:ln w="19050" cap="flat" cmpd="sng">
              <a:solidFill>
                <a:srgbClr val="90A4AE"/>
              </a:solidFill>
              <a:prstDash val="solid"/>
              <a:round/>
              <a:headEnd type="none" w="sm" len="sm"/>
              <a:tailEnd type="none" w="sm" len="sm"/>
            </a:ln>
          </p:spPr>
        </p:cxnSp>
        <p:cxnSp>
          <p:nvCxnSpPr>
            <p:cNvPr id="65" name="Google Shape;65;p13"/>
            <p:cNvCxnSpPr/>
            <p:nvPr/>
          </p:nvCxnSpPr>
          <p:spPr>
            <a:xfrm>
              <a:off x="0" y="3873038"/>
              <a:ext cx="9144000" cy="0"/>
            </a:xfrm>
            <a:prstGeom prst="straightConnector1">
              <a:avLst/>
            </a:prstGeom>
            <a:noFill/>
            <a:ln w="19050" cap="flat" cmpd="sng">
              <a:solidFill>
                <a:srgbClr val="90A4AE"/>
              </a:solidFill>
              <a:prstDash val="solid"/>
              <a:round/>
              <a:headEnd type="none" w="sm" len="sm"/>
              <a:tailEnd type="none" w="sm" len="sm"/>
            </a:ln>
          </p:spPr>
        </p:cxnSp>
      </p:grpSp>
      <p:sp>
        <p:nvSpPr>
          <p:cNvPr id="66" name="Google Shape;66;p13"/>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a:endParaRPr/>
          </a:p>
        </p:txBody>
      </p:sp>
      <p:sp>
        <p:nvSpPr>
          <p:cNvPr id="67" name="Google Shape;6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statista.com/statistics/958347/cagr-whisky-types-developed-market-worldwid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s://www.suntory.com/about/award/index.html" TargetMode="External"/><Relationship Id="rId4" Type="http://schemas.openxmlformats.org/officeDocument/2006/relationships/hyperlink" Target="https://www.statista.com/statistics/259730/leading-whiskey-brands-worldwide-based-on-sales-volu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Insight of Yamazaki Whiskey</a:t>
            </a:r>
            <a:endParaRPr/>
          </a:p>
        </p:txBody>
      </p:sp>
      <p:sp>
        <p:nvSpPr>
          <p:cNvPr id="73" name="Google Shape;73;p14"/>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Reported by Cassiel Huo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E3778-F9E3-C346-819D-56D14048FCFB}"/>
              </a:ext>
            </a:extLst>
          </p:cNvPr>
          <p:cNvSpPr>
            <a:spLocks noGrp="1"/>
          </p:cNvSpPr>
          <p:nvPr>
            <p:ph type="title"/>
          </p:nvPr>
        </p:nvSpPr>
        <p:spPr/>
        <p:txBody>
          <a:bodyPr/>
          <a:lstStyle/>
          <a:p>
            <a:r>
              <a:rPr kumimoji="1" lang="en-US" altLang="zh-CN" dirty="0"/>
              <a:t>Table of contents</a:t>
            </a:r>
            <a:endParaRPr kumimoji="1" lang="zh-CN" altLang="en-US" dirty="0"/>
          </a:p>
        </p:txBody>
      </p:sp>
      <p:sp>
        <p:nvSpPr>
          <p:cNvPr id="3" name="文本占位符 2">
            <a:extLst>
              <a:ext uri="{FF2B5EF4-FFF2-40B4-BE49-F238E27FC236}">
                <a16:creationId xmlns:a16="http://schemas.microsoft.com/office/drawing/2014/main" id="{003275F5-A643-0D47-B022-B90394D15540}"/>
              </a:ext>
            </a:extLst>
          </p:cNvPr>
          <p:cNvSpPr>
            <a:spLocks noGrp="1"/>
          </p:cNvSpPr>
          <p:nvPr>
            <p:ph type="body" idx="1"/>
          </p:nvPr>
        </p:nvSpPr>
        <p:spPr/>
        <p:txBody>
          <a:bodyPr/>
          <a:lstStyle/>
          <a:p>
            <a:r>
              <a:rPr kumimoji="1" lang="en-US" altLang="zh-CN" dirty="0"/>
              <a:t>Introduction</a:t>
            </a:r>
          </a:p>
          <a:p>
            <a:pPr marL="146050" indent="0">
              <a:buNone/>
            </a:pPr>
            <a:endParaRPr kumimoji="1" lang="en-US" altLang="zh-CN" dirty="0"/>
          </a:p>
          <a:p>
            <a:r>
              <a:rPr kumimoji="1" lang="en-US" altLang="zh-CN" dirty="0"/>
              <a:t>Whiskey market analysis</a:t>
            </a:r>
          </a:p>
          <a:p>
            <a:pPr marL="146050" indent="0">
              <a:buNone/>
            </a:pPr>
            <a:endParaRPr kumimoji="1" lang="en-US" altLang="zh-CN" dirty="0"/>
          </a:p>
          <a:p>
            <a:r>
              <a:rPr kumimoji="1" lang="en-US" altLang="zh-CN" dirty="0"/>
              <a:t>Yamazaki 12-Year old product analysis</a:t>
            </a:r>
          </a:p>
          <a:p>
            <a:pPr marL="146050" indent="0">
              <a:buNone/>
            </a:pPr>
            <a:endParaRPr kumimoji="1" lang="en-US" altLang="zh-CN" dirty="0"/>
          </a:p>
          <a:p>
            <a:r>
              <a:rPr kumimoji="1" lang="en-US" altLang="zh-CN" dirty="0"/>
              <a:t>Yamazaki 18 &amp; 25-Year old product analysis</a:t>
            </a:r>
          </a:p>
          <a:p>
            <a:pPr marL="146050" indent="0">
              <a:buNone/>
            </a:pPr>
            <a:endParaRPr kumimoji="1" lang="en-US" altLang="zh-CN" dirty="0"/>
          </a:p>
          <a:p>
            <a:r>
              <a:rPr kumimoji="1" lang="en-US" altLang="zh-CN" dirty="0"/>
              <a:t>Recommendation</a:t>
            </a:r>
            <a:endParaRPr kumimoji="1" lang="zh-CN" altLang="en-US" dirty="0"/>
          </a:p>
        </p:txBody>
      </p:sp>
    </p:spTree>
    <p:extLst>
      <p:ext uri="{BB962C8B-B14F-4D97-AF65-F5344CB8AC3E}">
        <p14:creationId xmlns:p14="http://schemas.microsoft.com/office/powerpoint/2010/main" val="187348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9" name="Google Shape;79;p15"/>
          <p:cNvSpPr txBox="1"/>
          <p:nvPr/>
        </p:nvSpPr>
        <p:spPr>
          <a:xfrm>
            <a:off x="311725" y="1490400"/>
            <a:ext cx="8628600" cy="3283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Times New Roman"/>
              <a:buChar char="●"/>
            </a:pPr>
            <a:r>
              <a:rPr lang="en" sz="1300" dirty="0">
                <a:latin typeface="Times New Roman"/>
                <a:ea typeface="Times New Roman"/>
                <a:cs typeface="Times New Roman"/>
                <a:sym typeface="Times New Roman"/>
              </a:rPr>
              <a:t>As produced by Japanese first malt whiskey distillery, The Yamazaki distillery, Yamazaki whiskey is one of the high-quality single malt whiskey around the world. </a:t>
            </a:r>
            <a:endParaRPr sz="13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300" dirty="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dirty="0">
                <a:latin typeface="Times New Roman"/>
                <a:ea typeface="Times New Roman"/>
                <a:cs typeface="Times New Roman"/>
                <a:sym typeface="Times New Roman"/>
              </a:rPr>
              <a:t>Distinguished from traditional Scotch Whiskey, during the process of fermentation, Yamazaki whisky used a special Japanese oak barrel in order to introduce gores flowers incense and spices.</a:t>
            </a:r>
            <a:endParaRPr sz="13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300" dirty="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dirty="0">
                <a:latin typeface="Times New Roman"/>
                <a:ea typeface="Times New Roman"/>
                <a:cs typeface="Times New Roman"/>
                <a:sym typeface="Times New Roman"/>
              </a:rPr>
              <a:t>In the 1990s, the popularity of Yamazaki whisky grew and new expressions were introduced.</a:t>
            </a:r>
            <a:endParaRPr sz="13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300" dirty="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dirty="0">
                <a:latin typeface="Times New Roman"/>
                <a:ea typeface="Times New Roman"/>
                <a:cs typeface="Times New Roman"/>
                <a:sym typeface="Times New Roman"/>
              </a:rPr>
              <a:t>Yamazaki whiskey is definitely a collective choice. Although the price of one single bottle of Yamazaki is located beyond normal price, since Yamazaki 12, Yamazaki 18 and Yamazaki 25 these three main products won the international awards plenty of times, which allowed an increasing in the number of customers of Yamazaki Whiskey. It is also wealth-worthy of owning Yamazaki whisky as the</a:t>
            </a:r>
            <a:r>
              <a:rPr lang="zh-CN" altLang="en-US" sz="1300" dirty="0">
                <a:latin typeface="Times New Roman"/>
                <a:ea typeface="Times New Roman"/>
                <a:cs typeface="Times New Roman"/>
                <a:sym typeface="Times New Roman"/>
              </a:rPr>
              <a:t> </a:t>
            </a:r>
            <a:r>
              <a:rPr lang="en-US" altLang="zh-CN" sz="1300" dirty="0">
                <a:latin typeface="Times New Roman"/>
                <a:ea typeface="Times New Roman"/>
                <a:cs typeface="Times New Roman"/>
                <a:sym typeface="Times New Roman"/>
              </a:rPr>
              <a:t>price of them is predicted to grow in the future time</a:t>
            </a:r>
            <a:r>
              <a:rPr lang="en" sz="1300" dirty="0">
                <a:latin typeface="Times New Roman"/>
                <a:ea typeface="Times New Roman"/>
                <a:cs typeface="Times New Roman"/>
                <a:sym typeface="Times New Roman"/>
              </a:rPr>
              <a:t>. </a:t>
            </a:r>
            <a:endParaRPr sz="1300" dirty="0">
              <a:latin typeface="Times New Roman"/>
              <a:ea typeface="Times New Roman"/>
              <a:cs typeface="Times New Roman"/>
              <a:sym typeface="Times New Roman"/>
            </a:endParaRPr>
          </a:p>
          <a:p>
            <a:pPr marL="0" lvl="0" indent="0" algn="l" rtl="0">
              <a:spcBef>
                <a:spcPts val="0"/>
              </a:spcBef>
              <a:spcAft>
                <a:spcPts val="0"/>
              </a:spcAft>
              <a:buNone/>
            </a:pPr>
            <a:endParaRPr sz="13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Whiskey market analysis</a:t>
            </a:r>
            <a:endParaRPr/>
          </a:p>
        </p:txBody>
      </p:sp>
      <p:pic>
        <p:nvPicPr>
          <p:cNvPr id="85" name="Google Shape;85;p16"/>
          <p:cNvPicPr preferRelativeResize="0"/>
          <p:nvPr/>
        </p:nvPicPr>
        <p:blipFill rotWithShape="1">
          <a:blip r:embed="rId3">
            <a:alphaModFix/>
          </a:blip>
          <a:srcRect r="10120"/>
          <a:stretch/>
        </p:blipFill>
        <p:spPr>
          <a:xfrm>
            <a:off x="56825" y="1219325"/>
            <a:ext cx="4443725" cy="2704876"/>
          </a:xfrm>
          <a:prstGeom prst="rect">
            <a:avLst/>
          </a:prstGeom>
          <a:noFill/>
          <a:ln>
            <a:noFill/>
          </a:ln>
        </p:spPr>
      </p:pic>
      <p:sp>
        <p:nvSpPr>
          <p:cNvPr id="86" name="Google Shape;86;p16"/>
          <p:cNvSpPr txBox="1"/>
          <p:nvPr/>
        </p:nvSpPr>
        <p:spPr>
          <a:xfrm>
            <a:off x="4616925" y="1348750"/>
            <a:ext cx="4527300" cy="2332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By the end of 2018, five dominance whisky saling countries are India, Scotland, America, Ireland and Canada. </a:t>
            </a:r>
            <a:endParaRPr>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India has the market share based on sales volume of leading brands as 69%, which is almost 20 times Canada’s 3.44% for the single year of 2018. </a:t>
            </a:r>
            <a:endParaRPr>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The rest Scotland has 26.3% of market share; America has 23%; Ireland 3.54%.</a:t>
            </a:r>
            <a:endParaRPr>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322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Whiskey market analysis</a:t>
            </a:r>
            <a:endParaRPr dirty="0"/>
          </a:p>
        </p:txBody>
      </p:sp>
      <p:pic>
        <p:nvPicPr>
          <p:cNvPr id="92" name="Google Shape;92;p17"/>
          <p:cNvPicPr preferRelativeResize="0"/>
          <p:nvPr/>
        </p:nvPicPr>
        <p:blipFill>
          <a:blip r:embed="rId3">
            <a:alphaModFix/>
          </a:blip>
          <a:stretch>
            <a:fillRect/>
          </a:stretch>
        </p:blipFill>
        <p:spPr>
          <a:xfrm>
            <a:off x="152400" y="1170125"/>
            <a:ext cx="4308450" cy="2724600"/>
          </a:xfrm>
          <a:prstGeom prst="rect">
            <a:avLst/>
          </a:prstGeom>
          <a:noFill/>
          <a:ln>
            <a:noFill/>
          </a:ln>
        </p:spPr>
      </p:pic>
      <p:sp>
        <p:nvSpPr>
          <p:cNvPr id="93" name="Google Shape;93;p17"/>
          <p:cNvSpPr txBox="1"/>
          <p:nvPr/>
        </p:nvSpPr>
        <p:spPr>
          <a:xfrm>
            <a:off x="4391250" y="1036974"/>
            <a:ext cx="4680600" cy="3379577"/>
          </a:xfrm>
          <a:prstGeom prst="rect">
            <a:avLst/>
          </a:prstGeom>
          <a:noFill/>
          <a:ln>
            <a:noFill/>
          </a:ln>
        </p:spPr>
        <p:txBody>
          <a:bodyPr spcFirstLastPara="1" wrap="square" lIns="91425" tIns="91425" rIns="91425" bIns="91425" anchor="t" anchorCtr="0">
            <a:noAutofit/>
          </a:bodyPr>
          <a:lstStyle/>
          <a:p>
            <a:pPr marL="457200" indent="-317500">
              <a:buClr>
                <a:srgbClr val="FFFFFF"/>
              </a:buClr>
              <a:buSzPts val="1400"/>
              <a:buFont typeface="Times New Roman"/>
              <a:buChar char="●"/>
            </a:pPr>
            <a:r>
              <a:rPr lang="en-CA" altLang="zh-CN" dirty="0">
                <a:solidFill>
                  <a:srgbClr val="FFFFFF"/>
                </a:solidFill>
                <a:latin typeface="Times New Roman"/>
                <a:ea typeface="Times New Roman"/>
                <a:cs typeface="Times New Roman"/>
                <a:sym typeface="Times New Roman"/>
              </a:rPr>
              <a:t>The global whiskey market size was valued at USD 57.96 billion in 2018 and is projected to register a CAGR of 6.4% over the forecast period</a:t>
            </a:r>
            <a:endParaRPr lang="en" dirty="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endParaRPr lang="en" dirty="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dirty="0">
                <a:solidFill>
                  <a:srgbClr val="FFFFFF"/>
                </a:solidFill>
                <a:latin typeface="Times New Roman"/>
                <a:ea typeface="Times New Roman"/>
                <a:cs typeface="Times New Roman"/>
                <a:sym typeface="Times New Roman"/>
              </a:rPr>
              <a:t>By the end of 2019, single malt whiskey showed increasing trend as +3.0% of the growth rate.</a:t>
            </a:r>
            <a:endParaRPr dirty="0">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dirty="0">
                <a:solidFill>
                  <a:srgbClr val="FFFFFF"/>
                </a:solidFill>
                <a:latin typeface="Times New Roman"/>
                <a:ea typeface="Times New Roman"/>
                <a:cs typeface="Times New Roman"/>
                <a:sym typeface="Times New Roman"/>
              </a:rPr>
              <a:t>For the recent decade, the global whiskey industry was majorly focused on North America and Europe owing the large customer demand in the U.S., The U.K. and France.</a:t>
            </a:r>
          </a:p>
          <a:p>
            <a:pPr marL="457200" lvl="0" indent="-317500" algn="l" rtl="0">
              <a:spcBef>
                <a:spcPts val="0"/>
              </a:spcBef>
              <a:spcAft>
                <a:spcPts val="0"/>
              </a:spcAft>
              <a:buClr>
                <a:srgbClr val="FFFFFF"/>
              </a:buClr>
              <a:buSzPts val="1400"/>
              <a:buFont typeface="Times New Roman"/>
              <a:buChar char="●"/>
            </a:pPr>
            <a:endParaRPr lang="en" altLang="zh-CN" dirty="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dirty="0">
                <a:solidFill>
                  <a:srgbClr val="FFFFFF"/>
                </a:solidFill>
                <a:latin typeface="Times New Roman"/>
                <a:ea typeface="Times New Roman"/>
                <a:cs typeface="Times New Roman"/>
                <a:sym typeface="Times New Roman"/>
              </a:rPr>
              <a:t>But economically developed Asian-Pacific countries are also likely to attain traction in the years to come.</a:t>
            </a:r>
            <a:endParaRPr dirty="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16000" y="3703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Yamazaki 12-Year old product analysis</a:t>
            </a:r>
            <a:endParaRPr/>
          </a:p>
        </p:txBody>
      </p:sp>
      <p:pic>
        <p:nvPicPr>
          <p:cNvPr id="99" name="Google Shape;99;p18"/>
          <p:cNvPicPr preferRelativeResize="0"/>
          <p:nvPr/>
        </p:nvPicPr>
        <p:blipFill rotWithShape="1">
          <a:blip r:embed="rId3">
            <a:alphaModFix/>
          </a:blip>
          <a:srcRect l="-3560" r="3559"/>
          <a:stretch/>
        </p:blipFill>
        <p:spPr>
          <a:xfrm>
            <a:off x="0" y="1671226"/>
            <a:ext cx="4104951" cy="2628100"/>
          </a:xfrm>
          <a:prstGeom prst="rect">
            <a:avLst/>
          </a:prstGeom>
          <a:noFill/>
          <a:ln>
            <a:noFill/>
          </a:ln>
          <a:effectLst>
            <a:outerShdw blurRad="57150" dist="19050" dir="5400000" algn="bl" rotWithShape="0">
              <a:srgbClr val="000000">
                <a:alpha val="50000"/>
              </a:srgbClr>
            </a:outerShdw>
          </a:effectLst>
        </p:spPr>
      </p:pic>
      <p:sp>
        <p:nvSpPr>
          <p:cNvPr id="100" name="Google Shape;100;p18"/>
          <p:cNvSpPr txBox="1"/>
          <p:nvPr/>
        </p:nvSpPr>
        <p:spPr>
          <a:xfrm>
            <a:off x="435150" y="4064325"/>
            <a:ext cx="50130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Times New Roman"/>
              <a:ea typeface="Times New Roman"/>
              <a:cs typeface="Times New Roman"/>
              <a:sym typeface="Times New Roman"/>
            </a:endParaRPr>
          </a:p>
        </p:txBody>
      </p:sp>
      <p:sp>
        <p:nvSpPr>
          <p:cNvPr id="101" name="Google Shape;101;p18"/>
          <p:cNvSpPr txBox="1"/>
          <p:nvPr/>
        </p:nvSpPr>
        <p:spPr>
          <a:xfrm>
            <a:off x="4429850" y="1688400"/>
            <a:ext cx="4612500" cy="2784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dirty="0">
                <a:latin typeface="Times New Roman"/>
                <a:ea typeface="Times New Roman"/>
                <a:cs typeface="Times New Roman"/>
                <a:sym typeface="Times New Roman"/>
              </a:rPr>
              <a:t>The average Hammer price over 2015-2019 of Yamazaki 12-Year old is £98.73</a:t>
            </a:r>
            <a:r>
              <a:rPr lang="en-US" dirty="0">
                <a:latin typeface="Times New Roman"/>
                <a:ea typeface="Times New Roman"/>
                <a:cs typeface="Times New Roman"/>
                <a:sym typeface="Times New Roman"/>
              </a:rPr>
              <a:t>, </a:t>
            </a:r>
            <a:r>
              <a:rPr lang="en" dirty="0">
                <a:latin typeface="Times New Roman"/>
                <a:ea typeface="Times New Roman"/>
                <a:cs typeface="Times New Roman"/>
                <a:sym typeface="Times New Roman"/>
              </a:rPr>
              <a:t>with an increasing trend in both price and sales volume.</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dirty="0">
                <a:latin typeface="Times New Roman"/>
                <a:ea typeface="Times New Roman"/>
                <a:cs typeface="Times New Roman"/>
                <a:sym typeface="Times New Roman"/>
              </a:rPr>
              <a:t>With the hammer price doubled over the past 4 years (i.e. from £63.16 in 2015 to £133.41 in 2019), it brings a rising of nearly 6 times from 2015 to 2019 in the quantity of sales.</a:t>
            </a: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3790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Yamazaki 18 &amp; 25-Year old product analysis</a:t>
            </a:r>
            <a:endParaRPr/>
          </a:p>
        </p:txBody>
      </p:sp>
      <p:pic>
        <p:nvPicPr>
          <p:cNvPr id="107" name="Google Shape;107;p19"/>
          <p:cNvPicPr preferRelativeResize="0"/>
          <p:nvPr/>
        </p:nvPicPr>
        <p:blipFill rotWithShape="1">
          <a:blip r:embed="rId3">
            <a:alphaModFix/>
          </a:blip>
          <a:srcRect r="2771"/>
          <a:stretch/>
        </p:blipFill>
        <p:spPr>
          <a:xfrm>
            <a:off x="119250" y="1307925"/>
            <a:ext cx="3614375" cy="2123225"/>
          </a:xfrm>
          <a:prstGeom prst="rect">
            <a:avLst/>
          </a:prstGeom>
          <a:noFill/>
          <a:ln>
            <a:noFill/>
          </a:ln>
          <a:effectLst>
            <a:outerShdw blurRad="57150" dist="19050" dir="5400000" algn="bl" rotWithShape="0">
              <a:srgbClr val="000000">
                <a:alpha val="50000"/>
              </a:srgbClr>
            </a:outerShdw>
          </a:effectLst>
        </p:spPr>
      </p:pic>
      <p:pic>
        <p:nvPicPr>
          <p:cNvPr id="108" name="Google Shape;108;p19"/>
          <p:cNvPicPr preferRelativeResize="0"/>
          <p:nvPr/>
        </p:nvPicPr>
        <p:blipFill rotWithShape="1">
          <a:blip r:embed="rId4">
            <a:alphaModFix/>
          </a:blip>
          <a:srcRect r="2714"/>
          <a:stretch/>
        </p:blipFill>
        <p:spPr>
          <a:xfrm>
            <a:off x="4312450" y="1272875"/>
            <a:ext cx="3398449" cy="2193300"/>
          </a:xfrm>
          <a:prstGeom prst="rect">
            <a:avLst/>
          </a:prstGeom>
          <a:noFill/>
          <a:ln>
            <a:noFill/>
          </a:ln>
          <a:effectLst>
            <a:outerShdw blurRad="57150" dist="19050" dir="5400000" algn="bl" rotWithShape="0">
              <a:srgbClr val="000000">
                <a:alpha val="50000"/>
              </a:srgbClr>
            </a:outerShdw>
          </a:effectLst>
        </p:spPr>
      </p:pic>
      <p:sp>
        <p:nvSpPr>
          <p:cNvPr id="109" name="Google Shape;109;p19"/>
          <p:cNvSpPr txBox="1"/>
          <p:nvPr/>
        </p:nvSpPr>
        <p:spPr>
          <a:xfrm>
            <a:off x="374250" y="3621700"/>
            <a:ext cx="8640000" cy="1395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By the end of 2019, Yamazaki 18 &amp; 25 has a sales volume of 1951 bottles (2012-2019) and 2125 bottles respectively. However, both Yamazaki 18 &amp; 25 have experienced decrease in the sales volume of 60% and 55%.</a:t>
            </a:r>
            <a:endParaRPr sz="1200">
              <a:latin typeface="Times New Roman"/>
              <a:ea typeface="Times New Roman"/>
              <a:cs typeface="Times New Roman"/>
              <a:sym typeface="Times New Roman"/>
            </a:endParaRPr>
          </a:p>
          <a:p>
            <a:pPr marL="457200" lvl="0" indent="0" algn="l" rtl="0">
              <a:spcBef>
                <a:spcPts val="0"/>
              </a:spcBef>
              <a:spcAft>
                <a:spcPts val="0"/>
              </a:spcAft>
              <a:buNone/>
            </a:pP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For the same period of time, the price of Yamazaki 25 is 5-6 times higher that Yamazaki 18 with a peak at </a:t>
            </a:r>
            <a:r>
              <a:rPr lang="en">
                <a:latin typeface="Times New Roman"/>
                <a:ea typeface="Times New Roman"/>
                <a:cs typeface="Times New Roman"/>
                <a:sym typeface="Times New Roman"/>
              </a:rPr>
              <a:t>£</a:t>
            </a:r>
            <a:r>
              <a:rPr lang="en" sz="1200">
                <a:latin typeface="Times New Roman"/>
                <a:ea typeface="Times New Roman"/>
                <a:cs typeface="Times New Roman"/>
                <a:sym typeface="Times New Roman"/>
              </a:rPr>
              <a:t>4114.62 in 2019, it is also predicted that the price of both products will keep rising in the future years.</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Recommandations</a:t>
            </a:r>
            <a:endParaRPr/>
          </a:p>
        </p:txBody>
      </p:sp>
      <p:sp>
        <p:nvSpPr>
          <p:cNvPr id="115" name="Google Shape;115;p20"/>
          <p:cNvSpPr txBox="1"/>
          <p:nvPr/>
        </p:nvSpPr>
        <p:spPr>
          <a:xfrm>
            <a:off x="496075" y="1549150"/>
            <a:ext cx="8398500" cy="3002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dirty="0">
                <a:latin typeface="Times New Roman"/>
                <a:ea typeface="Times New Roman"/>
                <a:cs typeface="Times New Roman"/>
                <a:sym typeface="Times New Roman"/>
              </a:rPr>
              <a:t>Overall, both Yamazaki 12 &amp; 18 &amp; 25 have great auction sale performances the recent 5 years with a total sales of £150,489, £199,764 and £3,551,144 respectively.  </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dirty="0">
                <a:latin typeface="Times New Roman"/>
                <a:ea typeface="Times New Roman"/>
                <a:cs typeface="Times New Roman"/>
                <a:sym typeface="Times New Roman"/>
              </a:rPr>
              <a:t>As Yamazaki 12 &amp; 18 won the gold awards of International Spirits Challenge in the year of 2018, it is predicted that the price of both 12 &amp; 18 will growing at a steady speed. Thus it is recommended as to do mini-investments on these two main products of Yamazaki whiskey.</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dirty="0">
                <a:latin typeface="Times New Roman"/>
                <a:ea typeface="Times New Roman"/>
                <a:cs typeface="Times New Roman"/>
                <a:sym typeface="Times New Roman"/>
              </a:rPr>
              <a:t>By the end of 2019, Yamazaki 25 has already 4 times the price as of 2015, which indicates Yamazaki 25 actually has the most upside potentials. Thus it is recommended as to to investment on Yamazaki 25 for collective purpose.  </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1" name="Google Shape;121;p21"/>
          <p:cNvSpPr txBox="1"/>
          <p:nvPr/>
        </p:nvSpPr>
        <p:spPr>
          <a:xfrm>
            <a:off x="423925" y="1846375"/>
            <a:ext cx="7300800" cy="1409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sz="1100" u="sng">
                <a:solidFill>
                  <a:schemeClr val="hlink"/>
                </a:solidFill>
                <a:hlinkClick r:id="rId3"/>
              </a:rPr>
              <a:t>https://www.statista.com/statistics/958347/cagr-whisky-types-developed-market-worldwide/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sz="1100" u="sng">
                <a:solidFill>
                  <a:schemeClr val="hlink"/>
                </a:solidFill>
                <a:hlinkClick r:id="rId4"/>
              </a:rPr>
              <a:t>https://www.statista.com/statistics/259730/leading-whiskey-brands-worldwide-based-on-sales-volume/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sz="1100" u="sng">
                <a:solidFill>
                  <a:schemeClr val="hlink"/>
                </a:solidFill>
                <a:hlinkClick r:id="rId5"/>
              </a:rPr>
              <a:t>https://www.suntory.com/about/award/index.html</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1624</TotalTime>
  <Words>706</Words>
  <Application>Microsoft Macintosh PowerPoint</Application>
  <PresentationFormat>全屏显示(16:9)</PresentationFormat>
  <Paragraphs>52</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Merriweather</vt:lpstr>
      <vt:lpstr>Times New Roman</vt:lpstr>
      <vt:lpstr>Roboto</vt:lpstr>
      <vt:lpstr>Arial</vt:lpstr>
      <vt:lpstr>Paradigm</vt:lpstr>
      <vt:lpstr>Market Insight of Yamazaki Whiskey</vt:lpstr>
      <vt:lpstr>Table of contents</vt:lpstr>
      <vt:lpstr>Introduction</vt:lpstr>
      <vt:lpstr>Whiskey market analysis</vt:lpstr>
      <vt:lpstr>Whiskey market analysis</vt:lpstr>
      <vt:lpstr>Yamazaki 12-Year old product analysis</vt:lpstr>
      <vt:lpstr>Yamazaki 18 &amp; 25-Year old product analysis</vt:lpstr>
      <vt:lpstr>Recommandations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Insight of Yamazaki Whiskey</dc:title>
  <cp:lastModifiedBy>Jiachen Huo</cp:lastModifiedBy>
  <cp:revision>5</cp:revision>
  <dcterms:modified xsi:type="dcterms:W3CDTF">2020-03-07T19:09:53Z</dcterms:modified>
</cp:coreProperties>
</file>