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89212" y="2218413"/>
            <a:ext cx="8915399" cy="1032317"/>
          </a:xfrm>
        </p:spPr>
        <p:txBody>
          <a:bodyPr>
            <a:normAutofit/>
          </a:bodyPr>
          <a:lstStyle/>
          <a:p>
            <a:r>
              <a:rPr lang="zh-CN" altLang="en-US" sz="4400" dirty="0" smtClean="0">
                <a:solidFill>
                  <a:schemeClr val="tx1"/>
                </a:solidFill>
                <a:latin typeface="华文仿宋" panose="02010600040101010101" pitchFamily="2" charset="-122"/>
                <a:ea typeface="华文仿宋" panose="02010600040101010101" pitchFamily="2" charset="-122"/>
              </a:rPr>
              <a:t>行政一审与二审文书信息提取</a:t>
            </a:r>
            <a:endParaRPr lang="zh-CN" altLang="en-US" sz="4400" dirty="0">
              <a:solidFill>
                <a:schemeClr val="tx1"/>
              </a:solidFill>
              <a:latin typeface="华文仿宋" panose="02010600040101010101" pitchFamily="2" charset="-122"/>
              <a:ea typeface="华文仿宋" panose="02010600040101010101" pitchFamily="2" charset="-122"/>
            </a:endParaRPr>
          </a:p>
        </p:txBody>
      </p:sp>
      <p:sp>
        <p:nvSpPr>
          <p:cNvPr id="4" name="文本框 3"/>
          <p:cNvSpPr txBox="1"/>
          <p:nvPr/>
        </p:nvSpPr>
        <p:spPr>
          <a:xfrm>
            <a:off x="6575729" y="3991555"/>
            <a:ext cx="3522428" cy="369332"/>
          </a:xfrm>
          <a:prstGeom prst="rect">
            <a:avLst/>
          </a:prstGeom>
          <a:noFill/>
        </p:spPr>
        <p:txBody>
          <a:bodyPr wrap="square" rtlCol="0">
            <a:spAutoFit/>
          </a:bodyPr>
          <a:lstStyle/>
          <a:p>
            <a:r>
              <a:rPr lang="en-US" altLang="zh-CN" dirty="0" smtClean="0"/>
              <a:t>——</a:t>
            </a:r>
            <a:r>
              <a:rPr lang="zh-CN" altLang="en-US" dirty="0" smtClean="0"/>
              <a:t>南京大学文书信息挖掘小组</a:t>
            </a:r>
            <a:endParaRPr lang="zh-CN" altLang="en-US" dirty="0"/>
          </a:p>
        </p:txBody>
      </p:sp>
    </p:spTree>
    <p:extLst>
      <p:ext uri="{BB962C8B-B14F-4D97-AF65-F5344CB8AC3E}">
        <p14:creationId xmlns:p14="http://schemas.microsoft.com/office/powerpoint/2010/main" val="1503460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normAutofit fontScale="90000"/>
          </a:bodyPr>
          <a:lstStyle/>
          <a:p>
            <a:r>
              <a:rPr lang="zh-CN" altLang="en-US" dirty="0" smtClean="0"/>
              <a:t>裁判分析过程段</a:t>
            </a:r>
            <a:endParaRPr lang="zh-CN" altLang="en-US" dirty="0"/>
          </a:p>
        </p:txBody>
      </p:sp>
      <p:sp>
        <p:nvSpPr>
          <p:cNvPr id="3" name="内容占位符 2"/>
          <p:cNvSpPr>
            <a:spLocks noGrp="1"/>
          </p:cNvSpPr>
          <p:nvPr>
            <p:ph idx="1"/>
          </p:nvPr>
        </p:nvSpPr>
        <p:spPr>
          <a:xfrm>
            <a:off x="6234623" y="1354373"/>
            <a:ext cx="5255012" cy="4807888"/>
          </a:xfrm>
        </p:spPr>
        <p:txBody>
          <a:bodyPr>
            <a:normAutofit/>
          </a:bodyPr>
          <a:lstStyle/>
          <a:p>
            <a:r>
              <a:rPr lang="zh-CN" altLang="en-US" sz="1400" b="1" dirty="0" smtClean="0"/>
              <a:t>裁判分析过程</a:t>
            </a:r>
            <a:r>
              <a:rPr lang="zh-CN" altLang="en-US" sz="1400" b="1" dirty="0" smtClean="0"/>
              <a:t>段</a:t>
            </a:r>
            <a:r>
              <a:rPr lang="zh-CN" altLang="en-US" sz="1400" b="1" dirty="0" smtClean="0"/>
              <a:t>示例（行政一审）：</a:t>
            </a:r>
            <a:endParaRPr lang="en-US" altLang="zh-CN" sz="1400" b="1" dirty="0" smtClean="0"/>
          </a:p>
          <a:p>
            <a:pPr marL="0" indent="0">
              <a:lnSpc>
                <a:spcPct val="120000"/>
              </a:lnSpc>
              <a:spcBef>
                <a:spcPts val="0"/>
              </a:spcBef>
              <a:buNone/>
            </a:pPr>
            <a:r>
              <a:rPr lang="zh-CN" altLang="en-US" sz="1400" dirty="0" smtClean="0"/>
              <a:t>本</a:t>
            </a:r>
            <a:r>
              <a:rPr lang="zh-CN" altLang="en-US" sz="1400" dirty="0"/>
              <a:t>院认为，依据</a:t>
            </a:r>
            <a:r>
              <a:rPr lang="en-US" altLang="zh-CN" sz="1400" dirty="0"/>
              <a:t>《</a:t>
            </a:r>
            <a:r>
              <a:rPr lang="zh-CN" altLang="en-US" sz="1400" dirty="0"/>
              <a:t>中华人民共和国政府信息公开条例</a:t>
            </a:r>
            <a:r>
              <a:rPr lang="en-US" altLang="zh-CN" sz="1400" dirty="0"/>
              <a:t>》</a:t>
            </a:r>
            <a:r>
              <a:rPr lang="zh-CN" altLang="en-US" sz="1400" dirty="0"/>
              <a:t>第四条的规定，被告天津市北辰区青光镇人民政府具有对申请信息公开事项作出答复的主体资格和法定职权。</a:t>
            </a:r>
            <a:r>
              <a:rPr lang="en-US" altLang="zh-CN" sz="1400" dirty="0"/>
              <a:t>《</a:t>
            </a:r>
            <a:r>
              <a:rPr lang="zh-CN" altLang="en-US" sz="1400" dirty="0"/>
              <a:t>中华人民共和国政府信息公开条例</a:t>
            </a:r>
            <a:r>
              <a:rPr lang="en-US" altLang="zh-CN" sz="1400" dirty="0"/>
              <a:t>》</a:t>
            </a:r>
            <a:r>
              <a:rPr lang="zh-CN" altLang="en-US" sz="1400" dirty="0"/>
              <a:t>第二条规定，本条例所称政府信息，是指行政机关在履行职责过程中制作或者获取的，以一定形式记录、保存的信息。被告在其作出的</a:t>
            </a:r>
            <a:r>
              <a:rPr lang="en-US" altLang="zh-CN" sz="1400" dirty="0"/>
              <a:t>《</a:t>
            </a:r>
            <a:r>
              <a:rPr lang="zh-CN" altLang="en-US" sz="1400" dirty="0"/>
              <a:t>关于杨雨平夫妻申请书的答复</a:t>
            </a:r>
            <a:r>
              <a:rPr lang="en-US" altLang="zh-CN" sz="1400" dirty="0"/>
              <a:t>》</a:t>
            </a:r>
            <a:r>
              <a:rPr lang="zh-CN" altLang="en-US" sz="1400" dirty="0"/>
              <a:t>中告知二原告申请公开的</a:t>
            </a:r>
            <a:r>
              <a:rPr lang="en-US" altLang="zh-CN" sz="1400" dirty="0"/>
              <a:t>《</a:t>
            </a:r>
            <a:r>
              <a:rPr lang="zh-CN" altLang="en-US" sz="1400" dirty="0"/>
              <a:t>村民代表大会决议</a:t>
            </a:r>
            <a:r>
              <a:rPr lang="en-US" altLang="zh-CN" sz="1400" dirty="0"/>
              <a:t>》</a:t>
            </a:r>
            <a:r>
              <a:rPr lang="zh-CN" altLang="en-US" sz="1400" dirty="0"/>
              <a:t>和判决书不属于被告制作和保存的信息，不应当由被告公开，符合上述法律规定。另外，原告杨雨平对不存在的诉讼和其保存的判决书仍向被告提出信息公开的申请，明显缺乏诉的利益，属于滥用诉权。再有，二原告要求被告公开在</a:t>
            </a:r>
            <a:r>
              <a:rPr lang="en-US" altLang="zh-CN" sz="1400" dirty="0"/>
              <a:t>《</a:t>
            </a:r>
            <a:r>
              <a:rPr lang="zh-CN" altLang="en-US" sz="1400" dirty="0"/>
              <a:t>关于杨雨平夫妻上访信的答复</a:t>
            </a:r>
            <a:r>
              <a:rPr lang="en-US" altLang="zh-CN" sz="1400" dirty="0"/>
              <a:t>》</a:t>
            </a:r>
            <a:r>
              <a:rPr lang="zh-CN" altLang="en-US" sz="1400" dirty="0"/>
              <a:t>中提到的法律规定出自哪部法律，被告虽然给予了答复，但二原告就该问题提出的信息公开申请不符合</a:t>
            </a:r>
            <a:r>
              <a:rPr lang="en-US" altLang="zh-CN" sz="1400" dirty="0"/>
              <a:t>《</a:t>
            </a:r>
            <a:r>
              <a:rPr lang="zh-CN" altLang="en-US" sz="1400" dirty="0"/>
              <a:t>中华人民共和国政府信息公开条例</a:t>
            </a:r>
            <a:r>
              <a:rPr lang="en-US" altLang="zh-CN" sz="1400" dirty="0"/>
              <a:t>》</a:t>
            </a:r>
            <a:r>
              <a:rPr lang="zh-CN" altLang="en-US" sz="1400" dirty="0"/>
              <a:t>有关申请信息公开的规定。综上，二原告的诉请理由，不能成立，其诉讼请求，本院不予支持。综上，依据</a:t>
            </a:r>
            <a:r>
              <a:rPr lang="en-US" altLang="zh-CN" sz="1400" dirty="0"/>
              <a:t>《</a:t>
            </a:r>
            <a:r>
              <a:rPr lang="zh-CN" altLang="en-US" sz="1400" dirty="0"/>
              <a:t>最高人民法院关于审理政府信息公开行政案件若干问题的规定</a:t>
            </a:r>
            <a:r>
              <a:rPr lang="en-US" altLang="zh-CN" sz="1400" dirty="0"/>
              <a:t>》</a:t>
            </a:r>
            <a:r>
              <a:rPr lang="zh-CN" altLang="en-US" sz="1400" dirty="0"/>
              <a:t>第十二条第（一）项之规定，判决如下：</a:t>
            </a:r>
            <a:endParaRPr lang="zh-CN" altLang="en-US" sz="1400" dirty="0"/>
          </a:p>
        </p:txBody>
      </p:sp>
      <p:sp>
        <p:nvSpPr>
          <p:cNvPr id="4" name="内容占位符 2"/>
          <p:cNvSpPr txBox="1">
            <a:spLocks/>
          </p:cNvSpPr>
          <p:nvPr/>
        </p:nvSpPr>
        <p:spPr>
          <a:xfrm>
            <a:off x="2036336" y="1362325"/>
            <a:ext cx="3494196" cy="20169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裁判分析过程段</a:t>
            </a:r>
            <a:r>
              <a:rPr lang="zh-CN" altLang="en-US" sz="1400" b="1" dirty="0" smtClean="0"/>
              <a:t>节点概况：</a:t>
            </a:r>
            <a:endParaRPr lang="en-US" altLang="zh-CN" sz="1400" b="1" dirty="0" smtClean="0"/>
          </a:p>
          <a:p>
            <a:pPr marL="0" indent="0">
              <a:buNone/>
            </a:pPr>
            <a:r>
              <a:rPr lang="zh-CN" altLang="en-US" sz="1400" dirty="0" smtClean="0"/>
              <a:t>裁判分析</a:t>
            </a:r>
            <a:r>
              <a:rPr lang="zh-CN" altLang="en-US" sz="1400" dirty="0"/>
              <a:t>过程段并非每种类型文书都有的</a:t>
            </a:r>
            <a:r>
              <a:rPr lang="zh-CN" altLang="en-US" sz="1400" dirty="0" smtClean="0"/>
              <a:t>段落，一般出现在判决书与裁定书。</a:t>
            </a:r>
            <a:endParaRPr lang="en-US" altLang="zh-CN" sz="1400" dirty="0" smtClean="0"/>
          </a:p>
          <a:p>
            <a:pPr marL="0" indent="0">
              <a:buNone/>
            </a:pPr>
            <a:r>
              <a:rPr lang="zh-CN" altLang="en-US" sz="1400" dirty="0" smtClean="0"/>
              <a:t>裁判分析过程</a:t>
            </a:r>
            <a:r>
              <a:rPr lang="zh-CN" altLang="en-US" sz="1400" dirty="0" smtClean="0"/>
              <a:t>段</a:t>
            </a:r>
            <a:r>
              <a:rPr lang="zh-CN" altLang="en-US" sz="1400" dirty="0" smtClean="0"/>
              <a:t>根据行政一审与二审文书的特征，均可提取</a:t>
            </a:r>
            <a:r>
              <a:rPr lang="zh-CN" altLang="en-US" sz="1400" dirty="0" smtClean="0"/>
              <a:t>大约</a:t>
            </a:r>
            <a:r>
              <a:rPr lang="en-US" altLang="zh-CN" sz="1400" dirty="0" smtClean="0"/>
              <a:t>5</a:t>
            </a:r>
            <a:r>
              <a:rPr lang="zh-CN" altLang="en-US" sz="1400" dirty="0" smtClean="0"/>
              <a:t>个节点。</a:t>
            </a:r>
            <a:endParaRPr lang="en-US" altLang="zh-CN" sz="1400" dirty="0" smtClean="0"/>
          </a:p>
          <a:p>
            <a:pPr marL="0" indent="0">
              <a:buNone/>
            </a:pPr>
            <a:r>
              <a:rPr lang="zh-CN" altLang="en-US" sz="1400" dirty="0" smtClean="0"/>
              <a:t>行政</a:t>
            </a:r>
            <a:r>
              <a:rPr lang="zh-CN" altLang="en-US" sz="1400" dirty="0" smtClean="0"/>
              <a:t>二审与行政一审提取的节点相同。</a:t>
            </a:r>
            <a:endParaRPr lang="en-US" altLang="zh-CN" sz="1600" dirty="0" smtClean="0"/>
          </a:p>
        </p:txBody>
      </p:sp>
      <p:sp>
        <p:nvSpPr>
          <p:cNvPr id="5" name="内容占位符 2"/>
          <p:cNvSpPr txBox="1">
            <a:spLocks/>
          </p:cNvSpPr>
          <p:nvPr/>
        </p:nvSpPr>
        <p:spPr>
          <a:xfrm>
            <a:off x="2036336" y="3413762"/>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诉讼记录段节点解析示例（行政一审）：</a:t>
            </a:r>
            <a:endParaRPr lang="en-US" altLang="zh-CN" sz="1400" b="1" dirty="0" smtClean="0"/>
          </a:p>
        </p:txBody>
      </p:sp>
      <p:graphicFrame>
        <p:nvGraphicFramePr>
          <p:cNvPr id="8" name="表格 7"/>
          <p:cNvGraphicFramePr>
            <a:graphicFrameLocks noGrp="1"/>
          </p:cNvGraphicFramePr>
          <p:nvPr>
            <p:extLst>
              <p:ext uri="{D42A27DB-BD31-4B8C-83A1-F6EECF244321}">
                <p14:modId xmlns:p14="http://schemas.microsoft.com/office/powerpoint/2010/main" val="1058673183"/>
              </p:ext>
            </p:extLst>
          </p:nvPr>
        </p:nvGraphicFramePr>
        <p:xfrm>
          <a:off x="2036336" y="3936266"/>
          <a:ext cx="4091664" cy="2035165"/>
        </p:xfrm>
        <a:graphic>
          <a:graphicData uri="http://schemas.openxmlformats.org/drawingml/2006/table">
            <a:tbl>
              <a:tblPr>
                <a:tableStyleId>{5C22544A-7EE6-4342-B048-85BDC9FD1C3A}</a:tableStyleId>
              </a:tblPr>
              <a:tblGrid>
                <a:gridCol w="1509946"/>
                <a:gridCol w="2581718"/>
              </a:tblGrid>
              <a:tr h="376332">
                <a:tc>
                  <a:txBody>
                    <a:bodyPr/>
                    <a:lstStyle/>
                    <a:p>
                      <a:pPr algn="l" fontAlgn="ctr"/>
                      <a:r>
                        <a:rPr lang="zh-CN" altLang="en-US" sz="1400" u="none" strike="noStrike" dirty="0" smtClean="0">
                          <a:effectLst/>
                        </a:rPr>
                        <a:t>结案方式类型</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400" u="none" strike="noStrike" dirty="0" smtClean="0">
                          <a:effectLst/>
                        </a:rPr>
                        <a:t>判决</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376332">
                <a:tc>
                  <a:txBody>
                    <a:bodyPr/>
                    <a:lstStyle/>
                    <a:p>
                      <a:pPr algn="l" fontAlgn="ctr"/>
                      <a:r>
                        <a:rPr lang="zh-CN" altLang="en-US" sz="1400" u="none" strike="noStrike" dirty="0" smtClean="0">
                          <a:effectLst/>
                        </a:rPr>
                        <a:t>是否经过行政复议</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400" u="none" strike="noStrike" dirty="0" smtClean="0">
                          <a:effectLst/>
                        </a:rPr>
                        <a:t>否</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376332">
                <a:tc>
                  <a:txBody>
                    <a:bodyPr/>
                    <a:lstStyle/>
                    <a:p>
                      <a:pPr algn="l" fontAlgn="ctr"/>
                      <a:r>
                        <a:rPr lang="zh-CN" altLang="en-US" sz="1400" u="none" strike="noStrike" dirty="0" smtClean="0">
                          <a:effectLst/>
                        </a:rPr>
                        <a:t>行政行为违法补救</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400" b="0" i="0" u="none" strike="noStrike" dirty="0" smtClean="0">
                          <a:solidFill>
                            <a:schemeClr val="dk1"/>
                          </a:solidFill>
                          <a:effectLst/>
                          <a:latin typeface="+mn-lt"/>
                          <a:ea typeface="+mn-ea"/>
                        </a:rPr>
                        <a:t>无</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376332">
                <a:tc>
                  <a:txBody>
                    <a:bodyPr/>
                    <a:lstStyle/>
                    <a:p>
                      <a:pPr algn="l" fontAlgn="ctr"/>
                      <a:r>
                        <a:rPr lang="zh-CN" altLang="en-US" sz="1400" u="none" strike="noStrike" dirty="0" smtClean="0">
                          <a:effectLst/>
                        </a:rPr>
                        <a:t>是否提起行政赔偿</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400" u="none" strike="noStrike" dirty="0" smtClean="0">
                          <a:effectLst/>
                        </a:rPr>
                        <a:t>否</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529837">
                <a:tc>
                  <a:txBody>
                    <a:bodyPr/>
                    <a:lstStyle/>
                    <a:p>
                      <a:pPr algn="l" fontAlgn="ctr"/>
                      <a:r>
                        <a:rPr lang="zh-CN" altLang="en-US" sz="1400" u="none" strike="noStrike" dirty="0" smtClean="0">
                          <a:effectLst/>
                        </a:rPr>
                        <a:t>法律法条名称</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400" b="0" i="0" u="none" strike="noStrike" dirty="0" smtClean="0">
                          <a:solidFill>
                            <a:schemeClr val="dk1"/>
                          </a:solidFill>
                          <a:effectLst/>
                          <a:latin typeface="+mn-lt"/>
                          <a:ea typeface="+mn-ea"/>
                        </a:rPr>
                        <a:t>最高人民法院关于审理政府信息公开行政案件若干问题的规定</a:t>
                      </a:r>
                      <a:endParaRPr lang="zh-CN" altLang="en-US" sz="14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18040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normAutofit/>
          </a:bodyPr>
          <a:lstStyle/>
          <a:p>
            <a:r>
              <a:rPr lang="zh-CN" altLang="en-US" dirty="0" smtClean="0"/>
              <a:t>裁判结果段</a:t>
            </a:r>
            <a:endParaRPr lang="zh-CN" altLang="en-US" dirty="0"/>
          </a:p>
        </p:txBody>
      </p:sp>
      <p:sp>
        <p:nvSpPr>
          <p:cNvPr id="3" name="内容占位符 2"/>
          <p:cNvSpPr>
            <a:spLocks noGrp="1"/>
          </p:cNvSpPr>
          <p:nvPr>
            <p:ph idx="1"/>
          </p:nvPr>
        </p:nvSpPr>
        <p:spPr>
          <a:xfrm>
            <a:off x="6234623" y="1354373"/>
            <a:ext cx="5255012" cy="2024932"/>
          </a:xfrm>
        </p:spPr>
        <p:txBody>
          <a:bodyPr>
            <a:normAutofit/>
          </a:bodyPr>
          <a:lstStyle/>
          <a:p>
            <a:pPr>
              <a:spcAft>
                <a:spcPts val="600"/>
              </a:spcAft>
            </a:pPr>
            <a:r>
              <a:rPr lang="zh-CN" altLang="en-US" sz="1400" b="1" dirty="0" smtClean="0"/>
              <a:t>裁判结果</a:t>
            </a:r>
            <a:r>
              <a:rPr lang="zh-CN" altLang="en-US" sz="1400" b="1" dirty="0" smtClean="0"/>
              <a:t>段</a:t>
            </a:r>
            <a:r>
              <a:rPr lang="zh-CN" altLang="en-US" sz="1400" b="1" dirty="0" smtClean="0"/>
              <a:t>示例（行政一审）：</a:t>
            </a:r>
            <a:endParaRPr lang="en-US" altLang="zh-CN" sz="1400" b="1" dirty="0" smtClean="0"/>
          </a:p>
          <a:p>
            <a:pPr marL="0" indent="0">
              <a:lnSpc>
                <a:spcPct val="120000"/>
              </a:lnSpc>
              <a:spcBef>
                <a:spcPts val="0"/>
              </a:spcBef>
              <a:buNone/>
            </a:pPr>
            <a:r>
              <a:rPr lang="zh-CN" altLang="en-US" sz="1400" dirty="0"/>
              <a:t>驳回原告杨雨平、陈淑芝的诉讼请求</a:t>
            </a:r>
            <a:r>
              <a:rPr lang="zh-CN" altLang="en-US" sz="1400" dirty="0" smtClean="0"/>
              <a:t>。</a:t>
            </a:r>
            <a:endParaRPr lang="en-US" altLang="zh-CN" sz="1400" dirty="0" smtClean="0"/>
          </a:p>
          <a:p>
            <a:pPr marL="0" indent="0">
              <a:lnSpc>
                <a:spcPct val="120000"/>
              </a:lnSpc>
              <a:spcBef>
                <a:spcPts val="0"/>
              </a:spcBef>
              <a:buNone/>
            </a:pPr>
            <a:r>
              <a:rPr lang="zh-CN" altLang="en-US" sz="1400" dirty="0" smtClean="0"/>
              <a:t>本</a:t>
            </a:r>
            <a:r>
              <a:rPr lang="zh-CN" altLang="en-US" sz="1400" dirty="0"/>
              <a:t>案诉讼费</a:t>
            </a:r>
            <a:r>
              <a:rPr lang="en-US" altLang="zh-CN" sz="1400" dirty="0"/>
              <a:t>50</a:t>
            </a:r>
            <a:r>
              <a:rPr lang="zh-CN" altLang="en-US" sz="1400" dirty="0"/>
              <a:t>元，由原告杨雨平、陈淑芝担负</a:t>
            </a:r>
            <a:r>
              <a:rPr lang="zh-CN" altLang="en-US" sz="1400" dirty="0" smtClean="0"/>
              <a:t>。</a:t>
            </a:r>
            <a:endParaRPr lang="en-US" altLang="zh-CN" sz="1400" dirty="0" smtClean="0"/>
          </a:p>
          <a:p>
            <a:pPr marL="0" indent="0">
              <a:lnSpc>
                <a:spcPct val="120000"/>
              </a:lnSpc>
              <a:spcBef>
                <a:spcPts val="0"/>
              </a:spcBef>
              <a:buNone/>
            </a:pPr>
            <a:r>
              <a:rPr lang="zh-CN" altLang="en-US" sz="1400" dirty="0" smtClean="0"/>
              <a:t>如</a:t>
            </a:r>
            <a:r>
              <a:rPr lang="zh-CN" altLang="en-US" sz="1400" dirty="0"/>
              <a:t>不服本判决，可以在判决书送达之日起十五日内，向本院递交上诉状，并按对方当事人的人数提出副本，上诉于天津市第一中级人民法院。</a:t>
            </a:r>
            <a:endParaRPr lang="zh-CN" altLang="en-US" sz="1400" dirty="0"/>
          </a:p>
        </p:txBody>
      </p:sp>
      <p:sp>
        <p:nvSpPr>
          <p:cNvPr id="4" name="内容占位符 2"/>
          <p:cNvSpPr txBox="1">
            <a:spLocks/>
          </p:cNvSpPr>
          <p:nvPr/>
        </p:nvSpPr>
        <p:spPr>
          <a:xfrm>
            <a:off x="2036336" y="1362325"/>
            <a:ext cx="3494196" cy="20169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裁判结果段</a:t>
            </a:r>
            <a:r>
              <a:rPr lang="zh-CN" altLang="en-US" sz="1400" b="1" dirty="0" smtClean="0"/>
              <a:t>节点概况：</a:t>
            </a:r>
            <a:endParaRPr lang="en-US" altLang="zh-CN" sz="1400" b="1" dirty="0" smtClean="0"/>
          </a:p>
          <a:p>
            <a:pPr marL="0" indent="0">
              <a:buNone/>
            </a:pPr>
            <a:r>
              <a:rPr lang="zh-CN" altLang="en-US" sz="1400" dirty="0" smtClean="0"/>
              <a:t>裁判结果</a:t>
            </a:r>
            <a:r>
              <a:rPr lang="zh-CN" altLang="en-US" sz="1400" dirty="0" smtClean="0"/>
              <a:t>段为每</a:t>
            </a:r>
            <a:r>
              <a:rPr lang="zh-CN" altLang="en-US" sz="1400" dirty="0"/>
              <a:t>种类型文书均包含段落，段落特征较为明显</a:t>
            </a:r>
            <a:r>
              <a:rPr lang="zh-CN" altLang="en-US" sz="1400" dirty="0" smtClean="0"/>
              <a:t>。</a:t>
            </a:r>
            <a:endParaRPr lang="en-US" altLang="zh-CN" sz="1400" dirty="0" smtClean="0"/>
          </a:p>
          <a:p>
            <a:pPr marL="0" indent="0">
              <a:buNone/>
            </a:pPr>
            <a:r>
              <a:rPr lang="zh-CN" altLang="en-US" sz="1400" dirty="0" smtClean="0"/>
              <a:t>裁判结果</a:t>
            </a:r>
            <a:r>
              <a:rPr lang="zh-CN" altLang="en-US" sz="1400" dirty="0" smtClean="0"/>
              <a:t>段</a:t>
            </a:r>
            <a:r>
              <a:rPr lang="zh-CN" altLang="en-US" sz="1400" dirty="0" smtClean="0"/>
              <a:t>根据行政一审与二审文书的特征，均可</a:t>
            </a:r>
            <a:r>
              <a:rPr lang="zh-CN" altLang="en-US" sz="1400" dirty="0" smtClean="0"/>
              <a:t>提取</a:t>
            </a:r>
            <a:r>
              <a:rPr lang="en-US" altLang="zh-CN" sz="1400" dirty="0" smtClean="0"/>
              <a:t>10</a:t>
            </a:r>
            <a:r>
              <a:rPr lang="zh-CN" altLang="en-US" sz="1400" dirty="0" smtClean="0"/>
              <a:t>余</a:t>
            </a:r>
            <a:r>
              <a:rPr lang="zh-CN" altLang="en-US" sz="1400" dirty="0" smtClean="0"/>
              <a:t>个</a:t>
            </a:r>
            <a:r>
              <a:rPr lang="zh-CN" altLang="en-US" sz="1400" dirty="0" smtClean="0"/>
              <a:t>节点。</a:t>
            </a:r>
            <a:endParaRPr lang="en-US" altLang="zh-CN" sz="1400" dirty="0" smtClean="0"/>
          </a:p>
          <a:p>
            <a:pPr marL="0" indent="0">
              <a:buNone/>
            </a:pPr>
            <a:r>
              <a:rPr lang="zh-CN" altLang="en-US" sz="1400" dirty="0" smtClean="0"/>
              <a:t>行政</a:t>
            </a:r>
            <a:r>
              <a:rPr lang="zh-CN" altLang="en-US" sz="1400" dirty="0" smtClean="0"/>
              <a:t>一</a:t>
            </a:r>
            <a:r>
              <a:rPr lang="zh-CN" altLang="en-US" sz="1400" dirty="0" smtClean="0"/>
              <a:t>审比行政二审多出包括可上诉至、上诉提交材料在内的部分节点。</a:t>
            </a:r>
            <a:endParaRPr lang="en-US" altLang="zh-CN" sz="1600" dirty="0" smtClean="0"/>
          </a:p>
        </p:txBody>
      </p:sp>
      <p:sp>
        <p:nvSpPr>
          <p:cNvPr id="5" name="内容占位符 2"/>
          <p:cNvSpPr txBox="1">
            <a:spLocks/>
          </p:cNvSpPr>
          <p:nvPr/>
        </p:nvSpPr>
        <p:spPr>
          <a:xfrm>
            <a:off x="2036336" y="3413762"/>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裁判结果</a:t>
            </a:r>
            <a:r>
              <a:rPr lang="zh-CN" altLang="en-US" sz="1400" b="1" dirty="0" smtClean="0"/>
              <a:t>段</a:t>
            </a:r>
            <a:r>
              <a:rPr lang="zh-CN" altLang="en-US" sz="1400" b="1" dirty="0" smtClean="0"/>
              <a:t>节点解析示例（行政一审）：</a:t>
            </a:r>
            <a:endParaRPr lang="en-US" altLang="zh-CN" sz="1400" b="1" dirty="0" smtClean="0"/>
          </a:p>
        </p:txBody>
      </p:sp>
      <p:graphicFrame>
        <p:nvGraphicFramePr>
          <p:cNvPr id="7" name="表格 6"/>
          <p:cNvGraphicFramePr>
            <a:graphicFrameLocks noGrp="1"/>
          </p:cNvGraphicFramePr>
          <p:nvPr>
            <p:extLst>
              <p:ext uri="{D42A27DB-BD31-4B8C-83A1-F6EECF244321}">
                <p14:modId xmlns:p14="http://schemas.microsoft.com/office/powerpoint/2010/main" val="2753390148"/>
              </p:ext>
            </p:extLst>
          </p:nvPr>
        </p:nvGraphicFramePr>
        <p:xfrm>
          <a:off x="3602343" y="3872285"/>
          <a:ext cx="6027090" cy="2399013"/>
        </p:xfrm>
        <a:graphic>
          <a:graphicData uri="http://schemas.openxmlformats.org/drawingml/2006/table">
            <a:tbl>
              <a:tblPr>
                <a:tableStyleId>{5C22544A-7EE6-4342-B048-85BDC9FD1C3A}</a:tableStyleId>
              </a:tblPr>
              <a:tblGrid>
                <a:gridCol w="2317600"/>
                <a:gridCol w="3709490"/>
              </a:tblGrid>
              <a:tr h="266557">
                <a:tc>
                  <a:txBody>
                    <a:bodyPr/>
                    <a:lstStyle/>
                    <a:p>
                      <a:pPr algn="l" fontAlgn="ctr"/>
                      <a:r>
                        <a:rPr lang="zh-CN" altLang="en-US" sz="1200" u="none" strike="noStrike" dirty="0" smtClean="0">
                          <a:effectLst/>
                        </a:rPr>
                        <a:t>结案方式</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判决</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是否发回重审</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否</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可上诉至</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天津市第一中级人民法院</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上诉提交材料</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上诉状，并按对方当事人的人数提出副本</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上诉期限</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十五日</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是否提出管辖权异议</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否</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诉讼费承担记录</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本案诉讼费</a:t>
                      </a:r>
                      <a:r>
                        <a:rPr lang="en-US" altLang="zh-CN" sz="1200" u="none" strike="noStrike" dirty="0" smtClean="0">
                          <a:effectLst/>
                        </a:rPr>
                        <a:t>50</a:t>
                      </a:r>
                      <a:r>
                        <a:rPr lang="zh-CN" altLang="en-US" sz="1200" u="none" strike="noStrike" dirty="0" smtClean="0">
                          <a:effectLst/>
                        </a:rPr>
                        <a:t>元，由原告杨雨平、陈淑芝担负。</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诉讼费金额</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en-US" altLang="zh-CN" sz="1200" u="none" strike="noStrike" dirty="0" smtClean="0">
                          <a:effectLst/>
                        </a:rPr>
                        <a:t>50</a:t>
                      </a:r>
                      <a:r>
                        <a:rPr lang="zh-CN" altLang="en-US" sz="1200" u="none" strike="noStrike" dirty="0" smtClean="0">
                          <a:effectLst/>
                        </a:rPr>
                        <a:t>元</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smtClean="0">
                          <a:effectLst/>
                        </a:rPr>
                        <a:t>诉讼费种类</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诉讼费</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19387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normAutofit/>
          </a:bodyPr>
          <a:lstStyle/>
          <a:p>
            <a:r>
              <a:rPr lang="zh-CN" altLang="en-US" dirty="0" smtClean="0"/>
              <a:t>裁判结果段</a:t>
            </a:r>
            <a:endParaRPr lang="zh-CN" altLang="en-US" dirty="0"/>
          </a:p>
        </p:txBody>
      </p:sp>
      <p:sp>
        <p:nvSpPr>
          <p:cNvPr id="3" name="内容占位符 2"/>
          <p:cNvSpPr>
            <a:spLocks noGrp="1"/>
          </p:cNvSpPr>
          <p:nvPr>
            <p:ph idx="1"/>
          </p:nvPr>
        </p:nvSpPr>
        <p:spPr>
          <a:xfrm>
            <a:off x="2036336" y="1428583"/>
            <a:ext cx="5255012" cy="1569059"/>
          </a:xfrm>
        </p:spPr>
        <p:txBody>
          <a:bodyPr>
            <a:normAutofit/>
          </a:bodyPr>
          <a:lstStyle/>
          <a:p>
            <a:pPr>
              <a:spcAft>
                <a:spcPts val="600"/>
              </a:spcAft>
            </a:pPr>
            <a:r>
              <a:rPr lang="zh-CN" altLang="en-US" sz="1600" b="1" dirty="0" smtClean="0"/>
              <a:t>裁判结果</a:t>
            </a:r>
            <a:r>
              <a:rPr lang="zh-CN" altLang="en-US" sz="1600" b="1" dirty="0" smtClean="0"/>
              <a:t>段</a:t>
            </a:r>
            <a:r>
              <a:rPr lang="zh-CN" altLang="en-US" sz="1600" b="1" dirty="0" smtClean="0"/>
              <a:t>示例（</a:t>
            </a:r>
            <a:r>
              <a:rPr lang="zh-CN" altLang="en-US" sz="1600" b="1" dirty="0" smtClean="0"/>
              <a:t>行政二审</a:t>
            </a:r>
            <a:r>
              <a:rPr lang="zh-CN" altLang="en-US" sz="1600" b="1" dirty="0" smtClean="0"/>
              <a:t>）：</a:t>
            </a:r>
            <a:endParaRPr lang="en-US" altLang="zh-CN" sz="1600" b="1" dirty="0" smtClean="0"/>
          </a:p>
          <a:p>
            <a:pPr marL="0" indent="0">
              <a:lnSpc>
                <a:spcPct val="120000"/>
              </a:lnSpc>
              <a:spcBef>
                <a:spcPts val="0"/>
              </a:spcBef>
              <a:buNone/>
            </a:pPr>
            <a:r>
              <a:rPr lang="zh-CN" altLang="en-US" sz="1600" dirty="0"/>
              <a:t>驳回上诉，维持原判</a:t>
            </a:r>
            <a:r>
              <a:rPr lang="zh-CN" altLang="en-US" sz="1600" dirty="0" smtClean="0"/>
              <a:t>。</a:t>
            </a:r>
            <a:endParaRPr lang="en-US" altLang="zh-CN" sz="1600" dirty="0" smtClean="0"/>
          </a:p>
          <a:p>
            <a:pPr marL="0" indent="0">
              <a:lnSpc>
                <a:spcPct val="120000"/>
              </a:lnSpc>
              <a:spcBef>
                <a:spcPts val="0"/>
              </a:spcBef>
              <a:buNone/>
            </a:pPr>
            <a:r>
              <a:rPr lang="zh-CN" altLang="en-US" sz="1600" dirty="0" smtClean="0"/>
              <a:t>上诉</a:t>
            </a:r>
            <a:r>
              <a:rPr lang="zh-CN" altLang="en-US" sz="1600" dirty="0"/>
              <a:t>案件受理费</a:t>
            </a:r>
            <a:r>
              <a:rPr lang="en-US" altLang="zh-CN" sz="1600" dirty="0"/>
              <a:t>50</a:t>
            </a:r>
            <a:r>
              <a:rPr lang="zh-CN" altLang="en-US" sz="1600" dirty="0"/>
              <a:t>元，由上诉人康志庆负担</a:t>
            </a:r>
            <a:r>
              <a:rPr lang="zh-CN" altLang="en-US" sz="1600" dirty="0" smtClean="0"/>
              <a:t>。</a:t>
            </a:r>
            <a:endParaRPr lang="en-US" altLang="zh-CN" sz="1600" dirty="0" smtClean="0"/>
          </a:p>
          <a:p>
            <a:pPr marL="0" indent="0">
              <a:lnSpc>
                <a:spcPct val="120000"/>
              </a:lnSpc>
              <a:spcBef>
                <a:spcPts val="0"/>
              </a:spcBef>
              <a:buNone/>
            </a:pPr>
            <a:r>
              <a:rPr lang="zh-CN" altLang="en-US" sz="1600" dirty="0" smtClean="0"/>
              <a:t>本</a:t>
            </a:r>
            <a:r>
              <a:rPr lang="zh-CN" altLang="en-US" sz="1600" dirty="0"/>
              <a:t>判决为终审判决。</a:t>
            </a:r>
            <a:endParaRPr lang="zh-CN" altLang="en-US" sz="1600" dirty="0"/>
          </a:p>
        </p:txBody>
      </p:sp>
      <p:sp>
        <p:nvSpPr>
          <p:cNvPr id="5" name="内容占位符 2"/>
          <p:cNvSpPr txBox="1">
            <a:spLocks/>
          </p:cNvSpPr>
          <p:nvPr/>
        </p:nvSpPr>
        <p:spPr>
          <a:xfrm>
            <a:off x="2036336" y="3098357"/>
            <a:ext cx="4356514" cy="3578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600" b="1" dirty="0" smtClean="0"/>
              <a:t>裁判结果</a:t>
            </a:r>
            <a:r>
              <a:rPr lang="zh-CN" altLang="en-US" sz="1600" b="1" dirty="0" smtClean="0"/>
              <a:t>段</a:t>
            </a:r>
            <a:r>
              <a:rPr lang="zh-CN" altLang="en-US" sz="1600" b="1" dirty="0" smtClean="0"/>
              <a:t>节点解析示例（</a:t>
            </a:r>
            <a:r>
              <a:rPr lang="zh-CN" altLang="en-US" sz="1600" b="1" dirty="0" smtClean="0"/>
              <a:t>行政二审</a:t>
            </a:r>
            <a:r>
              <a:rPr lang="zh-CN" altLang="en-US" sz="1600" b="1" dirty="0" smtClean="0"/>
              <a:t>）：</a:t>
            </a:r>
            <a:endParaRPr lang="en-US" altLang="zh-CN" sz="1600" b="1" dirty="0" smtClean="0"/>
          </a:p>
        </p:txBody>
      </p:sp>
      <p:graphicFrame>
        <p:nvGraphicFramePr>
          <p:cNvPr id="7" name="表格 6"/>
          <p:cNvGraphicFramePr>
            <a:graphicFrameLocks noGrp="1"/>
          </p:cNvGraphicFramePr>
          <p:nvPr>
            <p:extLst>
              <p:ext uri="{D42A27DB-BD31-4B8C-83A1-F6EECF244321}">
                <p14:modId xmlns:p14="http://schemas.microsoft.com/office/powerpoint/2010/main" val="2967548419"/>
              </p:ext>
            </p:extLst>
          </p:nvPr>
        </p:nvGraphicFramePr>
        <p:xfrm>
          <a:off x="2154805" y="3654521"/>
          <a:ext cx="6027090" cy="2579302"/>
        </p:xfrm>
        <a:graphic>
          <a:graphicData uri="http://schemas.openxmlformats.org/drawingml/2006/table">
            <a:tbl>
              <a:tblPr>
                <a:tableStyleId>{5C22544A-7EE6-4342-B048-85BDC9FD1C3A}</a:tableStyleId>
              </a:tblPr>
              <a:tblGrid>
                <a:gridCol w="2317600"/>
                <a:gridCol w="3709490"/>
              </a:tblGrid>
              <a:tr h="295730">
                <a:tc>
                  <a:txBody>
                    <a:bodyPr/>
                    <a:lstStyle/>
                    <a:p>
                      <a:pPr algn="l" fontAlgn="ctr"/>
                      <a:r>
                        <a:rPr lang="zh-CN" altLang="en-US" sz="1200" u="none" strike="noStrike" dirty="0" smtClean="0">
                          <a:effectLst/>
                        </a:rPr>
                        <a:t>结案方式</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维持</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是否发回重审</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否</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是否支持诉讼请求</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全部驳回</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诉讼费承担记录</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上诉案件受理费</a:t>
                      </a:r>
                      <a:r>
                        <a:rPr lang="en-US" altLang="zh-CN" sz="1200" u="none" strike="noStrike" dirty="0" smtClean="0">
                          <a:effectLst/>
                        </a:rPr>
                        <a:t>50</a:t>
                      </a:r>
                      <a:r>
                        <a:rPr lang="zh-CN" altLang="en-US" sz="1200" u="none" strike="noStrike" dirty="0" smtClean="0">
                          <a:effectLst/>
                        </a:rPr>
                        <a:t>元，由上诉人康志庆负担。</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诉讼费金额</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en-US" altLang="zh-CN" sz="1200" u="none" strike="noStrike" dirty="0" smtClean="0">
                          <a:effectLst/>
                        </a:rPr>
                        <a:t>50</a:t>
                      </a:r>
                      <a:r>
                        <a:rPr lang="zh-CN" altLang="en-US" sz="1200" u="none" strike="noStrike" dirty="0" smtClean="0">
                          <a:effectLst/>
                        </a:rPr>
                        <a:t>元</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诉讼费种类</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受理费</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承担人</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康志庆</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95730">
                <a:tc>
                  <a:txBody>
                    <a:bodyPr/>
                    <a:lstStyle/>
                    <a:p>
                      <a:pPr algn="l" fontAlgn="ctr"/>
                      <a:r>
                        <a:rPr lang="zh-CN" altLang="en-US" sz="1200" u="none" strike="noStrike" dirty="0" smtClean="0">
                          <a:effectLst/>
                        </a:rPr>
                        <a:t>承担方式</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b="0" i="0" u="none" strike="noStrike" dirty="0" smtClean="0">
                          <a:solidFill>
                            <a:srgbClr val="000000"/>
                          </a:solidFill>
                          <a:effectLst/>
                          <a:latin typeface="等线 Light" panose="02010600030101010101" pitchFamily="2" charset="-122"/>
                          <a:ea typeface="等线 Light" panose="02010600030101010101" pitchFamily="2" charset="-122"/>
                        </a:rPr>
                        <a:t>个人独立承担该金额</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13462">
                <a:tc>
                  <a:txBody>
                    <a:bodyPr/>
                    <a:lstStyle/>
                    <a:p>
                      <a:pPr algn="l" fontAlgn="ctr"/>
                      <a:r>
                        <a:rPr lang="zh-CN" altLang="en-US" sz="1200" u="none" strike="noStrike" dirty="0" smtClean="0">
                          <a:effectLst/>
                        </a:rPr>
                        <a:t>承担人地位</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smtClean="0">
                          <a:effectLst/>
                        </a:rPr>
                        <a:t>上诉人</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165646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normAutofit/>
          </a:bodyPr>
          <a:lstStyle/>
          <a:p>
            <a:r>
              <a:rPr lang="zh-CN" altLang="en-US" dirty="0" smtClean="0"/>
              <a:t>文尾段</a:t>
            </a:r>
            <a:endParaRPr lang="zh-CN" altLang="en-US" dirty="0"/>
          </a:p>
        </p:txBody>
      </p:sp>
      <p:sp>
        <p:nvSpPr>
          <p:cNvPr id="3" name="内容占位符 2"/>
          <p:cNvSpPr>
            <a:spLocks noGrp="1"/>
          </p:cNvSpPr>
          <p:nvPr>
            <p:ph idx="1"/>
          </p:nvPr>
        </p:nvSpPr>
        <p:spPr>
          <a:xfrm>
            <a:off x="2036336" y="3612544"/>
            <a:ext cx="3298989" cy="2024932"/>
          </a:xfrm>
        </p:spPr>
        <p:txBody>
          <a:bodyPr>
            <a:normAutofit/>
          </a:bodyPr>
          <a:lstStyle/>
          <a:p>
            <a:pPr>
              <a:spcAft>
                <a:spcPts val="600"/>
              </a:spcAft>
            </a:pPr>
            <a:r>
              <a:rPr lang="zh-CN" altLang="en-US" sz="1400" b="1" dirty="0" smtClean="0"/>
              <a:t>文尾</a:t>
            </a:r>
            <a:r>
              <a:rPr lang="zh-CN" altLang="en-US" sz="1400" b="1" dirty="0" smtClean="0"/>
              <a:t>段</a:t>
            </a:r>
            <a:r>
              <a:rPr lang="zh-CN" altLang="en-US" sz="1400" b="1" dirty="0" smtClean="0"/>
              <a:t>示例（</a:t>
            </a:r>
            <a:r>
              <a:rPr lang="zh-CN" altLang="en-US" sz="1400" b="1" dirty="0" smtClean="0"/>
              <a:t>行政二审</a:t>
            </a:r>
            <a:r>
              <a:rPr lang="zh-CN" altLang="en-US" sz="1400" b="1" dirty="0" smtClean="0"/>
              <a:t>）：</a:t>
            </a:r>
            <a:endParaRPr lang="en-US" altLang="zh-CN" sz="1400" b="1" dirty="0" smtClean="0"/>
          </a:p>
          <a:p>
            <a:pPr marL="0" indent="0">
              <a:lnSpc>
                <a:spcPct val="120000"/>
              </a:lnSpc>
              <a:spcBef>
                <a:spcPts val="0"/>
              </a:spcBef>
              <a:buNone/>
            </a:pPr>
            <a:r>
              <a:rPr lang="zh-CN" altLang="en-US" sz="1400" dirty="0"/>
              <a:t>审判长杨敬</a:t>
            </a:r>
            <a:r>
              <a:rPr lang="zh-CN" altLang="en-US" sz="1400" dirty="0" smtClean="0"/>
              <a:t>梅</a:t>
            </a:r>
            <a:endParaRPr lang="en-US" altLang="zh-CN" sz="1400" dirty="0" smtClean="0"/>
          </a:p>
          <a:p>
            <a:pPr marL="0" indent="0">
              <a:lnSpc>
                <a:spcPct val="120000"/>
              </a:lnSpc>
              <a:spcBef>
                <a:spcPts val="0"/>
              </a:spcBef>
              <a:buNone/>
            </a:pPr>
            <a:r>
              <a:rPr lang="zh-CN" altLang="en-US" sz="1400" dirty="0" smtClean="0"/>
              <a:t>代理</a:t>
            </a:r>
            <a:r>
              <a:rPr lang="zh-CN" altLang="en-US" sz="1400" dirty="0"/>
              <a:t>审判员乜</a:t>
            </a:r>
            <a:r>
              <a:rPr lang="zh-CN" altLang="en-US" sz="1400" dirty="0" smtClean="0"/>
              <a:t>红</a:t>
            </a:r>
            <a:endParaRPr lang="en-US" altLang="zh-CN" sz="1400" dirty="0" smtClean="0"/>
          </a:p>
          <a:p>
            <a:pPr marL="0" indent="0">
              <a:lnSpc>
                <a:spcPct val="120000"/>
              </a:lnSpc>
              <a:spcBef>
                <a:spcPts val="0"/>
              </a:spcBef>
              <a:buNone/>
            </a:pPr>
            <a:r>
              <a:rPr lang="zh-CN" altLang="en-US" sz="1400" dirty="0" smtClean="0"/>
              <a:t>代理</a:t>
            </a:r>
            <a:r>
              <a:rPr lang="zh-CN" altLang="en-US" sz="1400" dirty="0"/>
              <a:t>审判员</a:t>
            </a:r>
            <a:r>
              <a:rPr lang="zh-CN" altLang="en-US" sz="1400" dirty="0" smtClean="0"/>
              <a:t>吕本文</a:t>
            </a:r>
            <a:endParaRPr lang="en-US" altLang="zh-CN" sz="1400" dirty="0" smtClean="0"/>
          </a:p>
          <a:p>
            <a:pPr marL="0" indent="0">
              <a:lnSpc>
                <a:spcPct val="120000"/>
              </a:lnSpc>
              <a:spcBef>
                <a:spcPts val="0"/>
              </a:spcBef>
              <a:buNone/>
            </a:pPr>
            <a:r>
              <a:rPr lang="zh-CN" altLang="en-US" sz="1400" dirty="0" smtClean="0"/>
              <a:t>二</a:t>
            </a:r>
            <a:r>
              <a:rPr lang="zh-CN" altLang="en-US" sz="1400" dirty="0"/>
              <a:t>○</a:t>
            </a:r>
            <a:r>
              <a:rPr lang="zh-CN" altLang="en-US" sz="1400" dirty="0" smtClean="0"/>
              <a:t>一六年二月二十三日</a:t>
            </a:r>
            <a:endParaRPr lang="en-US" altLang="zh-CN" sz="1400" dirty="0" smtClean="0"/>
          </a:p>
          <a:p>
            <a:pPr marL="0" indent="0">
              <a:lnSpc>
                <a:spcPct val="120000"/>
              </a:lnSpc>
              <a:spcBef>
                <a:spcPts val="0"/>
              </a:spcBef>
              <a:buNone/>
            </a:pPr>
            <a:r>
              <a:rPr lang="zh-CN" altLang="en-US" sz="1400" dirty="0" smtClean="0"/>
              <a:t>书记员胡鑫</a:t>
            </a:r>
            <a:endParaRPr lang="en-US" altLang="zh-CN" sz="1400" dirty="0" smtClean="0"/>
          </a:p>
          <a:p>
            <a:pPr marL="0" indent="0">
              <a:lnSpc>
                <a:spcPct val="120000"/>
              </a:lnSpc>
              <a:spcBef>
                <a:spcPts val="0"/>
              </a:spcBef>
              <a:buNone/>
            </a:pPr>
            <a:r>
              <a:rPr lang="zh-CN" altLang="en-US" sz="1400" dirty="0" smtClean="0"/>
              <a:t>速</a:t>
            </a:r>
            <a:r>
              <a:rPr lang="zh-CN" altLang="en-US" sz="1400" dirty="0"/>
              <a:t>录员郑楠</a:t>
            </a:r>
            <a:endParaRPr lang="zh-CN" altLang="en-US" sz="1400" dirty="0"/>
          </a:p>
        </p:txBody>
      </p:sp>
      <p:sp>
        <p:nvSpPr>
          <p:cNvPr id="4" name="内容占位符 2"/>
          <p:cNvSpPr txBox="1">
            <a:spLocks/>
          </p:cNvSpPr>
          <p:nvPr/>
        </p:nvSpPr>
        <p:spPr>
          <a:xfrm>
            <a:off x="2036336" y="1362325"/>
            <a:ext cx="3494196" cy="18738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文尾段</a:t>
            </a:r>
            <a:r>
              <a:rPr lang="zh-CN" altLang="en-US" sz="1400" b="1" dirty="0" smtClean="0"/>
              <a:t>节点概况：</a:t>
            </a:r>
            <a:endParaRPr lang="en-US" altLang="zh-CN" sz="1400" b="1" dirty="0" smtClean="0"/>
          </a:p>
          <a:p>
            <a:pPr marL="0" indent="0">
              <a:buNone/>
            </a:pPr>
            <a:r>
              <a:rPr lang="zh-CN" altLang="en-US" sz="1400" dirty="0" smtClean="0"/>
              <a:t>文尾</a:t>
            </a:r>
            <a:r>
              <a:rPr lang="zh-CN" altLang="en-US" sz="1400" dirty="0" smtClean="0"/>
              <a:t>段为每</a:t>
            </a:r>
            <a:r>
              <a:rPr lang="zh-CN" altLang="en-US" sz="1400" dirty="0"/>
              <a:t>种类型文书均包含段落，段落特征较为明显</a:t>
            </a:r>
            <a:r>
              <a:rPr lang="zh-CN" altLang="en-US" sz="1400" dirty="0" smtClean="0"/>
              <a:t>。</a:t>
            </a:r>
            <a:endParaRPr lang="en-US" altLang="zh-CN" sz="1400" dirty="0" smtClean="0"/>
          </a:p>
          <a:p>
            <a:pPr marL="0" indent="0">
              <a:buNone/>
            </a:pPr>
            <a:r>
              <a:rPr lang="zh-CN" altLang="en-US" sz="1400" dirty="0" smtClean="0"/>
              <a:t>文尾</a:t>
            </a:r>
            <a:r>
              <a:rPr lang="zh-CN" altLang="en-US" sz="1400" dirty="0" smtClean="0"/>
              <a:t>段</a:t>
            </a:r>
            <a:r>
              <a:rPr lang="zh-CN" altLang="en-US" sz="1400" dirty="0" smtClean="0"/>
              <a:t>根据行政一审与二审文书的特征，均</a:t>
            </a:r>
            <a:r>
              <a:rPr lang="zh-CN" altLang="en-US" sz="1400" dirty="0" smtClean="0"/>
              <a:t>可大约</a:t>
            </a:r>
            <a:r>
              <a:rPr lang="en-US" altLang="zh-CN" sz="1400" dirty="0" smtClean="0"/>
              <a:t>5</a:t>
            </a:r>
            <a:r>
              <a:rPr lang="zh-CN" altLang="en-US" sz="1400" dirty="0" smtClean="0"/>
              <a:t>个节点。</a:t>
            </a:r>
            <a:endParaRPr lang="en-US" altLang="zh-CN" sz="1400" dirty="0" smtClean="0"/>
          </a:p>
          <a:p>
            <a:pPr marL="0" indent="0">
              <a:buNone/>
            </a:pPr>
            <a:r>
              <a:rPr lang="zh-CN" altLang="en-US" sz="1400" dirty="0"/>
              <a:t>行政二审与行政一审提取的节点相同。</a:t>
            </a:r>
            <a:endParaRPr lang="en-US" altLang="zh-CN" sz="1600" dirty="0"/>
          </a:p>
        </p:txBody>
      </p:sp>
      <p:sp>
        <p:nvSpPr>
          <p:cNvPr id="5" name="内容占位符 2"/>
          <p:cNvSpPr txBox="1">
            <a:spLocks/>
          </p:cNvSpPr>
          <p:nvPr/>
        </p:nvSpPr>
        <p:spPr>
          <a:xfrm>
            <a:off x="6290284" y="1362325"/>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文尾</a:t>
            </a:r>
            <a:r>
              <a:rPr lang="zh-CN" altLang="en-US" sz="1400" b="1" dirty="0" smtClean="0"/>
              <a:t>段</a:t>
            </a:r>
            <a:r>
              <a:rPr lang="zh-CN" altLang="en-US" sz="1400" b="1" dirty="0" smtClean="0"/>
              <a:t>节点解析示例（</a:t>
            </a:r>
            <a:r>
              <a:rPr lang="zh-CN" altLang="en-US" sz="1400" b="1" dirty="0" smtClean="0"/>
              <a:t>行政二审</a:t>
            </a:r>
            <a:r>
              <a:rPr lang="zh-CN" altLang="en-US" sz="1400" b="1" dirty="0" smtClean="0"/>
              <a:t>）：</a:t>
            </a:r>
            <a:endParaRPr lang="en-US" altLang="zh-CN" sz="1400" b="1" dirty="0" smtClean="0"/>
          </a:p>
        </p:txBody>
      </p:sp>
      <p:pic>
        <p:nvPicPr>
          <p:cNvPr id="8" name="图片 7"/>
          <p:cNvPicPr>
            <a:picLocks noChangeAspect="1"/>
          </p:cNvPicPr>
          <p:nvPr/>
        </p:nvPicPr>
        <p:blipFill>
          <a:blip r:embed="rId2"/>
          <a:stretch>
            <a:fillRect/>
          </a:stretch>
        </p:blipFill>
        <p:spPr>
          <a:xfrm>
            <a:off x="6290283" y="1957347"/>
            <a:ext cx="4748509" cy="4499112"/>
          </a:xfrm>
          <a:prstGeom prst="rect">
            <a:avLst/>
          </a:prstGeom>
        </p:spPr>
      </p:pic>
    </p:spTree>
    <p:extLst>
      <p:ext uri="{BB962C8B-B14F-4D97-AF65-F5344CB8AC3E}">
        <p14:creationId xmlns:p14="http://schemas.microsoft.com/office/powerpoint/2010/main" val="3880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总体概况</a:t>
            </a:r>
            <a:endParaRPr lang="zh-CN" altLang="en-US" dirty="0"/>
          </a:p>
        </p:txBody>
      </p:sp>
      <p:sp>
        <p:nvSpPr>
          <p:cNvPr id="3" name="内容占位符 2"/>
          <p:cNvSpPr>
            <a:spLocks noGrp="1"/>
          </p:cNvSpPr>
          <p:nvPr>
            <p:ph idx="1"/>
          </p:nvPr>
        </p:nvSpPr>
        <p:spPr>
          <a:xfrm>
            <a:off x="2592925" y="1537252"/>
            <a:ext cx="8915400" cy="3777622"/>
          </a:xfrm>
        </p:spPr>
        <p:txBody>
          <a:bodyPr/>
          <a:lstStyle/>
          <a:p>
            <a:r>
              <a:rPr lang="zh-CN" altLang="en-US" dirty="0" smtClean="0"/>
              <a:t>行政一审与二审文书均包含</a:t>
            </a:r>
            <a:r>
              <a:rPr lang="en-US" altLang="zh-CN" dirty="0" smtClean="0"/>
              <a:t>7</a:t>
            </a:r>
            <a:r>
              <a:rPr lang="zh-CN" altLang="en-US" dirty="0" smtClean="0"/>
              <a:t>个一级节点，分别为：</a:t>
            </a:r>
            <a:endParaRPr lang="en-US" altLang="zh-CN" dirty="0" smtClean="0"/>
          </a:p>
          <a:p>
            <a:pPr marL="400050" lvl="1" indent="0">
              <a:buNone/>
            </a:pPr>
            <a:r>
              <a:rPr lang="en-US" altLang="zh-CN" sz="2000" dirty="0"/>
              <a:t>1.</a:t>
            </a:r>
            <a:r>
              <a:rPr lang="zh-CN" altLang="en-US" sz="2000" dirty="0"/>
              <a:t>文首段</a:t>
            </a:r>
            <a:endParaRPr lang="en-US" altLang="zh-CN" sz="2000" dirty="0"/>
          </a:p>
          <a:p>
            <a:pPr marL="400050" lvl="1" indent="0">
              <a:buNone/>
            </a:pPr>
            <a:r>
              <a:rPr lang="en-US" altLang="zh-CN" sz="2000" dirty="0"/>
              <a:t>2.</a:t>
            </a:r>
            <a:r>
              <a:rPr lang="zh-CN" altLang="en-US" sz="2000" dirty="0"/>
              <a:t>诉讼参与人段</a:t>
            </a:r>
            <a:endParaRPr lang="en-US" altLang="zh-CN" sz="2000" dirty="0"/>
          </a:p>
          <a:p>
            <a:pPr marL="400050" lvl="1" indent="0">
              <a:buNone/>
            </a:pPr>
            <a:r>
              <a:rPr lang="en-US" altLang="zh-CN" sz="2000" dirty="0"/>
              <a:t>3.</a:t>
            </a:r>
            <a:r>
              <a:rPr lang="zh-CN" altLang="en-US" sz="2000" dirty="0"/>
              <a:t>诉讼记录段</a:t>
            </a:r>
            <a:endParaRPr lang="en-US" altLang="zh-CN" sz="2000" dirty="0"/>
          </a:p>
          <a:p>
            <a:pPr marL="400050" lvl="1" indent="0">
              <a:buNone/>
            </a:pPr>
            <a:r>
              <a:rPr lang="en-US" altLang="zh-CN" sz="2000" dirty="0"/>
              <a:t>4.</a:t>
            </a:r>
            <a:r>
              <a:rPr lang="zh-CN" altLang="en-US" sz="2000" dirty="0"/>
              <a:t>案件基本情况段</a:t>
            </a:r>
            <a:endParaRPr lang="en-US" altLang="zh-CN" sz="2000" dirty="0"/>
          </a:p>
          <a:p>
            <a:pPr marL="400050" lvl="1" indent="0">
              <a:buNone/>
            </a:pPr>
            <a:r>
              <a:rPr lang="en-US" altLang="zh-CN" sz="2000" dirty="0"/>
              <a:t>5.</a:t>
            </a:r>
            <a:r>
              <a:rPr lang="zh-CN" altLang="en-US" sz="2000" dirty="0"/>
              <a:t>裁判分析过程段</a:t>
            </a:r>
            <a:endParaRPr lang="en-US" altLang="zh-CN" sz="2000" dirty="0"/>
          </a:p>
          <a:p>
            <a:pPr marL="400050" lvl="1" indent="0">
              <a:buNone/>
            </a:pPr>
            <a:r>
              <a:rPr lang="en-US" altLang="zh-CN" sz="2000" dirty="0"/>
              <a:t>6.</a:t>
            </a:r>
            <a:r>
              <a:rPr lang="zh-CN" altLang="en-US" sz="2000" dirty="0"/>
              <a:t>裁判结果段</a:t>
            </a:r>
            <a:endParaRPr lang="en-US" altLang="zh-CN" sz="2000" dirty="0"/>
          </a:p>
          <a:p>
            <a:pPr marL="400050" lvl="1" indent="0">
              <a:buNone/>
            </a:pPr>
            <a:r>
              <a:rPr lang="en-US" altLang="zh-CN" sz="2000" dirty="0"/>
              <a:t>7.</a:t>
            </a:r>
            <a:r>
              <a:rPr lang="zh-CN" altLang="en-US" sz="2000" dirty="0"/>
              <a:t>文尾段</a:t>
            </a:r>
            <a:endParaRPr lang="en-US" altLang="zh-CN" sz="2000" dirty="0"/>
          </a:p>
          <a:p>
            <a:endParaRPr lang="en-US" altLang="zh-CN" dirty="0" smtClean="0"/>
          </a:p>
          <a:p>
            <a:endParaRPr lang="en-US" altLang="zh-CN" dirty="0" smtClean="0"/>
          </a:p>
          <a:p>
            <a:pPr marL="400050" lvl="1" indent="0">
              <a:buNone/>
            </a:pPr>
            <a:endParaRPr lang="en-US" altLang="zh-CN" dirty="0" smtClean="0"/>
          </a:p>
        </p:txBody>
      </p:sp>
    </p:spTree>
    <p:extLst>
      <p:ext uri="{BB962C8B-B14F-4D97-AF65-F5344CB8AC3E}">
        <p14:creationId xmlns:p14="http://schemas.microsoft.com/office/powerpoint/2010/main" val="100672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843" y="576403"/>
            <a:ext cx="1857022" cy="775320"/>
          </a:xfrm>
        </p:spPr>
        <p:txBody>
          <a:bodyPr/>
          <a:lstStyle/>
          <a:p>
            <a:r>
              <a:rPr lang="zh-CN" altLang="en-US" dirty="0" smtClean="0"/>
              <a:t>文首</a:t>
            </a:r>
            <a:r>
              <a:rPr lang="zh-CN" altLang="en-US" dirty="0"/>
              <a:t>段</a:t>
            </a:r>
          </a:p>
        </p:txBody>
      </p:sp>
      <p:sp>
        <p:nvSpPr>
          <p:cNvPr id="3" name="内容占位符 2"/>
          <p:cNvSpPr>
            <a:spLocks noGrp="1"/>
          </p:cNvSpPr>
          <p:nvPr>
            <p:ph idx="1"/>
          </p:nvPr>
        </p:nvSpPr>
        <p:spPr>
          <a:xfrm>
            <a:off x="2159843" y="1648574"/>
            <a:ext cx="3708220" cy="1834097"/>
          </a:xfrm>
        </p:spPr>
        <p:txBody>
          <a:bodyPr>
            <a:noAutofit/>
          </a:bodyPr>
          <a:lstStyle/>
          <a:p>
            <a:r>
              <a:rPr lang="zh-CN" altLang="en-US" sz="2000" b="1" dirty="0" smtClean="0"/>
              <a:t>文首段示例：</a:t>
            </a:r>
            <a:endParaRPr lang="en-US" altLang="zh-CN" sz="2000" b="1" dirty="0" smtClean="0"/>
          </a:p>
          <a:p>
            <a:pPr marL="0" indent="0">
              <a:buNone/>
            </a:pPr>
            <a:r>
              <a:rPr lang="zh-CN" altLang="en-US" sz="2000" dirty="0"/>
              <a:t>天津市北辰区</a:t>
            </a:r>
            <a:r>
              <a:rPr lang="zh-CN" altLang="en-US" sz="2000" dirty="0" smtClean="0"/>
              <a:t>人民法院</a:t>
            </a:r>
            <a:endParaRPr lang="en-US" altLang="zh-CN" sz="2000" dirty="0" smtClean="0"/>
          </a:p>
          <a:p>
            <a:pPr marL="0" indent="0">
              <a:buNone/>
            </a:pPr>
            <a:r>
              <a:rPr lang="zh-CN" altLang="en-US" sz="2000" dirty="0" smtClean="0"/>
              <a:t>行政判决书</a:t>
            </a:r>
            <a:endParaRPr lang="en-US" altLang="zh-CN" sz="2000" dirty="0" smtClean="0"/>
          </a:p>
          <a:p>
            <a:pPr marL="0" indent="0">
              <a:buNone/>
            </a:pPr>
            <a:r>
              <a:rPr lang="en-US" altLang="zh-CN" sz="2000" dirty="0" smtClean="0"/>
              <a:t>〔</a:t>
            </a:r>
            <a:r>
              <a:rPr lang="en-US" altLang="zh-CN" sz="2000" dirty="0"/>
              <a:t>2015〕</a:t>
            </a:r>
            <a:r>
              <a:rPr lang="zh-CN" altLang="en-US" sz="2000" dirty="0"/>
              <a:t>辰行初字第</a:t>
            </a:r>
            <a:r>
              <a:rPr lang="en-US" altLang="zh-CN" sz="2000" dirty="0"/>
              <a:t>0215</a:t>
            </a:r>
            <a:r>
              <a:rPr lang="zh-CN" altLang="en-US" sz="2000" dirty="0"/>
              <a:t>号</a:t>
            </a:r>
          </a:p>
        </p:txBody>
      </p:sp>
      <p:graphicFrame>
        <p:nvGraphicFramePr>
          <p:cNvPr id="6" name="表格 5"/>
          <p:cNvGraphicFramePr>
            <a:graphicFrameLocks noGrp="1"/>
          </p:cNvGraphicFramePr>
          <p:nvPr>
            <p:extLst>
              <p:ext uri="{D42A27DB-BD31-4B8C-83A1-F6EECF244321}">
                <p14:modId xmlns:p14="http://schemas.microsoft.com/office/powerpoint/2010/main" val="3040322120"/>
              </p:ext>
            </p:extLst>
          </p:nvPr>
        </p:nvGraphicFramePr>
        <p:xfrm>
          <a:off x="6350689" y="2185354"/>
          <a:ext cx="4526694" cy="3573834"/>
        </p:xfrm>
        <a:graphic>
          <a:graphicData uri="http://schemas.openxmlformats.org/drawingml/2006/table">
            <a:tbl>
              <a:tblPr>
                <a:tableStyleId>{F5AB1C69-6EDB-4FF4-983F-18BD219EF322}</a:tableStyleId>
              </a:tblPr>
              <a:tblGrid>
                <a:gridCol w="2012254"/>
                <a:gridCol w="2514440"/>
              </a:tblGrid>
              <a:tr h="312366">
                <a:tc>
                  <a:txBody>
                    <a:bodyPr/>
                    <a:lstStyle/>
                    <a:p>
                      <a:pPr algn="l" fontAlgn="ctr"/>
                      <a:r>
                        <a:rPr lang="zh-CN" altLang="en-US" sz="1900" u="none" strike="noStrike" dirty="0">
                          <a:effectLst/>
                        </a:rPr>
                        <a:t>文书制作单位</a:t>
                      </a:r>
                      <a:endParaRPr lang="zh-CN" altLang="en-US" sz="1900" b="0" i="0" u="none" strike="noStrike" dirty="0">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法院</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经办法院</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天津市北辰区人民法院</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法院级别</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基层</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行政区划（省）</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天津</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450174">
                <a:tc>
                  <a:txBody>
                    <a:bodyPr/>
                    <a:lstStyle/>
                    <a:p>
                      <a:pPr algn="l" fontAlgn="ctr"/>
                      <a:r>
                        <a:rPr lang="zh-CN" altLang="en-US" sz="1900" u="none" strike="noStrike" dirty="0">
                          <a:effectLst/>
                        </a:rPr>
                        <a:t>案号</a:t>
                      </a:r>
                      <a:endParaRPr lang="zh-CN" altLang="en-US" sz="1900" b="0" i="0" u="none" strike="noStrike" dirty="0">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marL="0" indent="0">
                        <a:buNone/>
                      </a:pPr>
                      <a:r>
                        <a:rPr lang="en-US" altLang="zh-CN" sz="1200" dirty="0" smtClean="0"/>
                        <a:t>〔2015〕</a:t>
                      </a:r>
                      <a:r>
                        <a:rPr lang="zh-CN" altLang="en-US" sz="1200" dirty="0" smtClean="0"/>
                        <a:t>辰行初字第</a:t>
                      </a:r>
                      <a:r>
                        <a:rPr lang="en-US" altLang="zh-CN" sz="1200" dirty="0" smtClean="0"/>
                        <a:t>0215</a:t>
                      </a:r>
                      <a:r>
                        <a:rPr lang="zh-CN" altLang="en-US" sz="1200" dirty="0" smtClean="0"/>
                        <a:t>号</a:t>
                      </a:r>
                      <a:endParaRPr lang="zh-CN" altLang="en-US" sz="1200" dirty="0"/>
                    </a:p>
                  </a:txBody>
                  <a:tcPr marL="9187" marR="9187" marT="9187" marB="0" anchor="ctr"/>
                </a:tc>
              </a:tr>
              <a:tr h="312366">
                <a:tc>
                  <a:txBody>
                    <a:bodyPr/>
                    <a:lstStyle/>
                    <a:p>
                      <a:pPr algn="l" fontAlgn="ctr"/>
                      <a:r>
                        <a:rPr lang="zh-CN" altLang="en-US" sz="1900" u="none" strike="noStrike">
                          <a:effectLst/>
                        </a:rPr>
                        <a:t>文书名称</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行政判决书</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立案年度</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en-US" altLang="zh-CN" sz="1200" u="none" strike="noStrike" dirty="0">
                          <a:effectLst/>
                        </a:rPr>
                        <a:t>2015</a:t>
                      </a:r>
                      <a:endParaRPr lang="en-US" altLang="zh-CN" sz="1200" b="0" i="0" u="none" strike="noStrike" dirty="0">
                        <a:solidFill>
                          <a:srgbClr val="000000"/>
                        </a:solidFill>
                        <a:effectLst/>
                        <a:latin typeface="Century Gothic" panose="020B0502020202020204" pitchFamily="34" charset="0"/>
                        <a:ea typeface="宋体" panose="02010600030101010101" pitchFamily="2" charset="-122"/>
                      </a:endParaRPr>
                    </a:p>
                  </a:txBody>
                  <a:tcPr marL="9187" marR="9187" marT="9187" marB="0" anchor="ctr"/>
                </a:tc>
              </a:tr>
              <a:tr h="312366">
                <a:tc>
                  <a:txBody>
                    <a:bodyPr/>
                    <a:lstStyle/>
                    <a:p>
                      <a:pPr algn="l" fontAlgn="ctr"/>
                      <a:r>
                        <a:rPr lang="zh-CN" altLang="en-US" sz="1900" u="none" strike="noStrike">
                          <a:effectLst/>
                        </a:rPr>
                        <a:t>案件性质</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行政案件</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dirty="0">
                          <a:effectLst/>
                        </a:rPr>
                        <a:t>文书种类</a:t>
                      </a:r>
                      <a:endParaRPr lang="zh-CN" altLang="en-US" sz="1900" b="0" i="0" u="none" strike="noStrike" dirty="0">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判决书</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审判程序</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一审案件</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r h="312366">
                <a:tc>
                  <a:txBody>
                    <a:bodyPr/>
                    <a:lstStyle/>
                    <a:p>
                      <a:pPr algn="l" fontAlgn="ctr"/>
                      <a:r>
                        <a:rPr lang="zh-CN" altLang="en-US" sz="1900" u="none" strike="noStrike">
                          <a:effectLst/>
                        </a:rPr>
                        <a:t>案件类型</a:t>
                      </a:r>
                      <a:endParaRPr lang="zh-CN" altLang="en-US" sz="1900" b="0" i="0" u="none" strike="noStrike">
                        <a:solidFill>
                          <a:srgbClr val="000000"/>
                        </a:solidFill>
                        <a:effectLst/>
                        <a:latin typeface="等线 Light" panose="02010600030101010101" pitchFamily="2" charset="-122"/>
                        <a:ea typeface="等线 Light" panose="02010600030101010101" pitchFamily="2" charset="-122"/>
                      </a:endParaRPr>
                    </a:p>
                  </a:txBody>
                  <a:tcPr marL="9187" marR="9187" marT="9187" marB="0" anchor="ctr"/>
                </a:tc>
                <a:tc>
                  <a:txBody>
                    <a:bodyPr/>
                    <a:lstStyle/>
                    <a:p>
                      <a:pPr algn="l" fontAlgn="ctr"/>
                      <a:r>
                        <a:rPr lang="zh-CN" altLang="en-US" sz="1200" u="none" strike="noStrike" dirty="0">
                          <a:effectLst/>
                        </a:rPr>
                        <a:t>行政一审案件</a:t>
                      </a:r>
                      <a:endParaRPr lang="zh-CN" altLang="en-US" sz="1200" b="0" i="0" u="none" strike="noStrike" dirty="0">
                        <a:solidFill>
                          <a:srgbClr val="000000"/>
                        </a:solidFill>
                        <a:effectLst/>
                        <a:latin typeface="幼圆" panose="02010509060101010101" pitchFamily="49" charset="-122"/>
                        <a:ea typeface="幼圆" panose="02010509060101010101" pitchFamily="49" charset="-122"/>
                      </a:endParaRPr>
                    </a:p>
                  </a:txBody>
                  <a:tcPr marL="9187" marR="9187" marT="9187" marB="0" anchor="ctr"/>
                </a:tc>
              </a:tr>
            </a:tbl>
          </a:graphicData>
        </a:graphic>
      </p:graphicFrame>
      <p:sp>
        <p:nvSpPr>
          <p:cNvPr id="8" name="内容占位符 2"/>
          <p:cNvSpPr txBox="1">
            <a:spLocks/>
          </p:cNvSpPr>
          <p:nvPr/>
        </p:nvSpPr>
        <p:spPr>
          <a:xfrm>
            <a:off x="6350689" y="1648574"/>
            <a:ext cx="3708220" cy="5367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smtClean="0"/>
              <a:t>文首段节点解析示例：</a:t>
            </a:r>
            <a:endParaRPr lang="en-US" altLang="zh-CN" sz="2000" b="1" dirty="0" smtClean="0"/>
          </a:p>
        </p:txBody>
      </p:sp>
      <p:sp>
        <p:nvSpPr>
          <p:cNvPr id="7" name="内容占位符 2"/>
          <p:cNvSpPr txBox="1">
            <a:spLocks/>
          </p:cNvSpPr>
          <p:nvPr/>
        </p:nvSpPr>
        <p:spPr>
          <a:xfrm>
            <a:off x="2159843" y="3851084"/>
            <a:ext cx="3708220" cy="18340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smtClean="0"/>
              <a:t>文首节点概况：</a:t>
            </a:r>
            <a:endParaRPr lang="en-US" altLang="zh-CN" sz="2000" b="1" dirty="0" smtClean="0"/>
          </a:p>
          <a:p>
            <a:pPr marL="0" indent="0">
              <a:buNone/>
            </a:pPr>
            <a:r>
              <a:rPr lang="zh-CN" altLang="en-US" sz="2000" dirty="0" smtClean="0"/>
              <a:t>文首段为每种类型文书均包含的段落，段落特征明显，行政一审与行政二审可解析节点均为</a:t>
            </a:r>
            <a:r>
              <a:rPr lang="en-US" altLang="zh-CN" sz="2000" dirty="0" smtClean="0"/>
              <a:t>12</a:t>
            </a:r>
            <a:r>
              <a:rPr lang="zh-CN" altLang="en-US" sz="2000" dirty="0" smtClean="0"/>
              <a:t>个。</a:t>
            </a:r>
            <a:endParaRPr lang="en-US" altLang="zh-CN" sz="2000" dirty="0" smtClean="0"/>
          </a:p>
        </p:txBody>
      </p:sp>
    </p:spTree>
    <p:extLst>
      <p:ext uri="{BB962C8B-B14F-4D97-AF65-F5344CB8AC3E}">
        <p14:creationId xmlns:p14="http://schemas.microsoft.com/office/powerpoint/2010/main" val="6500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lstStyle/>
          <a:p>
            <a:r>
              <a:rPr lang="zh-CN" altLang="en-US" dirty="0" smtClean="0"/>
              <a:t>诉讼参与人段</a:t>
            </a:r>
            <a:endParaRPr lang="zh-CN" altLang="en-US" dirty="0"/>
          </a:p>
        </p:txBody>
      </p:sp>
      <p:sp>
        <p:nvSpPr>
          <p:cNvPr id="3" name="内容占位符 2"/>
          <p:cNvSpPr>
            <a:spLocks noGrp="1"/>
          </p:cNvSpPr>
          <p:nvPr>
            <p:ph idx="1"/>
          </p:nvPr>
        </p:nvSpPr>
        <p:spPr>
          <a:xfrm>
            <a:off x="5530532" y="1362324"/>
            <a:ext cx="6308959" cy="2446351"/>
          </a:xfrm>
        </p:spPr>
        <p:txBody>
          <a:bodyPr>
            <a:normAutofit/>
          </a:bodyPr>
          <a:lstStyle/>
          <a:p>
            <a:r>
              <a:rPr lang="zh-CN" altLang="en-US" sz="1400" b="1" dirty="0" smtClean="0"/>
              <a:t>诉讼参与人段示例（行政一审）：</a:t>
            </a:r>
            <a:endParaRPr lang="en-US" altLang="zh-CN" sz="1400" b="1" dirty="0" smtClean="0"/>
          </a:p>
          <a:p>
            <a:pPr marL="0" indent="0">
              <a:lnSpc>
                <a:spcPct val="120000"/>
              </a:lnSpc>
              <a:spcBef>
                <a:spcPts val="0"/>
              </a:spcBef>
              <a:buNone/>
            </a:pPr>
            <a:r>
              <a:rPr lang="zh-CN" altLang="en-US" sz="1400" dirty="0"/>
              <a:t>原告杨雨平，男，</a:t>
            </a:r>
            <a:r>
              <a:rPr lang="en-US" altLang="zh-CN" sz="1400" dirty="0"/>
              <a:t>1958</a:t>
            </a:r>
            <a:r>
              <a:rPr lang="zh-CN" altLang="en-US" sz="1400" dirty="0"/>
              <a:t>年</a:t>
            </a:r>
            <a:r>
              <a:rPr lang="en-US" altLang="zh-CN" sz="1400" dirty="0"/>
              <a:t>7</a:t>
            </a:r>
            <a:r>
              <a:rPr lang="zh-CN" altLang="en-US" sz="1400" dirty="0"/>
              <a:t>月</a:t>
            </a:r>
            <a:r>
              <a:rPr lang="en-US" altLang="zh-CN" sz="1400" dirty="0"/>
              <a:t>5</a:t>
            </a:r>
            <a:r>
              <a:rPr lang="zh-CN" altLang="en-US" sz="1400" dirty="0"/>
              <a:t>日出生，身份证号</a:t>
            </a:r>
            <a:r>
              <a:rPr lang="en-US" altLang="zh-CN" sz="1400" dirty="0"/>
              <a:t>120113197008245237</a:t>
            </a:r>
            <a:r>
              <a:rPr lang="zh-CN" altLang="en-US" sz="1400" dirty="0"/>
              <a:t>，汉族，住天津市北辰区青光镇韩家墅村付食部大街</a:t>
            </a:r>
            <a:r>
              <a:rPr lang="en-US" altLang="zh-CN" sz="1400" dirty="0"/>
              <a:t>16</a:t>
            </a:r>
            <a:r>
              <a:rPr lang="zh-CN" altLang="en-US" sz="1400" dirty="0"/>
              <a:t>号，农民</a:t>
            </a:r>
            <a:r>
              <a:rPr lang="zh-CN" altLang="en-US" sz="1400" dirty="0" smtClean="0"/>
              <a:t>。</a:t>
            </a:r>
            <a:endParaRPr lang="en-US" altLang="zh-CN" sz="1400" dirty="0" smtClean="0"/>
          </a:p>
          <a:p>
            <a:pPr marL="0" indent="0">
              <a:lnSpc>
                <a:spcPct val="120000"/>
              </a:lnSpc>
              <a:spcBef>
                <a:spcPts val="0"/>
              </a:spcBef>
              <a:buNone/>
            </a:pPr>
            <a:r>
              <a:rPr lang="zh-CN" altLang="en-US" sz="1400" dirty="0" smtClean="0"/>
              <a:t>原告</a:t>
            </a:r>
            <a:r>
              <a:rPr lang="zh-CN" altLang="en-US" sz="1400" dirty="0"/>
              <a:t>陈淑芝，女，</a:t>
            </a:r>
            <a:r>
              <a:rPr lang="en-US" altLang="zh-CN" sz="1400" dirty="0"/>
              <a:t>1960</a:t>
            </a:r>
            <a:r>
              <a:rPr lang="zh-CN" altLang="en-US" sz="1400" dirty="0"/>
              <a:t>年</a:t>
            </a:r>
            <a:r>
              <a:rPr lang="en-US" altLang="zh-CN" sz="1400" dirty="0"/>
              <a:t>12</a:t>
            </a:r>
            <a:r>
              <a:rPr lang="zh-CN" altLang="en-US" sz="1400" dirty="0"/>
              <a:t>月</a:t>
            </a:r>
            <a:r>
              <a:rPr lang="en-US" altLang="zh-CN" sz="1400" dirty="0"/>
              <a:t>2</a:t>
            </a:r>
            <a:r>
              <a:rPr lang="zh-CN" altLang="en-US" sz="1400" dirty="0"/>
              <a:t>日出生，身份证号</a:t>
            </a:r>
            <a:r>
              <a:rPr lang="en-US" altLang="zh-CN" sz="1400" dirty="0"/>
              <a:t>120113197008245237</a:t>
            </a:r>
            <a:r>
              <a:rPr lang="zh-CN" altLang="en-US" sz="1400" dirty="0"/>
              <a:t>，汉族，住天津市北辰区青光镇韩家墅村付食部大街</a:t>
            </a:r>
            <a:r>
              <a:rPr lang="en-US" altLang="zh-CN" sz="1400" dirty="0"/>
              <a:t>16</a:t>
            </a:r>
            <a:r>
              <a:rPr lang="zh-CN" altLang="en-US" sz="1400" dirty="0"/>
              <a:t>号，农民</a:t>
            </a:r>
            <a:r>
              <a:rPr lang="zh-CN" altLang="en-US" sz="1400" dirty="0" smtClean="0"/>
              <a:t>。</a:t>
            </a:r>
            <a:endParaRPr lang="en-US" altLang="zh-CN" sz="1400" dirty="0" smtClean="0"/>
          </a:p>
          <a:p>
            <a:pPr marL="0" indent="0">
              <a:lnSpc>
                <a:spcPct val="120000"/>
              </a:lnSpc>
              <a:spcBef>
                <a:spcPts val="0"/>
              </a:spcBef>
              <a:buNone/>
            </a:pPr>
            <a:r>
              <a:rPr lang="zh-CN" altLang="en-US" sz="1400" dirty="0" smtClean="0"/>
              <a:t>被告</a:t>
            </a:r>
            <a:r>
              <a:rPr lang="zh-CN" altLang="en-US" sz="1400" dirty="0"/>
              <a:t>天津市北辰区青光镇人民政府，住所地天津市北辰区青光镇青光村</a:t>
            </a:r>
            <a:r>
              <a:rPr lang="zh-CN" altLang="en-US" sz="1400" dirty="0" smtClean="0"/>
              <a:t>。</a:t>
            </a:r>
            <a:endParaRPr lang="en-US" altLang="zh-CN" sz="1400" dirty="0" smtClean="0"/>
          </a:p>
          <a:p>
            <a:pPr marL="0" indent="0">
              <a:lnSpc>
                <a:spcPct val="120000"/>
              </a:lnSpc>
              <a:spcBef>
                <a:spcPts val="0"/>
              </a:spcBef>
              <a:buNone/>
            </a:pPr>
            <a:r>
              <a:rPr lang="zh-CN" altLang="en-US" sz="1400" dirty="0" smtClean="0"/>
              <a:t>法定</a:t>
            </a:r>
            <a:r>
              <a:rPr lang="zh-CN" altLang="en-US" sz="1400" dirty="0"/>
              <a:t>代表人郑永建，镇长</a:t>
            </a:r>
            <a:r>
              <a:rPr lang="zh-CN" altLang="en-US" sz="1400" dirty="0" smtClean="0"/>
              <a:t>。</a:t>
            </a:r>
            <a:endParaRPr lang="en-US" altLang="zh-CN" sz="1400" dirty="0" smtClean="0"/>
          </a:p>
          <a:p>
            <a:pPr marL="0" indent="0">
              <a:lnSpc>
                <a:spcPct val="120000"/>
              </a:lnSpc>
              <a:spcBef>
                <a:spcPts val="0"/>
              </a:spcBef>
              <a:buNone/>
            </a:pPr>
            <a:r>
              <a:rPr lang="zh-CN" altLang="en-US" sz="1400" dirty="0" smtClean="0"/>
              <a:t>行政</a:t>
            </a:r>
            <a:r>
              <a:rPr lang="zh-CN" altLang="en-US" sz="1400" dirty="0"/>
              <a:t>机关负责人阚胜勇，副镇长</a:t>
            </a:r>
            <a:r>
              <a:rPr lang="zh-CN" altLang="en-US" sz="1400" dirty="0" smtClean="0"/>
              <a:t>。</a:t>
            </a:r>
            <a:endParaRPr lang="en-US" altLang="zh-CN" sz="1400" dirty="0" smtClean="0"/>
          </a:p>
          <a:p>
            <a:pPr marL="0" indent="0">
              <a:lnSpc>
                <a:spcPct val="120000"/>
              </a:lnSpc>
              <a:spcBef>
                <a:spcPts val="0"/>
              </a:spcBef>
              <a:buNone/>
            </a:pPr>
            <a:r>
              <a:rPr lang="zh-CN" altLang="en-US" sz="1400" dirty="0" smtClean="0"/>
              <a:t>诉讼代理人</a:t>
            </a:r>
            <a:r>
              <a:rPr lang="zh-CN" altLang="en-US" sz="1400" dirty="0"/>
              <a:t>韩宝强，天津辰斌律师事务所律师。</a:t>
            </a:r>
          </a:p>
        </p:txBody>
      </p:sp>
      <p:sp>
        <p:nvSpPr>
          <p:cNvPr id="4" name="内容占位符 2"/>
          <p:cNvSpPr txBox="1">
            <a:spLocks/>
          </p:cNvSpPr>
          <p:nvPr/>
        </p:nvSpPr>
        <p:spPr>
          <a:xfrm>
            <a:off x="2036336" y="1362324"/>
            <a:ext cx="3494196" cy="2446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诉讼参与人段节点概况：</a:t>
            </a:r>
            <a:endParaRPr lang="en-US" altLang="zh-CN" sz="1400" b="1" dirty="0" smtClean="0"/>
          </a:p>
          <a:p>
            <a:pPr marL="0" indent="0">
              <a:buNone/>
            </a:pPr>
            <a:r>
              <a:rPr lang="zh-CN" altLang="en-US" sz="1400" dirty="0" smtClean="0"/>
              <a:t>诉讼参与人段为每种类型文书均包含段落，段落特征较为明显。</a:t>
            </a:r>
            <a:endParaRPr lang="en-US" altLang="zh-CN" sz="1400" dirty="0" smtClean="0"/>
          </a:p>
          <a:p>
            <a:pPr marL="0" indent="0">
              <a:buNone/>
            </a:pPr>
            <a:r>
              <a:rPr lang="zh-CN" altLang="en-US" sz="1400" dirty="0" smtClean="0"/>
              <a:t>诉讼参与人段一般包含多个诉讼参与人，针对每个诉讼参与人，根据行政一审与二审文书的特征，行政一审与二审文书最多均可提取</a:t>
            </a:r>
            <a:r>
              <a:rPr lang="en-US" altLang="zh-CN" sz="1400" dirty="0" smtClean="0"/>
              <a:t>20</a:t>
            </a:r>
            <a:r>
              <a:rPr lang="zh-CN" altLang="en-US" sz="1400" dirty="0" smtClean="0"/>
              <a:t>余个节点。</a:t>
            </a:r>
            <a:endParaRPr lang="en-US" altLang="zh-CN" sz="1400" dirty="0" smtClean="0"/>
          </a:p>
          <a:p>
            <a:pPr marL="0" indent="0">
              <a:buNone/>
            </a:pPr>
            <a:r>
              <a:rPr lang="zh-CN" altLang="en-US" sz="1400" dirty="0" smtClean="0"/>
              <a:t>行政二审比行政一审文书多出原审诉讼地位节点，其他基本相同。</a:t>
            </a:r>
            <a:endParaRPr lang="en-US" altLang="zh-CN" sz="1400" dirty="0" smtClean="0"/>
          </a:p>
          <a:p>
            <a:pPr marL="0" indent="0">
              <a:buNone/>
            </a:pPr>
            <a:endParaRPr lang="en-US" altLang="zh-CN" sz="1600" dirty="0" smtClean="0"/>
          </a:p>
        </p:txBody>
      </p:sp>
      <p:sp>
        <p:nvSpPr>
          <p:cNvPr id="5" name="内容占位符 2"/>
          <p:cNvSpPr txBox="1">
            <a:spLocks/>
          </p:cNvSpPr>
          <p:nvPr/>
        </p:nvSpPr>
        <p:spPr>
          <a:xfrm>
            <a:off x="2036337" y="3808676"/>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诉讼参与人段节点解析示例（行政一审）：</a:t>
            </a:r>
            <a:endParaRPr lang="en-US" altLang="zh-CN" sz="1400" b="1" dirty="0" smtClean="0"/>
          </a:p>
        </p:txBody>
      </p:sp>
      <p:graphicFrame>
        <p:nvGraphicFramePr>
          <p:cNvPr id="6" name="表格 5"/>
          <p:cNvGraphicFramePr>
            <a:graphicFrameLocks noGrp="1"/>
          </p:cNvGraphicFramePr>
          <p:nvPr>
            <p:extLst>
              <p:ext uri="{D42A27DB-BD31-4B8C-83A1-F6EECF244321}">
                <p14:modId xmlns:p14="http://schemas.microsoft.com/office/powerpoint/2010/main" val="3114907902"/>
              </p:ext>
            </p:extLst>
          </p:nvPr>
        </p:nvGraphicFramePr>
        <p:xfrm>
          <a:off x="2194560" y="4166483"/>
          <a:ext cx="3808675" cy="2397571"/>
        </p:xfrm>
        <a:graphic>
          <a:graphicData uri="http://schemas.openxmlformats.org/drawingml/2006/table">
            <a:tbl>
              <a:tblPr>
                <a:tableStyleId>{5C22544A-7EE6-4342-B048-85BDC9FD1C3A}</a:tableStyleId>
              </a:tblPr>
              <a:tblGrid>
                <a:gridCol w="1693073"/>
                <a:gridCol w="2115602"/>
              </a:tblGrid>
              <a:tr h="201212">
                <a:tc>
                  <a:txBody>
                    <a:bodyPr/>
                    <a:lstStyle/>
                    <a:p>
                      <a:pPr algn="l" fontAlgn="ctr"/>
                      <a:r>
                        <a:rPr lang="zh-CN" altLang="en-US" sz="1400" u="none" strike="noStrike" dirty="0">
                          <a:effectLst/>
                        </a:rPr>
                        <a:t>诉讼参与人名称</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杨雨平</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a:effectLst/>
                        </a:rPr>
                        <a:t>诉讼身份</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原告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a:effectLst/>
                        </a:rPr>
                        <a:t>诉讼地位</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原告</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a:effectLst/>
                        </a:rPr>
                        <a:t>行政法律关系主体</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行政相对方</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a:effectLst/>
                        </a:rPr>
                        <a:t>性别</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a:effectLst/>
                        </a:rPr>
                        <a:t>当事人类型</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自然人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dirty="0">
                          <a:effectLst/>
                        </a:rPr>
                        <a:t>民族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汉族</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dirty="0">
                          <a:effectLst/>
                        </a:rPr>
                        <a:t>出生日期</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1100" u="none" strike="noStrike">
                          <a:effectLst/>
                        </a:rPr>
                        <a:t>1958</a:t>
                      </a:r>
                      <a:r>
                        <a:rPr lang="zh-CN" altLang="en-US" sz="1100" u="none" strike="noStrike">
                          <a:effectLst/>
                        </a:rPr>
                        <a:t>年</a:t>
                      </a:r>
                      <a:r>
                        <a:rPr lang="en-US" altLang="zh-CN" sz="1100" u="none" strike="noStrike">
                          <a:effectLst/>
                        </a:rPr>
                        <a:t>7</a:t>
                      </a:r>
                      <a:r>
                        <a:rPr lang="zh-CN" altLang="en-US" sz="1100" u="none" strike="noStrike">
                          <a:effectLst/>
                        </a:rPr>
                        <a:t>月</a:t>
                      </a:r>
                      <a:r>
                        <a:rPr lang="en-US" altLang="zh-CN" sz="1100" u="none" strike="noStrike">
                          <a:effectLst/>
                        </a:rPr>
                        <a:t>5</a:t>
                      </a:r>
                      <a:r>
                        <a:rPr lang="zh-CN" altLang="en-US" sz="1100" u="none" strike="noStrike">
                          <a:effectLst/>
                        </a:rPr>
                        <a:t>日</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91606">
                <a:tc>
                  <a:txBody>
                    <a:bodyPr/>
                    <a:lstStyle/>
                    <a:p>
                      <a:pPr algn="l" fontAlgn="ctr"/>
                      <a:r>
                        <a:rPr lang="zh-CN" altLang="en-US" sz="1400" u="none" strike="noStrike" dirty="0">
                          <a:effectLst/>
                        </a:rPr>
                        <a:t>当事人地址</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天津市北辰区青光镇韩家墅村付食部大街</a:t>
                      </a:r>
                      <a:r>
                        <a:rPr lang="en-US" altLang="zh-CN" sz="1100" u="none" strike="noStrike" dirty="0">
                          <a:effectLst/>
                        </a:rPr>
                        <a:t>16</a:t>
                      </a:r>
                      <a:r>
                        <a:rPr lang="zh-CN" altLang="en-US" sz="1100" u="none" strike="noStrike" dirty="0">
                          <a:effectLst/>
                        </a:rPr>
                        <a:t>号</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1212">
                <a:tc>
                  <a:txBody>
                    <a:bodyPr/>
                    <a:lstStyle/>
                    <a:p>
                      <a:pPr algn="l" fontAlgn="ctr"/>
                      <a:r>
                        <a:rPr lang="zh-CN" altLang="en-US" sz="1400" u="none" strike="noStrike" dirty="0">
                          <a:effectLst/>
                        </a:rPr>
                        <a:t>职务</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农民</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0033219"/>
              </p:ext>
            </p:extLst>
          </p:nvPr>
        </p:nvGraphicFramePr>
        <p:xfrm>
          <a:off x="6458819" y="4166483"/>
          <a:ext cx="4089400" cy="2397570"/>
        </p:xfrm>
        <a:graphic>
          <a:graphicData uri="http://schemas.openxmlformats.org/drawingml/2006/table">
            <a:tbl>
              <a:tblPr>
                <a:tableStyleId>{5C22544A-7EE6-4342-B048-85BDC9FD1C3A}</a:tableStyleId>
              </a:tblPr>
              <a:tblGrid>
                <a:gridCol w="1817864"/>
                <a:gridCol w="2271536"/>
              </a:tblGrid>
              <a:tr h="239757">
                <a:tc>
                  <a:txBody>
                    <a:bodyPr/>
                    <a:lstStyle/>
                    <a:p>
                      <a:pPr algn="l" fontAlgn="ctr"/>
                      <a:r>
                        <a:rPr lang="zh-CN" altLang="en-US" sz="1400" u="none" strike="noStrike" dirty="0">
                          <a:effectLst/>
                        </a:rPr>
                        <a:t>诉讼参与人名称</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天津市北辰区青光镇人民政府</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诉讼身份</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被告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诉讼地位</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被告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dirty="0">
                          <a:effectLst/>
                        </a:rPr>
                        <a:t>行政法律关系主体</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行政主体</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单位法定代表人</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郑永建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当事人类型</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法人</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特殊行业</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政府</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被告类型</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作出具体行政行为的行政机关</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a:effectLst/>
                        </a:rPr>
                        <a:t>当事人地址</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天津市北辰区青光镇青光村</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9757">
                <a:tc>
                  <a:txBody>
                    <a:bodyPr/>
                    <a:lstStyle/>
                    <a:p>
                      <a:pPr algn="l" fontAlgn="ctr"/>
                      <a:r>
                        <a:rPr lang="zh-CN" altLang="en-US" sz="1400" u="none" strike="noStrike" dirty="0">
                          <a:effectLst/>
                        </a:rPr>
                        <a:t>行政管理范围</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政府</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6584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par>
                                <p:cTn id="25" presetID="16" presetClass="entr" presetSubtype="2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lstStyle/>
          <a:p>
            <a:r>
              <a:rPr lang="zh-CN" altLang="en-US" dirty="0" smtClean="0"/>
              <a:t>诉讼参与人段</a:t>
            </a:r>
            <a:endParaRPr lang="zh-CN" altLang="en-US" dirty="0"/>
          </a:p>
        </p:txBody>
      </p:sp>
      <p:sp>
        <p:nvSpPr>
          <p:cNvPr id="3" name="内容占位符 2"/>
          <p:cNvSpPr>
            <a:spLocks noGrp="1"/>
          </p:cNvSpPr>
          <p:nvPr>
            <p:ph idx="1"/>
          </p:nvPr>
        </p:nvSpPr>
        <p:spPr>
          <a:xfrm>
            <a:off x="2036335" y="1296063"/>
            <a:ext cx="8511884" cy="2512612"/>
          </a:xfrm>
        </p:spPr>
        <p:txBody>
          <a:bodyPr>
            <a:normAutofit lnSpcReduction="10000"/>
          </a:bodyPr>
          <a:lstStyle/>
          <a:p>
            <a:r>
              <a:rPr lang="zh-CN" altLang="en-US" sz="1400" b="1" dirty="0" smtClean="0"/>
              <a:t>诉讼参与人段示例（行政二审）：</a:t>
            </a:r>
            <a:endParaRPr lang="en-US" altLang="zh-CN" sz="1400" b="1" dirty="0" smtClean="0"/>
          </a:p>
          <a:p>
            <a:pPr marL="0" indent="0">
              <a:lnSpc>
                <a:spcPct val="120000"/>
              </a:lnSpc>
              <a:spcBef>
                <a:spcPts val="0"/>
              </a:spcBef>
              <a:buNone/>
            </a:pPr>
            <a:r>
              <a:rPr lang="zh-CN" altLang="en-US" sz="1300" dirty="0"/>
              <a:t>上诉人（原审原告）康志庆，男，</a:t>
            </a:r>
            <a:r>
              <a:rPr lang="en-US" altLang="zh-CN" sz="1300" dirty="0"/>
              <a:t>1967</a:t>
            </a:r>
            <a:r>
              <a:rPr lang="zh-CN" altLang="en-US" sz="1300" dirty="0"/>
              <a:t>年</a:t>
            </a:r>
            <a:r>
              <a:rPr lang="en-US" altLang="zh-CN" sz="1300" dirty="0"/>
              <a:t>1</a:t>
            </a:r>
            <a:r>
              <a:rPr lang="zh-CN" altLang="en-US" sz="1300" dirty="0"/>
              <a:t>月</a:t>
            </a:r>
            <a:r>
              <a:rPr lang="en-US" altLang="zh-CN" sz="1300" dirty="0"/>
              <a:t>13</a:t>
            </a:r>
            <a:r>
              <a:rPr lang="zh-CN" altLang="en-US" sz="1300" dirty="0"/>
              <a:t>日出生，汉族，无职业，户籍地天津市河西区三水道兰江里</a:t>
            </a:r>
            <a:r>
              <a:rPr lang="en-US" altLang="zh-CN" sz="1300" dirty="0"/>
              <a:t>9</a:t>
            </a:r>
            <a:r>
              <a:rPr lang="zh-CN" altLang="en-US" sz="1300" dirty="0"/>
              <a:t>号院</a:t>
            </a:r>
            <a:r>
              <a:rPr lang="en-US" altLang="zh-CN" sz="1300" dirty="0"/>
              <a:t>40</a:t>
            </a:r>
            <a:r>
              <a:rPr lang="zh-CN" altLang="en-US" sz="1300" dirty="0"/>
              <a:t>门，通信地址天津市河西区陵水道平江里</a:t>
            </a:r>
            <a:r>
              <a:rPr lang="en-US" altLang="zh-CN" sz="1300" dirty="0"/>
              <a:t>5</a:t>
            </a:r>
            <a:r>
              <a:rPr lang="zh-CN" altLang="en-US" sz="1300" dirty="0"/>
              <a:t>栋</a:t>
            </a:r>
            <a:r>
              <a:rPr lang="en-US" altLang="zh-CN" sz="1300" dirty="0"/>
              <a:t>209</a:t>
            </a:r>
            <a:r>
              <a:rPr lang="zh-CN" altLang="en-US" sz="1300" dirty="0"/>
              <a:t>号，公民身份号码：</a:t>
            </a:r>
            <a:r>
              <a:rPr lang="en-US" altLang="zh-CN" sz="1300" dirty="0"/>
              <a:t>120103196701136111</a:t>
            </a:r>
            <a:r>
              <a:rPr lang="zh-CN" altLang="en-US" sz="1300" dirty="0" smtClean="0"/>
              <a:t>。</a:t>
            </a:r>
            <a:endParaRPr lang="en-US" altLang="zh-CN" sz="1300" dirty="0" smtClean="0"/>
          </a:p>
          <a:p>
            <a:pPr marL="0" indent="0">
              <a:lnSpc>
                <a:spcPct val="120000"/>
              </a:lnSpc>
              <a:spcBef>
                <a:spcPts val="0"/>
              </a:spcBef>
              <a:buNone/>
            </a:pPr>
            <a:r>
              <a:rPr lang="zh-CN" altLang="en-US" sz="1300" dirty="0" smtClean="0"/>
              <a:t>被</a:t>
            </a:r>
            <a:r>
              <a:rPr lang="zh-CN" altLang="en-US" sz="1300" dirty="0"/>
              <a:t>上诉人（原审被告）天津市公安局河西分局，住所地天津市河西区黄埔南路</a:t>
            </a:r>
            <a:r>
              <a:rPr lang="en-US" altLang="zh-CN" sz="1300" dirty="0"/>
              <a:t>5</a:t>
            </a:r>
            <a:r>
              <a:rPr lang="zh-CN" altLang="en-US" sz="1300" dirty="0"/>
              <a:t>号</a:t>
            </a:r>
            <a:r>
              <a:rPr lang="zh-CN" altLang="en-US" sz="1300" dirty="0" smtClean="0"/>
              <a:t>。</a:t>
            </a:r>
            <a:endParaRPr lang="en-US" altLang="zh-CN" sz="1300" dirty="0" smtClean="0"/>
          </a:p>
          <a:p>
            <a:pPr marL="0" indent="0">
              <a:lnSpc>
                <a:spcPct val="120000"/>
              </a:lnSpc>
              <a:spcBef>
                <a:spcPts val="0"/>
              </a:spcBef>
              <a:buNone/>
            </a:pPr>
            <a:r>
              <a:rPr lang="zh-CN" altLang="en-US" sz="1300" dirty="0" smtClean="0"/>
              <a:t>法定</a:t>
            </a:r>
            <a:r>
              <a:rPr lang="zh-CN" altLang="en-US" sz="1300" dirty="0"/>
              <a:t>代表人赵年伏，局长</a:t>
            </a:r>
            <a:r>
              <a:rPr lang="zh-CN" altLang="en-US" sz="1300" dirty="0" smtClean="0"/>
              <a:t>。</a:t>
            </a:r>
            <a:endParaRPr lang="en-US" altLang="zh-CN" sz="1300" dirty="0" smtClean="0"/>
          </a:p>
          <a:p>
            <a:pPr marL="0" indent="0">
              <a:lnSpc>
                <a:spcPct val="120000"/>
              </a:lnSpc>
              <a:spcBef>
                <a:spcPts val="0"/>
              </a:spcBef>
              <a:buNone/>
            </a:pPr>
            <a:r>
              <a:rPr lang="zh-CN" altLang="en-US" sz="1300" dirty="0" smtClean="0"/>
              <a:t>委托</a:t>
            </a:r>
            <a:r>
              <a:rPr lang="zh-CN" altLang="en-US" sz="1300" dirty="0"/>
              <a:t>代理人王海林，天津市公安局河西分局干部</a:t>
            </a:r>
            <a:r>
              <a:rPr lang="zh-CN" altLang="en-US" sz="1300" dirty="0" smtClean="0"/>
              <a:t>。</a:t>
            </a:r>
            <a:endParaRPr lang="en-US" altLang="zh-CN" sz="1300" dirty="0" smtClean="0"/>
          </a:p>
          <a:p>
            <a:pPr marL="0" indent="0">
              <a:lnSpc>
                <a:spcPct val="120000"/>
              </a:lnSpc>
              <a:spcBef>
                <a:spcPts val="0"/>
              </a:spcBef>
              <a:buNone/>
            </a:pPr>
            <a:r>
              <a:rPr lang="zh-CN" altLang="en-US" sz="1300" dirty="0" smtClean="0"/>
              <a:t>委托</a:t>
            </a:r>
            <a:r>
              <a:rPr lang="zh-CN" altLang="en-US" sz="1300" dirty="0"/>
              <a:t>代理人刘宇，天津市公安局河西分局干部</a:t>
            </a:r>
            <a:r>
              <a:rPr lang="zh-CN" altLang="en-US" sz="1300" dirty="0" smtClean="0"/>
              <a:t>。</a:t>
            </a:r>
            <a:endParaRPr lang="en-US" altLang="zh-CN" sz="1300" dirty="0" smtClean="0"/>
          </a:p>
          <a:p>
            <a:pPr marL="0" indent="0">
              <a:lnSpc>
                <a:spcPct val="120000"/>
              </a:lnSpc>
              <a:spcBef>
                <a:spcPts val="0"/>
              </a:spcBef>
              <a:buNone/>
            </a:pPr>
            <a:r>
              <a:rPr lang="zh-CN" altLang="en-US" sz="1300" dirty="0" smtClean="0"/>
              <a:t>被</a:t>
            </a:r>
            <a:r>
              <a:rPr lang="zh-CN" altLang="en-US" sz="1300" dirty="0"/>
              <a:t>上诉人（原审被告）天津市河西区人民政府，住所地天津市河西区绍兴道</a:t>
            </a:r>
            <a:r>
              <a:rPr lang="en-US" altLang="zh-CN" sz="1300" dirty="0"/>
              <a:t>4</a:t>
            </a:r>
            <a:r>
              <a:rPr lang="zh-CN" altLang="en-US" sz="1300" dirty="0"/>
              <a:t>号。组织机构代码：</a:t>
            </a:r>
            <a:r>
              <a:rPr lang="en-US" altLang="zh-CN" sz="1300" dirty="0"/>
              <a:t>00014871-8</a:t>
            </a:r>
            <a:r>
              <a:rPr lang="zh-CN" altLang="en-US" sz="1300" dirty="0" smtClean="0"/>
              <a:t>。</a:t>
            </a:r>
            <a:endParaRPr lang="en-US" altLang="zh-CN" sz="1300" dirty="0" smtClean="0"/>
          </a:p>
          <a:p>
            <a:pPr marL="0" indent="0">
              <a:lnSpc>
                <a:spcPct val="120000"/>
              </a:lnSpc>
              <a:spcBef>
                <a:spcPts val="0"/>
              </a:spcBef>
              <a:buNone/>
            </a:pPr>
            <a:r>
              <a:rPr lang="zh-CN" altLang="en-US" sz="1300" dirty="0" smtClean="0"/>
              <a:t>法定</a:t>
            </a:r>
            <a:r>
              <a:rPr lang="zh-CN" altLang="en-US" sz="1300" dirty="0"/>
              <a:t>代表人苑广睿，职务区长</a:t>
            </a:r>
            <a:r>
              <a:rPr lang="zh-CN" altLang="en-US" sz="1300" dirty="0" smtClean="0"/>
              <a:t>。</a:t>
            </a:r>
            <a:endParaRPr lang="en-US" altLang="zh-CN" sz="1300" dirty="0" smtClean="0"/>
          </a:p>
          <a:p>
            <a:pPr marL="0" indent="0">
              <a:lnSpc>
                <a:spcPct val="120000"/>
              </a:lnSpc>
              <a:spcBef>
                <a:spcPts val="0"/>
              </a:spcBef>
              <a:buNone/>
            </a:pPr>
            <a:r>
              <a:rPr lang="zh-CN" altLang="en-US" sz="1300" dirty="0" smtClean="0"/>
              <a:t>委托</a:t>
            </a:r>
            <a:r>
              <a:rPr lang="zh-CN" altLang="en-US" sz="1300" dirty="0"/>
              <a:t>代理人李岩杰，天津市河西区人民政府法制办公室干部</a:t>
            </a:r>
            <a:r>
              <a:rPr lang="zh-CN" altLang="en-US" sz="1300" dirty="0" smtClean="0"/>
              <a:t>。</a:t>
            </a:r>
            <a:endParaRPr lang="en-US" altLang="zh-CN" sz="1300" dirty="0" smtClean="0"/>
          </a:p>
          <a:p>
            <a:pPr marL="0" indent="0">
              <a:lnSpc>
                <a:spcPct val="120000"/>
              </a:lnSpc>
              <a:spcBef>
                <a:spcPts val="0"/>
              </a:spcBef>
              <a:buNone/>
            </a:pPr>
            <a:r>
              <a:rPr lang="zh-CN" altLang="en-US" sz="1300" dirty="0" smtClean="0"/>
              <a:t>委托</a:t>
            </a:r>
            <a:r>
              <a:rPr lang="zh-CN" altLang="en-US" sz="1300" dirty="0"/>
              <a:t>代理人陈辉，天津市河西区人民政府法制办公室干部。</a:t>
            </a:r>
          </a:p>
        </p:txBody>
      </p:sp>
      <p:sp>
        <p:nvSpPr>
          <p:cNvPr id="5" name="内容占位符 2"/>
          <p:cNvSpPr txBox="1">
            <a:spLocks/>
          </p:cNvSpPr>
          <p:nvPr/>
        </p:nvSpPr>
        <p:spPr>
          <a:xfrm>
            <a:off x="2036336" y="3808676"/>
            <a:ext cx="4292901" cy="3657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诉讼参与人段节点解析示例（行政二审）：</a:t>
            </a:r>
            <a:endParaRPr lang="en-US" altLang="zh-CN" sz="1400" b="1" dirty="0" smtClean="0"/>
          </a:p>
        </p:txBody>
      </p:sp>
      <p:graphicFrame>
        <p:nvGraphicFramePr>
          <p:cNvPr id="8" name="表格 7"/>
          <p:cNvGraphicFramePr>
            <a:graphicFrameLocks noGrp="1"/>
          </p:cNvGraphicFramePr>
          <p:nvPr>
            <p:extLst>
              <p:ext uri="{D42A27DB-BD31-4B8C-83A1-F6EECF244321}">
                <p14:modId xmlns:p14="http://schemas.microsoft.com/office/powerpoint/2010/main" val="2710734763"/>
              </p:ext>
            </p:extLst>
          </p:nvPr>
        </p:nvGraphicFramePr>
        <p:xfrm>
          <a:off x="2155604" y="4174436"/>
          <a:ext cx="4292903" cy="2459633"/>
        </p:xfrm>
        <a:graphic>
          <a:graphicData uri="http://schemas.openxmlformats.org/drawingml/2006/table">
            <a:tbl>
              <a:tblPr>
                <a:tableStyleId>{5C22544A-7EE6-4342-B048-85BDC9FD1C3A}</a:tableStyleId>
              </a:tblPr>
              <a:tblGrid>
                <a:gridCol w="1908327"/>
                <a:gridCol w="2384576"/>
              </a:tblGrid>
              <a:tr h="223603">
                <a:tc>
                  <a:txBody>
                    <a:bodyPr/>
                    <a:lstStyle/>
                    <a:p>
                      <a:pPr algn="l" fontAlgn="ctr"/>
                      <a:r>
                        <a:rPr lang="zh-CN" altLang="en-US" sz="1400" u="none" strike="noStrike" dirty="0">
                          <a:effectLst/>
                        </a:rPr>
                        <a:t>诉讼参与人名称</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康志庆</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诉讼身份</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上诉人（原审原告）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诉讼地位</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上诉人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原审诉讼地位</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原告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行政法律关系主体</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行政相对方</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出生日期</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1100" u="none" strike="noStrike">
                          <a:effectLst/>
                        </a:rPr>
                        <a:t>1967</a:t>
                      </a:r>
                      <a:r>
                        <a:rPr lang="zh-CN" altLang="en-US" sz="1100" u="none" strike="noStrike">
                          <a:effectLst/>
                        </a:rPr>
                        <a:t>年</a:t>
                      </a:r>
                      <a:r>
                        <a:rPr lang="en-US" altLang="zh-CN" sz="1100" u="none" strike="noStrike">
                          <a:effectLst/>
                        </a:rPr>
                        <a:t>1</a:t>
                      </a:r>
                      <a:r>
                        <a:rPr lang="zh-CN" altLang="en-US" sz="1100" u="none" strike="noStrike">
                          <a:effectLst/>
                        </a:rPr>
                        <a:t>月</a:t>
                      </a:r>
                      <a:r>
                        <a:rPr lang="en-US" altLang="zh-CN" sz="1100" u="none" strike="noStrike">
                          <a:effectLst/>
                        </a:rPr>
                        <a:t>13</a:t>
                      </a:r>
                      <a:r>
                        <a:rPr lang="zh-CN" altLang="en-US" sz="1100" u="none" strike="noStrike">
                          <a:effectLst/>
                        </a:rPr>
                        <a:t>日</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当事人类型</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自然人</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a:effectLst/>
                        </a:rPr>
                        <a:t>性别</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男</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a:effectLst/>
                        </a:rPr>
                        <a:t>民族</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汉族</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a:effectLst/>
                        </a:rPr>
                        <a:t>国籍</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中国</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23603">
                <a:tc>
                  <a:txBody>
                    <a:bodyPr/>
                    <a:lstStyle/>
                    <a:p>
                      <a:pPr algn="l" fontAlgn="ctr"/>
                      <a:r>
                        <a:rPr lang="zh-CN" altLang="en-US" sz="1400" u="none" strike="noStrike" dirty="0">
                          <a:effectLst/>
                        </a:rPr>
                        <a:t>职务</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无职业</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50457578"/>
              </p:ext>
            </p:extLst>
          </p:nvPr>
        </p:nvGraphicFramePr>
        <p:xfrm>
          <a:off x="6802451" y="4174436"/>
          <a:ext cx="4313472" cy="2491740"/>
        </p:xfrm>
        <a:graphic>
          <a:graphicData uri="http://schemas.openxmlformats.org/drawingml/2006/table">
            <a:tbl>
              <a:tblPr>
                <a:tableStyleId>{5C22544A-7EE6-4342-B048-85BDC9FD1C3A}</a:tableStyleId>
              </a:tblPr>
              <a:tblGrid>
                <a:gridCol w="1917471"/>
                <a:gridCol w="2396001"/>
              </a:tblGrid>
              <a:tr h="204969">
                <a:tc>
                  <a:txBody>
                    <a:bodyPr/>
                    <a:lstStyle/>
                    <a:p>
                      <a:pPr algn="l" fontAlgn="ctr"/>
                      <a:r>
                        <a:rPr lang="zh-CN" altLang="en-US" sz="1300" u="none" strike="noStrike">
                          <a:effectLst/>
                        </a:rPr>
                        <a:t>诉讼参与人名称</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天津市公安局河西分局</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诉讼身份</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被上诉人（原审被告）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诉讼地位</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被上诉人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原审诉讼地位</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被告</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行政法律关系主体</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行政主体</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单位性质</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机关</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当事人类型</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法人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单位法定代表人</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苑广睿</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特殊行业</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公安</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被告类型</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作出具体行政行为的行政机关</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a:effectLst/>
                        </a:rPr>
                        <a:t>当事人地址</a:t>
                      </a:r>
                      <a:endParaRPr lang="zh-CN" altLang="en-US" sz="13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天津市河西区黄埔南路</a:t>
                      </a:r>
                      <a:r>
                        <a:rPr lang="en-US" altLang="zh-CN" sz="1100" u="none" strike="noStrike">
                          <a:effectLst/>
                        </a:rPr>
                        <a:t>5</a:t>
                      </a:r>
                      <a:r>
                        <a:rPr lang="zh-CN" altLang="en-US" sz="1100" u="none" strike="noStrike">
                          <a:effectLst/>
                        </a:rPr>
                        <a:t>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04969">
                <a:tc>
                  <a:txBody>
                    <a:bodyPr/>
                    <a:lstStyle/>
                    <a:p>
                      <a:pPr algn="l" fontAlgn="ctr"/>
                      <a:r>
                        <a:rPr lang="zh-CN" altLang="en-US" sz="1300" u="none" strike="noStrike" dirty="0">
                          <a:effectLst/>
                        </a:rPr>
                        <a:t>行政管理范围</a:t>
                      </a:r>
                      <a:endParaRPr lang="zh-CN" altLang="en-US" sz="13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公安行政管理</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872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lstStyle/>
          <a:p>
            <a:r>
              <a:rPr lang="zh-CN" altLang="en-US" dirty="0" smtClean="0"/>
              <a:t>诉讼记录段</a:t>
            </a:r>
            <a:endParaRPr lang="zh-CN" altLang="en-US" dirty="0"/>
          </a:p>
        </p:txBody>
      </p:sp>
      <p:sp>
        <p:nvSpPr>
          <p:cNvPr id="3" name="内容占位符 2"/>
          <p:cNvSpPr>
            <a:spLocks noGrp="1"/>
          </p:cNvSpPr>
          <p:nvPr>
            <p:ph idx="1"/>
          </p:nvPr>
        </p:nvSpPr>
        <p:spPr>
          <a:xfrm>
            <a:off x="6234623" y="1354373"/>
            <a:ext cx="5255012" cy="2446351"/>
          </a:xfrm>
        </p:spPr>
        <p:txBody>
          <a:bodyPr>
            <a:normAutofit/>
          </a:bodyPr>
          <a:lstStyle/>
          <a:p>
            <a:r>
              <a:rPr lang="zh-CN" altLang="en-US" sz="1400" b="1" dirty="0" smtClean="0"/>
              <a:t>诉讼记录段示例（行政一审）：</a:t>
            </a:r>
            <a:endParaRPr lang="en-US" altLang="zh-CN" sz="1400" b="1" dirty="0" smtClean="0"/>
          </a:p>
          <a:p>
            <a:pPr marL="0" indent="0">
              <a:lnSpc>
                <a:spcPct val="120000"/>
              </a:lnSpc>
              <a:spcBef>
                <a:spcPts val="0"/>
              </a:spcBef>
              <a:buNone/>
            </a:pPr>
            <a:r>
              <a:rPr lang="zh-CN" altLang="en-US" sz="1400" dirty="0"/>
              <a:t>原告杨雨平、陈淑芝诉被告天津市北辰区青光镇人民政府信息公开一案，于</a:t>
            </a:r>
            <a:r>
              <a:rPr lang="en-US" altLang="zh-CN" sz="1400" dirty="0"/>
              <a:t>2015</a:t>
            </a:r>
            <a:r>
              <a:rPr lang="zh-CN" altLang="en-US" sz="1400" dirty="0"/>
              <a:t>年</a:t>
            </a:r>
            <a:r>
              <a:rPr lang="en-US" altLang="zh-CN" sz="1400" dirty="0"/>
              <a:t>12</a:t>
            </a:r>
            <a:r>
              <a:rPr lang="zh-CN" altLang="en-US" sz="1400" dirty="0"/>
              <a:t>月</a:t>
            </a:r>
            <a:r>
              <a:rPr lang="en-US" altLang="zh-CN" sz="1400" dirty="0"/>
              <a:t>15</a:t>
            </a:r>
            <a:r>
              <a:rPr lang="zh-CN" altLang="en-US" sz="1400" dirty="0"/>
              <a:t>日向本院提起行政诉讼。本院于</a:t>
            </a:r>
            <a:r>
              <a:rPr lang="en-US" altLang="zh-CN" sz="1400" dirty="0"/>
              <a:t>2015</a:t>
            </a:r>
            <a:r>
              <a:rPr lang="zh-CN" altLang="en-US" sz="1400" dirty="0"/>
              <a:t>年</a:t>
            </a:r>
            <a:r>
              <a:rPr lang="en-US" altLang="zh-CN" sz="1400" dirty="0"/>
              <a:t>12</a:t>
            </a:r>
            <a:r>
              <a:rPr lang="zh-CN" altLang="en-US" sz="1400" dirty="0"/>
              <a:t>月</a:t>
            </a:r>
            <a:r>
              <a:rPr lang="en-US" altLang="zh-CN" sz="1400" dirty="0"/>
              <a:t>15</a:t>
            </a:r>
            <a:r>
              <a:rPr lang="zh-CN" altLang="en-US" sz="1400" dirty="0"/>
              <a:t>日立案后，于</a:t>
            </a:r>
            <a:r>
              <a:rPr lang="en-US" altLang="zh-CN" sz="1400" dirty="0"/>
              <a:t>2015</a:t>
            </a:r>
            <a:r>
              <a:rPr lang="zh-CN" altLang="en-US" sz="1400" dirty="0"/>
              <a:t>年</a:t>
            </a:r>
            <a:r>
              <a:rPr lang="en-US" altLang="zh-CN" sz="1400" dirty="0"/>
              <a:t>12</a:t>
            </a:r>
            <a:r>
              <a:rPr lang="zh-CN" altLang="en-US" sz="1400" dirty="0"/>
              <a:t>月</a:t>
            </a:r>
            <a:r>
              <a:rPr lang="en-US" altLang="zh-CN" sz="1400" dirty="0"/>
              <a:t>15</a:t>
            </a:r>
            <a:r>
              <a:rPr lang="zh-CN" altLang="en-US" sz="1400" dirty="0"/>
              <a:t>日向被告送达了起诉状副本及应诉、举证通知书。本院依法适用简易程序，由审判员刘彦正独任审理，于</a:t>
            </a:r>
            <a:r>
              <a:rPr lang="en-US" altLang="zh-CN" sz="1400" dirty="0"/>
              <a:t>2016</a:t>
            </a:r>
            <a:r>
              <a:rPr lang="zh-CN" altLang="en-US" sz="1400" dirty="0"/>
              <a:t>年</a:t>
            </a:r>
            <a:r>
              <a:rPr lang="en-US" altLang="zh-CN" sz="1400" dirty="0"/>
              <a:t>1</a:t>
            </a:r>
            <a:r>
              <a:rPr lang="zh-CN" altLang="en-US" sz="1400" dirty="0"/>
              <a:t>月</a:t>
            </a:r>
            <a:r>
              <a:rPr lang="en-US" altLang="zh-CN" sz="1400" dirty="0"/>
              <a:t>12</a:t>
            </a:r>
            <a:r>
              <a:rPr lang="zh-CN" altLang="en-US" sz="1400" dirty="0"/>
              <a:t>日公开开庭审理了本案。原告杨雨平、陈淑芝，被告天津市北辰区青光镇人民政府的负责人阚胜勇及其诉讼代理人韩宝强到庭参加诉讼。本案现已审理终结。</a:t>
            </a:r>
          </a:p>
        </p:txBody>
      </p:sp>
      <p:sp>
        <p:nvSpPr>
          <p:cNvPr id="4" name="内容占位符 2"/>
          <p:cNvSpPr txBox="1">
            <a:spLocks/>
          </p:cNvSpPr>
          <p:nvPr/>
        </p:nvSpPr>
        <p:spPr>
          <a:xfrm>
            <a:off x="2036336" y="1362324"/>
            <a:ext cx="3494196" cy="23019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诉讼记录段节点概况：</a:t>
            </a:r>
            <a:endParaRPr lang="en-US" altLang="zh-CN" sz="1400" b="1" dirty="0" smtClean="0"/>
          </a:p>
          <a:p>
            <a:pPr marL="0" indent="0">
              <a:buNone/>
            </a:pPr>
            <a:r>
              <a:rPr lang="zh-CN" altLang="en-US" sz="1400" dirty="0" smtClean="0"/>
              <a:t>诉讼记录段为每种类型文书均包含段落，段落特征较为明显。</a:t>
            </a:r>
            <a:endParaRPr lang="en-US" altLang="zh-CN" sz="1400" dirty="0" smtClean="0"/>
          </a:p>
          <a:p>
            <a:pPr marL="0" indent="0">
              <a:buNone/>
            </a:pPr>
            <a:r>
              <a:rPr lang="zh-CN" altLang="en-US" sz="1400" dirty="0" smtClean="0"/>
              <a:t>诉讼记录段根据行政一审与二审文书的特征，均可提取大约</a:t>
            </a:r>
            <a:r>
              <a:rPr lang="en-US" altLang="zh-CN" sz="1400" dirty="0" smtClean="0"/>
              <a:t>15</a:t>
            </a:r>
            <a:r>
              <a:rPr lang="zh-CN" altLang="en-US" sz="1400" dirty="0" smtClean="0"/>
              <a:t>个节点。</a:t>
            </a:r>
            <a:endParaRPr lang="en-US" altLang="zh-CN" sz="1400" dirty="0" smtClean="0"/>
          </a:p>
          <a:p>
            <a:pPr marL="0" indent="0">
              <a:buNone/>
            </a:pPr>
            <a:r>
              <a:rPr lang="zh-CN" altLang="en-US" sz="1400" dirty="0" smtClean="0"/>
              <a:t>行政二审比行政一审文书多出案件由来与审理经过节点，其中包括前审案号在内的多个节点。</a:t>
            </a:r>
            <a:endParaRPr lang="en-US" altLang="zh-CN" sz="1400" dirty="0" smtClean="0"/>
          </a:p>
          <a:p>
            <a:pPr marL="0" indent="0">
              <a:buNone/>
            </a:pPr>
            <a:endParaRPr lang="en-US" altLang="zh-CN" sz="1600" dirty="0" smtClean="0"/>
          </a:p>
        </p:txBody>
      </p:sp>
      <p:sp>
        <p:nvSpPr>
          <p:cNvPr id="5" name="内容占位符 2"/>
          <p:cNvSpPr txBox="1">
            <a:spLocks/>
          </p:cNvSpPr>
          <p:nvPr/>
        </p:nvSpPr>
        <p:spPr>
          <a:xfrm>
            <a:off x="2036336" y="3664227"/>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诉讼记录段节点解析示例（行政一审）：</a:t>
            </a:r>
            <a:endParaRPr lang="en-US" altLang="zh-CN" sz="1400" b="1" dirty="0" smtClean="0"/>
          </a:p>
        </p:txBody>
      </p:sp>
      <p:graphicFrame>
        <p:nvGraphicFramePr>
          <p:cNvPr id="8" name="表格 7"/>
          <p:cNvGraphicFramePr>
            <a:graphicFrameLocks noGrp="1"/>
          </p:cNvGraphicFramePr>
          <p:nvPr>
            <p:extLst>
              <p:ext uri="{D42A27DB-BD31-4B8C-83A1-F6EECF244321}">
                <p14:modId xmlns:p14="http://schemas.microsoft.com/office/powerpoint/2010/main" val="1941148674"/>
              </p:ext>
            </p:extLst>
          </p:nvPr>
        </p:nvGraphicFramePr>
        <p:xfrm>
          <a:off x="2036336" y="4110824"/>
          <a:ext cx="4091664" cy="2399013"/>
        </p:xfrm>
        <a:graphic>
          <a:graphicData uri="http://schemas.openxmlformats.org/drawingml/2006/table">
            <a:tbl>
              <a:tblPr>
                <a:tableStyleId>{5C22544A-7EE6-4342-B048-85BDC9FD1C3A}</a:tableStyleId>
              </a:tblPr>
              <a:tblGrid>
                <a:gridCol w="2218498"/>
                <a:gridCol w="1873166"/>
              </a:tblGrid>
              <a:tr h="266557">
                <a:tc>
                  <a:txBody>
                    <a:bodyPr/>
                    <a:lstStyle/>
                    <a:p>
                      <a:pPr algn="l" fontAlgn="ctr"/>
                      <a:r>
                        <a:rPr lang="zh-CN" altLang="en-US" sz="1200" u="none" strike="noStrike" dirty="0">
                          <a:effectLst/>
                        </a:rPr>
                        <a:t>起诉日期</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en-US" altLang="zh-CN" sz="1200" u="none" strike="noStrike" dirty="0">
                          <a:effectLst/>
                        </a:rPr>
                        <a:t>2015</a:t>
                      </a:r>
                      <a:r>
                        <a:rPr lang="zh-CN" altLang="en-US" sz="1200" u="none" strike="noStrike" dirty="0">
                          <a:effectLst/>
                        </a:rPr>
                        <a:t>年</a:t>
                      </a:r>
                      <a:r>
                        <a:rPr lang="en-US" altLang="zh-CN" sz="1200" u="none" strike="noStrike" dirty="0">
                          <a:effectLst/>
                        </a:rPr>
                        <a:t>12</a:t>
                      </a:r>
                      <a:r>
                        <a:rPr lang="zh-CN" altLang="en-US" sz="1200" u="none" strike="noStrike" dirty="0">
                          <a:effectLst/>
                        </a:rPr>
                        <a:t>月</a:t>
                      </a:r>
                      <a:r>
                        <a:rPr lang="en-US" altLang="zh-CN" sz="1200" u="none" strike="noStrike" dirty="0">
                          <a:effectLst/>
                        </a:rPr>
                        <a:t>15</a:t>
                      </a:r>
                      <a:r>
                        <a:rPr lang="zh-CN" altLang="en-US" sz="1200" u="none" strike="noStrike" dirty="0">
                          <a:effectLst/>
                        </a:rPr>
                        <a:t>日</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行政侵权行为种类</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a:effectLst/>
                        </a:rPr>
                        <a:t>行政乱作为</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被告主要领导出庭</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a:effectLst/>
                        </a:rPr>
                        <a:t>是</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dirty="0">
                          <a:effectLst/>
                        </a:rPr>
                        <a:t>行政行为种类</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a:effectLst/>
                        </a:rPr>
                        <a:t>其他行政行为</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开庭审理（是</a:t>
                      </a:r>
                      <a:r>
                        <a:rPr lang="en-US" altLang="zh-CN" sz="1200" u="none" strike="noStrike">
                          <a:effectLst/>
                        </a:rPr>
                        <a:t>/</a:t>
                      </a:r>
                      <a:r>
                        <a:rPr lang="zh-CN" altLang="en-US" sz="1200" u="none" strike="noStrike">
                          <a:effectLst/>
                        </a:rPr>
                        <a:t>否）</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a:effectLst/>
                        </a:rPr>
                        <a:t>是</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开行审理信息（公开审理）</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a:effectLst/>
                        </a:rPr>
                        <a:t>公开审理</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一审案件适用程序</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a:effectLst/>
                        </a:rPr>
                        <a:t>简易程序</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简易转普通</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a:effectLst/>
                        </a:rPr>
                        <a:t>否</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r h="266557">
                <a:tc>
                  <a:txBody>
                    <a:bodyPr/>
                    <a:lstStyle/>
                    <a:p>
                      <a:pPr algn="l" fontAlgn="ctr"/>
                      <a:r>
                        <a:rPr lang="zh-CN" altLang="en-US" sz="1200" u="none" strike="noStrike">
                          <a:effectLst/>
                        </a:rPr>
                        <a:t>一审案件来源</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c>
                  <a:txBody>
                    <a:bodyPr/>
                    <a:lstStyle/>
                    <a:p>
                      <a:pPr algn="l" fontAlgn="ctr"/>
                      <a:r>
                        <a:rPr lang="zh-CN" altLang="en-US" sz="1200" u="none" strike="noStrike" dirty="0">
                          <a:effectLst/>
                        </a:rPr>
                        <a:t>新收</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525" marR="9525" marT="9525" marB="0" anchor="ctr"/>
                </a:tc>
              </a:tr>
            </a:tbl>
          </a:graphicData>
        </a:graphic>
      </p:graphicFrame>
      <p:pic>
        <p:nvPicPr>
          <p:cNvPr id="9" name="图片 8"/>
          <p:cNvPicPr>
            <a:picLocks noChangeAspect="1"/>
          </p:cNvPicPr>
          <p:nvPr/>
        </p:nvPicPr>
        <p:blipFill>
          <a:blip r:embed="rId2"/>
          <a:stretch>
            <a:fillRect/>
          </a:stretch>
        </p:blipFill>
        <p:spPr>
          <a:xfrm>
            <a:off x="6361698" y="4110823"/>
            <a:ext cx="4416532" cy="2399013"/>
          </a:xfrm>
          <a:prstGeom prst="rect">
            <a:avLst/>
          </a:prstGeom>
        </p:spPr>
      </p:pic>
    </p:spTree>
    <p:extLst>
      <p:ext uri="{BB962C8B-B14F-4D97-AF65-F5344CB8AC3E}">
        <p14:creationId xmlns:p14="http://schemas.microsoft.com/office/powerpoint/2010/main" val="306979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584354"/>
            <a:ext cx="3132014" cy="743514"/>
          </a:xfrm>
        </p:spPr>
        <p:txBody>
          <a:bodyPr/>
          <a:lstStyle/>
          <a:p>
            <a:r>
              <a:rPr lang="zh-CN" altLang="en-US" dirty="0" smtClean="0"/>
              <a:t>诉讼记录段</a:t>
            </a:r>
            <a:endParaRPr lang="zh-CN" altLang="en-US" dirty="0"/>
          </a:p>
        </p:txBody>
      </p:sp>
      <p:sp>
        <p:nvSpPr>
          <p:cNvPr id="3" name="内容占位符 2"/>
          <p:cNvSpPr>
            <a:spLocks noGrp="1"/>
          </p:cNvSpPr>
          <p:nvPr>
            <p:ph idx="1"/>
          </p:nvPr>
        </p:nvSpPr>
        <p:spPr>
          <a:xfrm>
            <a:off x="2036335" y="1272873"/>
            <a:ext cx="7465473" cy="2138238"/>
          </a:xfrm>
        </p:spPr>
        <p:txBody>
          <a:bodyPr>
            <a:normAutofit/>
          </a:bodyPr>
          <a:lstStyle/>
          <a:p>
            <a:pPr>
              <a:spcAft>
                <a:spcPts val="1200"/>
              </a:spcAft>
            </a:pPr>
            <a:r>
              <a:rPr lang="zh-CN" altLang="en-US" sz="1400" b="1" dirty="0" smtClean="0"/>
              <a:t>诉讼记录段示例（行政二审）：</a:t>
            </a:r>
            <a:endParaRPr lang="en-US" altLang="zh-CN" sz="1400" b="1" dirty="0" smtClean="0"/>
          </a:p>
          <a:p>
            <a:pPr marL="0" indent="0">
              <a:lnSpc>
                <a:spcPct val="120000"/>
              </a:lnSpc>
              <a:spcBef>
                <a:spcPts val="0"/>
              </a:spcBef>
              <a:buNone/>
            </a:pPr>
            <a:r>
              <a:rPr lang="zh-CN" altLang="en-US" sz="1400" dirty="0"/>
              <a:t>上诉人康志庆诉被上诉人天津市公安局河西分局、天津市河西区人民政府治安管理行政处罚一案，天津市河西区人民法院</a:t>
            </a:r>
            <a:r>
              <a:rPr lang="en-US" altLang="zh-CN" sz="1400" dirty="0"/>
              <a:t>2015</a:t>
            </a:r>
            <a:r>
              <a:rPr lang="zh-CN" altLang="en-US" sz="1400" dirty="0"/>
              <a:t>年</a:t>
            </a:r>
            <a:r>
              <a:rPr lang="en-US" altLang="zh-CN" sz="1400" dirty="0"/>
              <a:t>7</a:t>
            </a:r>
            <a:r>
              <a:rPr lang="zh-CN" altLang="en-US" sz="1400" dirty="0"/>
              <a:t>月</a:t>
            </a:r>
            <a:r>
              <a:rPr lang="en-US" altLang="zh-CN" sz="1400" dirty="0"/>
              <a:t>24</a:t>
            </a:r>
            <a:r>
              <a:rPr lang="zh-CN" altLang="en-US" sz="1400" dirty="0"/>
              <a:t>日受理，</a:t>
            </a:r>
            <a:r>
              <a:rPr lang="en-US" altLang="zh-CN" sz="1400" dirty="0"/>
              <a:t>2015</a:t>
            </a:r>
            <a:r>
              <a:rPr lang="zh-CN" altLang="en-US" sz="1400" dirty="0"/>
              <a:t>年</a:t>
            </a:r>
            <a:r>
              <a:rPr lang="en-US" altLang="zh-CN" sz="1400" dirty="0"/>
              <a:t>10</a:t>
            </a:r>
            <a:r>
              <a:rPr lang="zh-CN" altLang="en-US" sz="1400" dirty="0"/>
              <a:t>月</a:t>
            </a:r>
            <a:r>
              <a:rPr lang="en-US" altLang="zh-CN" sz="1400" dirty="0"/>
              <a:t>30</a:t>
            </a:r>
            <a:r>
              <a:rPr lang="zh-CN" altLang="en-US" sz="1400" dirty="0"/>
              <a:t>日作出（</a:t>
            </a:r>
            <a:r>
              <a:rPr lang="en-US" altLang="zh-CN" sz="1400" dirty="0"/>
              <a:t>2015</a:t>
            </a:r>
            <a:r>
              <a:rPr lang="zh-CN" altLang="en-US" sz="1400" dirty="0"/>
              <a:t>）西行初字第</a:t>
            </a:r>
            <a:r>
              <a:rPr lang="en-US" altLang="zh-CN" sz="1400" dirty="0"/>
              <a:t>143</a:t>
            </a:r>
            <a:r>
              <a:rPr lang="zh-CN" altLang="en-US" sz="1400" dirty="0"/>
              <a:t>号行政判决，康志庆不服向本院提起上诉。本院</a:t>
            </a:r>
            <a:r>
              <a:rPr lang="en-US" altLang="zh-CN" sz="1400" dirty="0"/>
              <a:t>2016</a:t>
            </a:r>
            <a:r>
              <a:rPr lang="zh-CN" altLang="en-US" sz="1400" dirty="0"/>
              <a:t>年</a:t>
            </a:r>
            <a:r>
              <a:rPr lang="en-US" altLang="zh-CN" sz="1400" dirty="0"/>
              <a:t>1</a:t>
            </a:r>
            <a:r>
              <a:rPr lang="zh-CN" altLang="en-US" sz="1400" dirty="0"/>
              <a:t>月</a:t>
            </a:r>
            <a:r>
              <a:rPr lang="en-US" altLang="zh-CN" sz="1400" dirty="0"/>
              <a:t>25</a:t>
            </a:r>
            <a:r>
              <a:rPr lang="zh-CN" altLang="en-US" sz="1400" dirty="0"/>
              <a:t>日受理后依法组成合议庭，于</a:t>
            </a:r>
            <a:r>
              <a:rPr lang="en-US" altLang="zh-CN" sz="1400" dirty="0"/>
              <a:t>2016</a:t>
            </a:r>
            <a:r>
              <a:rPr lang="zh-CN" altLang="en-US" sz="1400" dirty="0"/>
              <a:t>年</a:t>
            </a:r>
            <a:r>
              <a:rPr lang="en-US" altLang="zh-CN" sz="1400" dirty="0"/>
              <a:t>2</a:t>
            </a:r>
            <a:r>
              <a:rPr lang="zh-CN" altLang="en-US" sz="1400" dirty="0"/>
              <a:t>月</a:t>
            </a:r>
            <a:r>
              <a:rPr lang="en-US" altLang="zh-CN" sz="1400" dirty="0"/>
              <a:t>23</a:t>
            </a:r>
            <a:r>
              <a:rPr lang="zh-CN" altLang="en-US" sz="1400" dirty="0"/>
              <a:t>日公开开庭审理了本案。上诉人康志庆，被上诉人天津市公安局河西分局的委托代理人王海林、刘宇，被上诉人天津市河西区人民政府委托代理人李岩杰、陈辉到庭参加诉讼。本案现已审理终结。</a:t>
            </a:r>
          </a:p>
        </p:txBody>
      </p:sp>
      <p:sp>
        <p:nvSpPr>
          <p:cNvPr id="5" name="内容占位符 2"/>
          <p:cNvSpPr txBox="1">
            <a:spLocks/>
          </p:cNvSpPr>
          <p:nvPr/>
        </p:nvSpPr>
        <p:spPr>
          <a:xfrm>
            <a:off x="2036336" y="3664227"/>
            <a:ext cx="3949780" cy="3578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诉讼记录段节点解析示例（行政</a:t>
            </a:r>
            <a:r>
              <a:rPr lang="zh-CN" altLang="en-US" sz="1400" b="1" dirty="0"/>
              <a:t>二审</a:t>
            </a:r>
            <a:r>
              <a:rPr lang="zh-CN" altLang="en-US" sz="1400" b="1" dirty="0" smtClean="0"/>
              <a:t>）：</a:t>
            </a:r>
            <a:endParaRPr lang="en-US" altLang="zh-CN" sz="1400" b="1" dirty="0" smtClean="0"/>
          </a:p>
        </p:txBody>
      </p:sp>
      <p:graphicFrame>
        <p:nvGraphicFramePr>
          <p:cNvPr id="6" name="表格 5"/>
          <p:cNvGraphicFramePr>
            <a:graphicFrameLocks noGrp="1"/>
          </p:cNvGraphicFramePr>
          <p:nvPr>
            <p:extLst>
              <p:ext uri="{D42A27DB-BD31-4B8C-83A1-F6EECF244321}">
                <p14:modId xmlns:p14="http://schemas.microsoft.com/office/powerpoint/2010/main" val="371831649"/>
              </p:ext>
            </p:extLst>
          </p:nvPr>
        </p:nvGraphicFramePr>
        <p:xfrm>
          <a:off x="2036335" y="4022035"/>
          <a:ext cx="4816941" cy="2504447"/>
        </p:xfrm>
        <a:graphic>
          <a:graphicData uri="http://schemas.openxmlformats.org/drawingml/2006/table">
            <a:tbl>
              <a:tblPr>
                <a:tableStyleId>{5C22544A-7EE6-4342-B048-85BDC9FD1C3A}</a:tableStyleId>
              </a:tblPr>
              <a:tblGrid>
                <a:gridCol w="2611743"/>
                <a:gridCol w="2205198"/>
              </a:tblGrid>
              <a:tr h="197831">
                <a:tc>
                  <a:txBody>
                    <a:bodyPr/>
                    <a:lstStyle/>
                    <a:p>
                      <a:pPr algn="l" fontAlgn="ctr"/>
                      <a:r>
                        <a:rPr lang="zh-CN" altLang="en-US" sz="1200" u="none" strike="noStrike" dirty="0">
                          <a:effectLst/>
                        </a:rPr>
                        <a:t>受理日期</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en-US" altLang="zh-CN" sz="1200" u="none" strike="noStrike">
                          <a:effectLst/>
                        </a:rPr>
                        <a:t>2016</a:t>
                      </a:r>
                      <a:r>
                        <a:rPr lang="zh-CN" altLang="en-US" sz="1200" u="none" strike="noStrike">
                          <a:effectLst/>
                        </a:rPr>
                        <a:t>年</a:t>
                      </a:r>
                      <a:r>
                        <a:rPr lang="en-US" altLang="zh-CN" sz="1200" u="none" strike="noStrike">
                          <a:effectLst/>
                        </a:rPr>
                        <a:t>1</a:t>
                      </a:r>
                      <a:r>
                        <a:rPr lang="zh-CN" altLang="en-US" sz="1200" u="none" strike="noStrike">
                          <a:effectLst/>
                        </a:rPr>
                        <a:t>月</a:t>
                      </a:r>
                      <a:r>
                        <a:rPr lang="en-US" altLang="zh-CN" sz="1200" u="none" strike="noStrike">
                          <a:effectLst/>
                        </a:rPr>
                        <a:t>25</a:t>
                      </a:r>
                      <a:r>
                        <a:rPr lang="zh-CN" altLang="en-US" sz="1200" u="none" strike="noStrike">
                          <a:effectLst/>
                        </a:rPr>
                        <a:t>日</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dirty="0">
                          <a:effectLst/>
                        </a:rPr>
                        <a:t>行政侵权行为种类</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行政乱作为</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dirty="0">
                          <a:effectLst/>
                        </a:rPr>
                        <a:t>被告主要领导出庭</a:t>
                      </a:r>
                      <a:endParaRPr lang="zh-CN" altLang="en-US" sz="1200" b="0" i="0" u="none" strike="noStrike" dirty="0">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否</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行政行为种类</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行政处罚</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开庭审理（是</a:t>
                      </a:r>
                      <a:r>
                        <a:rPr lang="en-US" altLang="zh-CN" sz="1200" u="none" strike="noStrike">
                          <a:effectLst/>
                        </a:rPr>
                        <a:t>/</a:t>
                      </a:r>
                      <a:r>
                        <a:rPr lang="zh-CN" altLang="en-US" sz="1200" u="none" strike="noStrike">
                          <a:effectLst/>
                        </a:rPr>
                        <a:t>否）</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是</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361984">
                <a:tc>
                  <a:txBody>
                    <a:bodyPr/>
                    <a:lstStyle/>
                    <a:p>
                      <a:pPr algn="l" fontAlgn="ctr"/>
                      <a:r>
                        <a:rPr lang="zh-CN" altLang="en-US" sz="1200" u="none" strike="noStrike">
                          <a:effectLst/>
                        </a:rPr>
                        <a:t>开行审理信息（公开审理）</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公开审理</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361984">
                <a:tc>
                  <a:txBody>
                    <a:bodyPr/>
                    <a:lstStyle/>
                    <a:p>
                      <a:pPr algn="l" fontAlgn="ctr"/>
                      <a:r>
                        <a:rPr lang="zh-CN" altLang="en-US" sz="1200" u="none" strike="noStrike">
                          <a:effectLst/>
                        </a:rPr>
                        <a:t>前审案号</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a:t>
                      </a:r>
                      <a:r>
                        <a:rPr lang="en-US" altLang="zh-CN" sz="1200" u="none" strike="noStrike">
                          <a:effectLst/>
                        </a:rPr>
                        <a:t>2015</a:t>
                      </a:r>
                      <a:r>
                        <a:rPr lang="zh-CN" altLang="en-US" sz="1200" u="none" strike="noStrike">
                          <a:effectLst/>
                        </a:rPr>
                        <a:t>）西行初字第</a:t>
                      </a:r>
                      <a:r>
                        <a:rPr lang="en-US" altLang="zh-CN" sz="1200" u="none" strike="noStrike">
                          <a:effectLst/>
                        </a:rPr>
                        <a:t>143</a:t>
                      </a:r>
                      <a:r>
                        <a:rPr lang="zh-CN" altLang="en-US" sz="1200" u="none" strike="noStrike">
                          <a:effectLst/>
                        </a:rPr>
                        <a:t>号</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审判组织</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合议庭</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前审文书种类</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c>
                  <a:txBody>
                    <a:bodyPr/>
                    <a:lstStyle/>
                    <a:p>
                      <a:pPr algn="l" fontAlgn="ctr"/>
                      <a:r>
                        <a:rPr lang="zh-CN" altLang="en-US" sz="1200" u="none" strike="noStrike">
                          <a:effectLst/>
                        </a:rPr>
                        <a:t>行政判决书</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前审案件由来</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240" marR="9240" marT="9240" marB="0" anchor="ctr"/>
                </a:tc>
                <a:tc>
                  <a:txBody>
                    <a:bodyPr/>
                    <a:lstStyle/>
                    <a:p>
                      <a:pPr algn="l" fontAlgn="ctr"/>
                      <a:r>
                        <a:rPr lang="zh-CN" altLang="en-US" sz="1200" u="none" strike="noStrike">
                          <a:effectLst/>
                        </a:rPr>
                        <a:t>起诉</a:t>
                      </a:r>
                      <a:endParaRPr lang="zh-CN" altLang="en-US" sz="1200" b="0" i="0" u="none" strike="noStrike">
                        <a:solidFill>
                          <a:srgbClr val="000000"/>
                        </a:solidFill>
                        <a:effectLst/>
                        <a:latin typeface="等线 Light" panose="02010600030101010101" pitchFamily="2" charset="-122"/>
                        <a:ea typeface="等线 Light" panose="02010600030101010101" pitchFamily="2" charset="-122"/>
                      </a:endParaRPr>
                    </a:p>
                  </a:txBody>
                  <a:tcPr marL="9240" marR="9240" marT="9240" marB="0" anchor="ctr"/>
                </a:tc>
              </a:tr>
              <a:tr h="197831">
                <a:tc>
                  <a:txBody>
                    <a:bodyPr/>
                    <a:lstStyle/>
                    <a:p>
                      <a:pPr algn="l" fontAlgn="ctr"/>
                      <a:r>
                        <a:rPr lang="zh-CN" altLang="en-US" sz="1200" u="none" strike="noStrike">
                          <a:effectLst/>
                        </a:rPr>
                        <a:t>前审结案方式</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240" marR="9240" marT="9240" marB="0" anchor="ctr"/>
                </a:tc>
                <a:tc>
                  <a:txBody>
                    <a:bodyPr/>
                    <a:lstStyle/>
                    <a:p>
                      <a:pPr algn="l" fontAlgn="ctr"/>
                      <a:r>
                        <a:rPr lang="zh-CN" altLang="en-US" sz="1200" u="none" strike="noStrike" dirty="0">
                          <a:effectLst/>
                        </a:rPr>
                        <a:t>判决</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240" marR="9240" marT="9240" marB="0" anchor="ctr"/>
                </a:tc>
              </a:tr>
            </a:tbl>
          </a:graphicData>
        </a:graphic>
      </p:graphicFrame>
      <p:pic>
        <p:nvPicPr>
          <p:cNvPr id="7" name="图片 6"/>
          <p:cNvPicPr>
            <a:picLocks noChangeAspect="1"/>
          </p:cNvPicPr>
          <p:nvPr/>
        </p:nvPicPr>
        <p:blipFill>
          <a:blip r:embed="rId2"/>
          <a:stretch>
            <a:fillRect/>
          </a:stretch>
        </p:blipFill>
        <p:spPr>
          <a:xfrm>
            <a:off x="7317901" y="4022034"/>
            <a:ext cx="3334443" cy="2504447"/>
          </a:xfrm>
          <a:prstGeom prst="rect">
            <a:avLst/>
          </a:prstGeom>
        </p:spPr>
      </p:pic>
    </p:spTree>
    <p:extLst>
      <p:ext uri="{BB962C8B-B14F-4D97-AF65-F5344CB8AC3E}">
        <p14:creationId xmlns:p14="http://schemas.microsoft.com/office/powerpoint/2010/main" val="12454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618810"/>
            <a:ext cx="3132014" cy="743514"/>
          </a:xfrm>
        </p:spPr>
        <p:txBody>
          <a:bodyPr>
            <a:normAutofit fontScale="90000"/>
          </a:bodyPr>
          <a:lstStyle/>
          <a:p>
            <a:r>
              <a:rPr lang="zh-CN" altLang="en-US" dirty="0" smtClean="0"/>
              <a:t>案件基本情况段</a:t>
            </a:r>
            <a:endParaRPr lang="zh-CN" altLang="en-US" dirty="0"/>
          </a:p>
        </p:txBody>
      </p:sp>
      <p:sp>
        <p:nvSpPr>
          <p:cNvPr id="3" name="内容占位符 2"/>
          <p:cNvSpPr>
            <a:spLocks noGrp="1"/>
          </p:cNvSpPr>
          <p:nvPr>
            <p:ph idx="1"/>
          </p:nvPr>
        </p:nvSpPr>
        <p:spPr>
          <a:xfrm>
            <a:off x="5942458" y="1362324"/>
            <a:ext cx="5255012" cy="2301903"/>
          </a:xfrm>
        </p:spPr>
        <p:txBody>
          <a:bodyPr>
            <a:normAutofit/>
          </a:bodyPr>
          <a:lstStyle/>
          <a:p>
            <a:r>
              <a:rPr lang="zh-CN" altLang="en-US" sz="1400" b="1" dirty="0" smtClean="0"/>
              <a:t>案件基本情况段示例（行政一审）</a:t>
            </a:r>
            <a:r>
              <a:rPr lang="zh-CN" altLang="en-US" sz="1400" b="1" dirty="0" smtClean="0"/>
              <a:t>：</a:t>
            </a:r>
            <a:endParaRPr lang="en-GB" altLang="zh-CN" sz="1400" b="1" dirty="0"/>
          </a:p>
          <a:p>
            <a:pPr marL="0" indent="0">
              <a:buNone/>
            </a:pPr>
            <a:r>
              <a:rPr lang="zh-CN" altLang="en-US" sz="1200" dirty="0"/>
              <a:t>被告天津市北辰区青光镇人民政府应二原告的信息公开申请，于</a:t>
            </a:r>
            <a:r>
              <a:rPr lang="en-US" altLang="zh-CN" sz="1200" dirty="0"/>
              <a:t>2015</a:t>
            </a:r>
            <a:r>
              <a:rPr lang="zh-CN" altLang="en-US" sz="1200" dirty="0"/>
              <a:t>年</a:t>
            </a:r>
            <a:r>
              <a:rPr lang="en-US" altLang="zh-CN" sz="1200" dirty="0"/>
              <a:t>12</a:t>
            </a:r>
            <a:r>
              <a:rPr lang="zh-CN" altLang="en-US" sz="1200" dirty="0"/>
              <a:t>月</a:t>
            </a:r>
            <a:r>
              <a:rPr lang="en-US" altLang="zh-CN" sz="1200" dirty="0"/>
              <a:t>3</a:t>
            </a:r>
            <a:r>
              <a:rPr lang="zh-CN" altLang="en-US" sz="1200" dirty="0"/>
              <a:t>日作出</a:t>
            </a:r>
            <a:r>
              <a:rPr lang="en-US" altLang="zh-CN" sz="1200" dirty="0"/>
              <a:t>《</a:t>
            </a:r>
            <a:r>
              <a:rPr lang="zh-CN" altLang="en-US" sz="1200" dirty="0"/>
              <a:t>关于杨雨平夫妻申请书的答复</a:t>
            </a:r>
            <a:r>
              <a:rPr lang="en-US" altLang="zh-CN" sz="1200" dirty="0"/>
              <a:t>》</a:t>
            </a:r>
            <a:r>
              <a:rPr lang="zh-CN" altLang="en-US" sz="1200" dirty="0"/>
              <a:t>，告知二原告申请公开的</a:t>
            </a:r>
            <a:r>
              <a:rPr lang="en-US" altLang="zh-CN" sz="1200" dirty="0"/>
              <a:t>《</a:t>
            </a:r>
            <a:r>
              <a:rPr lang="zh-CN" altLang="en-US" sz="1200" dirty="0"/>
              <a:t>村民代表大会决议</a:t>
            </a:r>
            <a:r>
              <a:rPr lang="en-US" altLang="zh-CN" sz="1200" dirty="0"/>
              <a:t>》</a:t>
            </a:r>
            <a:r>
              <a:rPr lang="zh-CN" altLang="en-US" sz="1200" dirty="0"/>
              <a:t>和判决书不属于被告制作和保存的</a:t>
            </a:r>
            <a:r>
              <a:rPr lang="zh-CN" altLang="en-US" sz="1200" dirty="0" smtClean="0"/>
              <a:t>信息</a:t>
            </a:r>
            <a:r>
              <a:rPr lang="en-US" altLang="zh-CN" sz="1200" dirty="0" smtClean="0"/>
              <a:t>……</a:t>
            </a:r>
          </a:p>
          <a:p>
            <a:pPr marL="0" indent="0">
              <a:buNone/>
            </a:pPr>
            <a:r>
              <a:rPr lang="en-US" altLang="zh-CN" sz="1200" dirty="0" smtClean="0"/>
              <a:t>……</a:t>
            </a:r>
          </a:p>
          <a:p>
            <a:pPr marL="0" indent="0">
              <a:buNone/>
            </a:pPr>
            <a:r>
              <a:rPr lang="zh-CN" altLang="en-US" sz="1200" dirty="0"/>
              <a:t>庭审中，原告杨雨平自述，被告作出的</a:t>
            </a:r>
            <a:r>
              <a:rPr lang="en-US" altLang="zh-CN" sz="1200" dirty="0"/>
              <a:t>《</a:t>
            </a:r>
            <a:r>
              <a:rPr lang="zh-CN" altLang="en-US" sz="1200" dirty="0"/>
              <a:t>关于杨雨平夫妻上访信的答复</a:t>
            </a:r>
            <a:r>
              <a:rPr lang="en-US" altLang="zh-CN" sz="1200" dirty="0"/>
              <a:t>》</a:t>
            </a:r>
            <a:r>
              <a:rPr lang="zh-CN" altLang="en-US" sz="1200" dirty="0"/>
              <a:t>中第一、二问题提到的原告已向本院提起诉讼不属实，原告并没有向本院提起诉讼。</a:t>
            </a:r>
            <a:r>
              <a:rPr lang="en-US" altLang="zh-CN" sz="1200" dirty="0"/>
              <a:t>《</a:t>
            </a:r>
            <a:r>
              <a:rPr lang="zh-CN" altLang="en-US" sz="1200" dirty="0"/>
              <a:t>关于杨雨平夫妻上访信的答复</a:t>
            </a:r>
            <a:r>
              <a:rPr lang="en-US" altLang="zh-CN" sz="1200" dirty="0"/>
              <a:t>》</a:t>
            </a:r>
            <a:r>
              <a:rPr lang="zh-CN" altLang="en-US" sz="1200" dirty="0"/>
              <a:t>中第三问题涉及的一二审判决书，是原告杨雨平起诉韩家墅村委会的判决，其本人有留存。</a:t>
            </a:r>
            <a:endParaRPr lang="en-GB" altLang="zh-CN" sz="1200" dirty="0" smtClean="0"/>
          </a:p>
          <a:p>
            <a:pPr marL="0" indent="0">
              <a:buNone/>
            </a:pPr>
            <a:endParaRPr lang="en-US" altLang="zh-CN" sz="1200" dirty="0" smtClean="0"/>
          </a:p>
        </p:txBody>
      </p:sp>
      <p:sp>
        <p:nvSpPr>
          <p:cNvPr id="4" name="内容占位符 2"/>
          <p:cNvSpPr txBox="1">
            <a:spLocks/>
          </p:cNvSpPr>
          <p:nvPr/>
        </p:nvSpPr>
        <p:spPr>
          <a:xfrm>
            <a:off x="2036336" y="1362324"/>
            <a:ext cx="3494196" cy="2239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案件基本情况段节点概况：</a:t>
            </a:r>
            <a:endParaRPr lang="en-US" altLang="zh-CN" sz="1400" b="1" dirty="0" smtClean="0"/>
          </a:p>
          <a:p>
            <a:pPr marL="0" indent="0">
              <a:buNone/>
            </a:pPr>
            <a:r>
              <a:rPr lang="zh-CN" altLang="en-US" sz="1400" dirty="0" smtClean="0"/>
              <a:t>案件基本情况段并非每种类型文书都有的段落，一般出现在判决书中。</a:t>
            </a:r>
            <a:endParaRPr lang="en-US" altLang="zh-CN" sz="1400" dirty="0" smtClean="0"/>
          </a:p>
          <a:p>
            <a:pPr marL="0" indent="0">
              <a:buNone/>
            </a:pPr>
            <a:r>
              <a:rPr lang="zh-CN" altLang="en-US" sz="1400" dirty="0" smtClean="0"/>
              <a:t>案件基本情况段根据行政一审与二审文书的不同特征，行政一审可提取约</a:t>
            </a:r>
            <a:r>
              <a:rPr lang="en-US" altLang="zh-CN" sz="1400" dirty="0" smtClean="0"/>
              <a:t>6</a:t>
            </a:r>
            <a:r>
              <a:rPr lang="zh-CN" altLang="en-US" sz="1400" dirty="0" smtClean="0"/>
              <a:t>个节点，行政二审可提取约</a:t>
            </a:r>
            <a:r>
              <a:rPr lang="en-US" altLang="zh-CN" sz="1400" dirty="0" smtClean="0"/>
              <a:t>10</a:t>
            </a:r>
            <a:r>
              <a:rPr lang="zh-CN" altLang="en-US" sz="1400" dirty="0" smtClean="0"/>
              <a:t>个节点。</a:t>
            </a:r>
            <a:endParaRPr lang="en-US" altLang="zh-CN" sz="1400" dirty="0" smtClean="0"/>
          </a:p>
          <a:p>
            <a:pPr marL="0" indent="0">
              <a:buNone/>
            </a:pPr>
            <a:r>
              <a:rPr lang="zh-CN" altLang="en-US" sz="1400" dirty="0" smtClean="0"/>
              <a:t>行政二审比行政一审文书多出前审段落，其中包括前审审理段在内的多个节点。</a:t>
            </a:r>
            <a:endParaRPr lang="en-US" altLang="zh-CN" sz="1400" dirty="0" smtClean="0"/>
          </a:p>
          <a:p>
            <a:pPr marL="0" indent="0">
              <a:buNone/>
            </a:pPr>
            <a:endParaRPr lang="en-US" altLang="zh-CN" sz="1600" dirty="0" smtClean="0"/>
          </a:p>
        </p:txBody>
      </p:sp>
      <p:sp>
        <p:nvSpPr>
          <p:cNvPr id="5" name="内容占位符 2"/>
          <p:cNvSpPr txBox="1">
            <a:spLocks/>
          </p:cNvSpPr>
          <p:nvPr/>
        </p:nvSpPr>
        <p:spPr>
          <a:xfrm>
            <a:off x="2036336" y="3727837"/>
            <a:ext cx="8936464" cy="3130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案件基本情况段</a:t>
            </a:r>
            <a:r>
              <a:rPr lang="zh-CN" altLang="en-US" sz="1400" b="1" dirty="0" smtClean="0"/>
              <a:t>节点解析示例（行政一审）</a:t>
            </a:r>
            <a:r>
              <a:rPr lang="zh-CN" altLang="en-US" sz="1400" b="1" dirty="0" smtClean="0"/>
              <a:t>：</a:t>
            </a:r>
            <a:endParaRPr lang="en-US" altLang="zh-CN" sz="1400" b="1" dirty="0" smtClean="0"/>
          </a:p>
          <a:p>
            <a:pPr marL="0" indent="0">
              <a:buNone/>
            </a:pPr>
            <a:r>
              <a:rPr lang="zh-CN" altLang="en-US" sz="1200" b="1" dirty="0" smtClean="0"/>
              <a:t>行政诉讼争议</a:t>
            </a:r>
            <a:r>
              <a:rPr lang="zh-CN" altLang="en-US" sz="1200" b="1" dirty="0"/>
              <a:t>段：</a:t>
            </a:r>
            <a:r>
              <a:rPr lang="zh-CN" altLang="en-US" sz="1200" dirty="0"/>
              <a:t>被告天津市北辰区青光镇人民政府应二原告的信息</a:t>
            </a:r>
            <a:r>
              <a:rPr lang="zh-CN" altLang="en-US" sz="1200" dirty="0" smtClean="0"/>
              <a:t>公开申请</a:t>
            </a:r>
            <a:r>
              <a:rPr lang="en-US" altLang="zh-CN" sz="1200" dirty="0" smtClean="0"/>
              <a:t>……</a:t>
            </a:r>
            <a:r>
              <a:rPr lang="zh-CN" altLang="en-US" sz="1200" dirty="0"/>
              <a:t>被告答复是</a:t>
            </a:r>
            <a:r>
              <a:rPr lang="en-US" altLang="zh-CN" sz="1200" dirty="0"/>
              <a:t>《</a:t>
            </a:r>
            <a:r>
              <a:rPr lang="zh-CN" altLang="en-US" sz="1200" dirty="0"/>
              <a:t>中华人民共和国村民委员会组织法</a:t>
            </a:r>
            <a:r>
              <a:rPr lang="en-US" altLang="zh-CN" sz="1200" dirty="0"/>
              <a:t>》</a:t>
            </a:r>
            <a:r>
              <a:rPr lang="zh-CN" altLang="en-US" sz="1200" dirty="0"/>
              <a:t>。</a:t>
            </a:r>
            <a:endParaRPr lang="en-US" altLang="zh-CN" sz="1200" dirty="0" smtClean="0"/>
          </a:p>
          <a:p>
            <a:pPr marL="0" indent="0">
              <a:buNone/>
            </a:pPr>
            <a:r>
              <a:rPr lang="zh-CN" altLang="en-US" sz="1200" b="1" dirty="0" smtClean="0"/>
              <a:t>原</a:t>
            </a:r>
            <a:r>
              <a:rPr lang="zh-CN" altLang="en-US" sz="1200" b="1" dirty="0"/>
              <a:t>告诉称段：</a:t>
            </a:r>
            <a:r>
              <a:rPr lang="zh-CN" altLang="en-US" sz="1200" dirty="0"/>
              <a:t>原告杨雨平、陈淑芝诉称，二原告的承包地被村委会强行占用，因上访被公安局行政拘留，村委会借机将两原告停止工作。为此，向被告</a:t>
            </a:r>
            <a:r>
              <a:rPr lang="zh-CN" altLang="en-US" sz="1200" dirty="0" smtClean="0"/>
              <a:t>上访</a:t>
            </a:r>
            <a:r>
              <a:rPr lang="en-US" altLang="zh-CN" sz="1200" dirty="0" smtClean="0"/>
              <a:t>……</a:t>
            </a:r>
            <a:r>
              <a:rPr lang="zh-CN" altLang="en-US" sz="1200" dirty="0"/>
              <a:t>本案诉讼费由被告承担。</a:t>
            </a:r>
            <a:endParaRPr lang="en-US" altLang="zh-CN" sz="1200" dirty="0" smtClean="0"/>
          </a:p>
          <a:p>
            <a:pPr marL="0" indent="0">
              <a:buNone/>
            </a:pPr>
            <a:r>
              <a:rPr lang="zh-CN" altLang="en-US" sz="1200" b="1" dirty="0"/>
              <a:t>被告辩称段：</a:t>
            </a:r>
            <a:r>
              <a:rPr lang="zh-CN" altLang="en-US" sz="1200" dirty="0"/>
              <a:t>被告天津市北辰区青光镇人民政府辩称，一、被告作出的</a:t>
            </a:r>
            <a:r>
              <a:rPr lang="en-US" altLang="zh-CN" sz="1200" dirty="0"/>
              <a:t>《</a:t>
            </a:r>
            <a:r>
              <a:rPr lang="zh-CN" altLang="en-US" sz="1200" dirty="0"/>
              <a:t>关于杨雨平夫妻申请书的答复</a:t>
            </a:r>
            <a:r>
              <a:rPr lang="en-US" altLang="zh-CN" sz="1200" dirty="0"/>
              <a:t>》</a:t>
            </a:r>
            <a:r>
              <a:rPr lang="zh-CN" altLang="en-US" sz="1200" dirty="0"/>
              <a:t>对原告的合法权益不产生实际影响，对原告不具有强制力，不属于具体行政行为，不属于行政诉讼受案</a:t>
            </a:r>
            <a:r>
              <a:rPr lang="zh-CN" altLang="en-US" sz="1200" dirty="0" smtClean="0"/>
              <a:t>范围</a:t>
            </a:r>
            <a:r>
              <a:rPr lang="en-US" altLang="zh-CN" sz="1200" dirty="0" smtClean="0"/>
              <a:t>……</a:t>
            </a:r>
            <a:r>
              <a:rPr lang="zh-CN" altLang="en-US" sz="1200" dirty="0"/>
              <a:t> 请求法院驳回二原告的诉讼请求</a:t>
            </a:r>
            <a:r>
              <a:rPr lang="zh-CN" altLang="en-US" sz="1200" dirty="0" smtClean="0"/>
              <a:t>。</a:t>
            </a:r>
            <a:endParaRPr lang="en-US" altLang="zh-CN" sz="1200" dirty="0" smtClean="0"/>
          </a:p>
          <a:p>
            <a:pPr marL="0" indent="0">
              <a:buNone/>
            </a:pPr>
            <a:r>
              <a:rPr lang="zh-CN" altLang="en-US" sz="1200" b="1" dirty="0"/>
              <a:t>证据段：</a:t>
            </a:r>
            <a:r>
              <a:rPr lang="zh-CN" altLang="en-US" sz="1200" dirty="0"/>
              <a:t>原告杨雨平、陈淑芝在诉讼中提供了如下证据：证据</a:t>
            </a:r>
            <a:r>
              <a:rPr lang="en-US" altLang="zh-CN" sz="1200" dirty="0"/>
              <a:t>1</a:t>
            </a:r>
            <a:r>
              <a:rPr lang="zh-CN" altLang="en-US" sz="1200" dirty="0"/>
              <a:t>、</a:t>
            </a:r>
            <a:r>
              <a:rPr lang="en-US" altLang="zh-CN" sz="1200" dirty="0"/>
              <a:t>《</a:t>
            </a:r>
            <a:r>
              <a:rPr lang="zh-CN" altLang="en-US" sz="1200" dirty="0"/>
              <a:t>关于杨雨平夫妻申请书的答复</a:t>
            </a:r>
            <a:r>
              <a:rPr lang="en-US" altLang="zh-CN" sz="1200" dirty="0"/>
              <a:t>》</a:t>
            </a:r>
            <a:r>
              <a:rPr lang="zh-CN" altLang="en-US" sz="1200" dirty="0"/>
              <a:t>，证明被诉行政行为存在。 证据</a:t>
            </a:r>
            <a:r>
              <a:rPr lang="en-US" altLang="zh-CN" sz="1200" dirty="0"/>
              <a:t>2</a:t>
            </a:r>
            <a:r>
              <a:rPr lang="zh-CN" altLang="en-US" sz="1200" dirty="0"/>
              <a:t>、</a:t>
            </a:r>
            <a:r>
              <a:rPr lang="en-US" altLang="zh-CN" sz="1200" dirty="0"/>
              <a:t>《</a:t>
            </a:r>
            <a:r>
              <a:rPr lang="zh-CN" altLang="en-US" sz="1200" dirty="0"/>
              <a:t>关于杨雨平夫妻上访信的答复</a:t>
            </a:r>
            <a:r>
              <a:rPr lang="en-US" altLang="zh-CN" sz="1200" dirty="0"/>
              <a:t>》</a:t>
            </a:r>
            <a:r>
              <a:rPr lang="zh-CN" altLang="en-US" sz="1200" dirty="0"/>
              <a:t>，证明</a:t>
            </a:r>
            <a:r>
              <a:rPr lang="zh-CN" altLang="en-US" sz="1200" dirty="0" smtClean="0"/>
              <a:t>原告</a:t>
            </a:r>
            <a:r>
              <a:rPr lang="en-US" altLang="zh-CN" sz="1200" dirty="0" smtClean="0"/>
              <a:t>……</a:t>
            </a:r>
            <a:r>
              <a:rPr lang="zh-CN" altLang="en-US" sz="1200" dirty="0"/>
              <a:t>“镇政府认为是完全符合法律规定的”出自哪部法律</a:t>
            </a:r>
            <a:r>
              <a:rPr lang="zh-CN" altLang="en-US" sz="1200" dirty="0" smtClean="0"/>
              <a:t>。</a:t>
            </a:r>
            <a:endParaRPr lang="en-US" altLang="zh-CN" sz="1200" dirty="0" smtClean="0"/>
          </a:p>
          <a:p>
            <a:pPr marL="0" indent="0">
              <a:buNone/>
            </a:pPr>
            <a:r>
              <a:rPr lang="zh-CN" altLang="en-US" sz="1200" b="1" dirty="0" smtClean="0"/>
              <a:t>查明事实</a:t>
            </a:r>
            <a:r>
              <a:rPr lang="zh-CN" altLang="en-US" sz="1200" b="1" dirty="0"/>
              <a:t>段：</a:t>
            </a:r>
            <a:r>
              <a:rPr lang="zh-CN" altLang="en-US" sz="1200" dirty="0"/>
              <a:t>被告提交的法律依据</a:t>
            </a:r>
            <a:r>
              <a:rPr lang="en-US" altLang="zh-CN" sz="1200" dirty="0"/>
              <a:t>《</a:t>
            </a:r>
            <a:r>
              <a:rPr lang="zh-CN" altLang="en-US" sz="1200" dirty="0"/>
              <a:t>中华人民共和国政府信息公开条例</a:t>
            </a:r>
            <a:r>
              <a:rPr lang="en-US" altLang="zh-CN" sz="1200" dirty="0"/>
              <a:t>》</a:t>
            </a:r>
            <a:r>
              <a:rPr lang="zh-CN" altLang="en-US" sz="1200" dirty="0"/>
              <a:t>适用本案。 经审理查明，二原告系夫妻关系。</a:t>
            </a:r>
            <a:r>
              <a:rPr lang="en-US" altLang="zh-CN" sz="1200" dirty="0"/>
              <a:t>2015</a:t>
            </a:r>
            <a:r>
              <a:rPr lang="zh-CN" altLang="en-US" sz="1200" dirty="0"/>
              <a:t>年</a:t>
            </a:r>
            <a:r>
              <a:rPr lang="en-US" altLang="zh-CN" sz="1200" dirty="0"/>
              <a:t>10</a:t>
            </a:r>
            <a:r>
              <a:rPr lang="zh-CN" altLang="en-US" sz="1200" dirty="0"/>
              <a:t>月</a:t>
            </a:r>
            <a:r>
              <a:rPr lang="en-US" altLang="zh-CN" sz="1200" dirty="0"/>
              <a:t>26</a:t>
            </a:r>
            <a:r>
              <a:rPr lang="zh-CN" altLang="en-US" sz="1200" dirty="0" smtClean="0"/>
              <a:t>日</a:t>
            </a:r>
            <a:r>
              <a:rPr lang="en-US" altLang="zh-CN" sz="1200" dirty="0" smtClean="0"/>
              <a:t>……</a:t>
            </a:r>
            <a:r>
              <a:rPr lang="zh-CN" altLang="en-US" sz="1200" dirty="0" smtClean="0"/>
              <a:t>是</a:t>
            </a:r>
            <a:r>
              <a:rPr lang="zh-CN" altLang="en-US" sz="1200" dirty="0"/>
              <a:t>原告杨雨平起诉韩家墅村委会的判决，其本人有留存。</a:t>
            </a:r>
            <a:endParaRPr lang="en-US" altLang="zh-CN" sz="1200" dirty="0" smtClean="0"/>
          </a:p>
        </p:txBody>
      </p:sp>
    </p:spTree>
    <p:extLst>
      <p:ext uri="{BB962C8B-B14F-4D97-AF65-F5344CB8AC3E}">
        <p14:creationId xmlns:p14="http://schemas.microsoft.com/office/powerpoint/2010/main" val="293574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336" y="618810"/>
            <a:ext cx="3132014" cy="743514"/>
          </a:xfrm>
        </p:spPr>
        <p:txBody>
          <a:bodyPr>
            <a:normAutofit fontScale="90000"/>
          </a:bodyPr>
          <a:lstStyle/>
          <a:p>
            <a:r>
              <a:rPr lang="zh-CN" altLang="en-US" dirty="0" smtClean="0"/>
              <a:t>案件基本情况段</a:t>
            </a:r>
            <a:endParaRPr lang="zh-CN" altLang="en-US" dirty="0"/>
          </a:p>
        </p:txBody>
      </p:sp>
      <p:sp>
        <p:nvSpPr>
          <p:cNvPr id="3" name="内容占位符 2"/>
          <p:cNvSpPr>
            <a:spLocks noGrp="1"/>
          </p:cNvSpPr>
          <p:nvPr>
            <p:ph idx="1"/>
          </p:nvPr>
        </p:nvSpPr>
        <p:spPr>
          <a:xfrm>
            <a:off x="2036336" y="1362324"/>
            <a:ext cx="8109528" cy="1730733"/>
          </a:xfrm>
        </p:spPr>
        <p:txBody>
          <a:bodyPr>
            <a:normAutofit/>
          </a:bodyPr>
          <a:lstStyle/>
          <a:p>
            <a:r>
              <a:rPr lang="zh-CN" altLang="en-US" sz="1400" b="1" dirty="0" smtClean="0"/>
              <a:t>案件基本情况段示例（</a:t>
            </a:r>
            <a:r>
              <a:rPr lang="zh-CN" altLang="en-US" sz="1400" b="1" dirty="0" smtClean="0"/>
              <a:t>行政</a:t>
            </a:r>
            <a:r>
              <a:rPr lang="zh-CN" altLang="en-US" sz="1400" b="1" dirty="0"/>
              <a:t>二审</a:t>
            </a:r>
            <a:r>
              <a:rPr lang="zh-CN" altLang="en-US" sz="1400" b="1" dirty="0" smtClean="0"/>
              <a:t>）：</a:t>
            </a:r>
            <a:endParaRPr lang="en-GB" altLang="zh-CN" sz="1400" b="1" dirty="0"/>
          </a:p>
          <a:p>
            <a:pPr marL="0" indent="0">
              <a:buNone/>
            </a:pPr>
            <a:r>
              <a:rPr lang="zh-CN" altLang="en-US" sz="1200" dirty="0"/>
              <a:t>原审法院查明，</a:t>
            </a:r>
            <a:r>
              <a:rPr lang="en-US" altLang="zh-CN" sz="1200" dirty="0"/>
              <a:t>2015</a:t>
            </a:r>
            <a:r>
              <a:rPr lang="zh-CN" altLang="en-US" sz="1200" dirty="0"/>
              <a:t>年</a:t>
            </a:r>
            <a:r>
              <a:rPr lang="en-US" altLang="zh-CN" sz="1200" dirty="0"/>
              <a:t>4</a:t>
            </a:r>
            <a:r>
              <a:rPr lang="zh-CN" altLang="en-US" sz="1200" dirty="0"/>
              <a:t>月</a:t>
            </a:r>
            <a:r>
              <a:rPr lang="en-US" altLang="zh-CN" sz="1200" dirty="0"/>
              <a:t>8</a:t>
            </a:r>
            <a:r>
              <a:rPr lang="zh-CN" altLang="en-US" sz="1200" dirty="0"/>
              <a:t>日</a:t>
            </a:r>
            <a:r>
              <a:rPr lang="en-US" altLang="zh-CN" sz="1200" dirty="0"/>
              <a:t>12</a:t>
            </a:r>
            <a:r>
              <a:rPr lang="zh-CN" altLang="en-US" sz="1200" dirty="0"/>
              <a:t>时许，康志庆因房屋拆迁问题到北京市中南海地区非正常上访。</a:t>
            </a:r>
            <a:r>
              <a:rPr lang="en-US" altLang="zh-CN" sz="1200" dirty="0"/>
              <a:t>2015</a:t>
            </a:r>
            <a:r>
              <a:rPr lang="zh-CN" altLang="en-US" sz="1200" dirty="0"/>
              <a:t>年</a:t>
            </a:r>
            <a:r>
              <a:rPr lang="en-US" altLang="zh-CN" sz="1200" dirty="0"/>
              <a:t>4</a:t>
            </a:r>
            <a:r>
              <a:rPr lang="zh-CN" altLang="en-US" sz="1200" dirty="0"/>
              <a:t>月</a:t>
            </a:r>
            <a:r>
              <a:rPr lang="en-US" altLang="zh-CN" sz="1200" dirty="0"/>
              <a:t>9</a:t>
            </a:r>
            <a:r>
              <a:rPr lang="zh-CN" altLang="en-US" sz="1200" dirty="0"/>
              <a:t>日，被告天津市公安局河西分局（以下简称“公安河西分局”）以康志庆扰乱公共场所秩序为由，经履行立案、调查取证、处罚前告知、作出处罚决定及送达等程序</a:t>
            </a:r>
            <a:r>
              <a:rPr lang="en-US" altLang="zh-CN" sz="1200" dirty="0" smtClean="0"/>
              <a:t>……</a:t>
            </a:r>
          </a:p>
          <a:p>
            <a:pPr marL="0" indent="0">
              <a:buNone/>
            </a:pPr>
            <a:r>
              <a:rPr lang="en-US" altLang="zh-CN" sz="1200" dirty="0" smtClean="0"/>
              <a:t>……</a:t>
            </a:r>
          </a:p>
          <a:p>
            <a:pPr marL="0" indent="0">
              <a:buNone/>
            </a:pPr>
            <a:r>
              <a:rPr lang="zh-CN" altLang="en-US" sz="1200" dirty="0"/>
              <a:t>本院经审理查明的事实与原审法院查明的事实一致，本院予以认定。</a:t>
            </a:r>
            <a:endParaRPr lang="en-US" altLang="zh-CN" sz="1200" dirty="0" smtClean="0"/>
          </a:p>
        </p:txBody>
      </p:sp>
      <p:sp>
        <p:nvSpPr>
          <p:cNvPr id="5" name="内容占位符 2"/>
          <p:cNvSpPr txBox="1">
            <a:spLocks/>
          </p:cNvSpPr>
          <p:nvPr/>
        </p:nvSpPr>
        <p:spPr>
          <a:xfrm>
            <a:off x="2036336" y="3187149"/>
            <a:ext cx="8936464" cy="3364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1400" b="1" dirty="0" smtClean="0"/>
              <a:t>案件基本情况段</a:t>
            </a:r>
            <a:r>
              <a:rPr lang="zh-CN" altLang="en-US" sz="1400" b="1" dirty="0" smtClean="0"/>
              <a:t>节点解析示例（</a:t>
            </a:r>
            <a:r>
              <a:rPr lang="zh-CN" altLang="en-US" sz="1400" b="1" dirty="0" smtClean="0"/>
              <a:t>行政二审）：</a:t>
            </a:r>
            <a:endParaRPr lang="en-US" altLang="zh-CN" sz="1400" b="1" dirty="0" smtClean="0"/>
          </a:p>
          <a:p>
            <a:pPr marL="0" indent="0">
              <a:buNone/>
            </a:pPr>
            <a:r>
              <a:rPr lang="zh-CN" altLang="en-US" sz="1400" b="1" dirty="0" smtClean="0"/>
              <a:t>前审段落：</a:t>
            </a:r>
            <a:r>
              <a:rPr lang="zh-CN" altLang="en-US" sz="1200" b="1" dirty="0" smtClean="0"/>
              <a:t>前审审理段：</a:t>
            </a:r>
            <a:r>
              <a:rPr lang="zh-CN" altLang="en-US" sz="1200" dirty="0"/>
              <a:t>原审法院查明，</a:t>
            </a:r>
            <a:r>
              <a:rPr lang="en-US" altLang="zh-CN" sz="1200" dirty="0"/>
              <a:t>2015</a:t>
            </a:r>
            <a:r>
              <a:rPr lang="zh-CN" altLang="en-US" sz="1200" dirty="0"/>
              <a:t>年</a:t>
            </a:r>
            <a:r>
              <a:rPr lang="en-US" altLang="zh-CN" sz="1200" dirty="0"/>
              <a:t>4</a:t>
            </a:r>
            <a:r>
              <a:rPr lang="zh-CN" altLang="en-US" sz="1200" dirty="0"/>
              <a:t>月</a:t>
            </a:r>
            <a:r>
              <a:rPr lang="en-US" altLang="zh-CN" sz="1200" dirty="0"/>
              <a:t>8</a:t>
            </a:r>
            <a:r>
              <a:rPr lang="zh-CN" altLang="en-US" sz="1200" dirty="0"/>
              <a:t>日</a:t>
            </a:r>
            <a:r>
              <a:rPr lang="en-US" altLang="zh-CN" sz="1200" dirty="0"/>
              <a:t>12</a:t>
            </a:r>
            <a:r>
              <a:rPr lang="zh-CN" altLang="en-US" sz="1200" dirty="0"/>
              <a:t>时许，康志庆因房屋拆迁问题到北京市中南海地区非正常上访。</a:t>
            </a:r>
            <a:r>
              <a:rPr lang="en-US" altLang="zh-CN" sz="1200" dirty="0" smtClean="0"/>
              <a:t>2015			</a:t>
            </a:r>
            <a:r>
              <a:rPr lang="zh-CN" altLang="en-US" sz="1200" dirty="0" smtClean="0"/>
              <a:t>年</a:t>
            </a:r>
            <a:r>
              <a:rPr lang="en-US" altLang="zh-CN" sz="1200" dirty="0"/>
              <a:t>4</a:t>
            </a:r>
            <a:r>
              <a:rPr lang="zh-CN" altLang="en-US" sz="1200" dirty="0"/>
              <a:t>月</a:t>
            </a:r>
            <a:r>
              <a:rPr lang="en-US" altLang="zh-CN" sz="1200" dirty="0"/>
              <a:t>9</a:t>
            </a:r>
            <a:r>
              <a:rPr lang="zh-CN" altLang="en-US" sz="1200" dirty="0"/>
              <a:t>日，被告</a:t>
            </a:r>
            <a:r>
              <a:rPr lang="zh-CN" altLang="en-US" sz="1200" dirty="0" smtClean="0"/>
              <a:t>天津市公安局河西分局</a:t>
            </a:r>
            <a:r>
              <a:rPr lang="en-US" altLang="zh-CN" sz="1200" dirty="0" smtClean="0"/>
              <a:t>……</a:t>
            </a:r>
            <a:r>
              <a:rPr lang="zh-CN" altLang="en-US" sz="1200" dirty="0"/>
              <a:t>该复议决定程序合法，适用法律正确。</a:t>
            </a:r>
            <a:endParaRPr lang="en-US" altLang="zh-CN" sz="1200" dirty="0" smtClean="0"/>
          </a:p>
          <a:p>
            <a:pPr marL="0" indent="0">
              <a:buNone/>
            </a:pPr>
            <a:r>
              <a:rPr lang="en-US" altLang="zh-CN" sz="1200" b="1" dirty="0" smtClean="0"/>
              <a:t>	          </a:t>
            </a:r>
            <a:r>
              <a:rPr lang="zh-CN" altLang="en-US" sz="1200" b="1" dirty="0" smtClean="0"/>
              <a:t>前审判决段：</a:t>
            </a:r>
            <a:r>
              <a:rPr lang="zh-CN" altLang="en-US" sz="1200" dirty="0"/>
              <a:t>综上，依据</a:t>
            </a:r>
            <a:r>
              <a:rPr lang="en-US" altLang="zh-CN" sz="1200" dirty="0"/>
              <a:t>《</a:t>
            </a:r>
            <a:r>
              <a:rPr lang="zh-CN" altLang="en-US" sz="1200" dirty="0"/>
              <a:t>中华人民共和国行政诉讼法</a:t>
            </a:r>
            <a:r>
              <a:rPr lang="en-US" altLang="zh-CN" sz="1200" dirty="0"/>
              <a:t>》</a:t>
            </a:r>
            <a:r>
              <a:rPr lang="zh-CN" altLang="en-US" sz="1200" dirty="0"/>
              <a:t>第六十九条的规定，判决如下：“驳回原告康志庆的诉讼</a:t>
            </a:r>
            <a:r>
              <a:rPr lang="zh-CN" altLang="en-US" sz="1200" dirty="0" smtClean="0"/>
              <a:t>请</a:t>
            </a:r>
            <a:r>
              <a:rPr lang="en-US" altLang="zh-CN" sz="1200" dirty="0" smtClean="0"/>
              <a:t>			</a:t>
            </a:r>
            <a:r>
              <a:rPr lang="zh-CN" altLang="en-US" sz="1200" dirty="0" smtClean="0"/>
              <a:t>求</a:t>
            </a:r>
            <a:r>
              <a:rPr lang="zh-CN" altLang="en-US" sz="1200" dirty="0"/>
              <a:t>。案件受理费</a:t>
            </a:r>
            <a:r>
              <a:rPr lang="en-US" altLang="zh-CN" sz="1200" dirty="0"/>
              <a:t>50</a:t>
            </a:r>
            <a:r>
              <a:rPr lang="zh-CN" altLang="en-US" sz="1200" dirty="0"/>
              <a:t>元，由原告康志庆负担。”</a:t>
            </a:r>
            <a:r>
              <a:rPr lang="zh-CN" altLang="en-US" sz="1200" dirty="0" smtClean="0"/>
              <a:t>。</a:t>
            </a:r>
            <a:endParaRPr lang="en-US" altLang="zh-CN" sz="1200" dirty="0" smtClean="0"/>
          </a:p>
          <a:p>
            <a:pPr marL="0" indent="0">
              <a:buNone/>
            </a:pPr>
            <a:r>
              <a:rPr lang="zh-CN" altLang="en-US" sz="1400" b="1" dirty="0" smtClean="0"/>
              <a:t>本审段落：</a:t>
            </a:r>
            <a:r>
              <a:rPr lang="zh-CN" altLang="en-US" sz="1200" b="1" dirty="0" smtClean="0"/>
              <a:t>上诉人诉称段：</a:t>
            </a:r>
            <a:r>
              <a:rPr lang="zh-CN" altLang="en-US" sz="1200" dirty="0"/>
              <a:t>原审法院判决后，上诉人康志庆不服向本院提起上诉，请求：</a:t>
            </a:r>
            <a:r>
              <a:rPr lang="en-US" altLang="zh-CN" sz="1200" dirty="0"/>
              <a:t>1</a:t>
            </a:r>
            <a:r>
              <a:rPr lang="zh-CN" altLang="en-US" sz="1200" dirty="0"/>
              <a:t>、请求判令撤销原审</a:t>
            </a:r>
            <a:r>
              <a:rPr lang="zh-CN" altLang="en-US" sz="1200" dirty="0" smtClean="0"/>
              <a:t>判决</a:t>
            </a:r>
            <a:r>
              <a:rPr lang="en-US" altLang="zh-CN" sz="1200" dirty="0" smtClean="0"/>
              <a:t>……</a:t>
            </a:r>
            <a:r>
              <a:rPr lang="zh-CN" altLang="en-US" sz="1200" dirty="0"/>
              <a:t>综上，</a:t>
            </a:r>
            <a:r>
              <a:rPr lang="zh-CN" altLang="en-US" sz="1200" dirty="0" smtClean="0"/>
              <a:t>原</a:t>
            </a:r>
            <a:r>
              <a:rPr lang="en-US" altLang="zh-CN" sz="1200" dirty="0" smtClean="0"/>
              <a:t>		</a:t>
            </a:r>
            <a:r>
              <a:rPr lang="zh-CN" altLang="en-US" sz="1200" dirty="0" smtClean="0"/>
              <a:t>审判</a:t>
            </a:r>
            <a:r>
              <a:rPr lang="zh-CN" altLang="en-US" sz="1200" dirty="0"/>
              <a:t>决认定事实不清，适用法律错误，程序违法，应予撤销。</a:t>
            </a:r>
            <a:endParaRPr lang="en-US" altLang="zh-CN" sz="1200" dirty="0" smtClean="0"/>
          </a:p>
          <a:p>
            <a:pPr marL="0" indent="0">
              <a:buNone/>
            </a:pPr>
            <a:r>
              <a:rPr lang="en-US" altLang="zh-CN" sz="1200" b="1" dirty="0" smtClean="0"/>
              <a:t>		</a:t>
            </a:r>
            <a:r>
              <a:rPr lang="zh-CN" altLang="en-US" sz="1200" b="1" dirty="0" smtClean="0"/>
              <a:t>被上诉人辩称段：</a:t>
            </a:r>
            <a:r>
              <a:rPr lang="zh-CN" altLang="en-US" sz="1200" dirty="0"/>
              <a:t>公安河西分局辩称，原审判决认定事实清楚、适用法律正确，康志庆的上诉请求不成立。请求</a:t>
            </a:r>
            <a:r>
              <a:rPr lang="zh-CN" altLang="en-US" sz="1200" dirty="0" smtClean="0"/>
              <a:t>驳回</a:t>
            </a:r>
            <a:r>
              <a:rPr lang="en-US" altLang="zh-CN" sz="1200" dirty="0" smtClean="0"/>
              <a:t>		</a:t>
            </a:r>
            <a:r>
              <a:rPr lang="zh-CN" altLang="en-US" sz="1200" dirty="0" smtClean="0"/>
              <a:t>康志庆</a:t>
            </a:r>
            <a:r>
              <a:rPr lang="zh-CN" altLang="en-US" sz="1200" dirty="0"/>
              <a:t>的上诉请求，维持原审</a:t>
            </a:r>
            <a:r>
              <a:rPr lang="zh-CN" altLang="en-US" sz="1200" dirty="0" smtClean="0"/>
              <a:t>判决。</a:t>
            </a:r>
            <a:endParaRPr lang="en-US" altLang="zh-CN" sz="1200" dirty="0" smtClean="0"/>
          </a:p>
          <a:p>
            <a:pPr marL="0" indent="0">
              <a:buNone/>
            </a:pPr>
            <a:r>
              <a:rPr lang="en-US" altLang="zh-CN" sz="1200" b="1" dirty="0" smtClean="0"/>
              <a:t>		 </a:t>
            </a:r>
            <a:r>
              <a:rPr lang="zh-CN" altLang="en-US" sz="1200" b="1" dirty="0" smtClean="0"/>
              <a:t>本审证据段</a:t>
            </a:r>
            <a:r>
              <a:rPr lang="zh-CN" altLang="en-US" sz="1200" b="1" dirty="0" smtClean="0"/>
              <a:t>：</a:t>
            </a:r>
            <a:r>
              <a:rPr lang="zh-CN" altLang="en-US" sz="1200" dirty="0"/>
              <a:t>公安河西分局在原审提交的证据为：</a:t>
            </a:r>
            <a:r>
              <a:rPr lang="en-US" altLang="zh-CN" sz="1200" dirty="0"/>
              <a:t>1</a:t>
            </a:r>
            <a:r>
              <a:rPr lang="zh-CN" altLang="en-US" sz="1200" dirty="0"/>
              <a:t>、传唤证；</a:t>
            </a:r>
            <a:r>
              <a:rPr lang="en-US" altLang="zh-CN" sz="1200" dirty="0"/>
              <a:t>2</a:t>
            </a:r>
            <a:r>
              <a:rPr lang="zh-CN" altLang="en-US" sz="1200" dirty="0"/>
              <a:t>、公安行政处罚告知笔录；</a:t>
            </a:r>
            <a:r>
              <a:rPr lang="en-US" altLang="zh-CN" sz="1200" dirty="0"/>
              <a:t>3</a:t>
            </a:r>
            <a:r>
              <a:rPr lang="zh-CN" altLang="en-US" sz="1200" dirty="0"/>
              <a:t>、</a:t>
            </a:r>
            <a:r>
              <a:rPr lang="en-US" altLang="zh-CN" sz="1200" dirty="0"/>
              <a:t>193</a:t>
            </a:r>
            <a:r>
              <a:rPr lang="zh-CN" altLang="en-US" sz="1200" dirty="0"/>
              <a:t>号行政处罚</a:t>
            </a:r>
            <a:r>
              <a:rPr lang="zh-CN" altLang="en-US" sz="1200" dirty="0" smtClean="0"/>
              <a:t>决定</a:t>
            </a:r>
            <a:r>
              <a:rPr lang="en-US" altLang="zh-CN" sz="1200" dirty="0" smtClean="0"/>
              <a:t>			</a:t>
            </a:r>
            <a:r>
              <a:rPr lang="zh-CN" altLang="en-US" sz="1200" dirty="0" smtClean="0"/>
              <a:t>书</a:t>
            </a:r>
            <a:r>
              <a:rPr lang="en-US" altLang="zh-CN" sz="1200" dirty="0" smtClean="0"/>
              <a:t>……</a:t>
            </a:r>
            <a:r>
              <a:rPr lang="zh-CN" altLang="en-US" sz="1200" dirty="0"/>
              <a:t>在原审期间提交证据的认证意见正确，本院予以</a:t>
            </a:r>
            <a:r>
              <a:rPr lang="zh-CN" altLang="en-US" sz="1200" dirty="0" smtClean="0"/>
              <a:t>认定。</a:t>
            </a:r>
            <a:endParaRPr lang="en-US" altLang="zh-CN" sz="1200" dirty="0" smtClean="0"/>
          </a:p>
          <a:p>
            <a:pPr marL="0" indent="0">
              <a:buNone/>
            </a:pPr>
            <a:r>
              <a:rPr lang="en-US" altLang="zh-CN" sz="1200" b="1" dirty="0" smtClean="0"/>
              <a:t>		</a:t>
            </a:r>
            <a:r>
              <a:rPr lang="zh-CN" altLang="en-US" sz="1200" b="1" dirty="0" smtClean="0"/>
              <a:t>本审审理段：</a:t>
            </a:r>
            <a:r>
              <a:rPr lang="zh-CN" altLang="en-US" sz="1200" dirty="0"/>
              <a:t>本院经审理查明的事实与原审法院查明的事实一致，本院予以认定。</a:t>
            </a:r>
            <a:endParaRPr lang="en-US" altLang="zh-CN" sz="1200" dirty="0"/>
          </a:p>
          <a:p>
            <a:pPr marL="0" indent="0">
              <a:buNone/>
            </a:pPr>
            <a:endParaRPr lang="en-US" altLang="zh-CN" sz="1200" dirty="0" smtClean="0"/>
          </a:p>
        </p:txBody>
      </p:sp>
    </p:spTree>
    <p:extLst>
      <p:ext uri="{BB962C8B-B14F-4D97-AF65-F5344CB8AC3E}">
        <p14:creationId xmlns:p14="http://schemas.microsoft.com/office/powerpoint/2010/main" val="242847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1183</TotalTime>
  <Words>2761</Words>
  <Application>Microsoft Office PowerPoint</Application>
  <PresentationFormat>宽屏</PresentationFormat>
  <Paragraphs>315</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 Light</vt:lpstr>
      <vt:lpstr>华文仿宋</vt:lpstr>
      <vt:lpstr>宋体</vt:lpstr>
      <vt:lpstr>幼圆</vt:lpstr>
      <vt:lpstr>Arial</vt:lpstr>
      <vt:lpstr>Century Gothic</vt:lpstr>
      <vt:lpstr>Wingdings 3</vt:lpstr>
      <vt:lpstr>丝状</vt:lpstr>
      <vt:lpstr>行政一审与二审文书信息提取</vt:lpstr>
      <vt:lpstr>总体概况</vt:lpstr>
      <vt:lpstr>文首段</vt:lpstr>
      <vt:lpstr>诉讼参与人段</vt:lpstr>
      <vt:lpstr>诉讼参与人段</vt:lpstr>
      <vt:lpstr>诉讼记录段</vt:lpstr>
      <vt:lpstr>诉讼记录段</vt:lpstr>
      <vt:lpstr>案件基本情况段</vt:lpstr>
      <vt:lpstr>案件基本情况段</vt:lpstr>
      <vt:lpstr>裁判分析过程段</vt:lpstr>
      <vt:lpstr>裁判结果段</vt:lpstr>
      <vt:lpstr>裁判结果段</vt:lpstr>
      <vt:lpstr>文尾段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行政一审与二审文书信息提取</dc:title>
  <dc:creator>super</dc:creator>
  <cp:lastModifiedBy>super</cp:lastModifiedBy>
  <cp:revision>46</cp:revision>
  <dcterms:created xsi:type="dcterms:W3CDTF">2016-12-24T07:12:35Z</dcterms:created>
  <dcterms:modified xsi:type="dcterms:W3CDTF">2016-12-26T14:18:26Z</dcterms:modified>
</cp:coreProperties>
</file>