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ppy" initials="H" lastIdx="1" clrIdx="0">
    <p:extLst/>
  </p:cmAuthor>
  <p:cmAuthor id="2" name="Happy" initials="H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4"/>
    <p:restoredTop sz="94621"/>
  </p:normalViewPr>
  <p:slideViewPr>
    <p:cSldViewPr snapToGrid="0" snapToObjects="1">
      <p:cViewPr varScale="1">
        <p:scale>
          <a:sx n="119" d="100"/>
          <a:sy n="119" d="100"/>
        </p:scale>
        <p:origin x="2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commentAuthors" Target="commentAuthor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6-01T14:58:16.611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6-01T14:58:16.611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6-01T14:58:16.611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C057C-4483-DE47-9621-4125CC2AED21}" type="datetimeFigureOut">
              <a:rPr kumimoji="1" lang="zh-CN" altLang="en-US" smtClean="0"/>
              <a:t>2017/6/1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89407-6A95-AB41-B15E-D29D4004EB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2471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BAA5E-3126-4E4D-BE3F-BD97758432FD}" type="datetimeFigureOut">
              <a:rPr kumimoji="1" lang="zh-CN" altLang="en-US" smtClean="0"/>
              <a:t>2017/6/1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FEA2-DCB4-4A42-A85A-17553540F4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25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BAA5E-3126-4E4D-BE3F-BD97758432FD}" type="datetimeFigureOut">
              <a:rPr kumimoji="1" lang="zh-CN" altLang="en-US" smtClean="0"/>
              <a:t>2017/6/1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FEA2-DCB4-4A42-A85A-17553540F4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494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BAA5E-3126-4E4D-BE3F-BD97758432FD}" type="datetimeFigureOut">
              <a:rPr kumimoji="1" lang="zh-CN" altLang="en-US" smtClean="0"/>
              <a:t>2017/6/1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FEA2-DCB4-4A42-A85A-17553540F4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241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BAA5E-3126-4E4D-BE3F-BD97758432FD}" type="datetimeFigureOut">
              <a:rPr kumimoji="1" lang="zh-CN" altLang="en-US" smtClean="0"/>
              <a:t>2017/6/1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FEA2-DCB4-4A42-A85A-17553540F4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248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BAA5E-3126-4E4D-BE3F-BD97758432FD}" type="datetimeFigureOut">
              <a:rPr kumimoji="1" lang="zh-CN" altLang="en-US" smtClean="0"/>
              <a:t>2017/6/1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FEA2-DCB4-4A42-A85A-17553540F4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9386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BAA5E-3126-4E4D-BE3F-BD97758432FD}" type="datetimeFigureOut">
              <a:rPr kumimoji="1" lang="zh-CN" altLang="en-US" smtClean="0"/>
              <a:t>2017/6/1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FEA2-DCB4-4A42-A85A-17553540F4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502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BAA5E-3126-4E4D-BE3F-BD97758432FD}" type="datetimeFigureOut">
              <a:rPr kumimoji="1" lang="zh-CN" altLang="en-US" smtClean="0"/>
              <a:t>2017/6/1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FEA2-DCB4-4A42-A85A-17553540F4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71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BAA5E-3126-4E4D-BE3F-BD97758432FD}" type="datetimeFigureOut">
              <a:rPr kumimoji="1" lang="zh-CN" altLang="en-US" smtClean="0"/>
              <a:t>2017/6/1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FEA2-DCB4-4A42-A85A-17553540F4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6413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BAA5E-3126-4E4D-BE3F-BD97758432FD}" type="datetimeFigureOut">
              <a:rPr kumimoji="1" lang="zh-CN" altLang="en-US" smtClean="0"/>
              <a:t>2017/6/1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FEA2-DCB4-4A42-A85A-17553540F4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680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BAA5E-3126-4E4D-BE3F-BD97758432FD}" type="datetimeFigureOut">
              <a:rPr kumimoji="1" lang="zh-CN" altLang="en-US" smtClean="0"/>
              <a:t>2017/6/1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FEA2-DCB4-4A42-A85A-17553540F4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5775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BAA5E-3126-4E4D-BE3F-BD97758432FD}" type="datetimeFigureOut">
              <a:rPr kumimoji="1" lang="zh-CN" altLang="en-US" smtClean="0"/>
              <a:t>2017/6/1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FEA2-DCB4-4A42-A85A-17553540F4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379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BAA5E-3126-4E4D-BE3F-BD97758432FD}" type="datetimeFigureOut">
              <a:rPr kumimoji="1" lang="zh-CN" altLang="en-US" smtClean="0"/>
              <a:t>2017/6/1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1FEA2-DCB4-4A42-A85A-17553540F4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051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omments" Target="../comments/commen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omments" Target="../comments/commen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92799" y="925159"/>
            <a:ext cx="1323191" cy="1056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stuUpdDialog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修改界面</a:t>
            </a:r>
            <a:endParaRPr kumimoji="1" lang="zh-CN" altLang="en-US" sz="1400" dirty="0"/>
          </a:p>
        </p:txBody>
      </p:sp>
      <p:sp>
        <p:nvSpPr>
          <p:cNvPr id="3" name="矩形 2"/>
          <p:cNvSpPr/>
          <p:nvPr/>
        </p:nvSpPr>
        <p:spPr>
          <a:xfrm>
            <a:off x="6682290" y="925159"/>
            <a:ext cx="1323191" cy="10560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stuModel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数据模型</a:t>
            </a:r>
            <a:endParaRPr kumimoji="1" lang="zh-CN" altLang="en-US" sz="1400" dirty="0"/>
          </a:p>
        </p:txBody>
      </p:sp>
      <p:sp>
        <p:nvSpPr>
          <p:cNvPr id="4" name="矩形 3"/>
          <p:cNvSpPr/>
          <p:nvPr/>
        </p:nvSpPr>
        <p:spPr>
          <a:xfrm>
            <a:off x="3887544" y="925159"/>
            <a:ext cx="1323191" cy="1056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stuManage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主界面</a:t>
            </a:r>
            <a:endParaRPr kumimoji="1"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9477035" y="925159"/>
            <a:ext cx="1323191" cy="1056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stuAddDialog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添加界面</a:t>
            </a:r>
            <a:endParaRPr kumimoji="1" lang="zh-CN" altLang="en-US" sz="1400" dirty="0"/>
          </a:p>
        </p:txBody>
      </p:sp>
      <p:cxnSp>
        <p:nvCxnSpPr>
          <p:cNvPr id="8" name="直线箭头连接符 7"/>
          <p:cNvCxnSpPr>
            <a:stCxn id="2" idx="3"/>
            <a:endCxn id="4" idx="1"/>
          </p:cNvCxnSpPr>
          <p:nvPr/>
        </p:nvCxnSpPr>
        <p:spPr>
          <a:xfrm>
            <a:off x="2415990" y="1453179"/>
            <a:ext cx="14715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>
            <a:stCxn id="4" idx="3"/>
            <a:endCxn id="3" idx="1"/>
          </p:cNvCxnSpPr>
          <p:nvPr/>
        </p:nvCxnSpPr>
        <p:spPr>
          <a:xfrm>
            <a:off x="5210735" y="1453179"/>
            <a:ext cx="14715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658522" y="1032734"/>
            <a:ext cx="76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调用</a:t>
            </a:r>
            <a:endParaRPr kumimoji="1" lang="zh-CN" altLang="en-US" dirty="0"/>
          </a:p>
        </p:txBody>
      </p:sp>
      <p:cxnSp>
        <p:nvCxnSpPr>
          <p:cNvPr id="14" name="直线箭头连接符 13"/>
          <p:cNvCxnSpPr>
            <a:stCxn id="3" idx="3"/>
            <a:endCxn id="5" idx="1"/>
          </p:cNvCxnSpPr>
          <p:nvPr/>
        </p:nvCxnSpPr>
        <p:spPr>
          <a:xfrm flipV="1">
            <a:off x="8005481" y="1453179"/>
            <a:ext cx="14715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罐形 14"/>
          <p:cNvSpPr/>
          <p:nvPr/>
        </p:nvSpPr>
        <p:spPr>
          <a:xfrm>
            <a:off x="5303520" y="4001845"/>
            <a:ext cx="1378770" cy="1602889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DB</a:t>
            </a:r>
            <a:endParaRPr kumimoji="1" lang="zh-CN" altLang="en-US" dirty="0"/>
          </a:p>
        </p:txBody>
      </p:sp>
      <p:cxnSp>
        <p:nvCxnSpPr>
          <p:cNvPr id="19" name="直线箭头连接符 18"/>
          <p:cNvCxnSpPr>
            <a:stCxn id="2" idx="2"/>
            <a:endCxn id="15" idx="2"/>
          </p:cNvCxnSpPr>
          <p:nvPr/>
        </p:nvCxnSpPr>
        <p:spPr>
          <a:xfrm>
            <a:off x="1754395" y="1981199"/>
            <a:ext cx="3549125" cy="2822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4" idx="2"/>
            <a:endCxn id="15" idx="1"/>
          </p:cNvCxnSpPr>
          <p:nvPr/>
        </p:nvCxnSpPr>
        <p:spPr>
          <a:xfrm>
            <a:off x="4549140" y="1981198"/>
            <a:ext cx="1443765" cy="2020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3" idx="2"/>
            <a:endCxn id="15" idx="1"/>
          </p:cNvCxnSpPr>
          <p:nvPr/>
        </p:nvCxnSpPr>
        <p:spPr>
          <a:xfrm flipH="1">
            <a:off x="5992905" y="1981200"/>
            <a:ext cx="1350981" cy="2020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5" idx="2"/>
            <a:endCxn id="15" idx="4"/>
          </p:cNvCxnSpPr>
          <p:nvPr/>
        </p:nvCxnSpPr>
        <p:spPr>
          <a:xfrm flipH="1">
            <a:off x="6682290" y="1981198"/>
            <a:ext cx="3456341" cy="282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908152" y="2806855"/>
            <a:ext cx="735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删除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4980791" y="2721685"/>
            <a:ext cx="64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查询</a:t>
            </a:r>
            <a:endParaRPr kumimoji="1"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6654501" y="2721685"/>
            <a:ext cx="78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添加</a:t>
            </a:r>
            <a:endParaRPr kumimoji="1"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8984874" y="2806855"/>
            <a:ext cx="98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修改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216597" y="5331308"/>
            <a:ext cx="38440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model1</a:t>
            </a:r>
            <a:r>
              <a:rPr kumimoji="1" lang="zh-CN" altLang="en-US" dirty="0" smtClean="0"/>
              <a:t>模式最大的特点：界面的操作是放在一起的，</a:t>
            </a:r>
            <a:endParaRPr kumimoji="1" lang="en-US" altLang="zh-CN" dirty="0" smtClean="0"/>
          </a:p>
          <a:p>
            <a:r>
              <a:rPr kumimoji="1" lang="zh-CN" altLang="en-US" dirty="0" smtClean="0"/>
              <a:t>优点：简单，方便</a:t>
            </a:r>
            <a:endParaRPr kumimoji="1" lang="en-US" altLang="zh-CN" dirty="0" smtClean="0"/>
          </a:p>
          <a:p>
            <a:r>
              <a:rPr kumimoji="1" lang="zh-CN" altLang="en-US" dirty="0" smtClean="0"/>
              <a:t>缺点：代码复用度差，可读性比较差，可维护性低</a:t>
            </a:r>
            <a:endParaRPr kumimoji="1" lang="zh-CN" altLang="en-US" dirty="0"/>
          </a:p>
        </p:txBody>
      </p:sp>
      <p:sp>
        <p:nvSpPr>
          <p:cNvPr id="7" name="剪去单角的矩形 6"/>
          <p:cNvSpPr/>
          <p:nvPr/>
        </p:nvSpPr>
        <p:spPr>
          <a:xfrm>
            <a:off x="376518" y="75304"/>
            <a:ext cx="1129553" cy="763793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solidFill>
                  <a:srgbClr val="FF0000"/>
                </a:solidFill>
              </a:rPr>
              <a:t>model1</a:t>
            </a:r>
            <a:endParaRPr kumimoji="1"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067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53872" y="630139"/>
            <a:ext cx="1323191" cy="1056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stuUpdDialog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修改界面</a:t>
            </a:r>
            <a:endParaRPr kumimoji="1" lang="zh-CN" altLang="en-US" sz="1400" dirty="0"/>
          </a:p>
        </p:txBody>
      </p:sp>
      <p:sp>
        <p:nvSpPr>
          <p:cNvPr id="3" name="矩形 2"/>
          <p:cNvSpPr/>
          <p:nvPr/>
        </p:nvSpPr>
        <p:spPr>
          <a:xfrm>
            <a:off x="5364364" y="3153092"/>
            <a:ext cx="1323191" cy="10560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stuModel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数据模型</a:t>
            </a:r>
            <a:endParaRPr kumimoji="1" lang="zh-CN" altLang="en-US" sz="1400" dirty="0"/>
          </a:p>
        </p:txBody>
      </p:sp>
      <p:sp>
        <p:nvSpPr>
          <p:cNvPr id="4" name="矩形 3"/>
          <p:cNvSpPr/>
          <p:nvPr/>
        </p:nvSpPr>
        <p:spPr>
          <a:xfrm>
            <a:off x="5364364" y="614903"/>
            <a:ext cx="1323191" cy="1056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stuManage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主界面</a:t>
            </a:r>
            <a:endParaRPr kumimoji="1"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7774856" y="630139"/>
            <a:ext cx="1323191" cy="1056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stuAddDialog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添加界面</a:t>
            </a:r>
            <a:endParaRPr kumimoji="1" lang="zh-CN" altLang="en-US" sz="1400" dirty="0"/>
          </a:p>
        </p:txBody>
      </p:sp>
      <p:cxnSp>
        <p:nvCxnSpPr>
          <p:cNvPr id="8" name="直线箭头连接符 7"/>
          <p:cNvCxnSpPr>
            <a:stCxn id="2" idx="3"/>
            <a:endCxn id="4" idx="1"/>
          </p:cNvCxnSpPr>
          <p:nvPr/>
        </p:nvCxnSpPr>
        <p:spPr>
          <a:xfrm flipV="1">
            <a:off x="4277063" y="1142923"/>
            <a:ext cx="1087301" cy="15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754394" y="3654001"/>
            <a:ext cx="76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调用</a:t>
            </a:r>
            <a:endParaRPr kumimoji="1" lang="zh-CN" altLang="en-US" dirty="0"/>
          </a:p>
        </p:txBody>
      </p:sp>
      <p:sp>
        <p:nvSpPr>
          <p:cNvPr id="15" name="罐形 14"/>
          <p:cNvSpPr/>
          <p:nvPr/>
        </p:nvSpPr>
        <p:spPr>
          <a:xfrm>
            <a:off x="5303520" y="4819426"/>
            <a:ext cx="1378770" cy="1602889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DB</a:t>
            </a:r>
            <a:endParaRPr kumimoji="1" lang="zh-CN" altLang="en-US" dirty="0"/>
          </a:p>
        </p:txBody>
      </p:sp>
      <p:cxnSp>
        <p:nvCxnSpPr>
          <p:cNvPr id="19" name="直线箭头连接符 18"/>
          <p:cNvCxnSpPr/>
          <p:nvPr/>
        </p:nvCxnSpPr>
        <p:spPr>
          <a:xfrm>
            <a:off x="5461742" y="4256442"/>
            <a:ext cx="341558" cy="703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>
            <a:off x="5792765" y="4256442"/>
            <a:ext cx="200140" cy="703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 flipH="1">
            <a:off x="6121883" y="4256442"/>
            <a:ext cx="203500" cy="703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 flipH="1">
            <a:off x="6291432" y="4209133"/>
            <a:ext cx="363069" cy="751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038503" y="4286916"/>
            <a:ext cx="735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删除</a:t>
            </a:r>
            <a:endParaRPr kumimoji="1" lang="zh-CN" altLang="en-US" sz="1400" dirty="0"/>
          </a:p>
        </p:txBody>
      </p:sp>
      <p:sp>
        <p:nvSpPr>
          <p:cNvPr id="28" name="文本框 27"/>
          <p:cNvSpPr txBox="1"/>
          <p:nvPr/>
        </p:nvSpPr>
        <p:spPr>
          <a:xfrm>
            <a:off x="5564783" y="4286915"/>
            <a:ext cx="645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查询</a:t>
            </a:r>
            <a:endParaRPr kumimoji="1" lang="zh-CN" altLang="en-US" sz="1400" dirty="0"/>
          </a:p>
        </p:txBody>
      </p:sp>
      <p:sp>
        <p:nvSpPr>
          <p:cNvPr id="29" name="文本框 28"/>
          <p:cNvSpPr txBox="1"/>
          <p:nvPr/>
        </p:nvSpPr>
        <p:spPr>
          <a:xfrm>
            <a:off x="5961522" y="4289414"/>
            <a:ext cx="782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smtClean="0"/>
              <a:t>添加</a:t>
            </a:r>
            <a:endParaRPr kumimoji="1" lang="zh-CN" altLang="en-US" sz="1400"/>
          </a:p>
        </p:txBody>
      </p:sp>
      <p:sp>
        <p:nvSpPr>
          <p:cNvPr id="30" name="文本框 29"/>
          <p:cNvSpPr txBox="1"/>
          <p:nvPr/>
        </p:nvSpPr>
        <p:spPr>
          <a:xfrm>
            <a:off x="6357319" y="4286915"/>
            <a:ext cx="989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修改</a:t>
            </a:r>
            <a:endParaRPr kumimoji="1" lang="zh-CN" altLang="en-US" sz="1400" dirty="0"/>
          </a:p>
        </p:txBody>
      </p:sp>
      <p:sp>
        <p:nvSpPr>
          <p:cNvPr id="6" name="文本框 5"/>
          <p:cNvSpPr txBox="1"/>
          <p:nvPr/>
        </p:nvSpPr>
        <p:spPr>
          <a:xfrm>
            <a:off x="8436451" y="4960168"/>
            <a:ext cx="38440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model2</a:t>
            </a:r>
            <a:r>
              <a:rPr kumimoji="1" lang="zh-CN" altLang="en-US" dirty="0" smtClean="0"/>
              <a:t>模式最大的特点：界面和后台操作是分离的</a:t>
            </a:r>
            <a:endParaRPr kumimoji="1" lang="en-US" altLang="zh-CN" dirty="0" smtClean="0"/>
          </a:p>
          <a:p>
            <a:r>
              <a:rPr kumimoji="1" lang="zh-CN" altLang="en-US" dirty="0" smtClean="0"/>
              <a:t>优点：</a:t>
            </a:r>
            <a:r>
              <a:rPr kumimoji="1" lang="zh-CN" altLang="en-US" dirty="0"/>
              <a:t>代码</a:t>
            </a:r>
            <a:r>
              <a:rPr kumimoji="1" lang="zh-CN" altLang="en-US" dirty="0" smtClean="0"/>
              <a:t>复用度好，</a:t>
            </a:r>
            <a:r>
              <a:rPr kumimoji="1" lang="zh-CN" altLang="en-US" dirty="0"/>
              <a:t>可读性比较差，可维护性低</a:t>
            </a:r>
          </a:p>
          <a:p>
            <a:r>
              <a:rPr kumimoji="1" lang="zh-CN" altLang="en-US" dirty="0" smtClean="0"/>
              <a:t>简单</a:t>
            </a:r>
            <a:endParaRPr kumimoji="1" lang="en-US" altLang="zh-CN" dirty="0" smtClean="0"/>
          </a:p>
          <a:p>
            <a:r>
              <a:rPr kumimoji="1" lang="zh-CN" altLang="en-US" dirty="0" smtClean="0"/>
              <a:t>缺点：相对来说比较复杂</a:t>
            </a:r>
            <a:endParaRPr kumimoji="1" lang="zh-CN" altLang="en-US" dirty="0"/>
          </a:p>
        </p:txBody>
      </p:sp>
      <p:cxnSp>
        <p:nvCxnSpPr>
          <p:cNvPr id="42" name="直线箭头连接符 41"/>
          <p:cNvCxnSpPr>
            <a:stCxn id="2" idx="2"/>
          </p:cNvCxnSpPr>
          <p:nvPr/>
        </p:nvCxnSpPr>
        <p:spPr>
          <a:xfrm>
            <a:off x="3615468" y="1686179"/>
            <a:ext cx="1790923" cy="146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4" idx="2"/>
            <a:endCxn id="3" idx="0"/>
          </p:cNvCxnSpPr>
          <p:nvPr/>
        </p:nvCxnSpPr>
        <p:spPr>
          <a:xfrm>
            <a:off x="6025960" y="1670942"/>
            <a:ext cx="0" cy="1482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5" idx="2"/>
          </p:cNvCxnSpPr>
          <p:nvPr/>
        </p:nvCxnSpPr>
        <p:spPr>
          <a:xfrm flipH="1">
            <a:off x="6682290" y="1686178"/>
            <a:ext cx="1754162" cy="146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/>
          <p:cNvCxnSpPr/>
          <p:nvPr/>
        </p:nvCxnSpPr>
        <p:spPr>
          <a:xfrm flipV="1">
            <a:off x="1516828" y="2302303"/>
            <a:ext cx="10198250" cy="41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9692640" y="1950352"/>
            <a:ext cx="1667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Wawati SC" charset="-122"/>
                <a:ea typeface="Wawati SC" charset="-122"/>
                <a:cs typeface="Wawati SC" charset="-122"/>
              </a:rPr>
              <a:t>界面</a:t>
            </a:r>
            <a:r>
              <a:rPr kumimoji="1" lang="en-US" altLang="zh-CN" sz="2400" dirty="0" smtClean="0">
                <a:latin typeface="Wawati SC" charset="-122"/>
                <a:ea typeface="Wawati SC" charset="-122"/>
                <a:cs typeface="Wawati SC" charset="-122"/>
              </a:rPr>
              <a:t>(view)</a:t>
            </a:r>
            <a:endParaRPr kumimoji="1" lang="zh-CN" altLang="en-US" sz="2400" dirty="0">
              <a:latin typeface="Wawati SC" charset="-122"/>
              <a:ea typeface="Wawati SC" charset="-122"/>
              <a:cs typeface="Wawati SC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789459" y="2941765"/>
            <a:ext cx="1549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latin typeface="Wawati SC" charset="-122"/>
                <a:ea typeface="Wawati SC" charset="-122"/>
                <a:cs typeface="Wawati SC" charset="-122"/>
              </a:rPr>
              <a:t>model</a:t>
            </a:r>
            <a:r>
              <a:rPr kumimoji="1" lang="zh-CN" altLang="en-US" sz="2400" dirty="0" smtClean="0">
                <a:latin typeface="Wawati SC" charset="-122"/>
                <a:ea typeface="Wawati SC" charset="-122"/>
                <a:cs typeface="Wawati SC" charset="-122"/>
              </a:rPr>
              <a:t>后台</a:t>
            </a:r>
            <a:endParaRPr kumimoji="1" lang="zh-CN" altLang="en-US" sz="2400" dirty="0">
              <a:latin typeface="Wawati SC" charset="-122"/>
              <a:ea typeface="Wawati SC" charset="-122"/>
              <a:cs typeface="Wawati SC" charset="-122"/>
            </a:endParaRPr>
          </a:p>
        </p:txBody>
      </p:sp>
      <p:sp>
        <p:nvSpPr>
          <p:cNvPr id="26" name="剪去单角的矩形 25"/>
          <p:cNvSpPr/>
          <p:nvPr/>
        </p:nvSpPr>
        <p:spPr>
          <a:xfrm>
            <a:off x="376518" y="75304"/>
            <a:ext cx="1129553" cy="763793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solidFill>
                  <a:srgbClr val="FF0000"/>
                </a:solidFill>
              </a:rPr>
              <a:t>model2</a:t>
            </a:r>
            <a:endParaRPr kumimoji="1"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286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53872" y="630139"/>
            <a:ext cx="1323191" cy="1056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stuUpdDialog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修改界面</a:t>
            </a:r>
            <a:endParaRPr kumimoji="1" lang="zh-CN" altLang="en-US" sz="1400" dirty="0"/>
          </a:p>
        </p:txBody>
      </p:sp>
      <p:sp>
        <p:nvSpPr>
          <p:cNvPr id="3" name="矩形 2"/>
          <p:cNvSpPr/>
          <p:nvPr/>
        </p:nvSpPr>
        <p:spPr>
          <a:xfrm>
            <a:off x="5364364" y="2217299"/>
            <a:ext cx="1323191" cy="10560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stuModel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数据模型</a:t>
            </a:r>
            <a:endParaRPr kumimoji="1" lang="zh-CN" altLang="en-US" sz="1400" dirty="0"/>
          </a:p>
        </p:txBody>
      </p:sp>
      <p:sp>
        <p:nvSpPr>
          <p:cNvPr id="4" name="矩形 3"/>
          <p:cNvSpPr/>
          <p:nvPr/>
        </p:nvSpPr>
        <p:spPr>
          <a:xfrm>
            <a:off x="5364364" y="614903"/>
            <a:ext cx="1323191" cy="1056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stuManage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主界面</a:t>
            </a:r>
            <a:endParaRPr kumimoji="1"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7774856" y="630139"/>
            <a:ext cx="1323191" cy="1056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stuAddDialog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添加界面</a:t>
            </a:r>
            <a:endParaRPr kumimoji="1" lang="zh-CN" altLang="en-US" sz="1400" dirty="0"/>
          </a:p>
        </p:txBody>
      </p:sp>
      <p:cxnSp>
        <p:nvCxnSpPr>
          <p:cNvPr id="8" name="直线箭头连接符 7"/>
          <p:cNvCxnSpPr>
            <a:stCxn id="2" idx="3"/>
            <a:endCxn id="4" idx="1"/>
          </p:cNvCxnSpPr>
          <p:nvPr/>
        </p:nvCxnSpPr>
        <p:spPr>
          <a:xfrm flipV="1">
            <a:off x="4277063" y="1142923"/>
            <a:ext cx="1087301" cy="15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754394" y="3654001"/>
            <a:ext cx="76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调用</a:t>
            </a:r>
            <a:endParaRPr kumimoji="1" lang="zh-CN" altLang="en-US" dirty="0"/>
          </a:p>
        </p:txBody>
      </p:sp>
      <p:sp>
        <p:nvSpPr>
          <p:cNvPr id="15" name="罐形 14"/>
          <p:cNvSpPr/>
          <p:nvPr/>
        </p:nvSpPr>
        <p:spPr>
          <a:xfrm>
            <a:off x="5353492" y="5255111"/>
            <a:ext cx="1378770" cy="1602889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DB</a:t>
            </a:r>
            <a:endParaRPr kumimoji="1" lang="zh-CN" altLang="en-US" dirty="0"/>
          </a:p>
        </p:txBody>
      </p:sp>
      <p:cxnSp>
        <p:nvCxnSpPr>
          <p:cNvPr id="19" name="直线箭头连接符 18"/>
          <p:cNvCxnSpPr/>
          <p:nvPr/>
        </p:nvCxnSpPr>
        <p:spPr>
          <a:xfrm>
            <a:off x="5494796" y="4692127"/>
            <a:ext cx="341558" cy="703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>
            <a:off x="5825819" y="4692127"/>
            <a:ext cx="200140" cy="703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 flipH="1">
            <a:off x="6154937" y="4692127"/>
            <a:ext cx="203500" cy="703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 flipH="1">
            <a:off x="6324486" y="4644818"/>
            <a:ext cx="363069" cy="751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244764" y="4753378"/>
            <a:ext cx="735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删除</a:t>
            </a:r>
            <a:endParaRPr kumimoji="1" lang="zh-CN" altLang="en-US" sz="1400" dirty="0"/>
          </a:p>
        </p:txBody>
      </p:sp>
      <p:sp>
        <p:nvSpPr>
          <p:cNvPr id="28" name="文本框 27"/>
          <p:cNvSpPr txBox="1"/>
          <p:nvPr/>
        </p:nvSpPr>
        <p:spPr>
          <a:xfrm>
            <a:off x="5630685" y="4749235"/>
            <a:ext cx="645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查询</a:t>
            </a:r>
            <a:endParaRPr kumimoji="1" lang="zh-CN" altLang="en-US" sz="1400" dirty="0"/>
          </a:p>
        </p:txBody>
      </p:sp>
      <p:sp>
        <p:nvSpPr>
          <p:cNvPr id="29" name="文本框 28"/>
          <p:cNvSpPr txBox="1"/>
          <p:nvPr/>
        </p:nvSpPr>
        <p:spPr>
          <a:xfrm>
            <a:off x="6039257" y="4768279"/>
            <a:ext cx="782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添加</a:t>
            </a:r>
            <a:endParaRPr kumimoji="1" lang="zh-CN" altLang="en-US" sz="1400" dirty="0"/>
          </a:p>
        </p:txBody>
      </p:sp>
      <p:sp>
        <p:nvSpPr>
          <p:cNvPr id="30" name="文本框 29"/>
          <p:cNvSpPr txBox="1"/>
          <p:nvPr/>
        </p:nvSpPr>
        <p:spPr>
          <a:xfrm>
            <a:off x="6438298" y="4749234"/>
            <a:ext cx="538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/>
              <a:t>修改</a:t>
            </a:r>
            <a:endParaRPr kumimoji="1" lang="zh-CN" altLang="en-US" sz="1400" dirty="0"/>
          </a:p>
        </p:txBody>
      </p:sp>
      <p:sp>
        <p:nvSpPr>
          <p:cNvPr id="6" name="文本框 5"/>
          <p:cNvSpPr txBox="1"/>
          <p:nvPr/>
        </p:nvSpPr>
        <p:spPr>
          <a:xfrm>
            <a:off x="8069199" y="5070617"/>
            <a:ext cx="41667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model2</a:t>
            </a:r>
            <a:r>
              <a:rPr kumimoji="1" lang="zh-CN" altLang="en-US" dirty="0" smtClean="0"/>
              <a:t>模式最大的特点：界面和后台操作是分离的</a:t>
            </a:r>
            <a:endParaRPr kumimoji="1" lang="en-US" altLang="zh-CN" dirty="0" smtClean="0"/>
          </a:p>
          <a:p>
            <a:r>
              <a:rPr kumimoji="1" lang="zh-CN" altLang="en-US" dirty="0" smtClean="0"/>
              <a:t>优点：</a:t>
            </a:r>
            <a:r>
              <a:rPr kumimoji="1" lang="zh-CN" altLang="en-US" dirty="0"/>
              <a:t>代码</a:t>
            </a:r>
            <a:r>
              <a:rPr kumimoji="1" lang="zh-CN" altLang="en-US" dirty="0" smtClean="0"/>
              <a:t>复用度好，</a:t>
            </a:r>
            <a:r>
              <a:rPr kumimoji="1" lang="zh-CN" altLang="en-US" dirty="0"/>
              <a:t>可读性比较差，可维护性低</a:t>
            </a:r>
          </a:p>
          <a:p>
            <a:r>
              <a:rPr kumimoji="1" lang="zh-CN" altLang="en-US" dirty="0" smtClean="0"/>
              <a:t>简单</a:t>
            </a:r>
            <a:endParaRPr kumimoji="1" lang="en-US" altLang="zh-CN" dirty="0" smtClean="0"/>
          </a:p>
          <a:p>
            <a:r>
              <a:rPr kumimoji="1" lang="zh-CN" altLang="en-US" dirty="0" smtClean="0"/>
              <a:t>缺点：相对来说比较复杂</a:t>
            </a:r>
            <a:endParaRPr kumimoji="1" lang="zh-CN" altLang="en-US" dirty="0"/>
          </a:p>
        </p:txBody>
      </p:sp>
      <p:cxnSp>
        <p:nvCxnSpPr>
          <p:cNvPr id="42" name="直线箭头连接符 41"/>
          <p:cNvCxnSpPr>
            <a:stCxn id="2" idx="2"/>
            <a:endCxn id="3" idx="1"/>
          </p:cNvCxnSpPr>
          <p:nvPr/>
        </p:nvCxnSpPr>
        <p:spPr>
          <a:xfrm>
            <a:off x="3615468" y="1686179"/>
            <a:ext cx="1748896" cy="1059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4" idx="2"/>
            <a:endCxn id="3" idx="0"/>
          </p:cNvCxnSpPr>
          <p:nvPr/>
        </p:nvCxnSpPr>
        <p:spPr>
          <a:xfrm>
            <a:off x="6025960" y="1670942"/>
            <a:ext cx="0" cy="546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5" idx="2"/>
            <a:endCxn id="3" idx="3"/>
          </p:cNvCxnSpPr>
          <p:nvPr/>
        </p:nvCxnSpPr>
        <p:spPr>
          <a:xfrm flipH="1">
            <a:off x="6687555" y="1686178"/>
            <a:ext cx="1748897" cy="105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/>
          <p:cNvCxnSpPr/>
          <p:nvPr/>
        </p:nvCxnSpPr>
        <p:spPr>
          <a:xfrm flipV="1">
            <a:off x="1516828" y="2045015"/>
            <a:ext cx="10198250" cy="41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9692640" y="1693064"/>
            <a:ext cx="1667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Wawati SC" charset="-122"/>
                <a:ea typeface="Wawati SC" charset="-122"/>
                <a:cs typeface="Wawati SC" charset="-122"/>
              </a:rPr>
              <a:t>界面</a:t>
            </a:r>
            <a:r>
              <a:rPr kumimoji="1" lang="en-US" altLang="zh-CN" sz="2400" dirty="0" smtClean="0">
                <a:latin typeface="Wawati SC" charset="-122"/>
                <a:ea typeface="Wawati SC" charset="-122"/>
                <a:cs typeface="Wawati SC" charset="-122"/>
              </a:rPr>
              <a:t>(view)</a:t>
            </a:r>
            <a:endParaRPr kumimoji="1" lang="zh-CN" altLang="en-US" sz="2400" dirty="0">
              <a:latin typeface="Wawati SC" charset="-122"/>
              <a:ea typeface="Wawati SC" charset="-122"/>
              <a:cs typeface="Wawati SC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751806" y="2184858"/>
            <a:ext cx="1549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latin typeface="Wawati SC" charset="-122"/>
                <a:ea typeface="Wawati SC" charset="-122"/>
                <a:cs typeface="Wawati SC" charset="-122"/>
              </a:rPr>
              <a:t>model</a:t>
            </a:r>
            <a:r>
              <a:rPr kumimoji="1" lang="zh-CN" altLang="en-US" sz="2400" dirty="0" smtClean="0">
                <a:latin typeface="Wawati SC" charset="-122"/>
                <a:ea typeface="Wawati SC" charset="-122"/>
                <a:cs typeface="Wawati SC" charset="-122"/>
              </a:rPr>
              <a:t>后台</a:t>
            </a:r>
            <a:endParaRPr kumimoji="1" lang="zh-CN" altLang="en-US" sz="2400" dirty="0">
              <a:latin typeface="Wawati SC" charset="-122"/>
              <a:ea typeface="Wawati SC" charset="-122"/>
              <a:cs typeface="Wawati SC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953871" y="2214199"/>
            <a:ext cx="1323191" cy="10560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teac</a:t>
            </a:r>
            <a:r>
              <a:rPr kumimoji="1" lang="en-US" altLang="zh-CN" sz="1400" dirty="0" err="1" smtClean="0"/>
              <a:t>Model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数据模型</a:t>
            </a:r>
            <a:endParaRPr kumimoji="1" lang="zh-CN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7774856" y="2214199"/>
            <a:ext cx="1323191" cy="10560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course</a:t>
            </a:r>
            <a:r>
              <a:rPr kumimoji="1" lang="en-US" altLang="zh-CN" sz="1400" dirty="0" err="1" smtClean="0"/>
              <a:t>Model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数据模型</a:t>
            </a:r>
            <a:endParaRPr kumimoji="1" lang="zh-CN" altLang="en-US" sz="1400" dirty="0"/>
          </a:p>
        </p:txBody>
      </p:sp>
      <p:sp>
        <p:nvSpPr>
          <p:cNvPr id="33" name="矩形 32"/>
          <p:cNvSpPr/>
          <p:nvPr/>
        </p:nvSpPr>
        <p:spPr>
          <a:xfrm>
            <a:off x="5392153" y="4023332"/>
            <a:ext cx="1323191" cy="6497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sqlHelper</a:t>
            </a:r>
            <a:r>
              <a:rPr kumimoji="1" lang="zh-CN" altLang="en-US" sz="1400" dirty="0" smtClean="0"/>
              <a:t> </a:t>
            </a:r>
            <a:endParaRPr kumimoji="1" lang="en-US" altLang="zh-CN" sz="1400" dirty="0"/>
          </a:p>
          <a:p>
            <a:pPr algn="ctr"/>
            <a:r>
              <a:rPr kumimoji="1" lang="en-US" altLang="zh-CN" sz="1400" dirty="0" smtClean="0"/>
              <a:t>(</a:t>
            </a:r>
            <a:r>
              <a:rPr kumimoji="1" lang="zh-CN" altLang="en-US" sz="1400" dirty="0" smtClean="0"/>
              <a:t>对数据库操作</a:t>
            </a:r>
            <a:r>
              <a:rPr kumimoji="1" lang="en-US" altLang="zh-CN" sz="1400" dirty="0" smtClean="0"/>
              <a:t>)</a:t>
            </a:r>
            <a:endParaRPr kumimoji="1" lang="en-US" altLang="zh-CN" sz="1400" dirty="0" smtClean="0"/>
          </a:p>
        </p:txBody>
      </p:sp>
      <p:cxnSp>
        <p:nvCxnSpPr>
          <p:cNvPr id="34" name="直线连接符 33"/>
          <p:cNvCxnSpPr/>
          <p:nvPr/>
        </p:nvCxnSpPr>
        <p:spPr>
          <a:xfrm flipV="1">
            <a:off x="1516828" y="3574686"/>
            <a:ext cx="10198250" cy="41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8069199" y="3574686"/>
            <a:ext cx="38361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Wawati SC" charset="-122"/>
                <a:ea typeface="Wawati SC" charset="-122"/>
                <a:cs typeface="Wawati SC" charset="-122"/>
              </a:rPr>
              <a:t>对数据库进行操作</a:t>
            </a:r>
            <a:r>
              <a:rPr kumimoji="1" lang="en-US" altLang="zh-CN" sz="2400" dirty="0" smtClean="0">
                <a:latin typeface="Wawati SC" charset="-122"/>
                <a:ea typeface="Wawati SC" charset="-122"/>
                <a:cs typeface="Wawati SC" charset="-122"/>
              </a:rPr>
              <a:t>(DAO)</a:t>
            </a:r>
          </a:p>
          <a:p>
            <a:r>
              <a:rPr kumimoji="1" lang="en-US" altLang="zh-CN" sz="2400" dirty="0" smtClean="0">
                <a:latin typeface="Wawati SC" charset="-122"/>
                <a:ea typeface="Wawati SC" charset="-122"/>
                <a:cs typeface="Wawati SC" charset="-122"/>
              </a:rPr>
              <a:t>data</a:t>
            </a:r>
            <a:r>
              <a:rPr kumimoji="1" lang="zh-CN" altLang="en-US" sz="2400" dirty="0" smtClean="0">
                <a:latin typeface="Wawati SC" charset="-122"/>
                <a:ea typeface="Wawati SC" charset="-122"/>
                <a:cs typeface="Wawati SC" charset="-122"/>
              </a:rPr>
              <a:t> </a:t>
            </a:r>
            <a:r>
              <a:rPr kumimoji="1" lang="en-US" altLang="zh-CN" sz="2400" dirty="0" smtClean="0">
                <a:latin typeface="Wawati SC" charset="-122"/>
                <a:ea typeface="Wawati SC" charset="-122"/>
                <a:cs typeface="Wawati SC" charset="-122"/>
              </a:rPr>
              <a:t>access</a:t>
            </a:r>
            <a:r>
              <a:rPr kumimoji="1" lang="zh-CN" altLang="en-US" sz="2400" dirty="0" smtClean="0">
                <a:latin typeface="Wawati SC" charset="-122"/>
                <a:ea typeface="Wawati SC" charset="-122"/>
                <a:cs typeface="Wawati SC" charset="-122"/>
              </a:rPr>
              <a:t> </a:t>
            </a:r>
            <a:r>
              <a:rPr kumimoji="1" lang="en-US" altLang="zh-CN" sz="2400" dirty="0" smtClean="0">
                <a:latin typeface="Wawati SC" charset="-122"/>
                <a:ea typeface="Wawati SC" charset="-122"/>
                <a:cs typeface="Wawati SC" charset="-122"/>
              </a:rPr>
              <a:t>object</a:t>
            </a:r>
            <a:endParaRPr kumimoji="1" lang="zh-CN" altLang="en-US" sz="2400" dirty="0">
              <a:latin typeface="Wawati SC" charset="-122"/>
              <a:ea typeface="Wawati SC" charset="-122"/>
              <a:cs typeface="Wawati SC" charset="-122"/>
            </a:endParaRPr>
          </a:p>
        </p:txBody>
      </p:sp>
      <p:cxnSp>
        <p:nvCxnSpPr>
          <p:cNvPr id="18" name="直线箭头连接符 17"/>
          <p:cNvCxnSpPr>
            <a:stCxn id="31" idx="2"/>
            <a:endCxn id="33" idx="1"/>
          </p:cNvCxnSpPr>
          <p:nvPr/>
        </p:nvCxnSpPr>
        <p:spPr>
          <a:xfrm>
            <a:off x="3615467" y="3270240"/>
            <a:ext cx="1776686" cy="1077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stCxn id="3" idx="2"/>
            <a:endCxn id="33" idx="0"/>
          </p:cNvCxnSpPr>
          <p:nvPr/>
        </p:nvCxnSpPr>
        <p:spPr>
          <a:xfrm>
            <a:off x="6025960" y="3273340"/>
            <a:ext cx="27789" cy="749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32" idx="2"/>
            <a:endCxn id="33" idx="3"/>
          </p:cNvCxnSpPr>
          <p:nvPr/>
        </p:nvCxnSpPr>
        <p:spPr>
          <a:xfrm flipH="1">
            <a:off x="6715344" y="3270240"/>
            <a:ext cx="1721108" cy="1077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剪去单角的矩形 42"/>
          <p:cNvSpPr/>
          <p:nvPr/>
        </p:nvSpPr>
        <p:spPr>
          <a:xfrm>
            <a:off x="376518" y="75304"/>
            <a:ext cx="1129553" cy="763793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solidFill>
                  <a:srgbClr val="FF0000"/>
                </a:solidFill>
              </a:rPr>
              <a:t>model3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622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198</Words>
  <Application>Microsoft Macintosh PowerPoint</Application>
  <PresentationFormat>宽屏</PresentationFormat>
  <Paragraphs>68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DengXian</vt:lpstr>
      <vt:lpstr>DengXian Light</vt:lpstr>
      <vt:lpstr>Wawati SC</vt:lpstr>
      <vt:lpstr>Arial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Happy</dc:creator>
  <cp:lastModifiedBy>Happy</cp:lastModifiedBy>
  <cp:revision>9</cp:revision>
  <dcterms:created xsi:type="dcterms:W3CDTF">2017-06-01T03:24:01Z</dcterms:created>
  <dcterms:modified xsi:type="dcterms:W3CDTF">2017-06-01T08:11:39Z</dcterms:modified>
</cp:coreProperties>
</file>