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710" r:id="rId2"/>
  </p:sldMasterIdLst>
  <p:notesMasterIdLst>
    <p:notesMasterId r:id="rId20"/>
  </p:notesMasterIdLst>
  <p:sldIdLst>
    <p:sldId id="256" r:id="rId3"/>
    <p:sldId id="286" r:id="rId4"/>
    <p:sldId id="422" r:id="rId5"/>
    <p:sldId id="427" r:id="rId6"/>
    <p:sldId id="426" r:id="rId7"/>
    <p:sldId id="428" r:id="rId8"/>
    <p:sldId id="440" r:id="rId9"/>
    <p:sldId id="423" r:id="rId10"/>
    <p:sldId id="429" r:id="rId11"/>
    <p:sldId id="430" r:id="rId12"/>
    <p:sldId id="424" r:id="rId13"/>
    <p:sldId id="441" r:id="rId14"/>
    <p:sldId id="417" r:id="rId15"/>
    <p:sldId id="418" r:id="rId16"/>
    <p:sldId id="419" r:id="rId17"/>
    <p:sldId id="420" r:id="rId18"/>
    <p:sldId id="42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in Zabih" initials="RZ" lastIdx="1" clrIdx="0">
    <p:extLst>
      <p:ext uri="{19B8F6BF-5375-455C-9EA6-DF929625EA0E}">
        <p15:presenceInfo xmlns:p15="http://schemas.microsoft.com/office/powerpoint/2012/main" userId="bda29345f26d0f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0" autoAdjust="0"/>
    <p:restoredTop sz="59862" autoAdjust="0"/>
  </p:normalViewPr>
  <p:slideViewPr>
    <p:cSldViewPr snapToGrid="0">
      <p:cViewPr varScale="1">
        <p:scale>
          <a:sx n="50" d="100"/>
          <a:sy n="50" d="100"/>
        </p:scale>
        <p:origin x="15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9E667-22E0-40B0-8606-CA3042647300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C39C1-4B32-41A3-9E0E-99989ECF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0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C39C1-4B32-41A3-9E0E-99989ECF22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16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30c450f29_0_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30c450f29_0_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27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Informally: if the rabbit problem were easy (tractable), so is the duck problem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More precisely, rabbit in P implies duck in 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NOT THE OTHER WAY AROUND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Duck NP-hard =&gt; R NP-hard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Duck not in P =&gt; R not in P</a:t>
            </a:r>
          </a:p>
          <a:p>
            <a:endParaRPr lang="en-US" dirty="0"/>
          </a:p>
          <a:p>
            <a:r>
              <a:rPr lang="en-US" dirty="0"/>
              <a:t>[What we actually know is that R is at least as hard as D]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C39C1-4B32-41A3-9E0E-99989ECF22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25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tells us nothing</a:t>
            </a:r>
          </a:p>
          <a:p>
            <a:endParaRPr lang="en-US" dirty="0"/>
          </a:p>
          <a:p>
            <a:r>
              <a:rPr lang="en-US" dirty="0"/>
              <a:t>If you can solve D efficiently using R that only tells you that D hard =&gt; R hard</a:t>
            </a:r>
          </a:p>
          <a:p>
            <a:endParaRPr lang="en-US" dirty="0"/>
          </a:p>
          <a:p>
            <a:r>
              <a:rPr lang="en-US" dirty="0"/>
              <a:t>D easy does not imply R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C39C1-4B32-41A3-9E0E-99989ECF22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65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Show that you can solve D by calling R </a:t>
            </a:r>
            <a:r>
              <a:rPr lang="en-US" dirty="0" err="1"/>
              <a:t>polynomially</a:t>
            </a:r>
            <a:r>
              <a:rPr lang="en-US" dirty="0"/>
              <a:t> many times</a:t>
            </a:r>
          </a:p>
          <a:p>
            <a:pPr marL="228600" indent="-228600">
              <a:buAutoNum type="arabicPeriod"/>
            </a:pPr>
            <a:r>
              <a:rPr lang="en-US" dirty="0"/>
              <a:t>Show that you can solve R efficiently by solving D </a:t>
            </a:r>
          </a:p>
          <a:p>
            <a:pPr marL="228600" indent="-228600">
              <a:buAutoNum type="arabicPeriod"/>
            </a:pPr>
            <a:r>
              <a:rPr lang="en-US" dirty="0"/>
              <a:t>As above, but also show that you can very a solution to D in polynomial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C39C1-4B32-41A3-9E0E-99989ECF22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61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O(n log n) lower bound</a:t>
            </a:r>
          </a:p>
          <a:p>
            <a:pPr marL="228600" indent="-228600">
              <a:buAutoNum type="arabicPeriod"/>
            </a:pPr>
            <a:r>
              <a:rPr lang="en-US" dirty="0"/>
              <a:t>Nothing</a:t>
            </a:r>
          </a:p>
          <a:p>
            <a:pPr marL="228600" indent="-228600">
              <a:buAutoNum type="arabicPeriod"/>
            </a:pPr>
            <a:r>
              <a:rPr lang="en-US" dirty="0"/>
              <a:t>Nothing</a:t>
            </a:r>
          </a:p>
          <a:p>
            <a:pPr marL="228600" indent="-228600">
              <a:buAutoNum type="arabicPeriod"/>
            </a:pPr>
            <a:r>
              <a:rPr lang="en-US" dirty="0"/>
              <a:t>Nothing</a:t>
            </a:r>
          </a:p>
          <a:p>
            <a:pPr marL="228600" indent="-228600">
              <a:buAutoNum type="arabicPeriod"/>
            </a:pPr>
            <a:r>
              <a:rPr lang="en-US" dirty="0"/>
              <a:t>Nothing, really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C39C1-4B32-41A3-9E0E-99989ECF22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14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9413590-2460-4EE3-8486-F94F06E0AE86}" type="datetime1">
              <a:rPr lang="en-US" smtClean="0">
                <a:solidFill>
                  <a:prstClr val="black"/>
                </a:solidFill>
              </a:rPr>
              <a:t>11/17/2019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2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B5B7482-7080-485B-A337-68ADD0D102C4}" type="datetime1">
              <a:rPr lang="en-US" smtClean="0">
                <a:solidFill>
                  <a:prstClr val="black"/>
                </a:solidFill>
              </a:rPr>
              <a:t>11/17/2019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33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3484" y="274640"/>
            <a:ext cx="3655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1" y="274640"/>
            <a:ext cx="10767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E65B69D-8E05-4B65-8468-CCA84652E864}" type="datetime1">
              <a:rPr lang="en-US" smtClean="0">
                <a:solidFill>
                  <a:prstClr val="black"/>
                </a:solidFill>
              </a:rPr>
              <a:t>11/17/2019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1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iptych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0"/>
          </p:nvPr>
        </p:nvSpPr>
        <p:spPr>
          <a:xfrm>
            <a:off x="7814797" y="804672"/>
            <a:ext cx="3814147" cy="44485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>
              <a:spcBef>
                <a:spcPts val="1000"/>
              </a:spcBef>
              <a:spcAft>
                <a:spcPts val="500"/>
              </a:spcAft>
              <a:buFontTx/>
              <a:buNone/>
              <a:defRPr sz="1600" b="1" i="0">
                <a:solidFill>
                  <a:srgbClr val="9E005D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1" i="0" spc="0"/>
            </a:lvl2pPr>
            <a:lvl3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0" i="0"/>
            </a:lvl3pPr>
            <a:lvl4pPr marL="182880" indent="-182880" algn="l"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  <a:defRPr sz="1600" b="0" i="0"/>
            </a:lvl4pPr>
            <a:lvl5pPr marL="365760" indent="-182880" algn="l">
              <a:spcBef>
                <a:spcPts val="0"/>
              </a:spcBef>
              <a:spcAft>
                <a:spcPts val="500"/>
              </a:spcAft>
              <a:defRPr sz="16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07666" y="5486401"/>
            <a:ext cx="821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fld id="{9A6ED38A-19D5-FA43-B057-345647293848}" type="slidenum">
              <a:rPr lang="en-US" sz="1000">
                <a:solidFill>
                  <a:prstClr val="white">
                    <a:lumMod val="50000"/>
                  </a:prstClr>
                </a:solidFill>
              </a:rPr>
              <a:pPr algn="r" defTabSz="457200"/>
              <a:t>‹#›</a:t>
            </a:fld>
            <a:endParaRPr lang="en-US" sz="1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600" y="6154196"/>
            <a:ext cx="792480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sz="1600" b="1" i="0" baseline="0">
                <a:solidFill>
                  <a:srgbClr val="4D4E5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494605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99796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20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6119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1938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7425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8162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42546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420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767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F9C8189-F73B-40A5-9B03-57435C375BF8}" type="datetime1">
              <a:rPr lang="en-US" smtClean="0">
                <a:solidFill>
                  <a:prstClr val="black"/>
                </a:solidFill>
              </a:rPr>
              <a:t>11/17/2019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3079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88585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7379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04200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847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33D6093-C40E-4F98-ABA0-CA75AB176AA1}" type="datetime1">
              <a:rPr lang="en-US" smtClean="0">
                <a:solidFill>
                  <a:prstClr val="black"/>
                </a:solidFill>
              </a:rPr>
              <a:t>11/17/2019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9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1600202"/>
            <a:ext cx="7211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7484" y="1600202"/>
            <a:ext cx="7211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8DCFBEFB-65F2-4F20-A3A7-A30B8EC447B7}" type="datetime1">
              <a:rPr lang="en-US" smtClean="0">
                <a:solidFill>
                  <a:prstClr val="black"/>
                </a:solidFill>
              </a:rPr>
              <a:t>11/17/2019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50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21DE34D-1494-4B49-B017-5FDAB979D29F}" type="datetime1">
              <a:rPr lang="en-US" smtClean="0">
                <a:solidFill>
                  <a:prstClr val="black"/>
                </a:solidFill>
              </a:rPr>
              <a:t>11/17/2019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76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3E6E71B-FB1E-4C85-8203-D968FBBD7C8D}" type="datetime1">
              <a:rPr lang="en-US" smtClean="0">
                <a:solidFill>
                  <a:prstClr val="black"/>
                </a:solidFill>
              </a:rPr>
              <a:t>11/17/2019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8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929C8F9-CA64-4336-9D5A-F2D1BF2B8CBC}" type="datetime1">
              <a:rPr lang="en-US" smtClean="0">
                <a:solidFill>
                  <a:prstClr val="black"/>
                </a:solidFill>
              </a:rPr>
              <a:t>11/17/2019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7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9E7A1EE4-2F61-4E88-83EE-07ACCDDFF821}" type="datetime1">
              <a:rPr lang="en-US" smtClean="0">
                <a:solidFill>
                  <a:prstClr val="black"/>
                </a:solidFill>
              </a:rPr>
              <a:t>11/17/2019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6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3ACF223-836C-47C5-812F-6ED6472409A8}" type="datetime1">
              <a:rPr lang="en-US" smtClean="0">
                <a:solidFill>
                  <a:prstClr val="black"/>
                </a:solidFill>
              </a:rPr>
              <a:t>11/17/2019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58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319" y="1524000"/>
            <a:ext cx="1131289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111BAA5-7D7F-4A4C-8D39-73C4E075DE6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28603" y="6506450"/>
            <a:ext cx="1146166" cy="3200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36B56-5351-4E62-9D87-394918D218C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31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EE3E1-7F9D-4F20-8530-B403C85CF4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1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69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153931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rajendranjrf/divide-and-conquer-surfing-lower-bound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ndergroundmathematics.org/glossary/convex-shap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convex-hull-set-1-jarviss-algorithm-or-wrapping/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673228"/>
            <a:ext cx="10363200" cy="11896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CS5112: Algorithms and Data Structures for Applications</a:t>
            </a:r>
          </a:p>
        </p:txBody>
      </p:sp>
      <p:sp>
        <p:nvSpPr>
          <p:cNvPr id="1556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376651"/>
            <a:ext cx="8534401" cy="175260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Ramin Zabih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Some content from: Wikipedia;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J. </a:t>
            </a:r>
            <a:r>
              <a:rPr lang="en-US" dirty="0" err="1"/>
              <a:t>Leskovec</a:t>
            </a:r>
            <a:r>
              <a:rPr lang="en-US" dirty="0"/>
              <a:t>, A. </a:t>
            </a:r>
            <a:r>
              <a:rPr lang="en-US" dirty="0" err="1"/>
              <a:t>Rajaraman</a:t>
            </a:r>
            <a:r>
              <a:rPr lang="en-US" dirty="0"/>
              <a:t>, J. Ullman: Mining of Massive Datasets, http://www.mmds.org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Picture 3" descr="CULogo187 (5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4955"/>
            <a:ext cx="2096927" cy="65304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399" y="3239924"/>
            <a:ext cx="10363200" cy="1189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Reductions, lower bounds, hashing</a:t>
            </a:r>
          </a:p>
        </p:txBody>
      </p:sp>
    </p:spTree>
    <p:extLst>
      <p:ext uri="{BB962C8B-B14F-4D97-AF65-F5344CB8AC3E}">
        <p14:creationId xmlns:p14="http://schemas.microsoft.com/office/powerpoint/2010/main" val="403564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hull 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Definition: the convex hull of a set of points is the smallest convex set containing those points</a:t>
                </a:r>
              </a:p>
              <a:p>
                <a:pPr lvl="1"/>
                <a:r>
                  <a:rPr lang="en-US" dirty="0"/>
                  <a:t>More precisely, the algorithm contains the points on the hull in a specific order (assume counter-clockwise)</a:t>
                </a:r>
              </a:p>
              <a:p>
                <a:r>
                  <a:rPr lang="en-US" dirty="0"/>
                  <a:t>How fast can we compute the convex hull?</a:t>
                </a:r>
              </a:p>
              <a:p>
                <a:r>
                  <a:rPr lang="en-US" dirty="0"/>
                  <a:t>We can use convex hull to sort!</a:t>
                </a:r>
              </a:p>
              <a:p>
                <a:pPr lvl="1"/>
                <a:r>
                  <a:rPr lang="en-US" dirty="0"/>
                  <a:t>Suppose you want to sort the positive numbers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the convex hull of the points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64DEF4D-FAC3-402F-8A24-9D0F26AC2B88}"/>
              </a:ext>
            </a:extLst>
          </p:cNvPr>
          <p:cNvGrpSpPr/>
          <p:nvPr/>
        </p:nvGrpSpPr>
        <p:grpSpPr>
          <a:xfrm>
            <a:off x="9420440" y="3320535"/>
            <a:ext cx="2336801" cy="2805630"/>
            <a:chOff x="9315938" y="2493108"/>
            <a:chExt cx="2336801" cy="280563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01" t="31885" r="3445" b="14671"/>
            <a:stretch/>
          </p:blipFill>
          <p:spPr>
            <a:xfrm>
              <a:off x="9315938" y="2493108"/>
              <a:ext cx="2336801" cy="24384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0089661" y="4929406"/>
              <a:ext cx="1492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linkClick r:id="rId4"/>
                </a:rPr>
                <a:t>Figure source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048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1A63-70F2-4FC2-818A-0A6C576D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problems (lower bounds)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EA85-2BCC-448F-9784-BC2523D42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following, what do we know about the duck problem’s lower bound, if anything?</a:t>
            </a:r>
          </a:p>
          <a:p>
            <a:pPr lvl="1"/>
            <a:r>
              <a:rPr lang="en-US" dirty="0"/>
              <a:t>Duck1 can efficiently solve sorting. </a:t>
            </a:r>
          </a:p>
          <a:p>
            <a:pPr lvl="1"/>
            <a:r>
              <a:rPr lang="en-US" dirty="0"/>
              <a:t>Sorting can be used to solve duck2. </a:t>
            </a:r>
          </a:p>
          <a:p>
            <a:pPr lvl="1"/>
            <a:r>
              <a:rPr lang="en-US" dirty="0"/>
              <a:t>Duck3 is solvable in polynomial time.</a:t>
            </a:r>
          </a:p>
          <a:p>
            <a:pPr lvl="1"/>
            <a:r>
              <a:rPr lang="en-US" dirty="0"/>
              <a:t>Duck4 is solvable in exponential time.</a:t>
            </a:r>
          </a:p>
          <a:p>
            <a:pPr lvl="1"/>
            <a:r>
              <a:rPr lang="en-US" dirty="0"/>
              <a:t>Duck5 is NP-hard.</a:t>
            </a:r>
          </a:p>
        </p:txBody>
      </p:sp>
    </p:spTree>
    <p:extLst>
      <p:ext uri="{BB962C8B-B14F-4D97-AF65-F5344CB8AC3E}">
        <p14:creationId xmlns:p14="http://schemas.microsoft.com/office/powerpoint/2010/main" val="250789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2C80-B586-48A0-AD6C-1AE4992A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and perfect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6EC60-4F8A-4CE7-A22B-66BB1360D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to hashing</a:t>
            </a:r>
          </a:p>
          <a:p>
            <a:r>
              <a:rPr lang="en-US" dirty="0"/>
              <a:t>We talked about perfect hashing (no collisions)</a:t>
            </a:r>
          </a:p>
          <a:p>
            <a:pPr lvl="1"/>
            <a:r>
              <a:rPr lang="en-US" dirty="0"/>
              <a:t>Minimal: table is exactly full</a:t>
            </a:r>
          </a:p>
          <a:p>
            <a:r>
              <a:rPr lang="en-US" dirty="0"/>
              <a:t>Main application is with fixed input data</a:t>
            </a:r>
          </a:p>
          <a:p>
            <a:pPr lvl="1"/>
            <a:r>
              <a:rPr lang="en-US" dirty="0"/>
              <a:t>Example: compilers</a:t>
            </a:r>
          </a:p>
          <a:p>
            <a:r>
              <a:rPr lang="en-US" dirty="0"/>
              <a:t>How do we generate perfect hash functions for our data?</a:t>
            </a:r>
          </a:p>
          <a:p>
            <a:pPr lvl="1"/>
            <a:r>
              <a:rPr lang="en-US" dirty="0"/>
              <a:t>Give up on minimality</a:t>
            </a:r>
          </a:p>
        </p:txBody>
      </p:sp>
    </p:spTree>
    <p:extLst>
      <p:ext uri="{BB962C8B-B14F-4D97-AF65-F5344CB8AC3E}">
        <p14:creationId xmlns:p14="http://schemas.microsoft.com/office/powerpoint/2010/main" val="365401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We can randomly generate (pick) a hash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NOT the same as the hash function being random</a:t>
                </a:r>
              </a:p>
              <a:p>
                <a:pPr lvl="1"/>
                <a:r>
                  <a:rPr lang="en-US" dirty="0"/>
                  <a:t>Hash function is deterministic!</a:t>
                </a:r>
              </a:p>
              <a:p>
                <a:pPr lvl="1"/>
                <a:r>
                  <a:rPr lang="en-US" dirty="0"/>
                  <a:t>Can re-do this if it turns out to have lots of collisions</a:t>
                </a:r>
              </a:p>
              <a:p>
                <a:r>
                  <a:rPr lang="en-US" dirty="0"/>
                  <a:t>Assume input keys of fixed size (e.g., 32 bit numbers)</a:t>
                </a:r>
              </a:p>
              <a:p>
                <a:r>
                  <a:rPr lang="en-US" dirty="0"/>
                  <a:t>Ideally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will spread out the keys uniformly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/>
              </a:p>
              <a:p>
                <a:pPr lvl="1"/>
                <a:r>
                  <a:rPr lang="en-US" dirty="0"/>
                  <a:t>Think of this as fixing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then picking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randomly</a:t>
                </a:r>
                <a:endParaRPr lang="en-US" b="0" dirty="0"/>
              </a:p>
              <a:p>
                <a:r>
                  <a:rPr lang="en-US" dirty="0"/>
                  <a:t>If we had such 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the expected number of collisions when we hash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4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30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hashing by 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This would be of merely theoretical interest if we could not generate such 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There’s a simple technique, not efficient enough to be practical</a:t>
                </a:r>
              </a:p>
              <a:p>
                <a:pPr lvl="1"/>
                <a:r>
                  <a:rPr lang="en-US" dirty="0"/>
                  <a:t>More practical versions follow the same idea</a:t>
                </a:r>
              </a:p>
              <a:p>
                <a:r>
                  <a:rPr lang="en-US" dirty="0"/>
                  <a:t>Now assume the inputs/outputs are 4 bit numbers/3 bit numbers respectively, i.e. inputs: 0-15, outputs: 0-7</a:t>
                </a:r>
              </a:p>
              <a:p>
                <a:r>
                  <a:rPr lang="en-US" dirty="0"/>
                  <a:t>We will randomly generate a 3x4 array of bits, and hash by ‘multiplying’ the input by this array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 r="-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1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hashing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multiply using AND, and we add using parity</a:t>
                </a:r>
              </a:p>
              <a:p>
                <a:pPr lvl="1"/>
                <a:r>
                  <a:rPr lang="en-US" dirty="0"/>
                  <a:t>Technically this is mod 2 arithmetic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13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Balls into bins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There is an important underlying idea here</a:t>
                </a:r>
              </a:p>
              <a:p>
                <a:pPr lvl="1"/>
                <a:r>
                  <a:rPr lang="en-US" dirty="0"/>
                  <a:t>Shows up surprisingly often</a:t>
                </a:r>
              </a:p>
              <a:p>
                <a:r>
                  <a:rPr lang="en-US" dirty="0"/>
                  <a:t>Suppose we throw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balls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bins</a:t>
                </a:r>
              </a:p>
              <a:p>
                <a:pPr lvl="1"/>
                <a:r>
                  <a:rPr lang="en-US" dirty="0"/>
                  <a:t>Where for each ball we pick a bin at random</a:t>
                </a:r>
              </a:p>
              <a:p>
                <a:pPr lvl="1"/>
                <a:r>
                  <a:rPr lang="en-US" dirty="0"/>
                  <a:t>How big  should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so that with probability &gt; ½ there are no collisions?</a:t>
                </a:r>
              </a:p>
              <a:p>
                <a:pPr lvl="1"/>
                <a:r>
                  <a:rPr lang="en-US" dirty="0"/>
                  <a:t>This is the opposite of the birthday paradox </a:t>
                </a:r>
              </a:p>
              <a:p>
                <a:r>
                  <a:rPr lang="en-US" dirty="0"/>
                  <a:t>Answer: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 to avoid collisions with probability ½ we need our hash table to be about the square of the number of elements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92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hashing from universal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use this to create a perfect hash function</a:t>
                </a:r>
              </a:p>
              <a:p>
                <a:r>
                  <a:rPr lang="en-US" dirty="0"/>
                  <a:t>Generate a random hash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Technically, from a universal family (like binary matrices)</a:t>
                </a:r>
              </a:p>
              <a:p>
                <a:r>
                  <a:rPr lang="en-US" dirty="0"/>
                  <a:t>Use a “big enough” hash table, from before	</a:t>
                </a:r>
              </a:p>
              <a:p>
                <a:pPr lvl="1"/>
                <a:r>
                  <a:rPr lang="en-US" dirty="0"/>
                  <a:t>I.e., size is square of the number of elements</a:t>
                </a:r>
              </a:p>
              <a:p>
                <a:r>
                  <a:rPr lang="en-US" dirty="0"/>
                  <a:t>Then the chance of a collision is &lt; ½ </a:t>
                </a:r>
              </a:p>
              <a:p>
                <a:r>
                  <a:rPr lang="en-US" dirty="0"/>
                  <a:t>In expectation we do this twice to get a perfect hash function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24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average on the duck problem (reductions) was by far the lowest on the prelim</a:t>
            </a:r>
          </a:p>
          <a:p>
            <a:r>
              <a:rPr lang="en-US" dirty="0"/>
              <a:t>This is core CS material</a:t>
            </a:r>
          </a:p>
          <a:p>
            <a:pPr lvl="1"/>
            <a:r>
              <a:rPr lang="en-US" dirty="0"/>
              <a:t>Dynamic programming, NP completeness, hashing</a:t>
            </a:r>
          </a:p>
          <a:p>
            <a:pPr lvl="1"/>
            <a:r>
              <a:rPr lang="en-US" dirty="0"/>
              <a:t>The other hard problem (MST) was not core</a:t>
            </a:r>
          </a:p>
          <a:p>
            <a:r>
              <a:rPr lang="en-US" dirty="0"/>
              <a:t>A duck problem will be on the final exam</a:t>
            </a:r>
          </a:p>
          <a:p>
            <a:r>
              <a:rPr lang="en-US" dirty="0"/>
              <a:t>Today we’re going to go over this again</a:t>
            </a:r>
          </a:p>
          <a:p>
            <a:pPr lvl="1"/>
            <a:r>
              <a:rPr lang="en-US" dirty="0"/>
              <a:t>Bring your questions!</a:t>
            </a:r>
          </a:p>
        </p:txBody>
      </p:sp>
    </p:spTree>
    <p:extLst>
      <p:ext uri="{BB962C8B-B14F-4D97-AF65-F5344CB8AC3E}">
        <p14:creationId xmlns:p14="http://schemas.microsoft.com/office/powerpoint/2010/main" val="208394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5E20A-FADC-4F20-978F-64F69725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AC83E-8546-48C7-9B80-6DF7216B5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Reductions to prove hardness</a:t>
            </a:r>
          </a:p>
          <a:p>
            <a:r>
              <a:rPr lang="en-US" dirty="0"/>
              <a:t>Lower bounds</a:t>
            </a:r>
          </a:p>
          <a:p>
            <a:r>
              <a:rPr lang="en-US" dirty="0"/>
              <a:t>Example problems</a:t>
            </a:r>
          </a:p>
          <a:p>
            <a:r>
              <a:rPr lang="en-US" dirty="0"/>
              <a:t>Universal and perfect hashing</a:t>
            </a:r>
          </a:p>
          <a:p>
            <a:r>
              <a:rPr lang="en-US" dirty="0"/>
              <a:t>String search with hashing</a:t>
            </a:r>
          </a:p>
          <a:p>
            <a:r>
              <a:rPr lang="en-US" dirty="0"/>
              <a:t>Distributed hash tables</a:t>
            </a:r>
          </a:p>
        </p:txBody>
      </p:sp>
    </p:spTree>
    <p:extLst>
      <p:ext uri="{BB962C8B-B14F-4D97-AF65-F5344CB8AC3E}">
        <p14:creationId xmlns:p14="http://schemas.microsoft.com/office/powerpoint/2010/main" val="317098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key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Turning one problem into another is incredibly powerful</a:t>
            </a:r>
          </a:p>
          <a:p>
            <a:r>
              <a:rPr lang="en-US" dirty="0"/>
              <a:t>Often to make a problem easy</a:t>
            </a:r>
          </a:p>
          <a:p>
            <a:pPr lvl="1"/>
            <a:r>
              <a:rPr lang="en-US" dirty="0"/>
              <a:t>PageRank, intelligent scissors, etc.</a:t>
            </a:r>
          </a:p>
          <a:p>
            <a:pPr lvl="1"/>
            <a:r>
              <a:rPr lang="en-US" dirty="0"/>
              <a:t>Most of the ‘greatest hits’ in CS</a:t>
            </a:r>
          </a:p>
          <a:p>
            <a:r>
              <a:rPr lang="en-US" dirty="0"/>
              <a:t>Sometimes to show a problem is hard</a:t>
            </a:r>
          </a:p>
          <a:p>
            <a:pPr lvl="1"/>
            <a:r>
              <a:rPr lang="en-US" dirty="0"/>
              <a:t>NP-hardness or lower bounds</a:t>
            </a:r>
          </a:p>
          <a:p>
            <a:pPr lvl="1"/>
            <a:r>
              <a:rPr lang="en-US" dirty="0"/>
              <a:t>Utility is not quite as obvious but it’s still important</a:t>
            </a:r>
          </a:p>
        </p:txBody>
      </p:sp>
    </p:spTree>
    <p:extLst>
      <p:ext uri="{BB962C8B-B14F-4D97-AF65-F5344CB8AC3E}">
        <p14:creationId xmlns:p14="http://schemas.microsoft.com/office/powerpoint/2010/main" val="7929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Traveling Salesman Problem</a:t>
            </a:r>
            <a:endParaRPr/>
          </a:p>
        </p:txBody>
      </p:sp>
      <p:sp>
        <p:nvSpPr>
          <p:cNvPr id="462" name="Google Shape;462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33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Given a list of cities and the distances between each pair of cities, what is the shortest possible route that visits each city and returns to the origin city?</a:t>
            </a:r>
            <a:endParaRPr>
              <a:solidFill>
                <a:srgbClr val="FFFFFF"/>
              </a:solidFill>
            </a:endParaRPr>
          </a:p>
          <a:p>
            <a:pPr lvl="1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The decision version is whether there exists a route whose total distance is no greater than </a:t>
            </a:r>
            <a:r>
              <a:rPr lang="en" i="1">
                <a:solidFill>
                  <a:srgbClr val="FFFFFF"/>
                </a:solidFill>
              </a:rPr>
              <a:t>L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3" name="Google Shape;463;p31"/>
          <p:cNvSpPr txBox="1"/>
          <p:nvPr/>
        </p:nvSpPr>
        <p:spPr>
          <a:xfrm>
            <a:off x="415433" y="2713333"/>
            <a:ext cx="11360800" cy="3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 defTabSz="1219170">
              <a:lnSpc>
                <a:spcPct val="115000"/>
              </a:lnSpc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2400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Seems awfully similar to Hamiltonian cycle</a:t>
            </a:r>
            <a:endParaRPr sz="2400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marL="1219170" lvl="1" indent="-423323" defTabSz="1219170">
              <a:lnSpc>
                <a:spcPct val="115000"/>
              </a:lnSpc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They’re both graph problems</a:t>
            </a:r>
            <a:endParaRPr sz="1867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marL="1219170" lvl="1" indent="-423323" defTabSz="1219170">
              <a:lnSpc>
                <a:spcPct val="115000"/>
              </a:lnSpc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They’re both looking for cycles</a:t>
            </a:r>
            <a:endParaRPr sz="1867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marL="1219170" lvl="1" indent="-423323" defTabSz="1219170">
              <a:lnSpc>
                <a:spcPct val="115000"/>
              </a:lnSpc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Biggest difference seems to be the edge weights</a:t>
            </a:r>
            <a:endParaRPr sz="1867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marL="609585" indent="-457189" defTabSz="1219170">
              <a:lnSpc>
                <a:spcPct val="115000"/>
              </a:lnSpc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2400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Idea: we know Hamiltonian cycle is NP-complete. If we can reduce Hamiltonian cycle to Traveling Salesman Problem, we’ll know TSP is NP-complete as well.</a:t>
            </a:r>
            <a:endParaRPr sz="2400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marL="1219170" lvl="1" indent="-423323" defTabSz="1219170">
              <a:lnSpc>
                <a:spcPct val="115000"/>
              </a:lnSpc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867" kern="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Intuitively: we know Hamiltonian cycle is hard. If it’s easy to take the solution to TSP and determine a solution for Hamiltonian, that must mean TSP is hard too.</a:t>
            </a:r>
            <a:endParaRPr sz="1867" kern="0" dirty="0">
              <a:solidFill>
                <a:srgbClr val="FF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340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we can efficiently solve the duck problem by using the rabbit problem as our key subroutine</a:t>
            </a:r>
          </a:p>
          <a:p>
            <a:r>
              <a:rPr lang="en-US" dirty="0"/>
              <a:t>What follows from this?</a:t>
            </a:r>
          </a:p>
          <a:p>
            <a:pPr lvl="1"/>
            <a:r>
              <a:rPr lang="en-US" dirty="0"/>
              <a:t>What if we knew that the duck problem was NP hard?</a:t>
            </a:r>
          </a:p>
          <a:p>
            <a:pPr lvl="1"/>
            <a:r>
              <a:rPr lang="en-US" dirty="0"/>
              <a:t>What if we knew that the duck problem could not be solved in polynomial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32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0D91-384A-457B-9A21-07AB7638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in the other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183D8-9AFC-41DC-82C4-DABB67F74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knew that there was a polynomial time duck problem algorithm. </a:t>
            </a:r>
          </a:p>
          <a:p>
            <a:pPr lvl="1"/>
            <a:r>
              <a:rPr lang="en-US" dirty="0"/>
              <a:t>We cam do this if we had a polynomial time rabbit algorithm</a:t>
            </a:r>
          </a:p>
          <a:p>
            <a:r>
              <a:rPr lang="en-US" dirty="0"/>
              <a:t>What does this tell us about the rabbit problem?</a:t>
            </a:r>
          </a:p>
          <a:p>
            <a:r>
              <a:rPr lang="en-US" dirty="0"/>
              <a:t>Can you write a sorting algorithm that calls SAT? Or TSP?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2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1A63-70F2-4FC2-818A-0A6C576D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problems (reductions)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EA85-2BCC-448F-9784-BC2523D42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rabbit is in P. Show duck is in P.</a:t>
            </a:r>
          </a:p>
          <a:p>
            <a:r>
              <a:rPr lang="en-US" dirty="0"/>
              <a:t>Assume rabbit is NP-hard. Show duck is NP-hard. </a:t>
            </a:r>
          </a:p>
          <a:p>
            <a:r>
              <a:rPr lang="en-US" dirty="0"/>
              <a:t>Assume rabbit is NP-complete. Show duck is NP-complete.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8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80A91-9882-4751-BBCD-CE93C812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hull problem</a:t>
            </a:r>
          </a:p>
        </p:txBody>
      </p:sp>
      <p:pic>
        <p:nvPicPr>
          <p:cNvPr id="4" name="Picture 2" descr="Image result for convex shape">
            <a:extLst>
              <a:ext uri="{FF2B5EF4-FFF2-40B4-BE49-F238E27FC236}">
                <a16:creationId xmlns:a16="http://schemas.microsoft.com/office/drawing/2014/main" id="{7A5BA5F5-D103-4DBC-A25F-1B362B6BD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792" y="1811189"/>
            <a:ext cx="5929477" cy="241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35F682-E612-4BAE-B51C-37B3CD64F417}"/>
              </a:ext>
            </a:extLst>
          </p:cNvPr>
          <p:cNvSpPr txBox="1"/>
          <p:nvPr/>
        </p:nvSpPr>
        <p:spPr>
          <a:xfrm>
            <a:off x="9354207" y="2577455"/>
            <a:ext cx="142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Figure source</a:t>
            </a:r>
            <a:endParaRPr lang="en-US" dirty="0"/>
          </a:p>
        </p:txBody>
      </p:sp>
      <p:pic>
        <p:nvPicPr>
          <p:cNvPr id="2050" name="Picture 2" descr="Image result for convex hull">
            <a:extLst>
              <a:ext uri="{FF2B5EF4-FFF2-40B4-BE49-F238E27FC236}">
                <a16:creationId xmlns:a16="http://schemas.microsoft.com/office/drawing/2014/main" id="{0862AEE5-3AD3-4151-B4C0-AA8B90173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133" y="4344987"/>
            <a:ext cx="5761136" cy="241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7C8997-0662-49C5-B75E-FC3D275888DF}"/>
              </a:ext>
            </a:extLst>
          </p:cNvPr>
          <p:cNvSpPr txBox="1"/>
          <p:nvPr/>
        </p:nvSpPr>
        <p:spPr>
          <a:xfrm>
            <a:off x="9354207" y="5182310"/>
            <a:ext cx="163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Figure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41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48203</TotalTime>
  <Words>1053</Words>
  <Application>Microsoft Office PowerPoint</Application>
  <PresentationFormat>Widescreen</PresentationFormat>
  <Paragraphs>144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Wingdings</vt:lpstr>
      <vt:lpstr>Presentation2</vt:lpstr>
      <vt:lpstr>Simple Dark</vt:lpstr>
      <vt:lpstr>CS5112: Algorithms and Data Structures for Applications</vt:lpstr>
      <vt:lpstr>Administrivia</vt:lpstr>
      <vt:lpstr>Lecture outline</vt:lpstr>
      <vt:lpstr>Reduction key ideas</vt:lpstr>
      <vt:lpstr>Traveling Salesman Problem</vt:lpstr>
      <vt:lpstr>Example reduction</vt:lpstr>
      <vt:lpstr>Going in the other direction</vt:lpstr>
      <vt:lpstr>Example problems (reductions)</vt:lpstr>
      <vt:lpstr>Convex hull problem</vt:lpstr>
      <vt:lpstr>Convex hull lower bound</vt:lpstr>
      <vt:lpstr>Example problems (lower bounds)</vt:lpstr>
      <vt:lpstr>Universal and perfect hashing</vt:lpstr>
      <vt:lpstr>Universal hashing</vt:lpstr>
      <vt:lpstr>Universal hashing by matrix multiplication</vt:lpstr>
      <vt:lpstr>Universal hashing example</vt:lpstr>
      <vt:lpstr>Balls into bins</vt:lpstr>
      <vt:lpstr>Perfect hashing from universal hashing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Smoothing and analyzing 1D signals</dc:title>
  <dc:creator>Ramin Zabih</dc:creator>
  <cp:lastModifiedBy>Ramin Zabih</cp:lastModifiedBy>
  <cp:revision>1097</cp:revision>
  <dcterms:created xsi:type="dcterms:W3CDTF">2013-08-17T21:02:01Z</dcterms:created>
  <dcterms:modified xsi:type="dcterms:W3CDTF">2019-11-18T02:10:42Z</dcterms:modified>
</cp:coreProperties>
</file>