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00c6cf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00c6cf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0c450f2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0c450f2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0c450f2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30c450f2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0c450f2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0c450f2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0c450f2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0c450f2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30c450f2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30c450f2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30c450f29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30c450f29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0c450f2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0c450f2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30c450f2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30c450f2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30c450f2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30c450f2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0c450f29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0c450f2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00c6cf02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00c6cf02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30c450f2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30c450f2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30c450f29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30c450f29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30c450f29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30c450f2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319c09f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319c09f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319c09f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319c09f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0c450f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0c450f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0c450f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0c450f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0c450f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0c450f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0c450f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0c450f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0c450f2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0c450f2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0c450f2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0c450f2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30c450f2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30c450f2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0275" y="2150850"/>
            <a:ext cx="901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 / Complexity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Paths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311700" y="11524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graph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 is it possible to construct a path (or a cycle, i.e. a path starting and ending on the same vertex) that visits each vertex exactly once?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1" name="Google Shape;301;p22"/>
          <p:cNvGrpSpPr/>
          <p:nvPr/>
        </p:nvGrpSpPr>
        <p:grpSpPr>
          <a:xfrm>
            <a:off x="1604975" y="2698525"/>
            <a:ext cx="1551700" cy="1127400"/>
            <a:chOff x="1604975" y="2698525"/>
            <a:chExt cx="1551700" cy="1127400"/>
          </a:xfrm>
        </p:grpSpPr>
        <p:sp>
          <p:nvSpPr>
            <p:cNvPr id="302" name="Google Shape;302;p22"/>
            <p:cNvSpPr/>
            <p:nvPr/>
          </p:nvSpPr>
          <p:spPr>
            <a:xfrm>
              <a:off x="1604975" y="26985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784075" y="26985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194475" y="34860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05" name="Google Shape;305;p22"/>
            <p:cNvCxnSpPr>
              <a:stCxn id="302" idx="4"/>
              <a:endCxn id="304" idx="1"/>
            </p:cNvCxnSpPr>
            <p:nvPr/>
          </p:nvCxnSpPr>
          <p:spPr>
            <a:xfrm>
              <a:off x="1791275" y="3038425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2"/>
            <p:cNvCxnSpPr>
              <a:stCxn id="302" idx="6"/>
              <a:endCxn id="303" idx="2"/>
            </p:cNvCxnSpPr>
            <p:nvPr/>
          </p:nvCxnSpPr>
          <p:spPr>
            <a:xfrm>
              <a:off x="1977575" y="2868475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2"/>
            <p:cNvCxnSpPr>
              <a:stCxn id="304" idx="7"/>
              <a:endCxn id="303" idx="4"/>
            </p:cNvCxnSpPr>
            <p:nvPr/>
          </p:nvCxnSpPr>
          <p:spPr>
            <a:xfrm flipH="1" rot="10800000">
              <a:off x="2512509" y="3038402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22"/>
          <p:cNvGrpSpPr/>
          <p:nvPr/>
        </p:nvGrpSpPr>
        <p:grpSpPr>
          <a:xfrm>
            <a:off x="1651037" y="2667325"/>
            <a:ext cx="1555867" cy="1166950"/>
            <a:chOff x="1651037" y="2667325"/>
            <a:chExt cx="1555867" cy="1166950"/>
          </a:xfrm>
        </p:grpSpPr>
        <p:sp>
          <p:nvSpPr>
            <p:cNvPr id="309" name="Google Shape;309;p22"/>
            <p:cNvSpPr txBox="1"/>
            <p:nvPr/>
          </p:nvSpPr>
          <p:spPr>
            <a:xfrm>
              <a:off x="1651037" y="266732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2"/>
            <p:cNvSpPr txBox="1"/>
            <p:nvPr/>
          </p:nvSpPr>
          <p:spPr>
            <a:xfrm>
              <a:off x="2834304" y="268547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228688" y="344757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4317613" y="1998825"/>
            <a:ext cx="3870263" cy="2960175"/>
            <a:chOff x="4317613" y="1998825"/>
            <a:chExt cx="3870263" cy="2960175"/>
          </a:xfrm>
        </p:grpSpPr>
        <p:sp>
          <p:nvSpPr>
            <p:cNvPr id="313" name="Google Shape;313;p22"/>
            <p:cNvSpPr/>
            <p:nvPr/>
          </p:nvSpPr>
          <p:spPr>
            <a:xfrm>
              <a:off x="6073900" y="2782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14" name="Google Shape;314;p22"/>
            <p:cNvCxnSpPr>
              <a:stCxn id="315" idx="7"/>
              <a:endCxn id="313" idx="3"/>
            </p:cNvCxnSpPr>
            <p:nvPr/>
          </p:nvCxnSpPr>
          <p:spPr>
            <a:xfrm flipH="1" rot="10800000">
              <a:off x="5698784" y="3072752"/>
              <a:ext cx="429600" cy="27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22"/>
            <p:cNvSpPr/>
            <p:nvPr/>
          </p:nvSpPr>
          <p:spPr>
            <a:xfrm>
              <a:off x="5380750" y="3296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073900" y="388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073900" y="46191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073900" y="19988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748700" y="3296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815275" y="3296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4317613" y="3296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22" name="Google Shape;322;p22"/>
            <p:cNvCxnSpPr>
              <a:stCxn id="321" idx="7"/>
              <a:endCxn id="318" idx="3"/>
            </p:cNvCxnSpPr>
            <p:nvPr/>
          </p:nvCxnSpPr>
          <p:spPr>
            <a:xfrm flipH="1" rot="10800000">
              <a:off x="4635646" y="2288852"/>
              <a:ext cx="1492800" cy="1057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2"/>
            <p:cNvCxnSpPr>
              <a:stCxn id="320" idx="1"/>
              <a:endCxn id="318" idx="5"/>
            </p:cNvCxnSpPr>
            <p:nvPr/>
          </p:nvCxnSpPr>
          <p:spPr>
            <a:xfrm rot="10800000">
              <a:off x="6392041" y="2288852"/>
              <a:ext cx="1477800" cy="1057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2"/>
            <p:cNvCxnSpPr>
              <a:stCxn id="320" idx="3"/>
              <a:endCxn id="317" idx="7"/>
            </p:cNvCxnSpPr>
            <p:nvPr/>
          </p:nvCxnSpPr>
          <p:spPr>
            <a:xfrm flipH="1">
              <a:off x="6392041" y="3586998"/>
              <a:ext cx="1477800" cy="108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2"/>
            <p:cNvCxnSpPr>
              <a:stCxn id="317" idx="1"/>
              <a:endCxn id="321" idx="5"/>
            </p:cNvCxnSpPr>
            <p:nvPr/>
          </p:nvCxnSpPr>
          <p:spPr>
            <a:xfrm rot="10800000">
              <a:off x="4635666" y="3587077"/>
              <a:ext cx="1492800" cy="108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2"/>
            <p:cNvCxnSpPr>
              <a:stCxn id="315" idx="5"/>
              <a:endCxn id="316" idx="1"/>
            </p:cNvCxnSpPr>
            <p:nvPr/>
          </p:nvCxnSpPr>
          <p:spPr>
            <a:xfrm>
              <a:off x="5698784" y="3586998"/>
              <a:ext cx="429600" cy="34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2"/>
            <p:cNvCxnSpPr>
              <a:stCxn id="316" idx="7"/>
              <a:endCxn id="319" idx="3"/>
            </p:cNvCxnSpPr>
            <p:nvPr/>
          </p:nvCxnSpPr>
          <p:spPr>
            <a:xfrm flipH="1" rot="10800000">
              <a:off x="6391934" y="3586877"/>
              <a:ext cx="411300" cy="34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2"/>
            <p:cNvCxnSpPr>
              <a:stCxn id="319" idx="1"/>
              <a:endCxn id="313" idx="5"/>
            </p:cNvCxnSpPr>
            <p:nvPr/>
          </p:nvCxnSpPr>
          <p:spPr>
            <a:xfrm rot="10800000">
              <a:off x="6391966" y="3072752"/>
              <a:ext cx="411300" cy="27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2"/>
            <p:cNvCxnSpPr>
              <a:stCxn id="313" idx="0"/>
              <a:endCxn id="318" idx="4"/>
            </p:cNvCxnSpPr>
            <p:nvPr/>
          </p:nvCxnSpPr>
          <p:spPr>
            <a:xfrm rot="10800000">
              <a:off x="6260200" y="2338800"/>
              <a:ext cx="0" cy="443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2"/>
            <p:cNvCxnSpPr>
              <a:stCxn id="315" idx="2"/>
              <a:endCxn id="321" idx="6"/>
            </p:cNvCxnSpPr>
            <p:nvPr/>
          </p:nvCxnSpPr>
          <p:spPr>
            <a:xfrm rot="10800000">
              <a:off x="4690150" y="3466825"/>
              <a:ext cx="6906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2"/>
            <p:cNvCxnSpPr>
              <a:stCxn id="320" idx="2"/>
              <a:endCxn id="319" idx="6"/>
            </p:cNvCxnSpPr>
            <p:nvPr/>
          </p:nvCxnSpPr>
          <p:spPr>
            <a:xfrm rot="10800000">
              <a:off x="7121375" y="3466825"/>
              <a:ext cx="6939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2"/>
            <p:cNvCxnSpPr>
              <a:stCxn id="317" idx="0"/>
              <a:endCxn id="316" idx="4"/>
            </p:cNvCxnSpPr>
            <p:nvPr/>
          </p:nvCxnSpPr>
          <p:spPr>
            <a:xfrm rot="10800000">
              <a:off x="6260200" y="4224300"/>
              <a:ext cx="0" cy="39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22"/>
          <p:cNvGrpSpPr/>
          <p:nvPr/>
        </p:nvGrpSpPr>
        <p:grpSpPr>
          <a:xfrm>
            <a:off x="4366433" y="1975619"/>
            <a:ext cx="3861875" cy="2997592"/>
            <a:chOff x="4366433" y="1975619"/>
            <a:chExt cx="3861875" cy="2997592"/>
          </a:xfrm>
        </p:grpSpPr>
        <p:sp>
          <p:nvSpPr>
            <p:cNvPr id="334" name="Google Shape;334;p22"/>
            <p:cNvSpPr txBox="1"/>
            <p:nvPr/>
          </p:nvSpPr>
          <p:spPr>
            <a:xfrm>
              <a:off x="4366433" y="3263429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22"/>
            <p:cNvSpPr txBox="1"/>
            <p:nvPr/>
          </p:nvSpPr>
          <p:spPr>
            <a:xfrm>
              <a:off x="5433233" y="3275187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6108987" y="3854649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2"/>
            <p:cNvSpPr txBox="1"/>
            <p:nvPr/>
          </p:nvSpPr>
          <p:spPr>
            <a:xfrm>
              <a:off x="6103108" y="4586511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2"/>
            <p:cNvSpPr txBox="1"/>
            <p:nvPr/>
          </p:nvSpPr>
          <p:spPr>
            <a:xfrm>
              <a:off x="7855708" y="3260973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22"/>
            <p:cNvSpPr txBox="1"/>
            <p:nvPr/>
          </p:nvSpPr>
          <p:spPr>
            <a:xfrm>
              <a:off x="6778863" y="3271019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6103108" y="2737619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7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2"/>
            <p:cNvSpPr txBox="1"/>
            <p:nvPr/>
          </p:nvSpPr>
          <p:spPr>
            <a:xfrm>
              <a:off x="6103108" y="1975619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Paths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311700" y="115247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graph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 is it possible to construct a path (or a cycle, i.e. a path starting and ending on the same vertex) that visits each vertex exactly once?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2932750" y="2316800"/>
            <a:ext cx="2604800" cy="2242900"/>
            <a:chOff x="2932750" y="2316800"/>
            <a:chExt cx="2604800" cy="2242900"/>
          </a:xfrm>
        </p:grpSpPr>
        <p:sp>
          <p:nvSpPr>
            <p:cNvPr id="349" name="Google Shape;349;p23"/>
            <p:cNvSpPr/>
            <p:nvPr/>
          </p:nvSpPr>
          <p:spPr>
            <a:xfrm>
              <a:off x="3985850" y="23168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164950" y="23168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164950" y="33240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52" name="Google Shape;352;p23"/>
            <p:cNvCxnSpPr>
              <a:stCxn id="349" idx="4"/>
              <a:endCxn id="353" idx="0"/>
            </p:cNvCxnSpPr>
            <p:nvPr/>
          </p:nvCxnSpPr>
          <p:spPr>
            <a:xfrm>
              <a:off x="4172150" y="2656700"/>
              <a:ext cx="0" cy="667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3"/>
            <p:cNvCxnSpPr>
              <a:stCxn id="349" idx="6"/>
              <a:endCxn id="350" idx="2"/>
            </p:cNvCxnSpPr>
            <p:nvPr/>
          </p:nvCxnSpPr>
          <p:spPr>
            <a:xfrm>
              <a:off x="4358450" y="2486750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23"/>
            <p:cNvCxnSpPr>
              <a:stCxn id="351" idx="0"/>
              <a:endCxn id="350" idx="4"/>
            </p:cNvCxnSpPr>
            <p:nvPr/>
          </p:nvCxnSpPr>
          <p:spPr>
            <a:xfrm rot="10800000">
              <a:off x="5351250" y="2656800"/>
              <a:ext cx="0" cy="667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3"/>
            <p:cNvSpPr/>
            <p:nvPr/>
          </p:nvSpPr>
          <p:spPr>
            <a:xfrm>
              <a:off x="3985850" y="33240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56" name="Google Shape;356;p23"/>
            <p:cNvCxnSpPr>
              <a:stCxn id="353" idx="6"/>
              <a:endCxn id="351" idx="2"/>
            </p:cNvCxnSpPr>
            <p:nvPr/>
          </p:nvCxnSpPr>
          <p:spPr>
            <a:xfrm>
              <a:off x="4358450" y="3493950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23"/>
            <p:cNvSpPr/>
            <p:nvPr/>
          </p:nvSpPr>
          <p:spPr>
            <a:xfrm>
              <a:off x="2932750" y="33240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985850" y="42198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359" name="Google Shape;359;p23"/>
            <p:cNvCxnSpPr>
              <a:stCxn id="357" idx="6"/>
              <a:endCxn id="353" idx="2"/>
            </p:cNvCxnSpPr>
            <p:nvPr/>
          </p:nvCxnSpPr>
          <p:spPr>
            <a:xfrm>
              <a:off x="3305350" y="3493950"/>
              <a:ext cx="680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3"/>
            <p:cNvCxnSpPr>
              <a:stCxn id="353" idx="4"/>
              <a:endCxn id="358" idx="0"/>
            </p:cNvCxnSpPr>
            <p:nvPr/>
          </p:nvCxnSpPr>
          <p:spPr>
            <a:xfrm>
              <a:off x="4172150" y="3663900"/>
              <a:ext cx="0" cy="555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Google Shape;361;p23"/>
          <p:cNvSpPr txBox="1"/>
          <p:nvPr/>
        </p:nvSpPr>
        <p:spPr>
          <a:xfrm>
            <a:off x="6070825" y="3289600"/>
            <a:ext cx="1523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 SOLUTION!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Paths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311700" y="1152475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graph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 is it possible to construct a path (or a cycle, i.e. a path starting and ending on the same vertex) that visits each vertex exactly once?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311700" y="1779075"/>
            <a:ext cx="8520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turns out… we don’t know how to find these paths quickly.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Hamiltonian Paths is in a class of problems called NP-complete.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Theory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Computational Complexity Theory is about grouping problems by their “difficulty.”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is the class of all yes-no problems than can be solved in polynomial time.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FP</a:t>
            </a:r>
            <a:r>
              <a:rPr lang="en">
                <a:solidFill>
                  <a:schemeClr val="dk1"/>
                </a:solidFill>
              </a:rPr>
              <a:t> is the “functional equivalent” class, i.e. it’s not just yes-no problems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 of the polynomial time algorithms we’ve discussed have a related yes-no version that is in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 is the class of all yes-no problems for which a given solution can be verified in polynomial time.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Everything in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is in </a:t>
            </a: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 open problem in CS: does </a:t>
            </a:r>
            <a:r>
              <a:rPr i="1" lang="en">
                <a:solidFill>
                  <a:schemeClr val="dk1"/>
                </a:solidFill>
              </a:rPr>
              <a:t>P=NP?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 people think the answer is no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Theory</a:t>
            </a:r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311700" y="115247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-hard is the class of all problems that </a:t>
            </a: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 problems can be reduced to in polynomial time.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.e. if you had a solution to one of the </a:t>
            </a: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-hard problems, you would effectively have a solution to the </a:t>
            </a: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 problems.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NP-</a:t>
            </a:r>
            <a:r>
              <a:rPr lang="en">
                <a:solidFill>
                  <a:schemeClr val="dk1"/>
                </a:solidFill>
              </a:rPr>
              <a:t>complete problems are </a:t>
            </a:r>
            <a:r>
              <a:rPr i="1" lang="en">
                <a:solidFill>
                  <a:schemeClr val="dk1"/>
                </a:solidFill>
              </a:rPr>
              <a:t>NP-</a:t>
            </a:r>
            <a:r>
              <a:rPr lang="en">
                <a:solidFill>
                  <a:schemeClr val="dk1"/>
                </a:solidFill>
              </a:rPr>
              <a:t>hard problems that are also in </a:t>
            </a:r>
            <a:r>
              <a:rPr i="1" lang="en">
                <a:solidFill>
                  <a:schemeClr val="dk1"/>
                </a:solidFill>
              </a:rPr>
              <a:t>NP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1" name="Google Shape;381;p26"/>
          <p:cNvGrpSpPr/>
          <p:nvPr/>
        </p:nvGrpSpPr>
        <p:grpSpPr>
          <a:xfrm>
            <a:off x="2536700" y="2821075"/>
            <a:ext cx="6524600" cy="2232000"/>
            <a:chOff x="2536700" y="2821075"/>
            <a:chExt cx="6524600" cy="2232000"/>
          </a:xfrm>
        </p:grpSpPr>
        <p:sp>
          <p:nvSpPr>
            <p:cNvPr id="382" name="Google Shape;382;p26"/>
            <p:cNvSpPr/>
            <p:nvPr/>
          </p:nvSpPr>
          <p:spPr>
            <a:xfrm>
              <a:off x="2551650" y="2822900"/>
              <a:ext cx="3556200" cy="2199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6700" y="2821075"/>
              <a:ext cx="3571200" cy="22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26"/>
            <p:cNvSpPr txBox="1"/>
            <p:nvPr/>
          </p:nvSpPr>
          <p:spPr>
            <a:xfrm>
              <a:off x="6216400" y="4645600"/>
              <a:ext cx="28449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Source: Wikipedia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Theory</a:t>
            </a:r>
            <a:endParaRPr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hard does NOT mean unsolvable!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It just means we don’t know whether it’s possible to solve in polynomial time.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Many </a:t>
            </a: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hard problems have reasonable polynomial approximation algorithms.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May or may not do a lecture on approximation algorithms later in the semester.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Some </a:t>
            </a: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hard problems even have reasonable pseudo-polynomial algorithms.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Recall the Knapsack problem - it has a dynamic programming algorithm for finding an exact solution in </a:t>
            </a:r>
            <a:r>
              <a:rPr i="1" lang="en">
                <a:solidFill>
                  <a:srgbClr val="FFFFFF"/>
                </a:solidFill>
              </a:rPr>
              <a:t>O(Wn)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Generally if you need to solve an </a:t>
            </a:r>
            <a:r>
              <a:rPr i="1" lang="en">
                <a:solidFill>
                  <a:srgbClr val="FFFFFF"/>
                </a:solidFill>
              </a:rPr>
              <a:t>NP</a:t>
            </a:r>
            <a:r>
              <a:rPr lang="en">
                <a:solidFill>
                  <a:srgbClr val="FFFFFF"/>
                </a:solidFill>
              </a:rPr>
              <a:t>-hard problem today, you’re either going to need to sacrifice time or accuracy.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</a:t>
            </a:r>
            <a:endParaRPr/>
          </a:p>
        </p:txBody>
      </p:sp>
      <p:sp>
        <p:nvSpPr>
          <p:cNvPr id="396" name="Google Shape;39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Transforming an instance of problem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into an instance of problem </a:t>
            </a:r>
            <a:r>
              <a:rPr i="1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in a way that allows the solution to </a:t>
            </a:r>
            <a:r>
              <a:rPr i="1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to inform the solution of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Or, more usefully, determining a general algorithm for doing so for arbitrary instances of problem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just a concept in complexity theory - we’ve actually already seen examples!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Recall the motivating examples for the max flow lecture: network connectivity, school dance, project management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of these were solved by reducing them to a max flow problem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School Dance</a:t>
            </a:r>
            <a:endParaRPr/>
          </a:p>
        </p:txBody>
      </p:sp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311700" y="115247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Boys and girls need to be paired up for the school dance, but the kids only want to be paired with someone that they know. Is such a pairing possible? And if so, what’s the pairing?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3" name="Google Shape;403;p29"/>
          <p:cNvGrpSpPr/>
          <p:nvPr/>
        </p:nvGrpSpPr>
        <p:grpSpPr>
          <a:xfrm>
            <a:off x="3082950" y="2269938"/>
            <a:ext cx="2856100" cy="2792488"/>
            <a:chOff x="3082950" y="2269938"/>
            <a:chExt cx="2856100" cy="2792488"/>
          </a:xfrm>
        </p:grpSpPr>
        <p:sp>
          <p:nvSpPr>
            <p:cNvPr id="404" name="Google Shape;404;p29"/>
            <p:cNvSpPr/>
            <p:nvPr/>
          </p:nvSpPr>
          <p:spPr>
            <a:xfrm>
              <a:off x="3082950" y="22854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b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082950" y="298787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082950" y="37388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082950" y="448972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366350" y="22699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g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5366350" y="297241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5366350" y="37233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366350" y="447426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3655650" y="2556150"/>
            <a:ext cx="1710600" cy="2219925"/>
            <a:chOff x="3655650" y="2556150"/>
            <a:chExt cx="1710600" cy="2219925"/>
          </a:xfrm>
        </p:grpSpPr>
        <p:cxnSp>
          <p:nvCxnSpPr>
            <p:cNvPr id="413" name="Google Shape;413;p29"/>
            <p:cNvCxnSpPr>
              <a:stCxn id="404" idx="6"/>
              <a:endCxn id="408" idx="2"/>
            </p:cNvCxnSpPr>
            <p:nvPr/>
          </p:nvCxnSpPr>
          <p:spPr>
            <a:xfrm flipH="1" rot="10800000">
              <a:off x="3655650" y="2556150"/>
              <a:ext cx="1710600" cy="1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29"/>
            <p:cNvCxnSpPr>
              <a:stCxn id="404" idx="6"/>
              <a:endCxn id="410" idx="2"/>
            </p:cNvCxnSpPr>
            <p:nvPr/>
          </p:nvCxnSpPr>
          <p:spPr>
            <a:xfrm>
              <a:off x="3655650" y="2571750"/>
              <a:ext cx="1710600" cy="14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5" name="Google Shape;415;p29"/>
            <p:cNvCxnSpPr>
              <a:stCxn id="405" idx="6"/>
              <a:endCxn id="408" idx="2"/>
            </p:cNvCxnSpPr>
            <p:nvPr/>
          </p:nvCxnSpPr>
          <p:spPr>
            <a:xfrm flipH="1" rot="10800000">
              <a:off x="3655650" y="2556325"/>
              <a:ext cx="1710600" cy="71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6" name="Google Shape;416;p29"/>
            <p:cNvCxnSpPr>
              <a:stCxn id="405" idx="6"/>
              <a:endCxn id="410" idx="2"/>
            </p:cNvCxnSpPr>
            <p:nvPr/>
          </p:nvCxnSpPr>
          <p:spPr>
            <a:xfrm>
              <a:off x="3655650" y="3274225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29"/>
            <p:cNvCxnSpPr>
              <a:stCxn id="406" idx="6"/>
              <a:endCxn id="411" idx="2"/>
            </p:cNvCxnSpPr>
            <p:nvPr/>
          </p:nvCxnSpPr>
          <p:spPr>
            <a:xfrm>
              <a:off x="3655650" y="4025150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29"/>
            <p:cNvCxnSpPr>
              <a:stCxn id="407" idx="6"/>
              <a:endCxn id="409" idx="2"/>
            </p:cNvCxnSpPr>
            <p:nvPr/>
          </p:nvCxnSpPr>
          <p:spPr>
            <a:xfrm flipH="1" rot="10800000">
              <a:off x="3655650" y="3258675"/>
              <a:ext cx="1710600" cy="15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9" name="Google Shape;419;p29"/>
            <p:cNvCxnSpPr>
              <a:stCxn id="407" idx="6"/>
              <a:endCxn id="410" idx="2"/>
            </p:cNvCxnSpPr>
            <p:nvPr/>
          </p:nvCxnSpPr>
          <p:spPr>
            <a:xfrm flipH="1" rot="10800000">
              <a:off x="3655650" y="4009575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0" name="Google Shape;420;p29"/>
            <p:cNvCxnSpPr>
              <a:stCxn id="406" idx="6"/>
              <a:endCxn id="409" idx="2"/>
            </p:cNvCxnSpPr>
            <p:nvPr/>
          </p:nvCxnSpPr>
          <p:spPr>
            <a:xfrm flipH="1" rot="10800000">
              <a:off x="3655650" y="3258650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21" name="Google Shape;421;p29"/>
          <p:cNvGrpSpPr/>
          <p:nvPr/>
        </p:nvGrpSpPr>
        <p:grpSpPr>
          <a:xfrm>
            <a:off x="1419475" y="3448300"/>
            <a:ext cx="6381975" cy="572700"/>
            <a:chOff x="1419475" y="3448300"/>
            <a:chExt cx="6381975" cy="572700"/>
          </a:xfrm>
        </p:grpSpPr>
        <p:sp>
          <p:nvSpPr>
            <p:cNvPr id="422" name="Google Shape;422;p29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2287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Google Shape;424;p29"/>
          <p:cNvGrpSpPr/>
          <p:nvPr/>
        </p:nvGrpSpPr>
        <p:grpSpPr>
          <a:xfrm>
            <a:off x="1992175" y="2556288"/>
            <a:ext cx="5236575" cy="2219663"/>
            <a:chOff x="1992175" y="2556288"/>
            <a:chExt cx="5236575" cy="2219663"/>
          </a:xfrm>
        </p:grpSpPr>
        <p:cxnSp>
          <p:nvCxnSpPr>
            <p:cNvPr id="425" name="Google Shape;425;p29"/>
            <p:cNvCxnSpPr>
              <a:stCxn id="422" idx="6"/>
              <a:endCxn id="404" idx="2"/>
            </p:cNvCxnSpPr>
            <p:nvPr/>
          </p:nvCxnSpPr>
          <p:spPr>
            <a:xfrm flipH="1" rot="10800000">
              <a:off x="1992175" y="2571850"/>
              <a:ext cx="1090800" cy="116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29"/>
            <p:cNvCxnSpPr>
              <a:stCxn id="422" idx="6"/>
              <a:endCxn id="405" idx="2"/>
            </p:cNvCxnSpPr>
            <p:nvPr/>
          </p:nvCxnSpPr>
          <p:spPr>
            <a:xfrm flipH="1" rot="10800000">
              <a:off x="1992175" y="3274150"/>
              <a:ext cx="1090800" cy="46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29"/>
            <p:cNvCxnSpPr>
              <a:stCxn id="422" idx="6"/>
              <a:endCxn id="406" idx="2"/>
            </p:cNvCxnSpPr>
            <p:nvPr/>
          </p:nvCxnSpPr>
          <p:spPr>
            <a:xfrm>
              <a:off x="1992175" y="3734650"/>
              <a:ext cx="1090800" cy="290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29"/>
            <p:cNvCxnSpPr>
              <a:stCxn id="422" idx="6"/>
              <a:endCxn id="407" idx="2"/>
            </p:cNvCxnSpPr>
            <p:nvPr/>
          </p:nvCxnSpPr>
          <p:spPr>
            <a:xfrm>
              <a:off x="1992175" y="3734650"/>
              <a:ext cx="1090800" cy="10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29"/>
            <p:cNvCxnSpPr>
              <a:stCxn id="409" idx="6"/>
              <a:endCxn id="423" idx="2"/>
            </p:cNvCxnSpPr>
            <p:nvPr/>
          </p:nvCxnSpPr>
          <p:spPr>
            <a:xfrm>
              <a:off x="5939050" y="3258763"/>
              <a:ext cx="1289700" cy="475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" name="Google Shape;430;p29"/>
            <p:cNvCxnSpPr>
              <a:stCxn id="408" idx="6"/>
              <a:endCxn id="423" idx="2"/>
            </p:cNvCxnSpPr>
            <p:nvPr/>
          </p:nvCxnSpPr>
          <p:spPr>
            <a:xfrm>
              <a:off x="5939050" y="2556288"/>
              <a:ext cx="1289700" cy="1178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29"/>
            <p:cNvCxnSpPr>
              <a:stCxn id="410" idx="6"/>
              <a:endCxn id="423" idx="2"/>
            </p:cNvCxnSpPr>
            <p:nvPr/>
          </p:nvCxnSpPr>
          <p:spPr>
            <a:xfrm flipH="1" rot="10800000">
              <a:off x="5939050" y="3734588"/>
              <a:ext cx="1289700" cy="27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29"/>
            <p:cNvCxnSpPr>
              <a:stCxn id="411" idx="6"/>
              <a:endCxn id="423" idx="2"/>
            </p:cNvCxnSpPr>
            <p:nvPr/>
          </p:nvCxnSpPr>
          <p:spPr>
            <a:xfrm flipH="1" rot="10800000">
              <a:off x="5939050" y="3734613"/>
              <a:ext cx="1289700" cy="102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3" name="Google Shape;433;p29"/>
          <p:cNvSpPr txBox="1"/>
          <p:nvPr/>
        </p:nvSpPr>
        <p:spPr>
          <a:xfrm>
            <a:off x="6896750" y="4571175"/>
            <a:ext cx="1811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(all capacities = 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</a:t>
            </a:r>
            <a:endParaRPr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311700" y="1152475"/>
            <a:ext cx="8520600" cy="1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Given a list of cities and the distances between each pair of cities, what is the shortest possible route that visits each city and returns to the origin city?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decision version is whether there exists a route whose total distance is no greater than </a:t>
            </a:r>
            <a:r>
              <a:rPr i="1" lang="en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0" name="Google Shape;440;p30"/>
          <p:cNvGrpSpPr/>
          <p:nvPr/>
        </p:nvGrpSpPr>
        <p:grpSpPr>
          <a:xfrm>
            <a:off x="2748700" y="2444425"/>
            <a:ext cx="2887800" cy="2422138"/>
            <a:chOff x="2748700" y="2444425"/>
            <a:chExt cx="2887800" cy="2422138"/>
          </a:xfrm>
        </p:grpSpPr>
        <p:sp>
          <p:nvSpPr>
            <p:cNvPr id="441" name="Google Shape;441;p30"/>
            <p:cNvSpPr/>
            <p:nvPr/>
          </p:nvSpPr>
          <p:spPr>
            <a:xfrm>
              <a:off x="2890875" y="2571750"/>
              <a:ext cx="606900" cy="553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A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811287" y="2571750"/>
              <a:ext cx="606900" cy="553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B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811287" y="4197976"/>
              <a:ext cx="606900" cy="553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D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444" name="Google Shape;444;p30"/>
            <p:cNvCxnSpPr>
              <a:stCxn id="441" idx="6"/>
              <a:endCxn id="442" idx="2"/>
            </p:cNvCxnSpPr>
            <p:nvPr/>
          </p:nvCxnSpPr>
          <p:spPr>
            <a:xfrm>
              <a:off x="3497775" y="2848500"/>
              <a:ext cx="1313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0"/>
            <p:cNvCxnSpPr>
              <a:stCxn id="443" idx="0"/>
              <a:endCxn id="442" idx="4"/>
            </p:cNvCxnSpPr>
            <p:nvPr/>
          </p:nvCxnSpPr>
          <p:spPr>
            <a:xfrm rot="10800000">
              <a:off x="5114737" y="3125176"/>
              <a:ext cx="0" cy="107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6" name="Google Shape;446;p30"/>
            <p:cNvSpPr/>
            <p:nvPr/>
          </p:nvSpPr>
          <p:spPr>
            <a:xfrm>
              <a:off x="2890875" y="4197976"/>
              <a:ext cx="606900" cy="553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C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447" name="Google Shape;447;p30"/>
            <p:cNvCxnSpPr>
              <a:stCxn id="446" idx="6"/>
              <a:endCxn id="443" idx="2"/>
            </p:cNvCxnSpPr>
            <p:nvPr/>
          </p:nvCxnSpPr>
          <p:spPr>
            <a:xfrm>
              <a:off x="3497775" y="4474726"/>
              <a:ext cx="1313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30"/>
            <p:cNvCxnSpPr>
              <a:stCxn id="441" idx="4"/>
              <a:endCxn id="446" idx="0"/>
            </p:cNvCxnSpPr>
            <p:nvPr/>
          </p:nvCxnSpPr>
          <p:spPr>
            <a:xfrm>
              <a:off x="3194325" y="3125250"/>
              <a:ext cx="0" cy="107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30"/>
            <p:cNvCxnSpPr>
              <a:stCxn id="441" idx="5"/>
              <a:endCxn id="443" idx="1"/>
            </p:cNvCxnSpPr>
            <p:nvPr/>
          </p:nvCxnSpPr>
          <p:spPr>
            <a:xfrm>
              <a:off x="3408897" y="3044192"/>
              <a:ext cx="1491300" cy="123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30"/>
            <p:cNvCxnSpPr>
              <a:stCxn id="442" idx="3"/>
              <a:endCxn id="446" idx="7"/>
            </p:cNvCxnSpPr>
            <p:nvPr/>
          </p:nvCxnSpPr>
          <p:spPr>
            <a:xfrm flipH="1">
              <a:off x="3408866" y="3044192"/>
              <a:ext cx="1491300" cy="123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1" name="Google Shape;451;p30"/>
            <p:cNvSpPr txBox="1"/>
            <p:nvPr/>
          </p:nvSpPr>
          <p:spPr>
            <a:xfrm>
              <a:off x="3913025" y="2444425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0"/>
            <p:cNvSpPr txBox="1"/>
            <p:nvPr/>
          </p:nvSpPr>
          <p:spPr>
            <a:xfrm>
              <a:off x="5184700" y="3465713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0"/>
            <p:cNvSpPr txBox="1"/>
            <p:nvPr/>
          </p:nvSpPr>
          <p:spPr>
            <a:xfrm>
              <a:off x="4003450" y="4474763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0"/>
            <p:cNvSpPr txBox="1"/>
            <p:nvPr/>
          </p:nvSpPr>
          <p:spPr>
            <a:xfrm>
              <a:off x="2748700" y="3465700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0"/>
            <p:cNvSpPr txBox="1"/>
            <p:nvPr/>
          </p:nvSpPr>
          <p:spPr>
            <a:xfrm>
              <a:off x="3497725" y="3608191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0"/>
            <p:cNvSpPr txBox="1"/>
            <p:nvPr/>
          </p:nvSpPr>
          <p:spPr>
            <a:xfrm>
              <a:off x="4382425" y="3613125"/>
              <a:ext cx="4518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13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</a:t>
            </a:r>
            <a:endParaRPr/>
          </a:p>
        </p:txBody>
      </p:sp>
      <p:sp>
        <p:nvSpPr>
          <p:cNvPr id="462" name="Google Shape;462;p31"/>
          <p:cNvSpPr txBox="1"/>
          <p:nvPr>
            <p:ph idx="1" type="body"/>
          </p:nvPr>
        </p:nvSpPr>
        <p:spPr>
          <a:xfrm>
            <a:off x="311700" y="1152475"/>
            <a:ext cx="85206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Given a list of cities and the distances between each pair of cities, what is the shortest possible route that visits each city and returns to the origin city?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decision version is whether there exists a route whose total distance is no greater than </a:t>
            </a:r>
            <a:r>
              <a:rPr i="1" lang="en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311575" y="2035000"/>
            <a:ext cx="85206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Seems awfully similar to Hamiltonian cycle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They’re both graph problems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They’re both looking for cycles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Biggest difference seems to be the edge weights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Idea: we know Hamiltonian cycle is NP-complete. If we can reduce Hamiltonian cycle to Traveling Salesman Problem, we’ll know TSP is NP-complete as well.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Intuitively: we know Hamiltonian cycle is hard. If it’s easy to take the solution to TSP and determine a solution for Hamiltonian, that must mean TSP is hard too.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4902300" y="1880150"/>
            <a:ext cx="39300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travels along each edge exactly once?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visits each vertex exactly once?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411750" y="1214500"/>
            <a:ext cx="4060200" cy="3245475"/>
            <a:chOff x="411750" y="1214500"/>
            <a:chExt cx="4060200" cy="3245475"/>
          </a:xfrm>
        </p:grpSpPr>
        <p:sp>
          <p:nvSpPr>
            <p:cNvPr id="62" name="Google Shape;62;p14"/>
            <p:cNvSpPr/>
            <p:nvPr/>
          </p:nvSpPr>
          <p:spPr>
            <a:xfrm>
              <a:off x="4117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63" name="Google Shape;63;p14"/>
            <p:cNvCxnSpPr>
              <a:stCxn id="64" idx="7"/>
              <a:endCxn id="65" idx="4"/>
            </p:cNvCxnSpPr>
            <p:nvPr/>
          </p:nvCxnSpPr>
          <p:spPr>
            <a:xfrm flipH="1" rot="10800000">
              <a:off x="3704034" y="2700152"/>
              <a:ext cx="5817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2239450" y="121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1669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3860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993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255550" y="2126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466425" y="25983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785525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771700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044675" y="26302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73" name="Google Shape;73;p14"/>
            <p:cNvCxnSpPr>
              <a:stCxn id="67" idx="6"/>
              <a:endCxn id="64" idx="2"/>
            </p:cNvCxnSpPr>
            <p:nvPr/>
          </p:nvCxnSpPr>
          <p:spPr>
            <a:xfrm>
              <a:off x="1539500" y="4290025"/>
              <a:ext cx="1846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>
              <a:stCxn id="62" idx="4"/>
              <a:endCxn id="67" idx="1"/>
            </p:cNvCxnSpPr>
            <p:nvPr/>
          </p:nvCxnSpPr>
          <p:spPr>
            <a:xfrm>
              <a:off x="598050" y="2700225"/>
              <a:ext cx="6234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>
              <a:stCxn id="62" idx="7"/>
              <a:endCxn id="66" idx="2"/>
            </p:cNvCxnSpPr>
            <p:nvPr/>
          </p:nvCxnSpPr>
          <p:spPr>
            <a:xfrm flipH="1" rot="10800000">
              <a:off x="729784" y="1384402"/>
              <a:ext cx="15096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65" idx="1"/>
              <a:endCxn id="66" idx="6"/>
            </p:cNvCxnSpPr>
            <p:nvPr/>
          </p:nvCxnSpPr>
          <p:spPr>
            <a:xfrm rot="10800000">
              <a:off x="2611916" y="1384402"/>
              <a:ext cx="15420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stCxn id="66" idx="4"/>
              <a:endCxn id="68" idx="0"/>
            </p:cNvCxnSpPr>
            <p:nvPr/>
          </p:nvCxnSpPr>
          <p:spPr>
            <a:xfrm>
              <a:off x="2425750" y="1554400"/>
              <a:ext cx="16200" cy="57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>
              <a:stCxn id="65" idx="2"/>
              <a:endCxn id="72" idx="6"/>
            </p:cNvCxnSpPr>
            <p:nvPr/>
          </p:nvCxnSpPr>
          <p:spPr>
            <a:xfrm flipH="1">
              <a:off x="3417150" y="2530275"/>
              <a:ext cx="682200" cy="27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64" idx="1"/>
              <a:endCxn id="71" idx="5"/>
            </p:cNvCxnSpPr>
            <p:nvPr/>
          </p:nvCxnSpPr>
          <p:spPr>
            <a:xfrm rot="10800000">
              <a:off x="3089866" y="3665252"/>
              <a:ext cx="3507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67" idx="7"/>
              <a:endCxn id="70" idx="3"/>
            </p:cNvCxnSpPr>
            <p:nvPr/>
          </p:nvCxnSpPr>
          <p:spPr>
            <a:xfrm flipH="1" rot="10800000">
              <a:off x="1484934" y="3665252"/>
              <a:ext cx="3552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62" idx="6"/>
              <a:endCxn id="69" idx="2"/>
            </p:cNvCxnSpPr>
            <p:nvPr/>
          </p:nvCxnSpPr>
          <p:spPr>
            <a:xfrm>
              <a:off x="784350" y="2530275"/>
              <a:ext cx="682200" cy="2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71" idx="1"/>
              <a:endCxn id="68" idx="4"/>
            </p:cNvCxnSpPr>
            <p:nvPr/>
          </p:nvCxnSpPr>
          <p:spPr>
            <a:xfrm rot="10800000">
              <a:off x="2441966" y="2465852"/>
              <a:ext cx="3843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70" idx="7"/>
              <a:endCxn id="68" idx="4"/>
            </p:cNvCxnSpPr>
            <p:nvPr/>
          </p:nvCxnSpPr>
          <p:spPr>
            <a:xfrm flipH="1" rot="10800000">
              <a:off x="2103559" y="2465852"/>
              <a:ext cx="3384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72" idx="2"/>
              <a:endCxn id="69" idx="6"/>
            </p:cNvCxnSpPr>
            <p:nvPr/>
          </p:nvCxnSpPr>
          <p:spPr>
            <a:xfrm rot="10800000">
              <a:off x="1838975" y="2768125"/>
              <a:ext cx="1205700" cy="3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71" idx="1"/>
              <a:endCxn id="69" idx="6"/>
            </p:cNvCxnSpPr>
            <p:nvPr/>
          </p:nvCxnSpPr>
          <p:spPr>
            <a:xfrm rot="10800000">
              <a:off x="1838966" y="2768252"/>
              <a:ext cx="987300" cy="656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2" idx="2"/>
              <a:endCxn id="70" idx="7"/>
            </p:cNvCxnSpPr>
            <p:nvPr/>
          </p:nvCxnSpPr>
          <p:spPr>
            <a:xfrm flipH="1">
              <a:off x="2103575" y="2800225"/>
              <a:ext cx="941100" cy="62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Google Shape;87;p14"/>
          <p:cNvSpPr txBox="1"/>
          <p:nvPr/>
        </p:nvSpPr>
        <p:spPr>
          <a:xfrm>
            <a:off x="1762325" y="4506525"/>
            <a:ext cx="1623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Petersen Graph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</a:t>
            </a: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1717850" y="2109675"/>
            <a:ext cx="4470300" cy="1486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32"/>
          <p:cNvCxnSpPr>
            <a:endCxn id="469" idx="1"/>
          </p:cNvCxnSpPr>
          <p:nvPr/>
        </p:nvCxnSpPr>
        <p:spPr>
          <a:xfrm>
            <a:off x="441950" y="2853075"/>
            <a:ext cx="1275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2"/>
          <p:cNvSpPr txBox="1"/>
          <p:nvPr/>
        </p:nvSpPr>
        <p:spPr>
          <a:xfrm>
            <a:off x="1778125" y="1717850"/>
            <a:ext cx="1697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Hamiltonian 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869075" y="2471300"/>
            <a:ext cx="421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73" name="Google Shape;473;p32"/>
          <p:cNvGrpSpPr/>
          <p:nvPr/>
        </p:nvGrpSpPr>
        <p:grpSpPr>
          <a:xfrm>
            <a:off x="1717850" y="2566725"/>
            <a:ext cx="4470375" cy="577650"/>
            <a:chOff x="1717850" y="2566725"/>
            <a:chExt cx="4470375" cy="577650"/>
          </a:xfrm>
        </p:grpSpPr>
        <p:sp>
          <p:nvSpPr>
            <p:cNvPr id="474" name="Google Shape;474;p32"/>
            <p:cNvSpPr/>
            <p:nvPr/>
          </p:nvSpPr>
          <p:spPr>
            <a:xfrm>
              <a:off x="2220713" y="2566725"/>
              <a:ext cx="1346100" cy="57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Polynomial time reduction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4230425" y="2571675"/>
              <a:ext cx="1346100" cy="57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TSP solver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476" name="Google Shape;476;p32"/>
            <p:cNvCxnSpPr>
              <a:stCxn id="469" idx="1"/>
              <a:endCxn id="474" idx="1"/>
            </p:cNvCxnSpPr>
            <p:nvPr/>
          </p:nvCxnSpPr>
          <p:spPr>
            <a:xfrm>
              <a:off x="1717850" y="2853075"/>
              <a:ext cx="502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7" name="Google Shape;477;p32"/>
            <p:cNvCxnSpPr>
              <a:stCxn id="474" idx="3"/>
              <a:endCxn id="475" idx="1"/>
            </p:cNvCxnSpPr>
            <p:nvPr/>
          </p:nvCxnSpPr>
          <p:spPr>
            <a:xfrm>
              <a:off x="3566813" y="2853075"/>
              <a:ext cx="663600" cy="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8" name="Google Shape;478;p32"/>
            <p:cNvCxnSpPr>
              <a:stCxn id="475" idx="3"/>
              <a:endCxn id="469" idx="3"/>
            </p:cNvCxnSpPr>
            <p:nvPr/>
          </p:nvCxnSpPr>
          <p:spPr>
            <a:xfrm flipH="1" rot="10800000">
              <a:off x="5576525" y="2853225"/>
              <a:ext cx="611700" cy="4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79" name="Google Shape;479;p32"/>
          <p:cNvCxnSpPr>
            <a:stCxn id="469" idx="3"/>
          </p:cNvCxnSpPr>
          <p:nvPr/>
        </p:nvCxnSpPr>
        <p:spPr>
          <a:xfrm>
            <a:off x="6188150" y="2853075"/>
            <a:ext cx="1165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2"/>
          <p:cNvSpPr txBox="1"/>
          <p:nvPr/>
        </p:nvSpPr>
        <p:spPr>
          <a:xfrm>
            <a:off x="6489650" y="2452050"/>
            <a:ext cx="954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yes/no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32"/>
          <p:cNvSpPr txBox="1"/>
          <p:nvPr/>
        </p:nvSpPr>
        <p:spPr>
          <a:xfrm>
            <a:off x="1717850" y="39734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What’s the polynomial time reduction?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</a:t>
            </a:r>
            <a:endParaRPr/>
          </a:p>
        </p:txBody>
      </p:sp>
      <p:sp>
        <p:nvSpPr>
          <p:cNvPr id="487" name="Google Shape;4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Given graph </a:t>
            </a:r>
            <a:r>
              <a:rPr i="1" lang="en">
                <a:solidFill>
                  <a:srgbClr val="FFFFFF"/>
                </a:solidFill>
              </a:rPr>
              <a:t>G = 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V, E</a:t>
            </a:r>
            <a:r>
              <a:rPr lang="en">
                <a:solidFill>
                  <a:srgbClr val="FFFFFF"/>
                </a:solidFill>
              </a:rPr>
              <a:t>) for the Hamiltonian Cycle problem.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Create a new graph </a:t>
            </a:r>
            <a:r>
              <a:rPr i="1" lang="en">
                <a:solidFill>
                  <a:srgbClr val="FFFFFF"/>
                </a:solidFill>
              </a:rPr>
              <a:t>G’</a:t>
            </a:r>
            <a:r>
              <a:rPr lang="en">
                <a:solidFill>
                  <a:srgbClr val="FFFFFF"/>
                </a:solidFill>
              </a:rPr>
              <a:t> = (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i="1" lang="en">
                <a:solidFill>
                  <a:srgbClr val="FFFFFF"/>
                </a:solidFill>
              </a:rPr>
              <a:t>V⨯V</a:t>
            </a:r>
            <a:r>
              <a:rPr lang="en">
                <a:solidFill>
                  <a:srgbClr val="FFFFFF"/>
                </a:solidFill>
              </a:rPr>
              <a:t>) where </a:t>
            </a:r>
            <a:r>
              <a:rPr i="1" lang="en">
                <a:solidFill>
                  <a:srgbClr val="FFFFFF"/>
                </a:solidFill>
              </a:rPr>
              <a:t>e(v</a:t>
            </a:r>
            <a:r>
              <a:rPr baseline="-25000" i="1"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j</a:t>
            </a:r>
            <a:r>
              <a:rPr i="1"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rgbClr val="FFFFFF"/>
                </a:solidFill>
              </a:rPr>
              <a:t>= 1 if </a:t>
            </a:r>
            <a:r>
              <a:rPr i="1" lang="en">
                <a:solidFill>
                  <a:srgbClr val="FFFFFF"/>
                </a:solidFill>
              </a:rPr>
              <a:t>(v</a:t>
            </a:r>
            <a:r>
              <a:rPr baseline="-25000"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j</a:t>
            </a:r>
            <a:r>
              <a:rPr i="1"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rgbClr val="FFFFFF"/>
                </a:solidFill>
              </a:rPr>
              <a:t>∊ </a:t>
            </a:r>
            <a:r>
              <a:rPr i="1"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,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otherwise </a:t>
            </a:r>
            <a:r>
              <a:rPr i="1" lang="en">
                <a:solidFill>
                  <a:srgbClr val="FFFFFF"/>
                </a:solidFill>
              </a:rPr>
              <a:t>e(v</a:t>
            </a:r>
            <a:r>
              <a:rPr baseline="-25000" i="1"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i="1" lang="en">
                <a:solidFill>
                  <a:srgbClr val="FFFFFF"/>
                </a:solidFill>
              </a:rPr>
              <a:t>v</a:t>
            </a:r>
            <a:r>
              <a:rPr baseline="-25000" i="1" lang="en">
                <a:solidFill>
                  <a:srgbClr val="FFFFFF"/>
                </a:solidFill>
              </a:rPr>
              <a:t>j</a:t>
            </a:r>
            <a:r>
              <a:rPr i="1"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rgbClr val="FFFFFF"/>
                </a:solidFill>
              </a:rPr>
              <a:t>=</a:t>
            </a:r>
            <a:r>
              <a:rPr lang="en">
                <a:solidFill>
                  <a:srgbClr val="FFFFFF"/>
                </a:solidFill>
              </a:rPr>
              <a:t> 2.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Input </a:t>
            </a:r>
            <a:r>
              <a:rPr i="1" lang="en">
                <a:solidFill>
                  <a:srgbClr val="FFFFFF"/>
                </a:solidFill>
              </a:rPr>
              <a:t>G’</a:t>
            </a:r>
            <a:r>
              <a:rPr lang="en">
                <a:solidFill>
                  <a:srgbClr val="FFFFFF"/>
                </a:solidFill>
              </a:rPr>
              <a:t> into the Traveling Salesman Solver, where we’re deciding whether a route exists with total distance ≤</a:t>
            </a:r>
            <a:r>
              <a:rPr i="1" lang="en">
                <a:solidFill>
                  <a:srgbClr val="FFFFFF"/>
                </a:solidFill>
              </a:rPr>
              <a:t>|V|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solution to this TSP will be exactly the solution to whether the original graph </a:t>
            </a:r>
            <a:r>
              <a:rPr i="1"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 contains a hamiltonian cycle.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TSP outputs</a:t>
            </a:r>
            <a:r>
              <a:rPr i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yes for </a:t>
            </a:r>
            <a:r>
              <a:rPr i="1" lang="en">
                <a:solidFill>
                  <a:srgbClr val="FFFFFF"/>
                </a:solidFill>
              </a:rPr>
              <a:t>G’</a:t>
            </a:r>
            <a:r>
              <a:rPr lang="en">
                <a:solidFill>
                  <a:srgbClr val="FFFFFF"/>
                </a:solidFill>
              </a:rPr>
              <a:t>, that means it found a path visiting all nodes while only using edges in </a:t>
            </a:r>
            <a:r>
              <a:rPr i="1"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 (otherwise it would have to use an edge with value 2 or visit a node more than once).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a Hamiltonian cycle exists in </a:t>
            </a:r>
            <a:r>
              <a:rPr i="1"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, then that cycle will also exist in </a:t>
            </a:r>
            <a:r>
              <a:rPr i="1" lang="en">
                <a:solidFill>
                  <a:srgbClr val="FFFFFF"/>
                </a:solidFill>
              </a:rPr>
              <a:t>G’</a:t>
            </a:r>
            <a:r>
              <a:rPr lang="en">
                <a:solidFill>
                  <a:srgbClr val="FFFFFF"/>
                </a:solidFill>
              </a:rPr>
              <a:t> and will have total distance equal to </a:t>
            </a:r>
            <a:r>
              <a:rPr i="1" lang="en">
                <a:solidFill>
                  <a:srgbClr val="FFFFFF"/>
                </a:solidFill>
              </a:rPr>
              <a:t>|V|</a:t>
            </a:r>
            <a:r>
              <a:rPr lang="en">
                <a:solidFill>
                  <a:srgbClr val="FFFFFF"/>
                </a:solidFill>
              </a:rPr>
              <a:t>, which would have TSP output yes.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</a:t>
            </a:r>
            <a:endParaRPr/>
          </a:p>
        </p:txBody>
      </p:sp>
      <p:sp>
        <p:nvSpPr>
          <p:cNvPr id="493" name="Google Shape;4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reduction only involved creating </a:t>
            </a:r>
            <a:r>
              <a:rPr i="1" lang="en">
                <a:solidFill>
                  <a:srgbClr val="FFFFFF"/>
                </a:solidFill>
              </a:rPr>
              <a:t>G’</a:t>
            </a:r>
            <a:r>
              <a:rPr lang="en">
                <a:solidFill>
                  <a:srgbClr val="FFFFFF"/>
                </a:solidFill>
              </a:rPr>
              <a:t>, which can be done in polynomial time.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Therefore, the “hard part” must be in the TSP solver.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TSP is </a:t>
            </a: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hard.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TSP is in NP; given a route it’s easy to check that it is valid and has total distance ≤ </a:t>
            </a:r>
            <a:r>
              <a:rPr i="1" lang="en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TSP is </a:t>
            </a: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complete.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Note that this proof relies on the assumption that Hamiltonian Cycle is </a:t>
            </a:r>
            <a:r>
              <a:rPr i="1" lang="en">
                <a:solidFill>
                  <a:srgbClr val="FFFFFF"/>
                </a:solidFill>
              </a:rPr>
              <a:t>NP-</a:t>
            </a:r>
            <a:r>
              <a:rPr lang="en">
                <a:solidFill>
                  <a:srgbClr val="FFFFFF"/>
                </a:solidFill>
              </a:rPr>
              <a:t>complete.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This is true, but we haven’t proven it here.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</a:t>
            </a:r>
            <a:endParaRPr/>
          </a:p>
        </p:txBody>
      </p:sp>
      <p:grpSp>
        <p:nvGrpSpPr>
          <p:cNvPr id="499" name="Google Shape;499;p35"/>
          <p:cNvGrpSpPr/>
          <p:nvPr/>
        </p:nvGrpSpPr>
        <p:grpSpPr>
          <a:xfrm>
            <a:off x="411750" y="1214500"/>
            <a:ext cx="4060200" cy="3245475"/>
            <a:chOff x="411750" y="1214500"/>
            <a:chExt cx="4060200" cy="3245475"/>
          </a:xfrm>
        </p:grpSpPr>
        <p:sp>
          <p:nvSpPr>
            <p:cNvPr id="500" name="Google Shape;500;p35"/>
            <p:cNvSpPr/>
            <p:nvPr/>
          </p:nvSpPr>
          <p:spPr>
            <a:xfrm>
              <a:off x="4117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501" name="Google Shape;501;p35"/>
            <p:cNvCxnSpPr>
              <a:stCxn id="502" idx="7"/>
              <a:endCxn id="503" idx="4"/>
            </p:cNvCxnSpPr>
            <p:nvPr/>
          </p:nvCxnSpPr>
          <p:spPr>
            <a:xfrm flipH="1" rot="10800000">
              <a:off x="3704034" y="2700152"/>
              <a:ext cx="5817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4" name="Google Shape;504;p35"/>
            <p:cNvSpPr/>
            <p:nvPr/>
          </p:nvSpPr>
          <p:spPr>
            <a:xfrm>
              <a:off x="2239450" y="121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669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33860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40993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255550" y="2126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66425" y="25983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785525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2771700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044675" y="26302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511" name="Google Shape;511;p35"/>
            <p:cNvCxnSpPr>
              <a:stCxn id="505" idx="6"/>
              <a:endCxn id="502" idx="2"/>
            </p:cNvCxnSpPr>
            <p:nvPr/>
          </p:nvCxnSpPr>
          <p:spPr>
            <a:xfrm>
              <a:off x="1539500" y="4290025"/>
              <a:ext cx="1846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5"/>
            <p:cNvCxnSpPr>
              <a:stCxn id="500" idx="4"/>
              <a:endCxn id="505" idx="1"/>
            </p:cNvCxnSpPr>
            <p:nvPr/>
          </p:nvCxnSpPr>
          <p:spPr>
            <a:xfrm>
              <a:off x="598050" y="2700225"/>
              <a:ext cx="6234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5"/>
            <p:cNvCxnSpPr>
              <a:stCxn id="500" idx="7"/>
              <a:endCxn id="504" idx="2"/>
            </p:cNvCxnSpPr>
            <p:nvPr/>
          </p:nvCxnSpPr>
          <p:spPr>
            <a:xfrm flipH="1" rot="10800000">
              <a:off x="729784" y="1384402"/>
              <a:ext cx="15096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5"/>
            <p:cNvCxnSpPr>
              <a:stCxn id="503" idx="1"/>
              <a:endCxn id="504" idx="6"/>
            </p:cNvCxnSpPr>
            <p:nvPr/>
          </p:nvCxnSpPr>
          <p:spPr>
            <a:xfrm rot="10800000">
              <a:off x="2611916" y="1384402"/>
              <a:ext cx="15420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5"/>
            <p:cNvCxnSpPr>
              <a:stCxn id="504" idx="4"/>
              <a:endCxn id="506" idx="0"/>
            </p:cNvCxnSpPr>
            <p:nvPr/>
          </p:nvCxnSpPr>
          <p:spPr>
            <a:xfrm>
              <a:off x="2425750" y="1554400"/>
              <a:ext cx="16200" cy="57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5"/>
            <p:cNvCxnSpPr>
              <a:stCxn id="503" idx="2"/>
              <a:endCxn id="510" idx="6"/>
            </p:cNvCxnSpPr>
            <p:nvPr/>
          </p:nvCxnSpPr>
          <p:spPr>
            <a:xfrm flipH="1">
              <a:off x="3417150" y="2530275"/>
              <a:ext cx="682200" cy="27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5"/>
            <p:cNvCxnSpPr>
              <a:stCxn id="502" idx="1"/>
              <a:endCxn id="509" idx="5"/>
            </p:cNvCxnSpPr>
            <p:nvPr/>
          </p:nvCxnSpPr>
          <p:spPr>
            <a:xfrm rot="10800000">
              <a:off x="3089866" y="3665252"/>
              <a:ext cx="3507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5"/>
            <p:cNvCxnSpPr>
              <a:stCxn id="505" idx="7"/>
              <a:endCxn id="508" idx="3"/>
            </p:cNvCxnSpPr>
            <p:nvPr/>
          </p:nvCxnSpPr>
          <p:spPr>
            <a:xfrm flipH="1" rot="10800000">
              <a:off x="1484934" y="3665252"/>
              <a:ext cx="3552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35"/>
            <p:cNvCxnSpPr>
              <a:stCxn id="500" idx="6"/>
              <a:endCxn id="507" idx="2"/>
            </p:cNvCxnSpPr>
            <p:nvPr/>
          </p:nvCxnSpPr>
          <p:spPr>
            <a:xfrm>
              <a:off x="784350" y="2530275"/>
              <a:ext cx="682200" cy="2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35"/>
            <p:cNvCxnSpPr>
              <a:stCxn id="509" idx="1"/>
              <a:endCxn id="506" idx="4"/>
            </p:cNvCxnSpPr>
            <p:nvPr/>
          </p:nvCxnSpPr>
          <p:spPr>
            <a:xfrm rot="10800000">
              <a:off x="2441966" y="2465852"/>
              <a:ext cx="3843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5"/>
            <p:cNvCxnSpPr>
              <a:stCxn id="508" idx="7"/>
              <a:endCxn id="506" idx="4"/>
            </p:cNvCxnSpPr>
            <p:nvPr/>
          </p:nvCxnSpPr>
          <p:spPr>
            <a:xfrm flipH="1" rot="10800000">
              <a:off x="2103559" y="2465852"/>
              <a:ext cx="3384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5"/>
            <p:cNvCxnSpPr>
              <a:stCxn id="510" idx="2"/>
              <a:endCxn id="507" idx="6"/>
            </p:cNvCxnSpPr>
            <p:nvPr/>
          </p:nvCxnSpPr>
          <p:spPr>
            <a:xfrm rot="10800000">
              <a:off x="1838975" y="2768125"/>
              <a:ext cx="1205700" cy="3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5"/>
            <p:cNvCxnSpPr>
              <a:stCxn id="509" idx="1"/>
              <a:endCxn id="507" idx="6"/>
            </p:cNvCxnSpPr>
            <p:nvPr/>
          </p:nvCxnSpPr>
          <p:spPr>
            <a:xfrm rot="10800000">
              <a:off x="1838966" y="2768252"/>
              <a:ext cx="987300" cy="656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5"/>
            <p:cNvCxnSpPr>
              <a:stCxn id="510" idx="2"/>
              <a:endCxn id="508" idx="7"/>
            </p:cNvCxnSpPr>
            <p:nvPr/>
          </p:nvCxnSpPr>
          <p:spPr>
            <a:xfrm flipH="1">
              <a:off x="2103575" y="2800225"/>
              <a:ext cx="941100" cy="62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35"/>
          <p:cNvSpPr txBox="1"/>
          <p:nvPr/>
        </p:nvSpPr>
        <p:spPr>
          <a:xfrm>
            <a:off x="1762325" y="4506525"/>
            <a:ext cx="1623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Petersen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6" name="Google Shape;526;p35"/>
          <p:cNvSpPr txBox="1"/>
          <p:nvPr/>
        </p:nvSpPr>
        <p:spPr>
          <a:xfrm>
            <a:off x="4902300" y="1880150"/>
            <a:ext cx="39300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strike="sngStrike">
                <a:solidFill>
                  <a:schemeClr val="dk1"/>
                </a:solidFill>
              </a:rPr>
              <a:t>Can you trace a path through this graph that travels along each edge exactly once?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Polynomial Time Algorithm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visits each vertex exactly once?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</a:t>
            </a: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411750" y="1214500"/>
            <a:ext cx="4060200" cy="3245475"/>
            <a:chOff x="411750" y="1214500"/>
            <a:chExt cx="4060200" cy="3245475"/>
          </a:xfrm>
        </p:grpSpPr>
        <p:sp>
          <p:nvSpPr>
            <p:cNvPr id="533" name="Google Shape;533;p36"/>
            <p:cNvSpPr/>
            <p:nvPr/>
          </p:nvSpPr>
          <p:spPr>
            <a:xfrm>
              <a:off x="4117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534" name="Google Shape;534;p36"/>
            <p:cNvCxnSpPr>
              <a:stCxn id="535" idx="7"/>
              <a:endCxn id="536" idx="4"/>
            </p:cNvCxnSpPr>
            <p:nvPr/>
          </p:nvCxnSpPr>
          <p:spPr>
            <a:xfrm flipH="1" rot="10800000">
              <a:off x="3704034" y="2700152"/>
              <a:ext cx="5817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36"/>
            <p:cNvSpPr/>
            <p:nvPr/>
          </p:nvSpPr>
          <p:spPr>
            <a:xfrm>
              <a:off x="2239450" y="121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1669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3860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0993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255550" y="2126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466425" y="25983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785525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771700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044675" y="26302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544" name="Google Shape;544;p36"/>
            <p:cNvCxnSpPr>
              <a:stCxn id="538" idx="6"/>
              <a:endCxn id="535" idx="2"/>
            </p:cNvCxnSpPr>
            <p:nvPr/>
          </p:nvCxnSpPr>
          <p:spPr>
            <a:xfrm>
              <a:off x="1539500" y="4290025"/>
              <a:ext cx="1846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6"/>
            <p:cNvCxnSpPr>
              <a:stCxn id="533" idx="4"/>
              <a:endCxn id="538" idx="1"/>
            </p:cNvCxnSpPr>
            <p:nvPr/>
          </p:nvCxnSpPr>
          <p:spPr>
            <a:xfrm>
              <a:off x="598050" y="2700225"/>
              <a:ext cx="6234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6"/>
            <p:cNvCxnSpPr>
              <a:stCxn id="533" idx="7"/>
              <a:endCxn id="537" idx="2"/>
            </p:cNvCxnSpPr>
            <p:nvPr/>
          </p:nvCxnSpPr>
          <p:spPr>
            <a:xfrm flipH="1" rot="10800000">
              <a:off x="729784" y="1384402"/>
              <a:ext cx="15096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6"/>
            <p:cNvCxnSpPr>
              <a:stCxn id="536" idx="1"/>
              <a:endCxn id="537" idx="6"/>
            </p:cNvCxnSpPr>
            <p:nvPr/>
          </p:nvCxnSpPr>
          <p:spPr>
            <a:xfrm rot="10800000">
              <a:off x="2611916" y="1384402"/>
              <a:ext cx="15420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36"/>
            <p:cNvCxnSpPr>
              <a:stCxn id="537" idx="4"/>
              <a:endCxn id="539" idx="0"/>
            </p:cNvCxnSpPr>
            <p:nvPr/>
          </p:nvCxnSpPr>
          <p:spPr>
            <a:xfrm>
              <a:off x="2425750" y="1554400"/>
              <a:ext cx="16200" cy="57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36"/>
            <p:cNvCxnSpPr>
              <a:stCxn id="536" idx="2"/>
              <a:endCxn id="543" idx="6"/>
            </p:cNvCxnSpPr>
            <p:nvPr/>
          </p:nvCxnSpPr>
          <p:spPr>
            <a:xfrm flipH="1">
              <a:off x="3417150" y="2530275"/>
              <a:ext cx="682200" cy="27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36"/>
            <p:cNvCxnSpPr>
              <a:stCxn id="535" idx="1"/>
              <a:endCxn id="542" idx="5"/>
            </p:cNvCxnSpPr>
            <p:nvPr/>
          </p:nvCxnSpPr>
          <p:spPr>
            <a:xfrm rot="10800000">
              <a:off x="3089866" y="3665252"/>
              <a:ext cx="3507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36"/>
            <p:cNvCxnSpPr>
              <a:stCxn id="538" idx="7"/>
              <a:endCxn id="541" idx="3"/>
            </p:cNvCxnSpPr>
            <p:nvPr/>
          </p:nvCxnSpPr>
          <p:spPr>
            <a:xfrm flipH="1" rot="10800000">
              <a:off x="1484934" y="3665252"/>
              <a:ext cx="3552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36"/>
            <p:cNvCxnSpPr>
              <a:stCxn id="533" idx="6"/>
              <a:endCxn id="540" idx="2"/>
            </p:cNvCxnSpPr>
            <p:nvPr/>
          </p:nvCxnSpPr>
          <p:spPr>
            <a:xfrm>
              <a:off x="784350" y="2530275"/>
              <a:ext cx="682200" cy="2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36"/>
            <p:cNvCxnSpPr>
              <a:stCxn id="542" idx="1"/>
              <a:endCxn id="539" idx="4"/>
            </p:cNvCxnSpPr>
            <p:nvPr/>
          </p:nvCxnSpPr>
          <p:spPr>
            <a:xfrm rot="10800000">
              <a:off x="2441966" y="2465852"/>
              <a:ext cx="3843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36"/>
            <p:cNvCxnSpPr>
              <a:stCxn id="541" idx="7"/>
              <a:endCxn id="539" idx="4"/>
            </p:cNvCxnSpPr>
            <p:nvPr/>
          </p:nvCxnSpPr>
          <p:spPr>
            <a:xfrm flipH="1" rot="10800000">
              <a:off x="2103559" y="2465852"/>
              <a:ext cx="3384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6"/>
            <p:cNvCxnSpPr>
              <a:stCxn id="543" idx="2"/>
              <a:endCxn id="540" idx="6"/>
            </p:cNvCxnSpPr>
            <p:nvPr/>
          </p:nvCxnSpPr>
          <p:spPr>
            <a:xfrm rot="10800000">
              <a:off x="1838975" y="2768125"/>
              <a:ext cx="1205700" cy="3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6"/>
            <p:cNvCxnSpPr>
              <a:stCxn id="542" idx="1"/>
              <a:endCxn id="540" idx="6"/>
            </p:cNvCxnSpPr>
            <p:nvPr/>
          </p:nvCxnSpPr>
          <p:spPr>
            <a:xfrm rot="10800000">
              <a:off x="1838966" y="2768252"/>
              <a:ext cx="987300" cy="656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36"/>
            <p:cNvCxnSpPr>
              <a:stCxn id="543" idx="2"/>
              <a:endCxn id="541" idx="7"/>
            </p:cNvCxnSpPr>
            <p:nvPr/>
          </p:nvCxnSpPr>
          <p:spPr>
            <a:xfrm flipH="1">
              <a:off x="2103575" y="2800225"/>
              <a:ext cx="941100" cy="62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8" name="Google Shape;558;p36"/>
          <p:cNvSpPr txBox="1"/>
          <p:nvPr/>
        </p:nvSpPr>
        <p:spPr>
          <a:xfrm>
            <a:off x="1762325" y="4506525"/>
            <a:ext cx="1623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Petersen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4902300" y="1880150"/>
            <a:ext cx="39300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strike="sngStrike">
                <a:solidFill>
                  <a:schemeClr val="dk1"/>
                </a:solidFill>
              </a:rPr>
              <a:t>Can you trace a path through this graph that travels along each edge exactly once?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Polynomial Time Algorithm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strike="sngStrike">
                <a:solidFill>
                  <a:schemeClr val="dk1"/>
                </a:solidFill>
              </a:rPr>
              <a:t>Can you trace a path through this graph that visits each vertex exactly once?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NP-complete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Eulerian Paths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152475"/>
            <a:ext cx="85206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graph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 is it possible to construct a path (or a cycle, i.e. a path starting and ending on the same vertex) that visits each edge exactly once?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1604975" y="2698525"/>
            <a:ext cx="1551700" cy="1127400"/>
            <a:chOff x="1604975" y="2698525"/>
            <a:chExt cx="1551700" cy="1127400"/>
          </a:xfrm>
        </p:grpSpPr>
        <p:sp>
          <p:nvSpPr>
            <p:cNvPr id="95" name="Google Shape;95;p15"/>
            <p:cNvSpPr/>
            <p:nvPr/>
          </p:nvSpPr>
          <p:spPr>
            <a:xfrm>
              <a:off x="1604975" y="26985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784075" y="26985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194475" y="34860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98" name="Google Shape;98;p15"/>
            <p:cNvCxnSpPr>
              <a:stCxn id="95" idx="4"/>
              <a:endCxn id="97" idx="1"/>
            </p:cNvCxnSpPr>
            <p:nvPr/>
          </p:nvCxnSpPr>
          <p:spPr>
            <a:xfrm>
              <a:off x="1791275" y="3038425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>
              <a:stCxn id="95" idx="6"/>
              <a:endCxn id="96" idx="2"/>
            </p:cNvCxnSpPr>
            <p:nvPr/>
          </p:nvCxnSpPr>
          <p:spPr>
            <a:xfrm>
              <a:off x="1977575" y="2868475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>
              <a:stCxn id="97" idx="7"/>
              <a:endCxn id="96" idx="4"/>
            </p:cNvCxnSpPr>
            <p:nvPr/>
          </p:nvCxnSpPr>
          <p:spPr>
            <a:xfrm flipH="1" rot="10800000">
              <a:off x="2512509" y="3038402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15"/>
          <p:cNvGrpSpPr/>
          <p:nvPr/>
        </p:nvGrpSpPr>
        <p:grpSpPr>
          <a:xfrm>
            <a:off x="4934000" y="2081925"/>
            <a:ext cx="2850150" cy="2877825"/>
            <a:chOff x="4934000" y="2081925"/>
            <a:chExt cx="2850150" cy="2877825"/>
          </a:xfrm>
        </p:grpSpPr>
        <p:sp>
          <p:nvSpPr>
            <p:cNvPr id="102" name="Google Shape;102;p15"/>
            <p:cNvSpPr/>
            <p:nvPr/>
          </p:nvSpPr>
          <p:spPr>
            <a:xfrm>
              <a:off x="5586850" y="20819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765950" y="20819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176350" y="34860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05" name="Google Shape;105;p15"/>
            <p:cNvCxnSpPr>
              <a:stCxn id="102" idx="4"/>
              <a:endCxn id="104" idx="1"/>
            </p:cNvCxnSpPr>
            <p:nvPr/>
          </p:nvCxnSpPr>
          <p:spPr>
            <a:xfrm>
              <a:off x="5773150" y="2421825"/>
              <a:ext cx="457800" cy="111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5"/>
            <p:cNvCxnSpPr>
              <a:stCxn id="102" idx="6"/>
              <a:endCxn id="103" idx="2"/>
            </p:cNvCxnSpPr>
            <p:nvPr/>
          </p:nvCxnSpPr>
          <p:spPr>
            <a:xfrm>
              <a:off x="5959450" y="2251875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5"/>
            <p:cNvCxnSpPr>
              <a:stCxn id="104" idx="7"/>
              <a:endCxn id="103" idx="4"/>
            </p:cNvCxnSpPr>
            <p:nvPr/>
          </p:nvCxnSpPr>
          <p:spPr>
            <a:xfrm flipH="1" rot="10800000">
              <a:off x="6494384" y="2421902"/>
              <a:ext cx="457800" cy="111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15"/>
            <p:cNvSpPr/>
            <p:nvPr/>
          </p:nvSpPr>
          <p:spPr>
            <a:xfrm>
              <a:off x="6176350" y="46198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934000" y="29986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411550" y="29986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11" name="Google Shape;111;p15"/>
            <p:cNvCxnSpPr>
              <a:stCxn id="109" idx="7"/>
              <a:endCxn id="102" idx="3"/>
            </p:cNvCxnSpPr>
            <p:nvPr/>
          </p:nvCxnSpPr>
          <p:spPr>
            <a:xfrm flipH="1" rot="10800000">
              <a:off x="5252034" y="2371902"/>
              <a:ext cx="389400" cy="67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>
              <a:stCxn id="109" idx="5"/>
              <a:endCxn id="108" idx="1"/>
            </p:cNvCxnSpPr>
            <p:nvPr/>
          </p:nvCxnSpPr>
          <p:spPr>
            <a:xfrm>
              <a:off x="5252034" y="3288748"/>
              <a:ext cx="978900" cy="1380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>
              <a:stCxn id="108" idx="7"/>
              <a:endCxn id="110" idx="3"/>
            </p:cNvCxnSpPr>
            <p:nvPr/>
          </p:nvCxnSpPr>
          <p:spPr>
            <a:xfrm flipH="1" rot="10800000">
              <a:off x="6494384" y="3288727"/>
              <a:ext cx="971700" cy="1380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>
              <a:stCxn id="110" idx="1"/>
              <a:endCxn id="103" idx="5"/>
            </p:cNvCxnSpPr>
            <p:nvPr/>
          </p:nvCxnSpPr>
          <p:spPr>
            <a:xfrm rot="10800000">
              <a:off x="7083916" y="2371902"/>
              <a:ext cx="382200" cy="67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>
              <a:stCxn id="109" idx="6"/>
              <a:endCxn id="104" idx="2"/>
            </p:cNvCxnSpPr>
            <p:nvPr/>
          </p:nvCxnSpPr>
          <p:spPr>
            <a:xfrm>
              <a:off x="5306600" y="3168575"/>
              <a:ext cx="869700" cy="487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>
              <a:stCxn id="104" idx="6"/>
              <a:endCxn id="110" idx="2"/>
            </p:cNvCxnSpPr>
            <p:nvPr/>
          </p:nvCxnSpPr>
          <p:spPr>
            <a:xfrm flipH="1" rot="10800000">
              <a:off x="6548950" y="3168475"/>
              <a:ext cx="862500" cy="487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5"/>
            <p:cNvCxnSpPr>
              <a:stCxn id="102" idx="5"/>
              <a:endCxn id="110" idx="2"/>
            </p:cNvCxnSpPr>
            <p:nvPr/>
          </p:nvCxnSpPr>
          <p:spPr>
            <a:xfrm>
              <a:off x="5904884" y="2372048"/>
              <a:ext cx="1506600" cy="79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>
              <a:stCxn id="109" idx="6"/>
              <a:endCxn id="103" idx="3"/>
            </p:cNvCxnSpPr>
            <p:nvPr/>
          </p:nvCxnSpPr>
          <p:spPr>
            <a:xfrm flipH="1" rot="10800000">
              <a:off x="5306600" y="2372075"/>
              <a:ext cx="1513800" cy="79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" name="Google Shape;119;p15"/>
          <p:cNvGrpSpPr/>
          <p:nvPr/>
        </p:nvGrpSpPr>
        <p:grpSpPr>
          <a:xfrm>
            <a:off x="1604875" y="2421900"/>
            <a:ext cx="1551800" cy="1183775"/>
            <a:chOff x="1604875" y="2421900"/>
            <a:chExt cx="1551800" cy="1183775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2249075" y="242190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2784075" y="321887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1604875" y="321897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5079875" y="1865163"/>
            <a:ext cx="2508325" cy="2478788"/>
            <a:chOff x="5079875" y="1865163"/>
            <a:chExt cx="2508325" cy="2478788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5400550" y="39029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079875" y="236452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6008963" y="297522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5815738" y="3462613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5586850" y="28840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6176400" y="1865163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6870725" y="2884038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7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215600" y="2364463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6384656" y="2975213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9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6657824" y="3462625"/>
              <a:ext cx="389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6952174" y="3957250"/>
              <a:ext cx="3894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Eulerian Paths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311700" y="1152475"/>
            <a:ext cx="85206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graph 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 is it possible to construct a path (or a cycle, i.e. a path starting and ending on the same vertex) that visits each edge exactly once?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679900" y="2383325"/>
            <a:ext cx="3058325" cy="2099625"/>
            <a:chOff x="2679900" y="2383325"/>
            <a:chExt cx="3058325" cy="2099625"/>
          </a:xfrm>
        </p:grpSpPr>
        <p:sp>
          <p:nvSpPr>
            <p:cNvPr id="142" name="Google Shape;142;p16"/>
            <p:cNvSpPr/>
            <p:nvPr/>
          </p:nvSpPr>
          <p:spPr>
            <a:xfrm>
              <a:off x="2679900" y="32896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811950" y="2383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365625" y="32896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45" name="Google Shape;145;p16"/>
            <p:cNvCxnSpPr>
              <a:stCxn id="142" idx="6"/>
              <a:endCxn id="146" idx="0"/>
            </p:cNvCxnSpPr>
            <p:nvPr/>
          </p:nvCxnSpPr>
          <p:spPr>
            <a:xfrm>
              <a:off x="3052500" y="3459550"/>
              <a:ext cx="945900" cy="683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6"/>
            <p:cNvCxnSpPr>
              <a:stCxn id="142" idx="6"/>
              <a:endCxn id="143" idx="4"/>
            </p:cNvCxnSpPr>
            <p:nvPr/>
          </p:nvCxnSpPr>
          <p:spPr>
            <a:xfrm flipH="1" rot="10800000">
              <a:off x="3052500" y="2723350"/>
              <a:ext cx="945900" cy="736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>
              <a:stCxn id="144" idx="1"/>
              <a:endCxn id="143" idx="5"/>
            </p:cNvCxnSpPr>
            <p:nvPr/>
          </p:nvCxnSpPr>
          <p:spPr>
            <a:xfrm rot="10800000">
              <a:off x="4129891" y="2673377"/>
              <a:ext cx="1290300" cy="66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6"/>
            <p:cNvSpPr/>
            <p:nvPr/>
          </p:nvSpPr>
          <p:spPr>
            <a:xfrm>
              <a:off x="3811950" y="4143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49" name="Google Shape;149;p16"/>
            <p:cNvCxnSpPr>
              <a:stCxn id="146" idx="6"/>
              <a:endCxn id="144" idx="3"/>
            </p:cNvCxnSpPr>
            <p:nvPr/>
          </p:nvCxnSpPr>
          <p:spPr>
            <a:xfrm flipH="1" rot="10800000">
              <a:off x="4184550" y="3579800"/>
              <a:ext cx="1235700" cy="733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>
              <a:stCxn id="142" idx="0"/>
              <a:endCxn id="143" idx="1"/>
            </p:cNvCxnSpPr>
            <p:nvPr/>
          </p:nvCxnSpPr>
          <p:spPr>
            <a:xfrm flipH="1" rot="10800000">
              <a:off x="2866200" y="2433100"/>
              <a:ext cx="1000200" cy="85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6"/>
            <p:cNvCxnSpPr>
              <a:stCxn id="142" idx="4"/>
              <a:endCxn id="146" idx="3"/>
            </p:cNvCxnSpPr>
            <p:nvPr/>
          </p:nvCxnSpPr>
          <p:spPr>
            <a:xfrm>
              <a:off x="2866200" y="3629500"/>
              <a:ext cx="1000200" cy="803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6"/>
            <p:cNvCxnSpPr>
              <a:stCxn id="144" idx="2"/>
              <a:endCxn id="142" idx="6"/>
            </p:cNvCxnSpPr>
            <p:nvPr/>
          </p:nvCxnSpPr>
          <p:spPr>
            <a:xfrm rot="10800000">
              <a:off x="3052625" y="3459550"/>
              <a:ext cx="2313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16"/>
          <p:cNvSpPr txBox="1"/>
          <p:nvPr/>
        </p:nvSpPr>
        <p:spPr>
          <a:xfrm>
            <a:off x="2843825" y="4603150"/>
            <a:ext cx="2521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Seven Bridges of Königsberg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070825" y="3289600"/>
            <a:ext cx="15237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 SOLUTION!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Eulerian Paths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152475"/>
            <a:ext cx="85206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fact: there is an Eulerian circuit (or cycle) if and only if all vertices have even degree.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Intuition: If all vertices have an even degree, when you arrive at a vertex you must also have a way out.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311700" y="2209063"/>
            <a:ext cx="8644200" cy="2877825"/>
            <a:chOff x="311700" y="2209063"/>
            <a:chExt cx="8644200" cy="2877825"/>
          </a:xfrm>
        </p:grpSpPr>
        <p:sp>
          <p:nvSpPr>
            <p:cNvPr id="162" name="Google Shape;162;p17"/>
            <p:cNvSpPr/>
            <p:nvPr/>
          </p:nvSpPr>
          <p:spPr>
            <a:xfrm>
              <a:off x="311700" y="31003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90800" y="31003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901200" y="38878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65" name="Google Shape;165;p17"/>
            <p:cNvCxnSpPr>
              <a:stCxn id="162" idx="4"/>
              <a:endCxn id="164" idx="1"/>
            </p:cNvCxnSpPr>
            <p:nvPr/>
          </p:nvCxnSpPr>
          <p:spPr>
            <a:xfrm>
              <a:off x="498000" y="3440250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7"/>
            <p:cNvCxnSpPr>
              <a:stCxn id="162" idx="6"/>
              <a:endCxn id="163" idx="2"/>
            </p:cNvCxnSpPr>
            <p:nvPr/>
          </p:nvCxnSpPr>
          <p:spPr>
            <a:xfrm>
              <a:off x="684300" y="3270300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7"/>
            <p:cNvCxnSpPr>
              <a:stCxn id="164" idx="7"/>
              <a:endCxn id="163" idx="4"/>
            </p:cNvCxnSpPr>
            <p:nvPr/>
          </p:nvCxnSpPr>
          <p:spPr>
            <a:xfrm flipH="1" rot="10800000">
              <a:off x="1219234" y="3440227"/>
              <a:ext cx="457800" cy="49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17"/>
            <p:cNvSpPr/>
            <p:nvPr/>
          </p:nvSpPr>
          <p:spPr>
            <a:xfrm>
              <a:off x="3109125" y="22090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288225" y="22090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698625" y="36131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1" name="Google Shape;171;p17"/>
            <p:cNvCxnSpPr>
              <a:stCxn id="168" idx="4"/>
              <a:endCxn id="170" idx="1"/>
            </p:cNvCxnSpPr>
            <p:nvPr/>
          </p:nvCxnSpPr>
          <p:spPr>
            <a:xfrm>
              <a:off x="3295425" y="2548963"/>
              <a:ext cx="457800" cy="111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7"/>
            <p:cNvCxnSpPr>
              <a:stCxn id="168" idx="6"/>
              <a:endCxn id="169" idx="2"/>
            </p:cNvCxnSpPr>
            <p:nvPr/>
          </p:nvCxnSpPr>
          <p:spPr>
            <a:xfrm>
              <a:off x="3481725" y="2379013"/>
              <a:ext cx="8064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7"/>
            <p:cNvCxnSpPr>
              <a:stCxn id="170" idx="7"/>
              <a:endCxn id="169" idx="4"/>
            </p:cNvCxnSpPr>
            <p:nvPr/>
          </p:nvCxnSpPr>
          <p:spPr>
            <a:xfrm flipH="1" rot="10800000">
              <a:off x="4016659" y="2549040"/>
              <a:ext cx="457800" cy="111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17"/>
            <p:cNvSpPr/>
            <p:nvPr/>
          </p:nvSpPr>
          <p:spPr>
            <a:xfrm>
              <a:off x="3698625" y="4746988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456275" y="31257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933825" y="31257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7" name="Google Shape;177;p17"/>
            <p:cNvCxnSpPr>
              <a:stCxn id="175" idx="7"/>
              <a:endCxn id="168" idx="3"/>
            </p:cNvCxnSpPr>
            <p:nvPr/>
          </p:nvCxnSpPr>
          <p:spPr>
            <a:xfrm flipH="1" rot="10800000">
              <a:off x="2774309" y="2499040"/>
              <a:ext cx="389400" cy="67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7"/>
            <p:cNvCxnSpPr>
              <a:stCxn id="175" idx="5"/>
              <a:endCxn id="174" idx="1"/>
            </p:cNvCxnSpPr>
            <p:nvPr/>
          </p:nvCxnSpPr>
          <p:spPr>
            <a:xfrm>
              <a:off x="2774309" y="3415885"/>
              <a:ext cx="978900" cy="1380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7"/>
            <p:cNvCxnSpPr>
              <a:stCxn id="174" idx="7"/>
              <a:endCxn id="176" idx="3"/>
            </p:cNvCxnSpPr>
            <p:nvPr/>
          </p:nvCxnSpPr>
          <p:spPr>
            <a:xfrm flipH="1" rot="10800000">
              <a:off x="4016659" y="3415865"/>
              <a:ext cx="971700" cy="1380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7"/>
            <p:cNvCxnSpPr>
              <a:stCxn id="176" idx="1"/>
              <a:endCxn id="169" idx="5"/>
            </p:cNvCxnSpPr>
            <p:nvPr/>
          </p:nvCxnSpPr>
          <p:spPr>
            <a:xfrm rot="10800000">
              <a:off x="4606191" y="2499040"/>
              <a:ext cx="382200" cy="67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7"/>
            <p:cNvCxnSpPr>
              <a:stCxn id="175" idx="6"/>
              <a:endCxn id="170" idx="2"/>
            </p:cNvCxnSpPr>
            <p:nvPr/>
          </p:nvCxnSpPr>
          <p:spPr>
            <a:xfrm>
              <a:off x="2828875" y="3295713"/>
              <a:ext cx="869700" cy="487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7"/>
            <p:cNvCxnSpPr>
              <a:stCxn id="170" idx="6"/>
              <a:endCxn id="176" idx="2"/>
            </p:cNvCxnSpPr>
            <p:nvPr/>
          </p:nvCxnSpPr>
          <p:spPr>
            <a:xfrm flipH="1" rot="10800000">
              <a:off x="4071225" y="3295613"/>
              <a:ext cx="862500" cy="487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7"/>
            <p:cNvCxnSpPr>
              <a:stCxn id="168" idx="5"/>
              <a:endCxn id="176" idx="2"/>
            </p:cNvCxnSpPr>
            <p:nvPr/>
          </p:nvCxnSpPr>
          <p:spPr>
            <a:xfrm>
              <a:off x="3427159" y="2499185"/>
              <a:ext cx="1506600" cy="79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7"/>
            <p:cNvCxnSpPr>
              <a:stCxn id="175" idx="6"/>
              <a:endCxn id="169" idx="3"/>
            </p:cNvCxnSpPr>
            <p:nvPr/>
          </p:nvCxnSpPr>
          <p:spPr>
            <a:xfrm flipH="1" rot="10800000">
              <a:off x="2828875" y="2499213"/>
              <a:ext cx="1513800" cy="79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7"/>
            <p:cNvSpPr/>
            <p:nvPr/>
          </p:nvSpPr>
          <p:spPr>
            <a:xfrm>
              <a:off x="5897575" y="3395938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029625" y="2489663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83300" y="3395938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88" name="Google Shape;188;p17"/>
            <p:cNvCxnSpPr>
              <a:stCxn id="185" idx="6"/>
              <a:endCxn id="189" idx="0"/>
            </p:cNvCxnSpPr>
            <p:nvPr/>
          </p:nvCxnSpPr>
          <p:spPr>
            <a:xfrm>
              <a:off x="6270175" y="3565888"/>
              <a:ext cx="945900" cy="683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7"/>
            <p:cNvCxnSpPr>
              <a:stCxn id="185" idx="6"/>
              <a:endCxn id="186" idx="4"/>
            </p:cNvCxnSpPr>
            <p:nvPr/>
          </p:nvCxnSpPr>
          <p:spPr>
            <a:xfrm flipH="1" rot="10800000">
              <a:off x="6270175" y="2829688"/>
              <a:ext cx="945900" cy="736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7"/>
            <p:cNvCxnSpPr>
              <a:stCxn id="187" idx="1"/>
              <a:endCxn id="186" idx="5"/>
            </p:cNvCxnSpPr>
            <p:nvPr/>
          </p:nvCxnSpPr>
          <p:spPr>
            <a:xfrm rot="10800000">
              <a:off x="7347566" y="2779715"/>
              <a:ext cx="1290300" cy="66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" name="Google Shape;189;p17"/>
            <p:cNvSpPr/>
            <p:nvPr/>
          </p:nvSpPr>
          <p:spPr>
            <a:xfrm>
              <a:off x="7029625" y="4249388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2" name="Google Shape;192;p17"/>
            <p:cNvCxnSpPr>
              <a:stCxn id="189" idx="6"/>
              <a:endCxn id="187" idx="3"/>
            </p:cNvCxnSpPr>
            <p:nvPr/>
          </p:nvCxnSpPr>
          <p:spPr>
            <a:xfrm flipH="1" rot="10800000">
              <a:off x="7402225" y="3686138"/>
              <a:ext cx="1235700" cy="733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7"/>
            <p:cNvCxnSpPr>
              <a:stCxn id="185" idx="0"/>
              <a:endCxn id="186" idx="1"/>
            </p:cNvCxnSpPr>
            <p:nvPr/>
          </p:nvCxnSpPr>
          <p:spPr>
            <a:xfrm flipH="1" rot="10800000">
              <a:off x="6083875" y="2539438"/>
              <a:ext cx="1000200" cy="85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7"/>
            <p:cNvCxnSpPr>
              <a:stCxn id="185" idx="4"/>
              <a:endCxn id="189" idx="3"/>
            </p:cNvCxnSpPr>
            <p:nvPr/>
          </p:nvCxnSpPr>
          <p:spPr>
            <a:xfrm>
              <a:off x="6083875" y="3735838"/>
              <a:ext cx="1000200" cy="803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7"/>
            <p:cNvCxnSpPr>
              <a:stCxn id="187" idx="2"/>
              <a:endCxn id="185" idx="6"/>
            </p:cNvCxnSpPr>
            <p:nvPr/>
          </p:nvCxnSpPr>
          <p:spPr>
            <a:xfrm rot="10800000">
              <a:off x="6270300" y="3565888"/>
              <a:ext cx="2313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Eulerian Paths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311700" y="1152475"/>
            <a:ext cx="85206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fact: there is an Eulerian circuit (or cycle) if and only if all vertices have even degree.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Intuition: If all vertices have an even degree, when you arrive at a vertex you must also have a way out.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2" name="Google Shape;202;p18"/>
          <p:cNvGrpSpPr/>
          <p:nvPr/>
        </p:nvGrpSpPr>
        <p:grpSpPr>
          <a:xfrm>
            <a:off x="1655200" y="3035650"/>
            <a:ext cx="4907025" cy="1875225"/>
            <a:chOff x="1655200" y="3035650"/>
            <a:chExt cx="4907025" cy="1875225"/>
          </a:xfrm>
        </p:grpSpPr>
        <p:sp>
          <p:nvSpPr>
            <p:cNvPr id="203" name="Google Shape;203;p18"/>
            <p:cNvSpPr/>
            <p:nvPr/>
          </p:nvSpPr>
          <p:spPr>
            <a:xfrm>
              <a:off x="1655200" y="3652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189625" y="3652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791775" y="45709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06" name="Google Shape;206;p18"/>
            <p:cNvCxnSpPr>
              <a:stCxn id="203" idx="5"/>
              <a:endCxn id="205" idx="1"/>
            </p:cNvCxnSpPr>
            <p:nvPr/>
          </p:nvCxnSpPr>
          <p:spPr>
            <a:xfrm>
              <a:off x="1973234" y="3942998"/>
              <a:ext cx="1873200" cy="677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>
              <a:stCxn id="203" idx="6"/>
              <a:endCxn id="208" idx="2"/>
            </p:cNvCxnSpPr>
            <p:nvPr/>
          </p:nvCxnSpPr>
          <p:spPr>
            <a:xfrm>
              <a:off x="2027800" y="3822825"/>
              <a:ext cx="1764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>
              <a:stCxn id="205" idx="7"/>
              <a:endCxn id="204" idx="4"/>
            </p:cNvCxnSpPr>
            <p:nvPr/>
          </p:nvCxnSpPr>
          <p:spPr>
            <a:xfrm flipH="1" rot="10800000">
              <a:off x="4109809" y="3992852"/>
              <a:ext cx="2266200" cy="62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18"/>
            <p:cNvSpPr/>
            <p:nvPr/>
          </p:nvSpPr>
          <p:spPr>
            <a:xfrm>
              <a:off x="3791775" y="30356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791775" y="36528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11" name="Google Shape;211;p18"/>
            <p:cNvCxnSpPr>
              <a:stCxn id="208" idx="6"/>
              <a:endCxn id="204" idx="2"/>
            </p:cNvCxnSpPr>
            <p:nvPr/>
          </p:nvCxnSpPr>
          <p:spPr>
            <a:xfrm>
              <a:off x="4164375" y="3822825"/>
              <a:ext cx="20253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8"/>
            <p:cNvCxnSpPr>
              <a:stCxn id="203" idx="7"/>
              <a:endCxn id="210" idx="2"/>
            </p:cNvCxnSpPr>
            <p:nvPr/>
          </p:nvCxnSpPr>
          <p:spPr>
            <a:xfrm flipH="1" rot="10800000">
              <a:off x="1973234" y="3205552"/>
              <a:ext cx="1818600" cy="49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8"/>
            <p:cNvCxnSpPr>
              <a:stCxn id="210" idx="6"/>
              <a:endCxn id="204" idx="1"/>
            </p:cNvCxnSpPr>
            <p:nvPr/>
          </p:nvCxnSpPr>
          <p:spPr>
            <a:xfrm>
              <a:off x="4164375" y="3205600"/>
              <a:ext cx="2079900" cy="49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" name="Google Shape;214;p18"/>
          <p:cNvGrpSpPr/>
          <p:nvPr/>
        </p:nvGrpSpPr>
        <p:grpSpPr>
          <a:xfrm>
            <a:off x="2870250" y="3012250"/>
            <a:ext cx="2444250" cy="1467975"/>
            <a:chOff x="2870250" y="3012250"/>
            <a:chExt cx="2444250" cy="1467975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2870250" y="30122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41900" y="30122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4385700" y="34867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3020450" y="3486750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3182925" y="409342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4613650" y="4093525"/>
              <a:ext cx="3726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1" name="Google Shape;221;p18"/>
          <p:cNvSpPr txBox="1"/>
          <p:nvPr/>
        </p:nvSpPr>
        <p:spPr>
          <a:xfrm>
            <a:off x="324975" y="2290475"/>
            <a:ext cx="85206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will still be an Eulerian path if exactly 2 of the vertices have odd degree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Eulerian Paths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311700" y="1152475"/>
            <a:ext cx="85206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fact: there is an Eulerian circuit (or cycle) if and only if all vertices have even degree.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Intuition: If all vertices have an even degree, when you arrive at a vertex you must also have a way out.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will still be an Eulerian path if exactly 2 of the vertices have odd degree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18575" y="2604254"/>
            <a:ext cx="85206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Algorithm: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Start at any vertex </a:t>
            </a:r>
            <a:r>
              <a:rPr i="1"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, and start walking a path until you return to </a:t>
            </a:r>
            <a:r>
              <a:rPr i="1" lang="en">
                <a:solidFill>
                  <a:schemeClr val="dk1"/>
                </a:solidFill>
              </a:rPr>
              <a:t>v </a:t>
            </a:r>
            <a:r>
              <a:rPr lang="en">
                <a:solidFill>
                  <a:schemeClr val="dk1"/>
                </a:solidFill>
              </a:rPr>
              <a:t>(keeping track of which edges have been used).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any vertex </a:t>
            </a:r>
            <a:r>
              <a:rPr i="1"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 along your path still has unused edges, go back to step 1 and find a circuit starting at </a:t>
            </a:r>
            <a:r>
              <a:rPr i="1"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, then add that new path in the middle of the first path where </a:t>
            </a:r>
            <a:r>
              <a:rPr i="1"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 was reached.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Continue until no more vertices have unused edges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Runtime: </a:t>
            </a: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(|</a:t>
            </a:r>
            <a:r>
              <a:rPr i="1" lang="en">
                <a:solidFill>
                  <a:schemeClr val="dk1"/>
                </a:solidFill>
              </a:rPr>
              <a:t>E|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411750" y="1214500"/>
            <a:ext cx="4060200" cy="3245475"/>
            <a:chOff x="411750" y="1214500"/>
            <a:chExt cx="4060200" cy="3245475"/>
          </a:xfrm>
        </p:grpSpPr>
        <p:sp>
          <p:nvSpPr>
            <p:cNvPr id="235" name="Google Shape;235;p20"/>
            <p:cNvSpPr/>
            <p:nvPr/>
          </p:nvSpPr>
          <p:spPr>
            <a:xfrm>
              <a:off x="4117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36" name="Google Shape;236;p20"/>
            <p:cNvCxnSpPr>
              <a:stCxn id="237" idx="7"/>
              <a:endCxn id="238" idx="4"/>
            </p:cNvCxnSpPr>
            <p:nvPr/>
          </p:nvCxnSpPr>
          <p:spPr>
            <a:xfrm flipH="1" rot="10800000">
              <a:off x="3704034" y="2700152"/>
              <a:ext cx="5817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0"/>
            <p:cNvSpPr/>
            <p:nvPr/>
          </p:nvSpPr>
          <p:spPr>
            <a:xfrm>
              <a:off x="2239450" y="121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1669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860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40993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255550" y="2126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466425" y="25983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785525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771700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044675" y="26302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46" name="Google Shape;246;p20"/>
            <p:cNvCxnSpPr>
              <a:stCxn id="240" idx="6"/>
              <a:endCxn id="237" idx="2"/>
            </p:cNvCxnSpPr>
            <p:nvPr/>
          </p:nvCxnSpPr>
          <p:spPr>
            <a:xfrm>
              <a:off x="1539500" y="4290025"/>
              <a:ext cx="1846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0"/>
            <p:cNvCxnSpPr>
              <a:stCxn id="235" idx="4"/>
              <a:endCxn id="240" idx="1"/>
            </p:cNvCxnSpPr>
            <p:nvPr/>
          </p:nvCxnSpPr>
          <p:spPr>
            <a:xfrm>
              <a:off x="598050" y="2700225"/>
              <a:ext cx="6234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0"/>
            <p:cNvCxnSpPr>
              <a:stCxn id="235" idx="7"/>
              <a:endCxn id="239" idx="2"/>
            </p:cNvCxnSpPr>
            <p:nvPr/>
          </p:nvCxnSpPr>
          <p:spPr>
            <a:xfrm flipH="1" rot="10800000">
              <a:off x="729784" y="1384402"/>
              <a:ext cx="15096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>
              <a:stCxn id="238" idx="1"/>
              <a:endCxn id="239" idx="6"/>
            </p:cNvCxnSpPr>
            <p:nvPr/>
          </p:nvCxnSpPr>
          <p:spPr>
            <a:xfrm rot="10800000">
              <a:off x="2611916" y="1384402"/>
              <a:ext cx="15420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0"/>
            <p:cNvCxnSpPr>
              <a:stCxn id="239" idx="4"/>
              <a:endCxn id="241" idx="0"/>
            </p:cNvCxnSpPr>
            <p:nvPr/>
          </p:nvCxnSpPr>
          <p:spPr>
            <a:xfrm>
              <a:off x="2425750" y="1554400"/>
              <a:ext cx="16200" cy="57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0"/>
            <p:cNvCxnSpPr>
              <a:stCxn id="238" idx="2"/>
              <a:endCxn id="245" idx="6"/>
            </p:cNvCxnSpPr>
            <p:nvPr/>
          </p:nvCxnSpPr>
          <p:spPr>
            <a:xfrm flipH="1">
              <a:off x="3417150" y="2530275"/>
              <a:ext cx="682200" cy="27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0"/>
            <p:cNvCxnSpPr>
              <a:stCxn id="237" idx="1"/>
              <a:endCxn id="244" idx="5"/>
            </p:cNvCxnSpPr>
            <p:nvPr/>
          </p:nvCxnSpPr>
          <p:spPr>
            <a:xfrm rot="10800000">
              <a:off x="3089866" y="3665252"/>
              <a:ext cx="3507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0"/>
            <p:cNvCxnSpPr>
              <a:stCxn id="240" idx="7"/>
              <a:endCxn id="243" idx="3"/>
            </p:cNvCxnSpPr>
            <p:nvPr/>
          </p:nvCxnSpPr>
          <p:spPr>
            <a:xfrm flipH="1" rot="10800000">
              <a:off x="1484934" y="3665252"/>
              <a:ext cx="3552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0"/>
            <p:cNvCxnSpPr>
              <a:stCxn id="235" idx="6"/>
              <a:endCxn id="242" idx="2"/>
            </p:cNvCxnSpPr>
            <p:nvPr/>
          </p:nvCxnSpPr>
          <p:spPr>
            <a:xfrm>
              <a:off x="784350" y="2530275"/>
              <a:ext cx="682200" cy="2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>
              <a:stCxn id="244" idx="1"/>
              <a:endCxn id="241" idx="4"/>
            </p:cNvCxnSpPr>
            <p:nvPr/>
          </p:nvCxnSpPr>
          <p:spPr>
            <a:xfrm rot="10800000">
              <a:off x="2441966" y="2465852"/>
              <a:ext cx="3843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>
              <a:stCxn id="243" idx="7"/>
              <a:endCxn id="241" idx="4"/>
            </p:cNvCxnSpPr>
            <p:nvPr/>
          </p:nvCxnSpPr>
          <p:spPr>
            <a:xfrm flipH="1" rot="10800000">
              <a:off x="2103559" y="2465852"/>
              <a:ext cx="3384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>
              <a:stCxn id="245" idx="2"/>
              <a:endCxn id="242" idx="6"/>
            </p:cNvCxnSpPr>
            <p:nvPr/>
          </p:nvCxnSpPr>
          <p:spPr>
            <a:xfrm rot="10800000">
              <a:off x="1838975" y="2768125"/>
              <a:ext cx="1205700" cy="3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0"/>
            <p:cNvCxnSpPr>
              <a:stCxn id="244" idx="1"/>
              <a:endCxn id="242" idx="6"/>
            </p:cNvCxnSpPr>
            <p:nvPr/>
          </p:nvCxnSpPr>
          <p:spPr>
            <a:xfrm rot="10800000">
              <a:off x="1838966" y="2768252"/>
              <a:ext cx="987300" cy="656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>
              <a:stCxn id="245" idx="2"/>
              <a:endCxn id="243" idx="7"/>
            </p:cNvCxnSpPr>
            <p:nvPr/>
          </p:nvCxnSpPr>
          <p:spPr>
            <a:xfrm flipH="1">
              <a:off x="2103575" y="2800225"/>
              <a:ext cx="941100" cy="62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" name="Google Shape;260;p20"/>
          <p:cNvSpPr txBox="1"/>
          <p:nvPr/>
        </p:nvSpPr>
        <p:spPr>
          <a:xfrm>
            <a:off x="1762325" y="4506525"/>
            <a:ext cx="1623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Petersen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4902300" y="1880150"/>
            <a:ext cx="39300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travels along each edge exactly once?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visits each vertex exactly once?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Problems</a:t>
            </a: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411750" y="1214500"/>
            <a:ext cx="4060200" cy="3245475"/>
            <a:chOff x="411750" y="1214500"/>
            <a:chExt cx="4060200" cy="3245475"/>
          </a:xfrm>
        </p:grpSpPr>
        <p:sp>
          <p:nvSpPr>
            <p:cNvPr id="268" name="Google Shape;268;p21"/>
            <p:cNvSpPr/>
            <p:nvPr/>
          </p:nvSpPr>
          <p:spPr>
            <a:xfrm>
              <a:off x="4117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69" name="Google Shape;269;p21"/>
            <p:cNvCxnSpPr>
              <a:stCxn id="270" idx="7"/>
              <a:endCxn id="271" idx="4"/>
            </p:cNvCxnSpPr>
            <p:nvPr/>
          </p:nvCxnSpPr>
          <p:spPr>
            <a:xfrm flipH="1" rot="10800000">
              <a:off x="3704034" y="2700152"/>
              <a:ext cx="5817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21"/>
            <p:cNvSpPr/>
            <p:nvPr/>
          </p:nvSpPr>
          <p:spPr>
            <a:xfrm>
              <a:off x="2239450" y="12145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1669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386000" y="41200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099350" y="236032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255550" y="212605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466425" y="2598300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785525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771700" y="33751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044675" y="2630275"/>
              <a:ext cx="372600" cy="3399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279" name="Google Shape;279;p21"/>
            <p:cNvCxnSpPr>
              <a:stCxn id="273" idx="6"/>
              <a:endCxn id="270" idx="2"/>
            </p:cNvCxnSpPr>
            <p:nvPr/>
          </p:nvCxnSpPr>
          <p:spPr>
            <a:xfrm>
              <a:off x="1539500" y="4290025"/>
              <a:ext cx="1846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1"/>
            <p:cNvCxnSpPr>
              <a:stCxn id="268" idx="4"/>
              <a:endCxn id="273" idx="1"/>
            </p:cNvCxnSpPr>
            <p:nvPr/>
          </p:nvCxnSpPr>
          <p:spPr>
            <a:xfrm>
              <a:off x="598050" y="2700225"/>
              <a:ext cx="623400" cy="146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1"/>
            <p:cNvCxnSpPr>
              <a:stCxn id="268" idx="7"/>
              <a:endCxn id="272" idx="2"/>
            </p:cNvCxnSpPr>
            <p:nvPr/>
          </p:nvCxnSpPr>
          <p:spPr>
            <a:xfrm flipH="1" rot="10800000">
              <a:off x="729784" y="1384402"/>
              <a:ext cx="15096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1"/>
            <p:cNvCxnSpPr>
              <a:stCxn id="271" idx="1"/>
              <a:endCxn id="272" idx="6"/>
            </p:cNvCxnSpPr>
            <p:nvPr/>
          </p:nvCxnSpPr>
          <p:spPr>
            <a:xfrm rot="10800000">
              <a:off x="2611916" y="1384402"/>
              <a:ext cx="1542000" cy="102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1"/>
            <p:cNvCxnSpPr>
              <a:stCxn id="272" idx="4"/>
              <a:endCxn id="274" idx="0"/>
            </p:cNvCxnSpPr>
            <p:nvPr/>
          </p:nvCxnSpPr>
          <p:spPr>
            <a:xfrm>
              <a:off x="2425750" y="1554400"/>
              <a:ext cx="16200" cy="57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1"/>
            <p:cNvCxnSpPr>
              <a:stCxn id="271" idx="2"/>
              <a:endCxn id="278" idx="6"/>
            </p:cNvCxnSpPr>
            <p:nvPr/>
          </p:nvCxnSpPr>
          <p:spPr>
            <a:xfrm flipH="1">
              <a:off x="3417150" y="2530275"/>
              <a:ext cx="682200" cy="27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1"/>
            <p:cNvCxnSpPr>
              <a:stCxn id="270" idx="1"/>
              <a:endCxn id="277" idx="5"/>
            </p:cNvCxnSpPr>
            <p:nvPr/>
          </p:nvCxnSpPr>
          <p:spPr>
            <a:xfrm rot="10800000">
              <a:off x="3089866" y="3665252"/>
              <a:ext cx="3507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1"/>
            <p:cNvCxnSpPr>
              <a:stCxn id="273" idx="7"/>
              <a:endCxn id="276" idx="3"/>
            </p:cNvCxnSpPr>
            <p:nvPr/>
          </p:nvCxnSpPr>
          <p:spPr>
            <a:xfrm flipH="1" rot="10800000">
              <a:off x="1484934" y="3665252"/>
              <a:ext cx="355200" cy="50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1"/>
            <p:cNvCxnSpPr>
              <a:stCxn id="268" idx="6"/>
              <a:endCxn id="275" idx="2"/>
            </p:cNvCxnSpPr>
            <p:nvPr/>
          </p:nvCxnSpPr>
          <p:spPr>
            <a:xfrm>
              <a:off x="784350" y="2530275"/>
              <a:ext cx="682200" cy="2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1"/>
            <p:cNvCxnSpPr>
              <a:stCxn id="277" idx="1"/>
              <a:endCxn id="274" idx="4"/>
            </p:cNvCxnSpPr>
            <p:nvPr/>
          </p:nvCxnSpPr>
          <p:spPr>
            <a:xfrm rot="10800000">
              <a:off x="2441966" y="2465852"/>
              <a:ext cx="3843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1"/>
            <p:cNvCxnSpPr>
              <a:stCxn id="276" idx="7"/>
              <a:endCxn id="274" idx="4"/>
            </p:cNvCxnSpPr>
            <p:nvPr/>
          </p:nvCxnSpPr>
          <p:spPr>
            <a:xfrm flipH="1" rot="10800000">
              <a:off x="2103559" y="2465852"/>
              <a:ext cx="338400" cy="959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1"/>
            <p:cNvCxnSpPr>
              <a:stCxn id="278" idx="2"/>
              <a:endCxn id="275" idx="6"/>
            </p:cNvCxnSpPr>
            <p:nvPr/>
          </p:nvCxnSpPr>
          <p:spPr>
            <a:xfrm rot="10800000">
              <a:off x="1838975" y="2768125"/>
              <a:ext cx="1205700" cy="32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>
              <a:stCxn id="277" idx="1"/>
              <a:endCxn id="275" idx="6"/>
            </p:cNvCxnSpPr>
            <p:nvPr/>
          </p:nvCxnSpPr>
          <p:spPr>
            <a:xfrm rot="10800000">
              <a:off x="1838966" y="2768252"/>
              <a:ext cx="987300" cy="656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>
              <a:stCxn id="278" idx="2"/>
              <a:endCxn id="276" idx="7"/>
            </p:cNvCxnSpPr>
            <p:nvPr/>
          </p:nvCxnSpPr>
          <p:spPr>
            <a:xfrm flipH="1">
              <a:off x="2103575" y="2800225"/>
              <a:ext cx="941100" cy="624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21"/>
          <p:cNvSpPr txBox="1"/>
          <p:nvPr/>
        </p:nvSpPr>
        <p:spPr>
          <a:xfrm>
            <a:off x="1762325" y="4506525"/>
            <a:ext cx="1623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Petersen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902300" y="1880150"/>
            <a:ext cx="39300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strike="sngStrike">
                <a:solidFill>
                  <a:schemeClr val="dk1"/>
                </a:solidFill>
              </a:rPr>
              <a:t>Can you trace a path through this graph that travels along each edge exactly once?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Polynomial Time Algorithm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you trace a path through this graph that visits each vertex exactly once?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