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sldIdLst>
    <p:sldId id="256" r:id="rId2"/>
    <p:sldId id="258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01" r:id="rId16"/>
    <p:sldId id="295" r:id="rId17"/>
    <p:sldId id="296" r:id="rId18"/>
    <p:sldId id="297" r:id="rId19"/>
    <p:sldId id="29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7" autoAdjust="0"/>
  </p:normalViewPr>
  <p:slideViewPr>
    <p:cSldViewPr snapToGrid="0">
      <p:cViewPr varScale="1">
        <p:scale>
          <a:sx n="71" d="100"/>
          <a:sy n="71" d="100"/>
        </p:scale>
        <p:origin x="60" y="102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lgorithm-Design-Jon-Kleinberg/dp/03212953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nelltech.github.io/CS5112-F19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Co2-H2CL6Q?t=2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Krusk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Sources: Wikipedia; Kevin Wayne,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Kleinberg/</a:t>
            </a:r>
            <a:r>
              <a:rPr lang="en-US" sz="2400" dirty="0" err="1">
                <a:solidFill>
                  <a:schemeClr val="tx1"/>
                </a:solidFill>
                <a:hlinkClick r:id="rId3"/>
              </a:rPr>
              <a:t>Tardos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any subset of nodes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min cost edge with exactly one endpoint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MST must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We will see that this is not trivial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32" y="2509081"/>
            <a:ext cx="5457535" cy="25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any cycle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max cost edge belonging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MST must not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51" y="2132881"/>
            <a:ext cx="4960698" cy="25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Cycles, cuts, </a:t>
            </a:r>
            <a:r>
              <a:rPr lang="en-US" dirty="0" err="1"/>
              <a:t>cutsets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Cycle: set of edges returning to a node.</a:t>
                </a:r>
              </a:p>
              <a:p>
                <a:endParaRPr lang="en-US" dirty="0"/>
              </a:p>
              <a:p>
                <a:r>
                  <a:rPr lang="en-US" dirty="0"/>
                  <a:t>Cut: subset of nodes. </a:t>
                </a:r>
                <a:r>
                  <a:rPr lang="en-US" dirty="0" err="1"/>
                  <a:t>Cutset</a:t>
                </a:r>
                <a:r>
                  <a:rPr lang="en-US" dirty="0"/>
                  <a:t> is the edges on the fringe, i.e. with exactly one side in the cut.</a:t>
                </a:r>
              </a:p>
              <a:p>
                <a:pPr lvl="1"/>
                <a:r>
                  <a:rPr lang="en-US" dirty="0"/>
                  <a:t>Cut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{4,5,8}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Cutset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5−6, 5−7, 3−4,3−5,7−8}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3" y="1737359"/>
            <a:ext cx="2263364" cy="1087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901" y="3644457"/>
            <a:ext cx="3496500" cy="16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</a:t>
            </a:r>
            <a:r>
              <a:rPr lang="en-US" dirty="0" err="1"/>
              <a:t>cutset</a:t>
            </a:r>
            <a:r>
              <a:rPr lang="en-US" dirty="0"/>
              <a:t>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cycle and a </a:t>
            </a:r>
            <a:r>
              <a:rPr lang="en-US" dirty="0" err="1"/>
              <a:t>cutset</a:t>
            </a:r>
            <a:r>
              <a:rPr lang="en-US" dirty="0"/>
              <a:t> intersect at an even number of edges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Cycle must leave and enter the cut same number of 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Corollary: can’t have a lone edge in both cycle and </a:t>
            </a:r>
            <a:r>
              <a:rPr lang="en-US" dirty="0" err="1"/>
              <a:t>cutset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26" y="2997006"/>
            <a:ext cx="6571777" cy="22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sketches (exchange</a:t>
            </a:r>
            <a:r>
              <a:rPr lang="en-US" baseline="0" dirty="0"/>
              <a:t> arguments)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Cut</a:t>
                </a:r>
                <a:r>
                  <a:rPr lang="en-US" baseline="0" dirty="0"/>
                  <a:t> property:</a:t>
                </a:r>
                <a:r>
                  <a:rPr lang="en-US" dirty="0"/>
                  <a:t> cheapest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MST</a:t>
                </a:r>
                <a:endParaRPr lang="en-US" baseline="0" dirty="0"/>
              </a:p>
              <a:p>
                <a:endParaRPr lang="en-US" baseline="0" dirty="0"/>
              </a:p>
              <a:p>
                <a:endParaRPr lang="en-US" dirty="0"/>
              </a:p>
              <a:p>
                <a:endParaRPr lang="en-US" baseline="0" dirty="0"/>
              </a:p>
              <a:p>
                <a:r>
                  <a:rPr lang="en-US" baseline="0" dirty="0"/>
                  <a:t>Cycle property:</a:t>
                </a:r>
                <a:r>
                  <a:rPr lang="en-US" dirty="0"/>
                  <a:t> most expensive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not in MST</a:t>
                </a:r>
                <a:endParaRPr lang="en-US" baseline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A4166D-BE34-40A9-8CC1-F40708DB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26" y="1831199"/>
            <a:ext cx="3780311" cy="1813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9F1A7-52B1-4C30-8811-E405248A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805" y="4495391"/>
            <a:ext cx="3788371" cy="17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59B2-3D0A-4442-8DBC-91DC3E12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 is not trivial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604D-F14C-4962-AB0C-8AF8C810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cut property proof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cycle-</a:t>
            </a:r>
            <a:r>
              <a:rPr lang="en-US" dirty="0" err="1"/>
              <a:t>cutset</a:t>
            </a:r>
            <a:r>
              <a:rPr lang="en-US" dirty="0"/>
              <a:t>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93A9-51CE-462B-B1AC-E3C3E4AF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812776"/>
            <a:ext cx="2913017" cy="2077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9BF96-AED2-491A-A747-74B80A2C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9" y="4216266"/>
            <a:ext cx="3780311" cy="1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for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cut property at each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795462"/>
            <a:ext cx="4610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each unexplored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maintain cost of cheapest way of adding it to explored set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Speed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naively,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priority queue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2203879"/>
            <a:ext cx="5405625" cy="30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for </a:t>
            </a:r>
            <a:r>
              <a:rPr lang="en-US" dirty="0" err="1"/>
              <a:t>Kruskal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cases for new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Creates a cycle: discard using cycle property</a:t>
                </a:r>
              </a:p>
              <a:p>
                <a:pPr lvl="1"/>
                <a:r>
                  <a:rPr lang="en-US" dirty="0"/>
                  <a:t>Otherwise: insert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MST</a:t>
                </a:r>
              </a:p>
              <a:p>
                <a:pPr lvl="1"/>
                <a:r>
                  <a:rPr lang="en-US" dirty="0"/>
                  <a:t>Why? Cut property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connected component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1208"/>
          <a:stretch/>
        </p:blipFill>
        <p:spPr>
          <a:xfrm>
            <a:off x="7612056" y="3863183"/>
            <a:ext cx="3430977" cy="2682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16956-ABAF-48D8-A115-2E807FDEF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08"/>
          <a:stretch/>
        </p:blipFill>
        <p:spPr>
          <a:xfrm>
            <a:off x="8655066" y="1626330"/>
            <a:ext cx="2631242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7F06A-43C3-4E27-9EC4-A0436B99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set of edges for each connected component in MST</a:t>
            </a:r>
          </a:p>
          <a:p>
            <a:r>
              <a:rPr lang="en-US" dirty="0"/>
              <a:t>Use union-find to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2916240"/>
            <a:ext cx="6219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date: Wednesday October 16</a:t>
            </a:r>
          </a:p>
          <a:p>
            <a:pPr lvl="1"/>
            <a:r>
              <a:rPr lang="en-US" dirty="0"/>
              <a:t>In class, closed book</a:t>
            </a:r>
          </a:p>
          <a:p>
            <a:pPr lvl="1"/>
            <a:r>
              <a:rPr lang="en-US" dirty="0"/>
              <a:t>Review session in class on October 7</a:t>
            </a:r>
          </a:p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https://cornelltech.github.io/CS5112-F19/</a:t>
            </a:r>
            <a:endParaRPr lang="en-US" dirty="0"/>
          </a:p>
          <a:p>
            <a:r>
              <a:rPr lang="en-US" dirty="0"/>
              <a:t>HW1 is out, due by 10/7</a:t>
            </a:r>
          </a:p>
          <a:p>
            <a:pPr lvl="1"/>
            <a:r>
              <a:rPr lang="en-US" dirty="0"/>
              <a:t>Working in groups is important!</a:t>
            </a:r>
          </a:p>
          <a:p>
            <a:r>
              <a:rPr lang="en-US" dirty="0"/>
              <a:t>Q3 will be out Thursday, due in 24 hours</a:t>
            </a:r>
          </a:p>
          <a:p>
            <a:r>
              <a:rPr lang="en-US" dirty="0"/>
              <a:t>Lectures will be recorded “Real Soon Now”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7BC-B846-43CC-9429-723041C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vs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C189B-27D0-4B1D-8C42-5B44A3C52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Both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Though a </a:t>
                </a:r>
                <a:r>
                  <a:rPr lang="en-US" dirty="0">
                    <a:hlinkClick r:id="rId2"/>
                  </a:rPr>
                  <a:t>very painful </a:t>
                </a:r>
                <a:r>
                  <a:rPr lang="en-US" dirty="0" err="1">
                    <a:hlinkClick r:id="rId2"/>
                  </a:rPr>
                  <a:t>datastructure</a:t>
                </a:r>
                <a:r>
                  <a:rPr lang="en-US" dirty="0"/>
                  <a:t> can improve Prim</a:t>
                </a:r>
              </a:p>
              <a:p>
                <a:r>
                  <a:rPr lang="en-US" dirty="0"/>
                  <a:t>In general, Kruskal is better for sparse graphs and Prim for dense graphs</a:t>
                </a:r>
              </a:p>
              <a:p>
                <a:r>
                  <a:rPr lang="en-US" dirty="0"/>
                  <a:t>Practical impact of reference locality</a:t>
                </a:r>
              </a:p>
              <a:p>
                <a:pPr lvl="1"/>
                <a:r>
                  <a:rPr lang="en-US" dirty="0"/>
                  <a:t>Interaction with CPU memory architecture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C189B-27D0-4B1D-8C42-5B44A3C52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69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RB tree example video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Graphs, DAG’s, trees</a:t>
            </a:r>
          </a:p>
          <a:p>
            <a:r>
              <a:rPr lang="en-US" dirty="0"/>
              <a:t>Minimum spanning tree (MST)</a:t>
            </a:r>
          </a:p>
          <a:p>
            <a:r>
              <a:rPr lang="en-US" dirty="0"/>
              <a:t>Three simple MST algorithms</a:t>
            </a:r>
          </a:p>
          <a:p>
            <a:r>
              <a:rPr lang="en-US" dirty="0"/>
              <a:t>Proofs of correctness</a:t>
            </a:r>
          </a:p>
          <a:p>
            <a:r>
              <a:rPr lang="en-US" dirty="0"/>
              <a:t>Implementation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Trees,</a:t>
            </a:r>
            <a:r>
              <a:rPr lang="en-US" baseline="0" dirty="0"/>
              <a:t> DAGs,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general case: directed graph</a:t>
            </a:r>
          </a:p>
          <a:p>
            <a:r>
              <a:rPr lang="en-US" dirty="0"/>
              <a:t>Undirected graph: directed edges in both directions</a:t>
            </a:r>
          </a:p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Most ‘tree like’ graph</a:t>
            </a:r>
          </a:p>
          <a:p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4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graphs to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useful to find a tree inside a graph</a:t>
            </a:r>
          </a:p>
          <a:p>
            <a:pPr lvl="1"/>
            <a:r>
              <a:rPr lang="en-US" dirty="0"/>
              <a:t>Subset of the nodes and edges</a:t>
            </a:r>
          </a:p>
          <a:p>
            <a:pPr lvl="1"/>
            <a:r>
              <a:rPr lang="en-US" dirty="0"/>
              <a:t>Almost always cover all nodes, but just some edges</a:t>
            </a:r>
          </a:p>
          <a:p>
            <a:pPr lvl="2"/>
            <a:r>
              <a:rPr lang="en-US" dirty="0"/>
              <a:t>Why do we need to omit some edges?</a:t>
            </a:r>
          </a:p>
          <a:p>
            <a:r>
              <a:rPr lang="en-US" dirty="0"/>
              <a:t>Example: graph traversal via DFS/BFS</a:t>
            </a:r>
          </a:p>
          <a:p>
            <a:r>
              <a:rPr lang="en-US" dirty="0"/>
              <a:t>Sometimes you want to find a tree that is optimal </a:t>
            </a:r>
          </a:p>
          <a:p>
            <a:pPr lvl="1"/>
            <a:r>
              <a:rPr lang="en-US" dirty="0"/>
              <a:t>Most definitions of optimal are intractable</a:t>
            </a:r>
          </a:p>
          <a:p>
            <a:pPr lvl="2"/>
            <a:r>
              <a:rPr lang="en-US" dirty="0"/>
              <a:t>I.e., require 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7853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Definition: a set of edges that spans the graph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Cayley’s theorem: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spanning trees</a:t>
                </a:r>
              </a:p>
              <a:p>
                <a:pPr lvl="1"/>
                <a:r>
                  <a:rPr lang="en-US" dirty="0"/>
                  <a:t>Looks very hard to find the ‘best’ one!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79" y="2117489"/>
            <a:ext cx="9784242" cy="2881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5F253-B1C0-46DD-B71F-47B264389D85}"/>
              </a:ext>
            </a:extLst>
          </p:cNvPr>
          <p:cNvSpPr/>
          <p:nvPr/>
        </p:nvSpPr>
        <p:spPr>
          <a:xfrm>
            <a:off x="6204857" y="2299063"/>
            <a:ext cx="5120640" cy="2547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r>
              <a:rPr lang="en-US" baseline="0" dirty="0"/>
              <a:t> 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assumption: all edge costs distinct</a:t>
            </a:r>
          </a:p>
          <a:p>
            <a:r>
              <a:rPr lang="en-US" dirty="0"/>
              <a:t>MST: spanning tree with smallest cost</a:t>
            </a:r>
          </a:p>
          <a:p>
            <a:r>
              <a:rPr lang="en-US" dirty="0"/>
              <a:t>Digression: Steiner tree problem in graphs</a:t>
            </a:r>
          </a:p>
          <a:p>
            <a:pPr lvl="1"/>
            <a:r>
              <a:rPr lang="en-US" dirty="0"/>
              <a:t>Given an undirected graph with non-negative edge weights and a subset of vertices, usually referred to as terminals</a:t>
            </a:r>
          </a:p>
          <a:p>
            <a:pPr lvl="1"/>
            <a:r>
              <a:rPr lang="en-US" dirty="0"/>
              <a:t>Find a tree of minimum weight that contains all terminals (but may include additional vertices)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47" y="2072639"/>
            <a:ext cx="3761733" cy="11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Obvious: network connectivity</a:t>
            </a:r>
          </a:p>
          <a:p>
            <a:pPr lvl="1"/>
            <a:r>
              <a:rPr lang="en-US" dirty="0"/>
              <a:t>Old fashioned ‘emergency notification’ network</a:t>
            </a:r>
          </a:p>
          <a:p>
            <a:r>
              <a:rPr lang="en-US" dirty="0"/>
              <a:t>Non-obvious: </a:t>
            </a:r>
          </a:p>
          <a:p>
            <a:pPr lvl="1"/>
            <a:r>
              <a:rPr lang="en-US" dirty="0"/>
              <a:t>Traveling salesman problem</a:t>
            </a:r>
          </a:p>
          <a:p>
            <a:pPr lvl="2"/>
            <a:r>
              <a:rPr lang="en-US" dirty="0"/>
              <a:t>Very cool application</a:t>
            </a:r>
          </a:p>
          <a:p>
            <a:pPr lvl="1"/>
            <a:r>
              <a:rPr lang="en-US" dirty="0"/>
              <a:t>Image segmentation</a:t>
            </a:r>
          </a:p>
          <a:p>
            <a:pPr lvl="2"/>
            <a:r>
              <a:rPr lang="en-US" dirty="0"/>
              <a:t>See: Greg’s lecture on Union-Find</a:t>
            </a:r>
          </a:p>
        </p:txBody>
      </p:sp>
    </p:spTree>
    <p:extLst>
      <p:ext uri="{BB962C8B-B14F-4D97-AF65-F5344CB8AC3E}">
        <p14:creationId xmlns:p14="http://schemas.microsoft.com/office/powerpoint/2010/main" val="28841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MST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Prim: start with a root note and greedily grow a tree outwards, always adding cheapest edge at tree fringe</a:t>
            </a:r>
          </a:p>
          <a:p>
            <a:r>
              <a:rPr lang="en-US" dirty="0"/>
              <a:t>Kruskal: start with an empty tree, insert edges cheapest first, unless the edge would create a cycle</a:t>
            </a:r>
          </a:p>
          <a:p>
            <a:pPr lvl="1"/>
            <a:r>
              <a:rPr lang="en-US" dirty="0"/>
              <a:t>Nice </a:t>
            </a:r>
            <a:r>
              <a:rPr lang="en-US" dirty="0">
                <a:hlinkClick r:id="rId2"/>
              </a:rPr>
              <a:t>Kruskal</a:t>
            </a:r>
            <a:r>
              <a:rPr lang="en-US" dirty="0"/>
              <a:t> visualization</a:t>
            </a:r>
          </a:p>
          <a:p>
            <a:r>
              <a:rPr lang="en-US" dirty="0"/>
              <a:t>Reverse-delete: start with full graph, delete edges most expensive first, unless the edge would disconnect the tree</a:t>
            </a:r>
          </a:p>
        </p:txBody>
      </p:sp>
    </p:spTree>
    <p:extLst>
      <p:ext uri="{BB962C8B-B14F-4D97-AF65-F5344CB8AC3E}">
        <p14:creationId xmlns:p14="http://schemas.microsoft.com/office/powerpoint/2010/main" val="729664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35909</TotalTime>
  <Words>680</Words>
  <Application>Microsoft Office PowerPoint</Application>
  <PresentationFormat>Widescreen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Trees, DAGs, graphs</vt:lpstr>
      <vt:lpstr>From graphs to trees</vt:lpstr>
      <vt:lpstr>Spanning trees</vt:lpstr>
      <vt:lpstr>Minimum spanning tree (MST)</vt:lpstr>
      <vt:lpstr>MST applications</vt:lpstr>
      <vt:lpstr>Basic MST algorithms</vt:lpstr>
      <vt:lpstr>Cut property</vt:lpstr>
      <vt:lpstr>Cycle property</vt:lpstr>
      <vt:lpstr>Cycles, cuts, cutsets</vt:lpstr>
      <vt:lpstr>Cycle-cutset intersection</vt:lpstr>
      <vt:lpstr>Proof sketches (exchange arguments)</vt:lpstr>
      <vt:lpstr>Exchange argument is not trivial</vt:lpstr>
      <vt:lpstr>Correctness proof for Prim</vt:lpstr>
      <vt:lpstr>Prim implementation</vt:lpstr>
      <vt:lpstr>Correctness proof for Kruskal</vt:lpstr>
      <vt:lpstr>Kruskal implementation</vt:lpstr>
      <vt:lpstr>Kruskal vs Prim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599</cp:revision>
  <dcterms:created xsi:type="dcterms:W3CDTF">2013-08-17T21:02:01Z</dcterms:created>
  <dcterms:modified xsi:type="dcterms:W3CDTF">2019-10-20T03:24:20Z</dcterms:modified>
</cp:coreProperties>
</file>