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582dc2573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582dc2573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582dc2573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582dc2573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582dc2573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582dc2573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582dc257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582dc257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582dc2573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582dc257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6582dc2573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6582dc2573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582dc2573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6582dc2573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582dc2573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582dc2573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582dc2573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6582dc2573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82dc257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82dc25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82dc257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82dc257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82dc257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82dc257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582dc257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582dc257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582dc257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582dc257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582dc257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582dc257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582dc257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582dc257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582dc2573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582dc257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Computing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2"/>
          <p:cNvGrpSpPr/>
          <p:nvPr/>
        </p:nvGrpSpPr>
        <p:grpSpPr>
          <a:xfrm>
            <a:off x="912125" y="1886700"/>
            <a:ext cx="1664700" cy="2409000"/>
            <a:chOff x="912125" y="1886700"/>
            <a:chExt cx="1664700" cy="2409000"/>
          </a:xfrm>
        </p:grpSpPr>
        <p:cxnSp>
          <p:nvCxnSpPr>
            <p:cNvPr id="287" name="Google Shape;287;p22"/>
            <p:cNvCxnSpPr>
              <a:stCxn id="288" idx="3"/>
              <a:endCxn id="289" idx="1"/>
            </p:cNvCxnSpPr>
            <p:nvPr/>
          </p:nvCxnSpPr>
          <p:spPr>
            <a:xfrm>
              <a:off x="912125" y="1886700"/>
              <a:ext cx="1664700" cy="413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22"/>
            <p:cNvCxnSpPr>
              <a:stCxn id="288" idx="3"/>
              <a:endCxn id="291" idx="1"/>
            </p:cNvCxnSpPr>
            <p:nvPr/>
          </p:nvCxnSpPr>
          <p:spPr>
            <a:xfrm>
              <a:off x="912125" y="1886700"/>
              <a:ext cx="1664700" cy="1078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22"/>
            <p:cNvCxnSpPr>
              <a:stCxn id="288" idx="3"/>
              <a:endCxn id="293" idx="1"/>
            </p:cNvCxnSpPr>
            <p:nvPr/>
          </p:nvCxnSpPr>
          <p:spPr>
            <a:xfrm>
              <a:off x="912125" y="1886700"/>
              <a:ext cx="1654200" cy="1743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22"/>
            <p:cNvCxnSpPr>
              <a:stCxn id="288" idx="3"/>
              <a:endCxn id="295" idx="1"/>
            </p:cNvCxnSpPr>
            <p:nvPr/>
          </p:nvCxnSpPr>
          <p:spPr>
            <a:xfrm>
              <a:off x="912125" y="1886700"/>
              <a:ext cx="1654200" cy="2409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  <p:sp>
        <p:nvSpPr>
          <p:cNvPr id="296" name="Google Shape;296;p22"/>
          <p:cNvSpPr/>
          <p:nvPr/>
        </p:nvSpPr>
        <p:spPr>
          <a:xfrm>
            <a:off x="1486800" y="380675"/>
            <a:ext cx="673200" cy="7032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6772650" y="380675"/>
            <a:ext cx="741600" cy="7032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3788175" y="732275"/>
            <a:ext cx="1356300" cy="823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</a:t>
            </a:r>
            <a:endParaRPr/>
          </a:p>
        </p:txBody>
      </p:sp>
      <p:cxnSp>
        <p:nvCxnSpPr>
          <p:cNvPr id="299" name="Google Shape;299;p22"/>
          <p:cNvCxnSpPr>
            <a:stCxn id="296" idx="3"/>
            <a:endCxn id="298" idx="1"/>
          </p:cNvCxnSpPr>
          <p:nvPr/>
        </p:nvCxnSpPr>
        <p:spPr>
          <a:xfrm>
            <a:off x="2160000" y="732275"/>
            <a:ext cx="1628100" cy="411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00" name="Google Shape;300;p22"/>
          <p:cNvGrpSpPr/>
          <p:nvPr/>
        </p:nvGrpSpPr>
        <p:grpSpPr>
          <a:xfrm>
            <a:off x="2566350" y="2028150"/>
            <a:ext cx="825825" cy="3115450"/>
            <a:chOff x="2566350" y="2028150"/>
            <a:chExt cx="825825" cy="3115450"/>
          </a:xfrm>
        </p:grpSpPr>
        <p:sp>
          <p:nvSpPr>
            <p:cNvPr id="289" name="Google Shape;289;p22"/>
            <p:cNvSpPr/>
            <p:nvPr/>
          </p:nvSpPr>
          <p:spPr>
            <a:xfrm>
              <a:off x="2576775" y="2028150"/>
              <a:ext cx="8154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2576775" y="2693350"/>
              <a:ext cx="8154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2566350" y="3358550"/>
              <a:ext cx="8154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2566350" y="4023750"/>
              <a:ext cx="8154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301" name="Google Shape;301;p22"/>
            <p:cNvSpPr txBox="1"/>
            <p:nvPr/>
          </p:nvSpPr>
          <p:spPr>
            <a:xfrm>
              <a:off x="2603250" y="4393000"/>
              <a:ext cx="741600" cy="7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02" name="Google Shape;302;p22"/>
          <p:cNvGrpSpPr/>
          <p:nvPr/>
        </p:nvGrpSpPr>
        <p:grpSpPr>
          <a:xfrm>
            <a:off x="5456950" y="2028150"/>
            <a:ext cx="874200" cy="3115450"/>
            <a:chOff x="5456950" y="2028150"/>
            <a:chExt cx="874200" cy="3115450"/>
          </a:xfrm>
        </p:grpSpPr>
        <p:sp>
          <p:nvSpPr>
            <p:cNvPr id="303" name="Google Shape;303;p22"/>
            <p:cNvSpPr/>
            <p:nvPr/>
          </p:nvSpPr>
          <p:spPr>
            <a:xfrm>
              <a:off x="5456950" y="2028150"/>
              <a:ext cx="8742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304" name="Google Shape;304;p22"/>
            <p:cNvSpPr txBox="1"/>
            <p:nvPr/>
          </p:nvSpPr>
          <p:spPr>
            <a:xfrm>
              <a:off x="5483425" y="4393000"/>
              <a:ext cx="741600" cy="7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5456950" y="2693350"/>
              <a:ext cx="8742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5456950" y="3358550"/>
              <a:ext cx="8742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5456950" y="4023750"/>
              <a:ext cx="8742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</p:grpSp>
      <p:cxnSp>
        <p:nvCxnSpPr>
          <p:cNvPr id="308" name="Google Shape;308;p22"/>
          <p:cNvCxnSpPr>
            <a:stCxn id="298" idx="3"/>
            <a:endCxn id="297" idx="1"/>
          </p:cNvCxnSpPr>
          <p:nvPr/>
        </p:nvCxnSpPr>
        <p:spPr>
          <a:xfrm flipH="1" rot="10800000">
            <a:off x="5144475" y="732275"/>
            <a:ext cx="1628100" cy="411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09" name="Google Shape;309;p22"/>
          <p:cNvGrpSpPr/>
          <p:nvPr/>
        </p:nvGrpSpPr>
        <p:grpSpPr>
          <a:xfrm>
            <a:off x="2566275" y="1144175"/>
            <a:ext cx="1221900" cy="3151500"/>
            <a:chOff x="2566275" y="1144175"/>
            <a:chExt cx="1221900" cy="3151500"/>
          </a:xfrm>
        </p:grpSpPr>
        <p:cxnSp>
          <p:nvCxnSpPr>
            <p:cNvPr id="310" name="Google Shape;310;p22"/>
            <p:cNvCxnSpPr>
              <a:stCxn id="298" idx="1"/>
              <a:endCxn id="289" idx="1"/>
            </p:cNvCxnSpPr>
            <p:nvPr/>
          </p:nvCxnSpPr>
          <p:spPr>
            <a:xfrm flipH="1">
              <a:off x="2576775" y="1144175"/>
              <a:ext cx="1211400" cy="1155900"/>
            </a:xfrm>
            <a:prstGeom prst="curvedConnector3">
              <a:avLst>
                <a:gd fmla="val 119657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11" name="Google Shape;311;p22"/>
            <p:cNvCxnSpPr>
              <a:stCxn id="298" idx="1"/>
              <a:endCxn id="291" idx="1"/>
            </p:cNvCxnSpPr>
            <p:nvPr/>
          </p:nvCxnSpPr>
          <p:spPr>
            <a:xfrm flipH="1">
              <a:off x="2576775" y="1144175"/>
              <a:ext cx="1211400" cy="1821000"/>
            </a:xfrm>
            <a:prstGeom prst="curvedConnector3">
              <a:avLst>
                <a:gd fmla="val 119657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12" name="Google Shape;312;p22"/>
            <p:cNvCxnSpPr>
              <a:stCxn id="298" idx="1"/>
              <a:endCxn id="293" idx="1"/>
            </p:cNvCxnSpPr>
            <p:nvPr/>
          </p:nvCxnSpPr>
          <p:spPr>
            <a:xfrm flipH="1">
              <a:off x="2566275" y="1144175"/>
              <a:ext cx="1221900" cy="2486100"/>
            </a:xfrm>
            <a:prstGeom prst="curvedConnector3">
              <a:avLst>
                <a:gd fmla="val 119482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13" name="Google Shape;313;p22"/>
            <p:cNvCxnSpPr>
              <a:stCxn id="298" idx="1"/>
              <a:endCxn id="295" idx="1"/>
            </p:cNvCxnSpPr>
            <p:nvPr/>
          </p:nvCxnSpPr>
          <p:spPr>
            <a:xfrm flipH="1">
              <a:off x="2566275" y="1144175"/>
              <a:ext cx="1221900" cy="3151500"/>
            </a:xfrm>
            <a:prstGeom prst="curvedConnector3">
              <a:avLst>
                <a:gd fmla="val 119482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314" name="Google Shape;314;p22"/>
          <p:cNvGrpSpPr/>
          <p:nvPr/>
        </p:nvGrpSpPr>
        <p:grpSpPr>
          <a:xfrm>
            <a:off x="5144350" y="1144050"/>
            <a:ext cx="1186800" cy="3151500"/>
            <a:chOff x="5144350" y="1144050"/>
            <a:chExt cx="1186800" cy="3151500"/>
          </a:xfrm>
        </p:grpSpPr>
        <p:cxnSp>
          <p:nvCxnSpPr>
            <p:cNvPr id="315" name="Google Shape;315;p22"/>
            <p:cNvCxnSpPr>
              <a:stCxn id="303" idx="3"/>
              <a:endCxn id="298" idx="3"/>
            </p:cNvCxnSpPr>
            <p:nvPr/>
          </p:nvCxnSpPr>
          <p:spPr>
            <a:xfrm rot="10800000">
              <a:off x="5144350" y="1144050"/>
              <a:ext cx="1186800" cy="1155900"/>
            </a:xfrm>
            <a:prstGeom prst="curvedConnector3">
              <a:avLst>
                <a:gd fmla="val -20064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16" name="Google Shape;316;p22"/>
            <p:cNvCxnSpPr>
              <a:stCxn id="305" idx="3"/>
              <a:endCxn id="298" idx="3"/>
            </p:cNvCxnSpPr>
            <p:nvPr/>
          </p:nvCxnSpPr>
          <p:spPr>
            <a:xfrm rot="10800000">
              <a:off x="5144350" y="1144150"/>
              <a:ext cx="1186800" cy="1821000"/>
            </a:xfrm>
            <a:prstGeom prst="curvedConnector3">
              <a:avLst>
                <a:gd fmla="val -20064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17" name="Google Shape;317;p22"/>
            <p:cNvCxnSpPr>
              <a:stCxn id="306" idx="3"/>
              <a:endCxn id="298" idx="3"/>
            </p:cNvCxnSpPr>
            <p:nvPr/>
          </p:nvCxnSpPr>
          <p:spPr>
            <a:xfrm rot="10800000">
              <a:off x="5144350" y="1144250"/>
              <a:ext cx="1186800" cy="2486100"/>
            </a:xfrm>
            <a:prstGeom prst="curvedConnector3">
              <a:avLst>
                <a:gd fmla="val -20064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18" name="Google Shape;318;p22"/>
            <p:cNvCxnSpPr>
              <a:stCxn id="307" idx="3"/>
              <a:endCxn id="298" idx="3"/>
            </p:cNvCxnSpPr>
            <p:nvPr/>
          </p:nvCxnSpPr>
          <p:spPr>
            <a:xfrm rot="10800000">
              <a:off x="5144350" y="1144050"/>
              <a:ext cx="1186800" cy="3151500"/>
            </a:xfrm>
            <a:prstGeom prst="curvedConnector3">
              <a:avLst>
                <a:gd fmla="val -20064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319" name="Google Shape;319;p22"/>
          <p:cNvGrpSpPr/>
          <p:nvPr/>
        </p:nvGrpSpPr>
        <p:grpSpPr>
          <a:xfrm>
            <a:off x="3381750" y="2299950"/>
            <a:ext cx="2075325" cy="1995700"/>
            <a:chOff x="3381750" y="2299950"/>
            <a:chExt cx="2075325" cy="1995700"/>
          </a:xfrm>
        </p:grpSpPr>
        <p:cxnSp>
          <p:nvCxnSpPr>
            <p:cNvPr id="320" name="Google Shape;320;p22"/>
            <p:cNvCxnSpPr>
              <a:endCxn id="305" idx="1"/>
            </p:cNvCxnSpPr>
            <p:nvPr/>
          </p:nvCxnSpPr>
          <p:spPr>
            <a:xfrm>
              <a:off x="3392050" y="2300050"/>
              <a:ext cx="2064900" cy="665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1" name="Google Shape;321;p22"/>
            <p:cNvCxnSpPr>
              <a:stCxn id="291" idx="3"/>
              <a:endCxn id="303" idx="1"/>
            </p:cNvCxnSpPr>
            <p:nvPr/>
          </p:nvCxnSpPr>
          <p:spPr>
            <a:xfrm flipH="1" rot="10800000">
              <a:off x="3392175" y="2300050"/>
              <a:ext cx="2064900" cy="665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2" name="Google Shape;322;p22"/>
            <p:cNvCxnSpPr>
              <a:stCxn id="293" idx="3"/>
              <a:endCxn id="306" idx="1"/>
            </p:cNvCxnSpPr>
            <p:nvPr/>
          </p:nvCxnSpPr>
          <p:spPr>
            <a:xfrm>
              <a:off x="3381750" y="3630350"/>
              <a:ext cx="2075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3" name="Google Shape;323;p22"/>
            <p:cNvCxnSpPr>
              <a:stCxn id="295" idx="3"/>
              <a:endCxn id="303" idx="1"/>
            </p:cNvCxnSpPr>
            <p:nvPr/>
          </p:nvCxnSpPr>
          <p:spPr>
            <a:xfrm flipH="1" rot="10800000">
              <a:off x="3381750" y="2299950"/>
              <a:ext cx="2075100" cy="1995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4" name="Google Shape;324;p22"/>
            <p:cNvCxnSpPr>
              <a:stCxn id="291" idx="3"/>
              <a:endCxn id="307" idx="1"/>
            </p:cNvCxnSpPr>
            <p:nvPr/>
          </p:nvCxnSpPr>
          <p:spPr>
            <a:xfrm>
              <a:off x="3392175" y="2965150"/>
              <a:ext cx="2064900" cy="1330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25" name="Google Shape;325;p22"/>
          <p:cNvSpPr txBox="1"/>
          <p:nvPr/>
        </p:nvSpPr>
        <p:spPr>
          <a:xfrm>
            <a:off x="2467474" y="320375"/>
            <a:ext cx="1079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web graph, num_iters</a:t>
            </a:r>
            <a:endParaRPr>
              <a:solidFill>
                <a:srgbClr val="FFFF00"/>
              </a:solidFill>
            </a:endParaRPr>
          </a:p>
        </p:txBody>
      </p:sp>
      <p:grpSp>
        <p:nvGrpSpPr>
          <p:cNvPr id="326" name="Google Shape;326;p22"/>
          <p:cNvGrpSpPr/>
          <p:nvPr/>
        </p:nvGrpSpPr>
        <p:grpSpPr>
          <a:xfrm>
            <a:off x="926525" y="2079850"/>
            <a:ext cx="1541100" cy="2386775"/>
            <a:chOff x="926525" y="2079850"/>
            <a:chExt cx="1541100" cy="2386775"/>
          </a:xfrm>
        </p:grpSpPr>
        <p:sp>
          <p:nvSpPr>
            <p:cNvPr id="327" name="Google Shape;327;p22"/>
            <p:cNvSpPr txBox="1"/>
            <p:nvPr/>
          </p:nvSpPr>
          <p:spPr>
            <a:xfrm>
              <a:off x="926526" y="2079850"/>
              <a:ext cx="15054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(node_id</a:t>
              </a:r>
              <a:r>
                <a:rPr baseline="-25000" lang="en">
                  <a:solidFill>
                    <a:srgbClr val="FFFF00"/>
                  </a:solidFill>
                </a:rPr>
                <a:t>1</a:t>
              </a:r>
              <a:r>
                <a:rPr lang="en">
                  <a:solidFill>
                    <a:srgbClr val="FFFF00"/>
                  </a:solidFill>
                </a:rPr>
                <a:t>, n</a:t>
              </a:r>
              <a:r>
                <a:rPr baseline="-25000" lang="en">
                  <a:solidFill>
                    <a:srgbClr val="FFFF00"/>
                  </a:solidFill>
                </a:rPr>
                <a:t>1</a:t>
              </a:r>
              <a:r>
                <a:rPr lang="en">
                  <a:solidFill>
                    <a:srgbClr val="FFFF00"/>
                  </a:solidFill>
                </a:rPr>
                <a:t>)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328" name="Google Shape;328;p22"/>
            <p:cNvSpPr txBox="1"/>
            <p:nvPr/>
          </p:nvSpPr>
          <p:spPr>
            <a:xfrm>
              <a:off x="926525" y="2766325"/>
              <a:ext cx="15411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(node_id</a:t>
              </a:r>
              <a:r>
                <a:rPr baseline="-25000" lang="en">
                  <a:solidFill>
                    <a:srgbClr val="FFFF00"/>
                  </a:solidFill>
                </a:rPr>
                <a:t>2</a:t>
              </a:r>
              <a:r>
                <a:rPr lang="en">
                  <a:solidFill>
                    <a:srgbClr val="FFFF00"/>
                  </a:solidFill>
                </a:rPr>
                <a:t>, n</a:t>
              </a:r>
              <a:r>
                <a:rPr baseline="-25000" lang="en">
                  <a:solidFill>
                    <a:srgbClr val="FFFF00"/>
                  </a:solidFill>
                </a:rPr>
                <a:t>2</a:t>
              </a:r>
              <a:r>
                <a:rPr lang="en">
                  <a:solidFill>
                    <a:srgbClr val="FFFF00"/>
                  </a:solidFill>
                </a:rPr>
                <a:t>)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329" name="Google Shape;329;p22"/>
            <p:cNvSpPr txBox="1"/>
            <p:nvPr/>
          </p:nvSpPr>
          <p:spPr>
            <a:xfrm>
              <a:off x="926525" y="3427425"/>
              <a:ext cx="15411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(node_id</a:t>
              </a:r>
              <a:r>
                <a:rPr baseline="-25000" lang="en">
                  <a:solidFill>
                    <a:srgbClr val="FFFF00"/>
                  </a:solidFill>
                </a:rPr>
                <a:t>3</a:t>
              </a:r>
              <a:r>
                <a:rPr lang="en">
                  <a:solidFill>
                    <a:srgbClr val="FFFF00"/>
                  </a:solidFill>
                </a:rPr>
                <a:t>, n</a:t>
              </a:r>
              <a:r>
                <a:rPr baseline="-25000" lang="en">
                  <a:solidFill>
                    <a:srgbClr val="FFFF00"/>
                  </a:solidFill>
                </a:rPr>
                <a:t>3</a:t>
              </a:r>
              <a:r>
                <a:rPr lang="en">
                  <a:solidFill>
                    <a:srgbClr val="FFFF00"/>
                  </a:solidFill>
                </a:rPr>
                <a:t>)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330" name="Google Shape;330;p22"/>
            <p:cNvSpPr txBox="1"/>
            <p:nvPr/>
          </p:nvSpPr>
          <p:spPr>
            <a:xfrm>
              <a:off x="926525" y="4054725"/>
              <a:ext cx="15054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(node_id</a:t>
              </a:r>
              <a:r>
                <a:rPr baseline="-25000" lang="en">
                  <a:solidFill>
                    <a:srgbClr val="FFFF00"/>
                  </a:solidFill>
                </a:rPr>
                <a:t>4</a:t>
              </a:r>
              <a:r>
                <a:rPr lang="en">
                  <a:solidFill>
                    <a:srgbClr val="FFFF00"/>
                  </a:solidFill>
                </a:rPr>
                <a:t>, n</a:t>
              </a:r>
              <a:r>
                <a:rPr baseline="-25000" lang="en">
                  <a:solidFill>
                    <a:srgbClr val="FFFF00"/>
                  </a:solidFill>
                </a:rPr>
                <a:t>4</a:t>
              </a:r>
              <a:r>
                <a:rPr lang="en">
                  <a:solidFill>
                    <a:srgbClr val="FFFF00"/>
                  </a:solidFill>
                </a:rPr>
                <a:t>)</a:t>
              </a:r>
              <a:endParaRPr>
                <a:solidFill>
                  <a:srgbClr val="FFFF00"/>
                </a:solidFill>
              </a:endParaRPr>
            </a:p>
          </p:txBody>
        </p:sp>
      </p:grpSp>
      <p:sp>
        <p:nvSpPr>
          <p:cNvPr id="331" name="Google Shape;331;p22"/>
          <p:cNvSpPr txBox="1"/>
          <p:nvPr/>
        </p:nvSpPr>
        <p:spPr>
          <a:xfrm>
            <a:off x="3338725" y="1695450"/>
            <a:ext cx="17241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[(</a:t>
            </a:r>
            <a:r>
              <a:rPr i="1" lang="en">
                <a:solidFill>
                  <a:srgbClr val="FFFF00"/>
                </a:solidFill>
              </a:rPr>
              <a:t>n</a:t>
            </a:r>
            <a:r>
              <a:rPr baseline="-25000" i="1" lang="en">
                <a:solidFill>
                  <a:srgbClr val="FFFF00"/>
                </a:solidFill>
              </a:rPr>
              <a:t>2</a:t>
            </a:r>
            <a:r>
              <a:rPr lang="en">
                <a:solidFill>
                  <a:srgbClr val="FFFF00"/>
                </a:solidFill>
              </a:rPr>
              <a:t>, </a:t>
            </a:r>
            <a:r>
              <a:rPr i="1" lang="en">
                <a:solidFill>
                  <a:srgbClr val="FFFF00"/>
                </a:solidFill>
              </a:rPr>
              <a:t>p(n</a:t>
            </a:r>
            <a:r>
              <a:rPr baseline="-25000" i="1" lang="en">
                <a:solidFill>
                  <a:srgbClr val="FFFF00"/>
                </a:solidFill>
              </a:rPr>
              <a:t>1</a:t>
            </a:r>
            <a:r>
              <a:rPr lang="en">
                <a:solidFill>
                  <a:srgbClr val="FFFF00"/>
                </a:solidFill>
              </a:rPr>
              <a:t>)/</a:t>
            </a:r>
            <a:r>
              <a:rPr i="1" lang="en">
                <a:solidFill>
                  <a:srgbClr val="FFFF00"/>
                </a:solidFill>
              </a:rPr>
              <a:t>out(n</a:t>
            </a:r>
            <a:r>
              <a:rPr baseline="-25000" i="1" lang="en">
                <a:solidFill>
                  <a:srgbClr val="FFFF00"/>
                </a:solidFill>
              </a:rPr>
              <a:t>1</a:t>
            </a:r>
            <a:r>
              <a:rPr i="1" lang="en">
                <a:solidFill>
                  <a:srgbClr val="FFFF00"/>
                </a:solidFill>
              </a:rPr>
              <a:t>), ...</a:t>
            </a:r>
            <a:r>
              <a:rPr lang="en">
                <a:solidFill>
                  <a:srgbClr val="FFFF00"/>
                </a:solidFill>
              </a:rPr>
              <a:t>]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4160950" y="4526600"/>
            <a:ext cx="2170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(</a:t>
            </a:r>
            <a:r>
              <a:rPr i="1" lang="en">
                <a:solidFill>
                  <a:srgbClr val="FFFF00"/>
                </a:solidFill>
              </a:rPr>
              <a:t>n</a:t>
            </a:r>
            <a:r>
              <a:rPr baseline="-25000" lang="en">
                <a:solidFill>
                  <a:srgbClr val="FFFF00"/>
                </a:solidFill>
              </a:rPr>
              <a:t>4</a:t>
            </a:r>
            <a:r>
              <a:rPr lang="en">
                <a:solidFill>
                  <a:srgbClr val="FFFF00"/>
                </a:solidFill>
              </a:rPr>
              <a:t>, [</a:t>
            </a:r>
            <a:r>
              <a:rPr i="1" lang="en">
                <a:solidFill>
                  <a:srgbClr val="FFFF00"/>
                </a:solidFill>
              </a:rPr>
              <a:t>p(n</a:t>
            </a:r>
            <a:r>
              <a:rPr baseline="-25000" i="1" lang="en">
                <a:solidFill>
                  <a:srgbClr val="FFFF00"/>
                </a:solidFill>
              </a:rPr>
              <a:t>1</a:t>
            </a:r>
            <a:r>
              <a:rPr lang="en">
                <a:solidFill>
                  <a:srgbClr val="FFFF00"/>
                </a:solidFill>
              </a:rPr>
              <a:t>)/</a:t>
            </a:r>
            <a:r>
              <a:rPr i="1" lang="en">
                <a:solidFill>
                  <a:srgbClr val="FFFF00"/>
                </a:solidFill>
              </a:rPr>
              <a:t>out(n</a:t>
            </a:r>
            <a:r>
              <a:rPr baseline="-25000" i="1" lang="en">
                <a:solidFill>
                  <a:srgbClr val="FFFF00"/>
                </a:solidFill>
              </a:rPr>
              <a:t>1</a:t>
            </a:r>
            <a:r>
              <a:rPr i="1" lang="en">
                <a:solidFill>
                  <a:srgbClr val="FFFF00"/>
                </a:solidFill>
              </a:rPr>
              <a:t>)</a:t>
            </a:r>
            <a:r>
              <a:rPr lang="en">
                <a:solidFill>
                  <a:srgbClr val="FFFF00"/>
                </a:solidFill>
              </a:rPr>
              <a:t>, </a:t>
            </a:r>
            <a:r>
              <a:rPr i="1" lang="en">
                <a:solidFill>
                  <a:srgbClr val="FFFF00"/>
                </a:solidFill>
              </a:rPr>
              <a:t>p(n</a:t>
            </a:r>
            <a:r>
              <a:rPr baseline="-25000" i="1" lang="en">
                <a:solidFill>
                  <a:srgbClr val="FFFF00"/>
                </a:solidFill>
              </a:rPr>
              <a:t>3</a:t>
            </a:r>
            <a:r>
              <a:rPr lang="en">
                <a:solidFill>
                  <a:srgbClr val="FFFF00"/>
                </a:solidFill>
              </a:rPr>
              <a:t>)/</a:t>
            </a:r>
            <a:r>
              <a:rPr i="1" lang="en">
                <a:solidFill>
                  <a:srgbClr val="FFFF00"/>
                </a:solidFill>
              </a:rPr>
              <a:t>out(n</a:t>
            </a:r>
            <a:r>
              <a:rPr baseline="-25000" i="1" lang="en">
                <a:solidFill>
                  <a:srgbClr val="FFFF00"/>
                </a:solidFill>
              </a:rPr>
              <a:t>3</a:t>
            </a:r>
            <a:r>
              <a:rPr i="1" lang="en">
                <a:solidFill>
                  <a:srgbClr val="FFFF00"/>
                </a:solidFill>
              </a:rPr>
              <a:t>)</a:t>
            </a:r>
            <a:r>
              <a:rPr lang="en">
                <a:solidFill>
                  <a:srgbClr val="FFFF00"/>
                </a:solidFill>
              </a:rPr>
              <a:t>, …])</a:t>
            </a:r>
            <a:endParaRPr>
              <a:solidFill>
                <a:srgbClr val="FFFF00"/>
              </a:solidFill>
            </a:endParaRPr>
          </a:p>
        </p:txBody>
      </p:sp>
      <p:grpSp>
        <p:nvGrpSpPr>
          <p:cNvPr id="333" name="Google Shape;333;p22"/>
          <p:cNvGrpSpPr/>
          <p:nvPr/>
        </p:nvGrpSpPr>
        <p:grpSpPr>
          <a:xfrm>
            <a:off x="6536750" y="2079850"/>
            <a:ext cx="2189450" cy="2446750"/>
            <a:chOff x="6536750" y="2079850"/>
            <a:chExt cx="2189450" cy="2446750"/>
          </a:xfrm>
        </p:grpSpPr>
        <p:sp>
          <p:nvSpPr>
            <p:cNvPr id="334" name="Google Shape;334;p22"/>
            <p:cNvSpPr txBox="1"/>
            <p:nvPr/>
          </p:nvSpPr>
          <p:spPr>
            <a:xfrm>
              <a:off x="6556000" y="4114700"/>
              <a:ext cx="21702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(</a:t>
              </a:r>
              <a:r>
                <a:rPr i="1" lang="en">
                  <a:solidFill>
                    <a:srgbClr val="FFFF00"/>
                  </a:solidFill>
                </a:rPr>
                <a:t>n</a:t>
              </a:r>
              <a:r>
                <a:rPr baseline="-25000" lang="en">
                  <a:solidFill>
                    <a:srgbClr val="FFFF00"/>
                  </a:solidFill>
                </a:rPr>
                <a:t>4</a:t>
              </a:r>
              <a:r>
                <a:rPr lang="en">
                  <a:solidFill>
                    <a:srgbClr val="FFFF00"/>
                  </a:solidFill>
                </a:rPr>
                <a:t>, </a:t>
              </a:r>
              <a:r>
                <a:rPr i="1" lang="en">
                  <a:solidFill>
                    <a:srgbClr val="FFFF00"/>
                  </a:solidFill>
                </a:rPr>
                <a:t>p’(n</a:t>
              </a:r>
              <a:r>
                <a:rPr baseline="-25000" i="1" lang="en">
                  <a:solidFill>
                    <a:srgbClr val="FFFF00"/>
                  </a:solidFill>
                </a:rPr>
                <a:t>4</a:t>
              </a:r>
              <a:r>
                <a:rPr i="1" lang="en">
                  <a:solidFill>
                    <a:srgbClr val="FFFF00"/>
                  </a:solidFill>
                </a:rPr>
                <a:t>)</a:t>
              </a:r>
              <a:r>
                <a:rPr lang="en">
                  <a:solidFill>
                    <a:srgbClr val="FFFF00"/>
                  </a:solidFill>
                </a:rPr>
                <a:t>)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335" name="Google Shape;335;p22"/>
            <p:cNvSpPr txBox="1"/>
            <p:nvPr/>
          </p:nvSpPr>
          <p:spPr>
            <a:xfrm>
              <a:off x="6536750" y="3427425"/>
              <a:ext cx="21702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(</a:t>
              </a:r>
              <a:r>
                <a:rPr i="1" lang="en">
                  <a:solidFill>
                    <a:srgbClr val="FFFF00"/>
                  </a:solidFill>
                </a:rPr>
                <a:t>n</a:t>
              </a:r>
              <a:r>
                <a:rPr baseline="-25000" lang="en">
                  <a:solidFill>
                    <a:srgbClr val="FFFF00"/>
                  </a:solidFill>
                </a:rPr>
                <a:t>3</a:t>
              </a:r>
              <a:r>
                <a:rPr lang="en">
                  <a:solidFill>
                    <a:srgbClr val="FFFF00"/>
                  </a:solidFill>
                </a:rPr>
                <a:t>, </a:t>
              </a:r>
              <a:r>
                <a:rPr i="1" lang="en">
                  <a:solidFill>
                    <a:srgbClr val="FFFF00"/>
                  </a:solidFill>
                </a:rPr>
                <a:t>p’(n</a:t>
              </a:r>
              <a:r>
                <a:rPr baseline="-25000" i="1" lang="en">
                  <a:solidFill>
                    <a:srgbClr val="FFFF00"/>
                  </a:solidFill>
                </a:rPr>
                <a:t>3</a:t>
              </a:r>
              <a:r>
                <a:rPr i="1" lang="en">
                  <a:solidFill>
                    <a:srgbClr val="FFFF00"/>
                  </a:solidFill>
                </a:rPr>
                <a:t>)</a:t>
              </a:r>
              <a:r>
                <a:rPr lang="en">
                  <a:solidFill>
                    <a:srgbClr val="FFFF00"/>
                  </a:solidFill>
                </a:rPr>
                <a:t>)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336" name="Google Shape;336;p22"/>
            <p:cNvSpPr txBox="1"/>
            <p:nvPr/>
          </p:nvSpPr>
          <p:spPr>
            <a:xfrm>
              <a:off x="6536750" y="2740150"/>
              <a:ext cx="21702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(</a:t>
              </a:r>
              <a:r>
                <a:rPr i="1" lang="en">
                  <a:solidFill>
                    <a:srgbClr val="FFFF00"/>
                  </a:solidFill>
                </a:rPr>
                <a:t>n</a:t>
              </a:r>
              <a:r>
                <a:rPr baseline="-25000" lang="en">
                  <a:solidFill>
                    <a:srgbClr val="FFFF00"/>
                  </a:solidFill>
                </a:rPr>
                <a:t>2</a:t>
              </a:r>
              <a:r>
                <a:rPr lang="en">
                  <a:solidFill>
                    <a:srgbClr val="FFFF00"/>
                  </a:solidFill>
                </a:rPr>
                <a:t>, </a:t>
              </a:r>
              <a:r>
                <a:rPr i="1" lang="en">
                  <a:solidFill>
                    <a:srgbClr val="FFFF00"/>
                  </a:solidFill>
                </a:rPr>
                <a:t>p’(n</a:t>
              </a:r>
              <a:r>
                <a:rPr baseline="-25000" i="1" lang="en">
                  <a:solidFill>
                    <a:srgbClr val="FFFF00"/>
                  </a:solidFill>
                </a:rPr>
                <a:t>2</a:t>
              </a:r>
              <a:r>
                <a:rPr i="1" lang="en">
                  <a:solidFill>
                    <a:srgbClr val="FFFF00"/>
                  </a:solidFill>
                </a:rPr>
                <a:t>)</a:t>
              </a:r>
              <a:r>
                <a:rPr lang="en">
                  <a:solidFill>
                    <a:srgbClr val="FFFF00"/>
                  </a:solidFill>
                </a:rPr>
                <a:t>)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337" name="Google Shape;337;p22"/>
            <p:cNvSpPr txBox="1"/>
            <p:nvPr/>
          </p:nvSpPr>
          <p:spPr>
            <a:xfrm>
              <a:off x="6536750" y="2079850"/>
              <a:ext cx="21702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(</a:t>
              </a:r>
              <a:r>
                <a:rPr i="1" lang="en">
                  <a:solidFill>
                    <a:srgbClr val="FFFF00"/>
                  </a:solidFill>
                </a:rPr>
                <a:t>n</a:t>
              </a:r>
              <a:r>
                <a:rPr baseline="-25000" lang="en">
                  <a:solidFill>
                    <a:srgbClr val="FFFF00"/>
                  </a:solidFill>
                </a:rPr>
                <a:t>1</a:t>
              </a:r>
              <a:r>
                <a:rPr lang="en">
                  <a:solidFill>
                    <a:srgbClr val="FFFF00"/>
                  </a:solidFill>
                </a:rPr>
                <a:t>, </a:t>
              </a:r>
              <a:r>
                <a:rPr i="1" lang="en">
                  <a:solidFill>
                    <a:srgbClr val="FFFF00"/>
                  </a:solidFill>
                </a:rPr>
                <a:t>p’(n</a:t>
              </a:r>
              <a:r>
                <a:rPr baseline="-25000" i="1" lang="en">
                  <a:solidFill>
                    <a:srgbClr val="FFFF00"/>
                  </a:solidFill>
                </a:rPr>
                <a:t>1</a:t>
              </a:r>
              <a:r>
                <a:rPr i="1" lang="en">
                  <a:solidFill>
                    <a:srgbClr val="FFFF00"/>
                  </a:solidFill>
                </a:rPr>
                <a:t>)</a:t>
              </a:r>
              <a:r>
                <a:rPr lang="en">
                  <a:solidFill>
                    <a:srgbClr val="FFFF00"/>
                  </a:solidFill>
                </a:rPr>
                <a:t>)</a:t>
              </a:r>
              <a:endParaRPr>
                <a:solidFill>
                  <a:srgbClr val="FFFF00"/>
                </a:solidFill>
              </a:endParaRPr>
            </a:p>
          </p:txBody>
        </p:sp>
      </p:grpSp>
      <p:sp>
        <p:nvSpPr>
          <p:cNvPr id="338" name="Google Shape;338;p22"/>
          <p:cNvSpPr txBox="1"/>
          <p:nvPr/>
        </p:nvSpPr>
        <p:spPr>
          <a:xfrm>
            <a:off x="80375" y="114425"/>
            <a:ext cx="1185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PageRank</a:t>
            </a:r>
            <a:endParaRPr u="sng">
              <a:solidFill>
                <a:srgbClr val="FFFFFF"/>
              </a:solidFill>
            </a:endParaRPr>
          </a:p>
        </p:txBody>
      </p:sp>
      <p:sp>
        <p:nvSpPr>
          <p:cNvPr id="339" name="Google Shape;339;p22"/>
          <p:cNvSpPr txBox="1"/>
          <p:nvPr/>
        </p:nvSpPr>
        <p:spPr>
          <a:xfrm>
            <a:off x="4682825" y="231350"/>
            <a:ext cx="21702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[</a:t>
            </a:r>
            <a:r>
              <a:rPr lang="en">
                <a:solidFill>
                  <a:srgbClr val="FFFF00"/>
                </a:solidFill>
              </a:rPr>
              <a:t>(</a:t>
            </a:r>
            <a:r>
              <a:rPr i="1" lang="en">
                <a:solidFill>
                  <a:srgbClr val="FFFF00"/>
                </a:solidFill>
              </a:rPr>
              <a:t>n</a:t>
            </a:r>
            <a:r>
              <a:rPr baseline="-25000" lang="en">
                <a:solidFill>
                  <a:srgbClr val="FFFF00"/>
                </a:solidFill>
              </a:rPr>
              <a:t>1</a:t>
            </a:r>
            <a:r>
              <a:rPr lang="en">
                <a:solidFill>
                  <a:srgbClr val="FFFF00"/>
                </a:solidFill>
              </a:rPr>
              <a:t>, </a:t>
            </a:r>
            <a:r>
              <a:rPr i="1" lang="en">
                <a:solidFill>
                  <a:srgbClr val="FFFF00"/>
                </a:solidFill>
              </a:rPr>
              <a:t>p(n</a:t>
            </a:r>
            <a:r>
              <a:rPr baseline="-25000" i="1" lang="en">
                <a:solidFill>
                  <a:srgbClr val="FFFF00"/>
                </a:solidFill>
              </a:rPr>
              <a:t>1</a:t>
            </a:r>
            <a:r>
              <a:rPr i="1" lang="en">
                <a:solidFill>
                  <a:srgbClr val="FFFF00"/>
                </a:solidFill>
              </a:rPr>
              <a:t>)</a:t>
            </a:r>
            <a:r>
              <a:rPr lang="en">
                <a:solidFill>
                  <a:srgbClr val="FFFF00"/>
                </a:solidFill>
              </a:rPr>
              <a:t>)</a:t>
            </a:r>
            <a:r>
              <a:rPr i="1" lang="en">
                <a:solidFill>
                  <a:srgbClr val="FFFF00"/>
                </a:solidFill>
              </a:rPr>
              <a:t>, </a:t>
            </a:r>
            <a:r>
              <a:rPr lang="en">
                <a:solidFill>
                  <a:srgbClr val="FFFF00"/>
                </a:solidFill>
              </a:rPr>
              <a:t>(</a:t>
            </a:r>
            <a:r>
              <a:rPr i="1" lang="en">
                <a:solidFill>
                  <a:srgbClr val="FFFF00"/>
                </a:solidFill>
              </a:rPr>
              <a:t>n</a:t>
            </a:r>
            <a:r>
              <a:rPr baseline="-25000" lang="en">
                <a:solidFill>
                  <a:srgbClr val="FFFF00"/>
                </a:solidFill>
              </a:rPr>
              <a:t>2</a:t>
            </a:r>
            <a:r>
              <a:rPr lang="en">
                <a:solidFill>
                  <a:srgbClr val="FFFF00"/>
                </a:solidFill>
              </a:rPr>
              <a:t>, </a:t>
            </a:r>
            <a:r>
              <a:rPr i="1" lang="en">
                <a:solidFill>
                  <a:srgbClr val="FFFF00"/>
                </a:solidFill>
              </a:rPr>
              <a:t>p(n</a:t>
            </a:r>
            <a:r>
              <a:rPr baseline="-25000" i="1" lang="en">
                <a:solidFill>
                  <a:srgbClr val="FFFF00"/>
                </a:solidFill>
              </a:rPr>
              <a:t>2</a:t>
            </a:r>
            <a:r>
              <a:rPr i="1" lang="en">
                <a:solidFill>
                  <a:srgbClr val="FFFF00"/>
                </a:solidFill>
              </a:rPr>
              <a:t>)</a:t>
            </a:r>
            <a:r>
              <a:rPr lang="en">
                <a:solidFill>
                  <a:srgbClr val="FFFF00"/>
                </a:solidFill>
              </a:rPr>
              <a:t>)</a:t>
            </a:r>
            <a:r>
              <a:rPr i="1" lang="en">
                <a:solidFill>
                  <a:srgbClr val="FFFF00"/>
                </a:solidFill>
              </a:rPr>
              <a:t>, ...</a:t>
            </a:r>
            <a:r>
              <a:rPr lang="en">
                <a:solidFill>
                  <a:srgbClr val="FFFF00"/>
                </a:solidFill>
              </a:rPr>
              <a:t>]</a:t>
            </a:r>
            <a:endParaRPr>
              <a:solidFill>
                <a:srgbClr val="FFFF00"/>
              </a:solidFill>
            </a:endParaRPr>
          </a:p>
        </p:txBody>
      </p:sp>
      <p:grpSp>
        <p:nvGrpSpPr>
          <p:cNvPr id="340" name="Google Shape;340;p22"/>
          <p:cNvGrpSpPr/>
          <p:nvPr/>
        </p:nvGrpSpPr>
        <p:grpSpPr>
          <a:xfrm>
            <a:off x="372425" y="1144175"/>
            <a:ext cx="3415750" cy="742525"/>
            <a:chOff x="372425" y="1144175"/>
            <a:chExt cx="3415750" cy="742525"/>
          </a:xfrm>
        </p:grpSpPr>
        <p:sp>
          <p:nvSpPr>
            <p:cNvPr id="288" name="Google Shape;288;p22"/>
            <p:cNvSpPr/>
            <p:nvPr/>
          </p:nvSpPr>
          <p:spPr>
            <a:xfrm>
              <a:off x="372425" y="1323000"/>
              <a:ext cx="1079400" cy="5637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web graph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with ranks</a:t>
              </a:r>
              <a:endParaRPr/>
            </a:p>
          </p:txBody>
        </p:sp>
        <p:cxnSp>
          <p:nvCxnSpPr>
            <p:cNvPr id="341" name="Google Shape;341;p22"/>
            <p:cNvCxnSpPr>
              <a:stCxn id="298" idx="1"/>
              <a:endCxn id="288" idx="4"/>
            </p:cNvCxnSpPr>
            <p:nvPr/>
          </p:nvCxnSpPr>
          <p:spPr>
            <a:xfrm flipH="1">
              <a:off x="1451775" y="1144175"/>
              <a:ext cx="2336400" cy="460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42" name="Google Shape;342;p22"/>
          <p:cNvSpPr txBox="1"/>
          <p:nvPr/>
        </p:nvSpPr>
        <p:spPr>
          <a:xfrm>
            <a:off x="1451775" y="1103538"/>
            <a:ext cx="14685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update ranks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Algorithms: Byzantine Generals</a:t>
            </a:r>
            <a:endParaRPr/>
          </a:p>
        </p:txBody>
      </p:sp>
      <p:grpSp>
        <p:nvGrpSpPr>
          <p:cNvPr id="353" name="Google Shape;353;p24"/>
          <p:cNvGrpSpPr/>
          <p:nvPr/>
        </p:nvGrpSpPr>
        <p:grpSpPr>
          <a:xfrm>
            <a:off x="2104875" y="921350"/>
            <a:ext cx="4146575" cy="3750627"/>
            <a:chOff x="2104875" y="921350"/>
            <a:chExt cx="4146575" cy="3750627"/>
          </a:xfrm>
        </p:grpSpPr>
        <p:pic>
          <p:nvPicPr>
            <p:cNvPr id="354" name="Google Shape;35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19300" y="2186000"/>
              <a:ext cx="1317724" cy="1317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94525" y="2470675"/>
              <a:ext cx="656925" cy="748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49688" y="921350"/>
              <a:ext cx="656925" cy="748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04875" y="2470675"/>
              <a:ext cx="656924" cy="748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28349" y="3962451"/>
              <a:ext cx="499624" cy="70952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9" name="Google Shape;359;p24"/>
          <p:cNvCxnSpPr>
            <a:stCxn id="357" idx="3"/>
            <a:endCxn id="354" idx="1"/>
          </p:cNvCxnSpPr>
          <p:nvPr/>
        </p:nvCxnSpPr>
        <p:spPr>
          <a:xfrm>
            <a:off x="2761800" y="2844862"/>
            <a:ext cx="7575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24"/>
          <p:cNvCxnSpPr>
            <a:stCxn id="356" idx="2"/>
            <a:endCxn id="354" idx="0"/>
          </p:cNvCxnSpPr>
          <p:nvPr/>
        </p:nvCxnSpPr>
        <p:spPr>
          <a:xfrm>
            <a:off x="4178150" y="1669725"/>
            <a:ext cx="0" cy="51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24"/>
          <p:cNvCxnSpPr>
            <a:stCxn id="355" idx="1"/>
            <a:endCxn id="354" idx="3"/>
          </p:cNvCxnSpPr>
          <p:nvPr/>
        </p:nvCxnSpPr>
        <p:spPr>
          <a:xfrm rot="10800000">
            <a:off x="4837025" y="2844862"/>
            <a:ext cx="7575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24"/>
          <p:cNvCxnSpPr>
            <a:stCxn id="358" idx="0"/>
            <a:endCxn id="354" idx="2"/>
          </p:cNvCxnSpPr>
          <p:nvPr/>
        </p:nvCxnSpPr>
        <p:spPr>
          <a:xfrm rot="10800000">
            <a:off x="4178161" y="3503751"/>
            <a:ext cx="0" cy="4587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3" name="Google Shape;36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4950" y="2352625"/>
            <a:ext cx="866425" cy="8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Algorithms: Byzantine Generals</a:t>
            </a:r>
            <a:endParaRPr/>
          </a:p>
        </p:txBody>
      </p:sp>
      <p:pic>
        <p:nvPicPr>
          <p:cNvPr id="369" name="Google Shape;3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300" y="2186000"/>
            <a:ext cx="1317724" cy="131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4525" y="2470675"/>
            <a:ext cx="656925" cy="7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9688" y="921350"/>
            <a:ext cx="656925" cy="7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875" y="2470675"/>
            <a:ext cx="656924" cy="7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8349" y="3962451"/>
            <a:ext cx="499624" cy="709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25"/>
          <p:cNvCxnSpPr>
            <a:stCxn id="372" idx="3"/>
            <a:endCxn id="369" idx="1"/>
          </p:cNvCxnSpPr>
          <p:nvPr/>
        </p:nvCxnSpPr>
        <p:spPr>
          <a:xfrm>
            <a:off x="2761800" y="2844862"/>
            <a:ext cx="7575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25"/>
          <p:cNvCxnSpPr>
            <a:stCxn id="371" idx="2"/>
            <a:endCxn id="369" idx="0"/>
          </p:cNvCxnSpPr>
          <p:nvPr/>
        </p:nvCxnSpPr>
        <p:spPr>
          <a:xfrm>
            <a:off x="4178150" y="1669725"/>
            <a:ext cx="0" cy="51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25"/>
          <p:cNvCxnSpPr>
            <a:stCxn id="370" idx="1"/>
            <a:endCxn id="369" idx="3"/>
          </p:cNvCxnSpPr>
          <p:nvPr/>
        </p:nvCxnSpPr>
        <p:spPr>
          <a:xfrm rot="10800000">
            <a:off x="4837025" y="2844862"/>
            <a:ext cx="7575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5"/>
          <p:cNvCxnSpPr>
            <a:stCxn id="373" idx="0"/>
            <a:endCxn id="369" idx="2"/>
          </p:cNvCxnSpPr>
          <p:nvPr/>
        </p:nvCxnSpPr>
        <p:spPr>
          <a:xfrm rot="10800000">
            <a:off x="4178161" y="3503751"/>
            <a:ext cx="0" cy="4587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8" name="Google Shape;37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9425" y="2466137"/>
            <a:ext cx="757500" cy="7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Algorithms: Byzantine Generals</a:t>
            </a:r>
            <a:endParaRPr/>
          </a:p>
        </p:txBody>
      </p:sp>
      <p:pic>
        <p:nvPicPr>
          <p:cNvPr id="384" name="Google Shape;3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750" y="2282375"/>
            <a:ext cx="1317724" cy="131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7975" y="2567050"/>
            <a:ext cx="656924" cy="7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138" y="1017725"/>
            <a:ext cx="656925" cy="7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8325" y="2567050"/>
            <a:ext cx="656925" cy="7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1799" y="4058826"/>
            <a:ext cx="499624" cy="70952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6"/>
          <p:cNvSpPr txBox="1"/>
          <p:nvPr/>
        </p:nvSpPr>
        <p:spPr>
          <a:xfrm>
            <a:off x="311700" y="1351050"/>
            <a:ext cx="3833700" cy="3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800">
                <a:solidFill>
                  <a:schemeClr val="accent2"/>
                </a:solidFill>
              </a:rPr>
              <a:t>Key Question: How do we coordinate with all the other generals at once?</a:t>
            </a:r>
            <a:br>
              <a:rPr lang="en" sz="1800">
                <a:solidFill>
                  <a:schemeClr val="accent2"/>
                </a:solidFill>
              </a:rPr>
            </a:br>
            <a:br>
              <a:rPr lang="en" sz="1800">
                <a:solidFill>
                  <a:schemeClr val="accent2"/>
                </a:solidFill>
              </a:rPr>
            </a:br>
            <a:endParaRPr sz="1800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800">
                <a:solidFill>
                  <a:schemeClr val="accent2"/>
                </a:solidFill>
              </a:rPr>
              <a:t>Assume we can’t send signals the enemy can see (like torches)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800">
                <a:solidFill>
                  <a:schemeClr val="accent2"/>
                </a:solidFill>
              </a:rPr>
              <a:t>We’re going to have to send messengers</a:t>
            </a:r>
            <a:endParaRPr sz="1800">
              <a:solidFill>
                <a:schemeClr val="accent2"/>
              </a:solidFill>
            </a:endParaRPr>
          </a:p>
        </p:txBody>
      </p:sp>
      <p:pic>
        <p:nvPicPr>
          <p:cNvPr id="390" name="Google Shape;39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5311" y="3908650"/>
            <a:ext cx="811009" cy="572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1" name="Google Shape;391;p26"/>
          <p:cNvCxnSpPr>
            <a:stCxn id="388" idx="3"/>
            <a:endCxn id="385" idx="2"/>
          </p:cNvCxnSpPr>
          <p:nvPr/>
        </p:nvCxnSpPr>
        <p:spPr>
          <a:xfrm flipH="1" rot="10800000">
            <a:off x="6721423" y="3315289"/>
            <a:ext cx="1494900" cy="10983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26"/>
          <p:cNvCxnSpPr>
            <a:stCxn id="388" idx="1"/>
            <a:endCxn id="387" idx="2"/>
          </p:cNvCxnSpPr>
          <p:nvPr/>
        </p:nvCxnSpPr>
        <p:spPr>
          <a:xfrm rot="10800000">
            <a:off x="4726899" y="3315289"/>
            <a:ext cx="1494900" cy="10983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3" name="Google Shape;39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4639123" y="3908650"/>
            <a:ext cx="898799" cy="572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4" name="Google Shape;394;p26"/>
          <p:cNvCxnSpPr>
            <a:stCxn id="385" idx="0"/>
            <a:endCxn id="386" idx="3"/>
          </p:cNvCxnSpPr>
          <p:nvPr/>
        </p:nvCxnSpPr>
        <p:spPr>
          <a:xfrm rot="10800000">
            <a:off x="6800137" y="1391950"/>
            <a:ext cx="1416300" cy="11751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5" name="Google Shape;39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564798" y="1401113"/>
            <a:ext cx="898799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Algorithms: Byzantine Generals</a:t>
            </a:r>
            <a:endParaRPr/>
          </a:p>
        </p:txBody>
      </p:sp>
      <p:pic>
        <p:nvPicPr>
          <p:cNvPr id="401" name="Google Shape;4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750" y="2282375"/>
            <a:ext cx="1317724" cy="131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7975" y="2567050"/>
            <a:ext cx="656924" cy="7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138" y="1017725"/>
            <a:ext cx="656925" cy="7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8325" y="2567050"/>
            <a:ext cx="656925" cy="7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1799" y="4058826"/>
            <a:ext cx="499624" cy="709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7"/>
          <p:cNvSpPr txBox="1"/>
          <p:nvPr/>
        </p:nvSpPr>
        <p:spPr>
          <a:xfrm>
            <a:off x="311700" y="1351050"/>
            <a:ext cx="3915600" cy="3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800">
                <a:solidFill>
                  <a:schemeClr val="accent2"/>
                </a:solidFill>
              </a:rPr>
              <a:t>What issues might we have?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" sz="1800">
                <a:solidFill>
                  <a:schemeClr val="accent2"/>
                </a:solidFill>
              </a:rPr>
              <a:t>How do we know the messengers made it?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" sz="1800">
                <a:solidFill>
                  <a:schemeClr val="accent2"/>
                </a:solidFill>
              </a:rPr>
              <a:t>How do we know that the message wasn’t intercepted and replaced?</a:t>
            </a:r>
            <a:endParaRPr sz="1800">
              <a:solidFill>
                <a:schemeClr val="accent2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</a:pPr>
            <a:r>
              <a:rPr lang="en" sz="1800">
                <a:solidFill>
                  <a:schemeClr val="accent2"/>
                </a:solidFill>
              </a:rPr>
              <a:t>Same for the response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" sz="1800">
                <a:solidFill>
                  <a:schemeClr val="accent2"/>
                </a:solidFill>
              </a:rPr>
              <a:t>How do we know that the generals will even go along with the plan?</a:t>
            </a:r>
            <a:endParaRPr sz="1800">
              <a:solidFill>
                <a:schemeClr val="accent2"/>
              </a:solidFill>
            </a:endParaRPr>
          </a:p>
        </p:txBody>
      </p:sp>
      <p:pic>
        <p:nvPicPr>
          <p:cNvPr id="407" name="Google Shape;40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5311" y="3908650"/>
            <a:ext cx="811009" cy="572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8" name="Google Shape;408;p27"/>
          <p:cNvCxnSpPr>
            <a:stCxn id="405" idx="3"/>
            <a:endCxn id="402" idx="2"/>
          </p:cNvCxnSpPr>
          <p:nvPr/>
        </p:nvCxnSpPr>
        <p:spPr>
          <a:xfrm flipH="1" rot="10800000">
            <a:off x="6721423" y="3315289"/>
            <a:ext cx="1494900" cy="10983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27"/>
          <p:cNvCxnSpPr>
            <a:stCxn id="405" idx="1"/>
            <a:endCxn id="404" idx="2"/>
          </p:cNvCxnSpPr>
          <p:nvPr/>
        </p:nvCxnSpPr>
        <p:spPr>
          <a:xfrm rot="10800000">
            <a:off x="4726899" y="3315289"/>
            <a:ext cx="1494900" cy="10983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0" name="Google Shape;41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4639123" y="3908650"/>
            <a:ext cx="898799" cy="572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1" name="Google Shape;411;p27"/>
          <p:cNvCxnSpPr>
            <a:stCxn id="402" idx="0"/>
            <a:endCxn id="403" idx="3"/>
          </p:cNvCxnSpPr>
          <p:nvPr/>
        </p:nvCxnSpPr>
        <p:spPr>
          <a:xfrm rot="10800000">
            <a:off x="6800137" y="1391950"/>
            <a:ext cx="1416300" cy="11751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2" name="Google Shape;41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564798" y="1401113"/>
            <a:ext cx="898799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Algorithms: Byzantine Generals</a:t>
            </a:r>
            <a:endParaRPr/>
          </a:p>
        </p:txBody>
      </p:sp>
      <p:pic>
        <p:nvPicPr>
          <p:cNvPr id="418" name="Google Shape;4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750" y="2282375"/>
            <a:ext cx="1317724" cy="131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7975" y="2567050"/>
            <a:ext cx="656924" cy="7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138" y="1017725"/>
            <a:ext cx="656925" cy="7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8325" y="2567050"/>
            <a:ext cx="656925" cy="7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1799" y="4058826"/>
            <a:ext cx="499624" cy="709526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8"/>
          <p:cNvSpPr txBox="1"/>
          <p:nvPr/>
        </p:nvSpPr>
        <p:spPr>
          <a:xfrm>
            <a:off x="311700" y="1351050"/>
            <a:ext cx="3915600" cy="3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accent2"/>
                </a:solidFill>
              </a:rPr>
              <a:t>How does this relate to Computer Science?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" sz="1800">
                <a:solidFill>
                  <a:schemeClr val="accent2"/>
                </a:solidFill>
              </a:rPr>
              <a:t>Replace generals with computers and messengers with network packets</a:t>
            </a:r>
            <a:endParaRPr sz="1800">
              <a:solidFill>
                <a:schemeClr val="accent2"/>
              </a:solidFill>
            </a:endParaRPr>
          </a:p>
        </p:txBody>
      </p:sp>
      <p:pic>
        <p:nvPicPr>
          <p:cNvPr id="424" name="Google Shape;42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5311" y="3908650"/>
            <a:ext cx="811009" cy="572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p28"/>
          <p:cNvCxnSpPr>
            <a:stCxn id="422" idx="3"/>
            <a:endCxn id="419" idx="2"/>
          </p:cNvCxnSpPr>
          <p:nvPr/>
        </p:nvCxnSpPr>
        <p:spPr>
          <a:xfrm flipH="1" rot="10800000">
            <a:off x="6721423" y="3315289"/>
            <a:ext cx="1494900" cy="10983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28"/>
          <p:cNvCxnSpPr>
            <a:stCxn id="422" idx="1"/>
            <a:endCxn id="421" idx="2"/>
          </p:cNvCxnSpPr>
          <p:nvPr/>
        </p:nvCxnSpPr>
        <p:spPr>
          <a:xfrm rot="10800000">
            <a:off x="4726899" y="3315289"/>
            <a:ext cx="1494900" cy="10983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7" name="Google Shape;42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4639123" y="3908650"/>
            <a:ext cx="898799" cy="572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8" name="Google Shape;428;p28"/>
          <p:cNvCxnSpPr>
            <a:stCxn id="419" idx="0"/>
            <a:endCxn id="420" idx="3"/>
          </p:cNvCxnSpPr>
          <p:nvPr/>
        </p:nvCxnSpPr>
        <p:spPr>
          <a:xfrm rot="10800000">
            <a:off x="6800137" y="1391950"/>
            <a:ext cx="1416300" cy="11751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9" name="Google Shape;42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564798" y="1401113"/>
            <a:ext cx="898799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Algorithms: Byzantine Generals</a:t>
            </a:r>
            <a:endParaRPr/>
          </a:p>
        </p:txBody>
      </p:sp>
      <p:sp>
        <p:nvSpPr>
          <p:cNvPr id="435" name="Google Shape;435;p29"/>
          <p:cNvSpPr txBox="1"/>
          <p:nvPr/>
        </p:nvSpPr>
        <p:spPr>
          <a:xfrm>
            <a:off x="311700" y="1351050"/>
            <a:ext cx="3915600" cy="3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accent2"/>
                </a:solidFill>
              </a:rPr>
              <a:t>How does this relate to Computer Science?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" sz="1800">
                <a:solidFill>
                  <a:schemeClr val="accent2"/>
                </a:solidFill>
              </a:rPr>
              <a:t>Replace generals with computers and messengers with network packets</a:t>
            </a:r>
            <a:endParaRPr sz="1800">
              <a:solidFill>
                <a:schemeClr val="accent2"/>
              </a:solidFill>
            </a:endParaRPr>
          </a:p>
        </p:txBody>
      </p:sp>
      <p:cxnSp>
        <p:nvCxnSpPr>
          <p:cNvPr id="436" name="Google Shape;436;p29"/>
          <p:cNvCxnSpPr>
            <a:stCxn id="437" idx="3"/>
            <a:endCxn id="438" idx="1"/>
          </p:cNvCxnSpPr>
          <p:nvPr/>
        </p:nvCxnSpPr>
        <p:spPr>
          <a:xfrm flipH="1" rot="10800000">
            <a:off x="6758676" y="2985525"/>
            <a:ext cx="1555500" cy="14430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39" name="Google Shape;439;p29"/>
          <p:cNvCxnSpPr>
            <a:stCxn id="437" idx="1"/>
            <a:endCxn id="440" idx="3"/>
          </p:cNvCxnSpPr>
          <p:nvPr/>
        </p:nvCxnSpPr>
        <p:spPr>
          <a:xfrm rot="10800000">
            <a:off x="4663850" y="2985525"/>
            <a:ext cx="1520700" cy="14430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41" name="Google Shape;441;p29"/>
          <p:cNvCxnSpPr>
            <a:stCxn id="438" idx="1"/>
            <a:endCxn id="442" idx="3"/>
          </p:cNvCxnSpPr>
          <p:nvPr/>
        </p:nvCxnSpPr>
        <p:spPr>
          <a:xfrm rot="10800000">
            <a:off x="6758663" y="1486025"/>
            <a:ext cx="1555500" cy="14994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42" name="Google Shape;4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550" y="1067538"/>
            <a:ext cx="574126" cy="8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713" y="2567050"/>
            <a:ext cx="574126" cy="8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4163" y="2567038"/>
            <a:ext cx="574126" cy="8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550" y="4010138"/>
            <a:ext cx="574126" cy="8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Algorithms: Byzantine Generals</a:t>
            </a:r>
            <a:endParaRPr/>
          </a:p>
        </p:txBody>
      </p:sp>
      <p:cxnSp>
        <p:nvCxnSpPr>
          <p:cNvPr id="448" name="Google Shape;448;p30"/>
          <p:cNvCxnSpPr>
            <a:stCxn id="449" idx="3"/>
            <a:endCxn id="450" idx="1"/>
          </p:cNvCxnSpPr>
          <p:nvPr/>
        </p:nvCxnSpPr>
        <p:spPr>
          <a:xfrm flipH="1" rot="10800000">
            <a:off x="6758676" y="2985525"/>
            <a:ext cx="1555500" cy="14430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51" name="Google Shape;451;p30"/>
          <p:cNvCxnSpPr>
            <a:stCxn id="449" idx="1"/>
            <a:endCxn id="452" idx="3"/>
          </p:cNvCxnSpPr>
          <p:nvPr/>
        </p:nvCxnSpPr>
        <p:spPr>
          <a:xfrm rot="10800000">
            <a:off x="4663850" y="2985525"/>
            <a:ext cx="1520700" cy="14430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53" name="Google Shape;453;p30"/>
          <p:cNvCxnSpPr>
            <a:stCxn id="450" idx="1"/>
            <a:endCxn id="454" idx="3"/>
          </p:cNvCxnSpPr>
          <p:nvPr/>
        </p:nvCxnSpPr>
        <p:spPr>
          <a:xfrm rot="10800000">
            <a:off x="6758663" y="1486025"/>
            <a:ext cx="1555500" cy="14994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54" name="Google Shape;4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550" y="1067538"/>
            <a:ext cx="574126" cy="8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4163" y="2567038"/>
            <a:ext cx="574126" cy="8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550" y="4010138"/>
            <a:ext cx="574126" cy="8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0"/>
          <p:cNvSpPr txBox="1"/>
          <p:nvPr/>
        </p:nvSpPr>
        <p:spPr>
          <a:xfrm>
            <a:off x="311700" y="1067550"/>
            <a:ext cx="3915600" cy="3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800">
                <a:solidFill>
                  <a:schemeClr val="accent2"/>
                </a:solidFill>
              </a:rPr>
              <a:t>What issues might we have?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" sz="1800">
                <a:solidFill>
                  <a:schemeClr val="accent2"/>
                </a:solidFill>
              </a:rPr>
              <a:t>How do we know the packets made it?</a:t>
            </a:r>
            <a:endParaRPr sz="1800">
              <a:solidFill>
                <a:schemeClr val="accent2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</a:pPr>
            <a:r>
              <a:rPr lang="en" sz="1800">
                <a:solidFill>
                  <a:schemeClr val="accent2"/>
                </a:solidFill>
              </a:rPr>
              <a:t>Networking (TCP)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" sz="1800">
                <a:solidFill>
                  <a:schemeClr val="accent2"/>
                </a:solidFill>
              </a:rPr>
              <a:t>How do we know that the packet wasn’t intercepted and replaced?</a:t>
            </a:r>
            <a:endParaRPr sz="1800">
              <a:solidFill>
                <a:schemeClr val="accent2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</a:pPr>
            <a:r>
              <a:rPr lang="en" sz="1800">
                <a:solidFill>
                  <a:schemeClr val="accent2"/>
                </a:solidFill>
              </a:rPr>
              <a:t>Encryption, Digital Signatures, etc.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" sz="1800">
                <a:solidFill>
                  <a:schemeClr val="accent2"/>
                </a:solidFill>
              </a:rPr>
              <a:t>How do we know that the other computers aren’t working against us?</a:t>
            </a:r>
            <a:endParaRPr sz="1800">
              <a:solidFill>
                <a:schemeClr val="accent2"/>
              </a:solidFill>
            </a:endParaRPr>
          </a:p>
        </p:txBody>
      </p:sp>
      <p:pic>
        <p:nvPicPr>
          <p:cNvPr id="452" name="Google Shape;4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713" y="2567050"/>
            <a:ext cx="574126" cy="8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Map/Reduce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Developed at Google, many other implementations since (Apache Hadoop, etc.)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Designed for processing big data sets in parallel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Framework provides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Parallelization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Redundancy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Fault-tolerance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Speed…?*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Abstracts the split-apply-combine analysis strategy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Works for a multi-threaded environment or a networked cluster environment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Map/Reduce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Master/Controller node reads input and feeds (</a:t>
            </a:r>
            <a:r>
              <a:rPr i="1" lang="en">
                <a:solidFill>
                  <a:srgbClr val="FFFFFF"/>
                </a:solidFill>
              </a:rPr>
              <a:t>k</a:t>
            </a:r>
            <a:r>
              <a:rPr baseline="-25000" i="1" lang="en">
                <a:solidFill>
                  <a:srgbClr val="FFFFFF"/>
                </a:solidFill>
              </a:rPr>
              <a:t>1</a:t>
            </a:r>
            <a:r>
              <a:rPr i="1" lang="en">
                <a:solidFill>
                  <a:srgbClr val="FFFFFF"/>
                </a:solidFill>
              </a:rPr>
              <a:t>, v</a:t>
            </a:r>
            <a:r>
              <a:rPr baseline="-25000" i="1"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) pairs to worker nodes (mappers)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Map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Apply a user-provided map function on data keyed by </a:t>
            </a:r>
            <a:r>
              <a:rPr i="1" lang="en">
                <a:solidFill>
                  <a:srgbClr val="FFFFFF"/>
                </a:solidFill>
              </a:rPr>
              <a:t>k</a:t>
            </a:r>
            <a:r>
              <a:rPr baseline="-25000" i="1"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 and generates a list of outputs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k</a:t>
            </a:r>
            <a:r>
              <a:rPr baseline="-25000" i="1" lang="en">
                <a:solidFill>
                  <a:srgbClr val="FFFFFF"/>
                </a:solidFill>
              </a:rPr>
              <a:t>1</a:t>
            </a:r>
            <a:r>
              <a:rPr i="1" lang="en">
                <a:solidFill>
                  <a:srgbClr val="FFFFFF"/>
                </a:solidFill>
              </a:rPr>
              <a:t>, v</a:t>
            </a:r>
            <a:r>
              <a:rPr baseline="-25000" i="1"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)</a:t>
            </a:r>
            <a:r>
              <a:rPr i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→ [(</a:t>
            </a:r>
            <a:r>
              <a:rPr i="1" lang="en">
                <a:solidFill>
                  <a:srgbClr val="FFFFFF"/>
                </a:solidFill>
              </a:rPr>
              <a:t>k</a:t>
            </a:r>
            <a:r>
              <a:rPr baseline="-25000" i="1" lang="en">
                <a:solidFill>
                  <a:srgbClr val="FFFFFF"/>
                </a:solidFill>
              </a:rPr>
              <a:t>2</a:t>
            </a:r>
            <a:r>
              <a:rPr i="1" lang="en">
                <a:solidFill>
                  <a:srgbClr val="FFFFFF"/>
                </a:solidFill>
              </a:rPr>
              <a:t>, v</a:t>
            </a:r>
            <a:r>
              <a:rPr baseline="-25000" i="1" lang="en">
                <a:solidFill>
                  <a:srgbClr val="FFFFFF"/>
                </a:solidFill>
              </a:rPr>
              <a:t>2</a:t>
            </a:r>
            <a:r>
              <a:rPr i="1" lang="en">
                <a:solidFill>
                  <a:srgbClr val="FFFFFF"/>
                </a:solidFill>
              </a:rPr>
              <a:t>)</a:t>
            </a:r>
            <a:r>
              <a:rPr lang="en">
                <a:solidFill>
                  <a:srgbClr val="FFFFFF"/>
                </a:solidFill>
              </a:rPr>
              <a:t>]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Shuffle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Redistributes map outputs so that similarly key’d data are on the same shard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i="1" lang="en">
                <a:solidFill>
                  <a:srgbClr val="FFFFFF"/>
                </a:solidFill>
              </a:rPr>
              <a:t>hash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k</a:t>
            </a:r>
            <a:r>
              <a:rPr baseline="-25000" i="1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) </a:t>
            </a:r>
            <a:r>
              <a:rPr i="1" lang="en">
                <a:solidFill>
                  <a:srgbClr val="FFFFFF"/>
                </a:solidFill>
              </a:rPr>
              <a:t>% N</a:t>
            </a:r>
            <a:r>
              <a:rPr baseline="-25000" i="1" lang="en">
                <a:solidFill>
                  <a:srgbClr val="FFFFFF"/>
                </a:solidFill>
              </a:rPr>
              <a:t>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[(</a:t>
            </a:r>
            <a:r>
              <a:rPr i="1" lang="en">
                <a:solidFill>
                  <a:srgbClr val="FFFFFF"/>
                </a:solidFill>
              </a:rPr>
              <a:t>k</a:t>
            </a:r>
            <a:r>
              <a:rPr baseline="-25000" i="1" lang="en">
                <a:solidFill>
                  <a:srgbClr val="FFFFFF"/>
                </a:solidFill>
              </a:rPr>
              <a:t>2</a:t>
            </a:r>
            <a:r>
              <a:rPr i="1" lang="en">
                <a:solidFill>
                  <a:srgbClr val="FFFFFF"/>
                </a:solidFill>
              </a:rPr>
              <a:t>, v</a:t>
            </a:r>
            <a:r>
              <a:rPr baseline="-25000" i="1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)] → (</a:t>
            </a:r>
            <a:r>
              <a:rPr i="1" lang="en">
                <a:solidFill>
                  <a:srgbClr val="FFFFFF"/>
                </a:solidFill>
              </a:rPr>
              <a:t>k</a:t>
            </a:r>
            <a:r>
              <a:rPr baseline="-25000" i="1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, [</a:t>
            </a:r>
            <a:r>
              <a:rPr i="1" lang="en">
                <a:solidFill>
                  <a:srgbClr val="FFFFFF"/>
                </a:solidFill>
              </a:rPr>
              <a:t>v</a:t>
            </a:r>
            <a:r>
              <a:rPr baseline="-25000" i="1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])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Reduce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Apply a user-provided reduce function to combine the list of </a:t>
            </a:r>
            <a:r>
              <a:rPr i="1" lang="en">
                <a:solidFill>
                  <a:srgbClr val="FFFFFF"/>
                </a:solidFill>
              </a:rPr>
              <a:t>v</a:t>
            </a:r>
            <a:r>
              <a:rPr baseline="-25000" i="1" lang="en">
                <a:solidFill>
                  <a:srgbClr val="FFFFFF"/>
                </a:solidFill>
              </a:rPr>
              <a:t>2</a:t>
            </a:r>
            <a:r>
              <a:rPr i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values into a final output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k</a:t>
            </a:r>
            <a:r>
              <a:rPr baseline="-25000" i="1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, [</a:t>
            </a:r>
            <a:r>
              <a:rPr i="1" lang="en">
                <a:solidFill>
                  <a:srgbClr val="FFFFFF"/>
                </a:solidFill>
              </a:rPr>
              <a:t>v</a:t>
            </a:r>
            <a:r>
              <a:rPr baseline="-25000" i="1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]) → [</a:t>
            </a:r>
            <a:r>
              <a:rPr i="1" lang="en">
                <a:solidFill>
                  <a:srgbClr val="FFFFFF"/>
                </a:solidFill>
              </a:rPr>
              <a:t>v</a:t>
            </a:r>
            <a:r>
              <a:rPr baseline="-25000" i="1"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]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Master/Controller node collates reducer outputs into a single final output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1486800" y="380675"/>
            <a:ext cx="673200" cy="7032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6772650" y="380675"/>
            <a:ext cx="741600" cy="7032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3788175" y="732275"/>
            <a:ext cx="1356300" cy="823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</a:t>
            </a:r>
            <a:endParaRPr/>
          </a:p>
        </p:txBody>
      </p:sp>
      <p:cxnSp>
        <p:nvCxnSpPr>
          <p:cNvPr id="75" name="Google Shape;75;p16"/>
          <p:cNvCxnSpPr>
            <a:stCxn id="72" idx="3"/>
            <a:endCxn id="74" idx="1"/>
          </p:cNvCxnSpPr>
          <p:nvPr/>
        </p:nvCxnSpPr>
        <p:spPr>
          <a:xfrm>
            <a:off x="2160000" y="732275"/>
            <a:ext cx="1628100" cy="411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76" name="Google Shape;76;p16"/>
          <p:cNvGrpSpPr/>
          <p:nvPr/>
        </p:nvGrpSpPr>
        <p:grpSpPr>
          <a:xfrm>
            <a:off x="2566350" y="2028150"/>
            <a:ext cx="825825" cy="3115450"/>
            <a:chOff x="2566350" y="2028150"/>
            <a:chExt cx="825825" cy="3115450"/>
          </a:xfrm>
        </p:grpSpPr>
        <p:sp>
          <p:nvSpPr>
            <p:cNvPr id="77" name="Google Shape;77;p16"/>
            <p:cNvSpPr/>
            <p:nvPr/>
          </p:nvSpPr>
          <p:spPr>
            <a:xfrm>
              <a:off x="2576775" y="2028150"/>
              <a:ext cx="8154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2576775" y="2693350"/>
              <a:ext cx="8154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2566350" y="3358550"/>
              <a:ext cx="8154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2566350" y="4023750"/>
              <a:ext cx="8154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81" name="Google Shape;81;p16"/>
            <p:cNvSpPr txBox="1"/>
            <p:nvPr/>
          </p:nvSpPr>
          <p:spPr>
            <a:xfrm>
              <a:off x="2603250" y="4393000"/>
              <a:ext cx="741600" cy="7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82" name="Google Shape;82;p16"/>
          <p:cNvGrpSpPr/>
          <p:nvPr/>
        </p:nvGrpSpPr>
        <p:grpSpPr>
          <a:xfrm>
            <a:off x="5456950" y="2028150"/>
            <a:ext cx="874200" cy="3115450"/>
            <a:chOff x="5456950" y="2028150"/>
            <a:chExt cx="874200" cy="3115450"/>
          </a:xfrm>
        </p:grpSpPr>
        <p:sp>
          <p:nvSpPr>
            <p:cNvPr id="83" name="Google Shape;83;p16"/>
            <p:cNvSpPr/>
            <p:nvPr/>
          </p:nvSpPr>
          <p:spPr>
            <a:xfrm>
              <a:off x="5456950" y="2028150"/>
              <a:ext cx="8742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5483425" y="4393000"/>
              <a:ext cx="741600" cy="7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5456950" y="2693350"/>
              <a:ext cx="8742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5456950" y="3358550"/>
              <a:ext cx="8742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5456950" y="4023750"/>
              <a:ext cx="8742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</p:grpSp>
      <p:cxnSp>
        <p:nvCxnSpPr>
          <p:cNvPr id="88" name="Google Shape;88;p16"/>
          <p:cNvCxnSpPr>
            <a:stCxn id="74" idx="3"/>
            <a:endCxn id="73" idx="1"/>
          </p:cNvCxnSpPr>
          <p:nvPr/>
        </p:nvCxnSpPr>
        <p:spPr>
          <a:xfrm flipH="1" rot="10800000">
            <a:off x="5144475" y="732275"/>
            <a:ext cx="1628100" cy="411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89" name="Google Shape;89;p16"/>
          <p:cNvGrpSpPr/>
          <p:nvPr/>
        </p:nvGrpSpPr>
        <p:grpSpPr>
          <a:xfrm>
            <a:off x="2566275" y="1144175"/>
            <a:ext cx="1221900" cy="3151500"/>
            <a:chOff x="2566275" y="1144175"/>
            <a:chExt cx="1221900" cy="3151500"/>
          </a:xfrm>
        </p:grpSpPr>
        <p:cxnSp>
          <p:nvCxnSpPr>
            <p:cNvPr id="90" name="Google Shape;90;p16"/>
            <p:cNvCxnSpPr>
              <a:stCxn id="74" idx="1"/>
              <a:endCxn id="77" idx="1"/>
            </p:cNvCxnSpPr>
            <p:nvPr/>
          </p:nvCxnSpPr>
          <p:spPr>
            <a:xfrm flipH="1">
              <a:off x="2576775" y="1144175"/>
              <a:ext cx="1211400" cy="1155900"/>
            </a:xfrm>
            <a:prstGeom prst="curvedConnector3">
              <a:avLst>
                <a:gd fmla="val 119657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1" name="Google Shape;91;p16"/>
            <p:cNvCxnSpPr>
              <a:stCxn id="74" idx="1"/>
              <a:endCxn id="78" idx="1"/>
            </p:cNvCxnSpPr>
            <p:nvPr/>
          </p:nvCxnSpPr>
          <p:spPr>
            <a:xfrm flipH="1">
              <a:off x="2576775" y="1144175"/>
              <a:ext cx="1211400" cy="1821000"/>
            </a:xfrm>
            <a:prstGeom prst="curvedConnector3">
              <a:avLst>
                <a:gd fmla="val 119657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2" name="Google Shape;92;p16"/>
            <p:cNvCxnSpPr>
              <a:stCxn id="74" idx="1"/>
              <a:endCxn id="79" idx="1"/>
            </p:cNvCxnSpPr>
            <p:nvPr/>
          </p:nvCxnSpPr>
          <p:spPr>
            <a:xfrm flipH="1">
              <a:off x="2566275" y="1144175"/>
              <a:ext cx="1221900" cy="2486100"/>
            </a:xfrm>
            <a:prstGeom prst="curvedConnector3">
              <a:avLst>
                <a:gd fmla="val 119482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3" name="Google Shape;93;p16"/>
            <p:cNvCxnSpPr>
              <a:stCxn id="74" idx="1"/>
              <a:endCxn id="80" idx="1"/>
            </p:cNvCxnSpPr>
            <p:nvPr/>
          </p:nvCxnSpPr>
          <p:spPr>
            <a:xfrm flipH="1">
              <a:off x="2566275" y="1144175"/>
              <a:ext cx="1221900" cy="3151500"/>
            </a:xfrm>
            <a:prstGeom prst="curvedConnector3">
              <a:avLst>
                <a:gd fmla="val 119482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94" name="Google Shape;94;p16"/>
          <p:cNvGrpSpPr/>
          <p:nvPr/>
        </p:nvGrpSpPr>
        <p:grpSpPr>
          <a:xfrm>
            <a:off x="5144350" y="1144050"/>
            <a:ext cx="1186800" cy="3151500"/>
            <a:chOff x="5144350" y="1144050"/>
            <a:chExt cx="1186800" cy="3151500"/>
          </a:xfrm>
        </p:grpSpPr>
        <p:cxnSp>
          <p:nvCxnSpPr>
            <p:cNvPr id="95" name="Google Shape;95;p16"/>
            <p:cNvCxnSpPr>
              <a:stCxn id="83" idx="3"/>
              <a:endCxn id="74" idx="3"/>
            </p:cNvCxnSpPr>
            <p:nvPr/>
          </p:nvCxnSpPr>
          <p:spPr>
            <a:xfrm rot="10800000">
              <a:off x="5144350" y="1144050"/>
              <a:ext cx="1186800" cy="1155900"/>
            </a:xfrm>
            <a:prstGeom prst="curvedConnector3">
              <a:avLst>
                <a:gd fmla="val -20064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6" name="Google Shape;96;p16"/>
            <p:cNvCxnSpPr>
              <a:stCxn id="85" idx="3"/>
              <a:endCxn id="74" idx="3"/>
            </p:cNvCxnSpPr>
            <p:nvPr/>
          </p:nvCxnSpPr>
          <p:spPr>
            <a:xfrm rot="10800000">
              <a:off x="5144350" y="1144150"/>
              <a:ext cx="1186800" cy="1821000"/>
            </a:xfrm>
            <a:prstGeom prst="curvedConnector3">
              <a:avLst>
                <a:gd fmla="val -20064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7" name="Google Shape;97;p16"/>
            <p:cNvCxnSpPr>
              <a:stCxn id="86" idx="3"/>
              <a:endCxn id="74" idx="3"/>
            </p:cNvCxnSpPr>
            <p:nvPr/>
          </p:nvCxnSpPr>
          <p:spPr>
            <a:xfrm rot="10800000">
              <a:off x="5144350" y="1144250"/>
              <a:ext cx="1186800" cy="2486100"/>
            </a:xfrm>
            <a:prstGeom prst="curvedConnector3">
              <a:avLst>
                <a:gd fmla="val -20064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8" name="Google Shape;98;p16"/>
            <p:cNvCxnSpPr>
              <a:stCxn id="87" idx="3"/>
              <a:endCxn id="74" idx="3"/>
            </p:cNvCxnSpPr>
            <p:nvPr/>
          </p:nvCxnSpPr>
          <p:spPr>
            <a:xfrm rot="10800000">
              <a:off x="5144350" y="1144050"/>
              <a:ext cx="1186800" cy="3151500"/>
            </a:xfrm>
            <a:prstGeom prst="curvedConnector3">
              <a:avLst>
                <a:gd fmla="val -20064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99" name="Google Shape;99;p16"/>
          <p:cNvGrpSpPr/>
          <p:nvPr/>
        </p:nvGrpSpPr>
        <p:grpSpPr>
          <a:xfrm>
            <a:off x="3381750" y="2299950"/>
            <a:ext cx="2075325" cy="1995700"/>
            <a:chOff x="3381750" y="2299950"/>
            <a:chExt cx="2075325" cy="1995700"/>
          </a:xfrm>
        </p:grpSpPr>
        <p:cxnSp>
          <p:nvCxnSpPr>
            <p:cNvPr id="100" name="Google Shape;100;p16"/>
            <p:cNvCxnSpPr>
              <a:endCxn id="85" idx="1"/>
            </p:cNvCxnSpPr>
            <p:nvPr/>
          </p:nvCxnSpPr>
          <p:spPr>
            <a:xfrm>
              <a:off x="3392050" y="2300050"/>
              <a:ext cx="2064900" cy="665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1" name="Google Shape;101;p16"/>
            <p:cNvCxnSpPr>
              <a:stCxn id="78" idx="3"/>
              <a:endCxn id="83" idx="1"/>
            </p:cNvCxnSpPr>
            <p:nvPr/>
          </p:nvCxnSpPr>
          <p:spPr>
            <a:xfrm flipH="1" rot="10800000">
              <a:off x="3392175" y="2300050"/>
              <a:ext cx="2064900" cy="665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" name="Google Shape;102;p16"/>
            <p:cNvCxnSpPr>
              <a:stCxn id="79" idx="3"/>
              <a:endCxn id="86" idx="1"/>
            </p:cNvCxnSpPr>
            <p:nvPr/>
          </p:nvCxnSpPr>
          <p:spPr>
            <a:xfrm>
              <a:off x="3381750" y="3630350"/>
              <a:ext cx="2075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" name="Google Shape;103;p16"/>
            <p:cNvCxnSpPr>
              <a:stCxn id="80" idx="3"/>
              <a:endCxn id="83" idx="1"/>
            </p:cNvCxnSpPr>
            <p:nvPr/>
          </p:nvCxnSpPr>
          <p:spPr>
            <a:xfrm flipH="1" rot="10800000">
              <a:off x="3381750" y="2299950"/>
              <a:ext cx="2075100" cy="1995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" name="Google Shape;104;p16"/>
            <p:cNvCxnSpPr>
              <a:stCxn id="78" idx="3"/>
              <a:endCxn id="87" idx="1"/>
            </p:cNvCxnSpPr>
            <p:nvPr/>
          </p:nvCxnSpPr>
          <p:spPr>
            <a:xfrm>
              <a:off x="3392175" y="2965150"/>
              <a:ext cx="2064900" cy="1330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Map/Reduce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Framework is essentially the same for every application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User only needs to supply the Map and Reduce functions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happens if a Mapper dies?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Controller keeps track of keys that have been successfully mapped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Can always send key to a new mapper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happens if Reducer dies?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Controller keeps track of the keys that have been successfully reduced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Mappers save their results on disk in the shard, so any other machine can start from there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Not necessarily fast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“Shuffle” stage actually hides some complication about combining everything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Network/communication latency also a factor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Map/Reduce Example Applications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152475"/>
            <a:ext cx="85206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Word-count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Given a list of documents, for every word in any document output how many times each word appears across all documents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Inverted Index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Given a list of documents, for every word in any document output for each word which documents those words appear 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i="1" lang="en">
                <a:solidFill>
                  <a:srgbClr val="FFFFFF"/>
                </a:solidFill>
              </a:rPr>
              <a:t>k</a:t>
            </a:r>
            <a:r>
              <a:rPr lang="en">
                <a:solidFill>
                  <a:srgbClr val="FFFFFF"/>
                </a:solidFill>
              </a:rPr>
              <a:t>-means clustering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Given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points in space, find </a:t>
            </a:r>
            <a:r>
              <a:rPr i="1" lang="en">
                <a:solidFill>
                  <a:srgbClr val="FFFFFF"/>
                </a:solidFill>
              </a:rPr>
              <a:t>k</a:t>
            </a:r>
            <a:r>
              <a:rPr lang="en">
                <a:solidFill>
                  <a:srgbClr val="FFFFFF"/>
                </a:solidFill>
              </a:rPr>
              <a:t> clusters that best-fit the data set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Specifically word_count vectors for documents; using word counts to cluster similar documents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Spoilers: requires multiple map/reduce runs!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PageRank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Given a graph of web links, find the probability that a user will end up on any given page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Spoilers: requires multiple map/reduce runs!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1486800" y="380675"/>
            <a:ext cx="673200" cy="7032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6772650" y="380675"/>
            <a:ext cx="741600" cy="7032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3788175" y="732275"/>
            <a:ext cx="1356300" cy="823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</a:t>
            </a:r>
            <a:endParaRPr/>
          </a:p>
        </p:txBody>
      </p:sp>
      <p:cxnSp>
        <p:nvCxnSpPr>
          <p:cNvPr id="124" name="Google Shape;124;p19"/>
          <p:cNvCxnSpPr>
            <a:stCxn id="121" idx="3"/>
            <a:endCxn id="123" idx="1"/>
          </p:cNvCxnSpPr>
          <p:nvPr/>
        </p:nvCxnSpPr>
        <p:spPr>
          <a:xfrm>
            <a:off x="2160000" y="732275"/>
            <a:ext cx="1628100" cy="411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25" name="Google Shape;125;p19"/>
          <p:cNvGrpSpPr/>
          <p:nvPr/>
        </p:nvGrpSpPr>
        <p:grpSpPr>
          <a:xfrm>
            <a:off x="2566350" y="2028150"/>
            <a:ext cx="825825" cy="3115450"/>
            <a:chOff x="2566350" y="2028150"/>
            <a:chExt cx="825825" cy="3115450"/>
          </a:xfrm>
        </p:grpSpPr>
        <p:sp>
          <p:nvSpPr>
            <p:cNvPr id="126" name="Google Shape;126;p19"/>
            <p:cNvSpPr/>
            <p:nvPr/>
          </p:nvSpPr>
          <p:spPr>
            <a:xfrm>
              <a:off x="2576775" y="2028150"/>
              <a:ext cx="8154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576775" y="2693350"/>
              <a:ext cx="8154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566350" y="3358550"/>
              <a:ext cx="8154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2566350" y="4023750"/>
              <a:ext cx="8154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30" name="Google Shape;130;p19"/>
            <p:cNvSpPr txBox="1"/>
            <p:nvPr/>
          </p:nvSpPr>
          <p:spPr>
            <a:xfrm>
              <a:off x="2603250" y="4393000"/>
              <a:ext cx="741600" cy="7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31" name="Google Shape;131;p19"/>
          <p:cNvGrpSpPr/>
          <p:nvPr/>
        </p:nvGrpSpPr>
        <p:grpSpPr>
          <a:xfrm>
            <a:off x="5456950" y="2028150"/>
            <a:ext cx="874200" cy="3115450"/>
            <a:chOff x="5456950" y="2028150"/>
            <a:chExt cx="874200" cy="3115450"/>
          </a:xfrm>
        </p:grpSpPr>
        <p:sp>
          <p:nvSpPr>
            <p:cNvPr id="132" name="Google Shape;132;p19"/>
            <p:cNvSpPr/>
            <p:nvPr/>
          </p:nvSpPr>
          <p:spPr>
            <a:xfrm>
              <a:off x="5456950" y="2028150"/>
              <a:ext cx="8742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33" name="Google Shape;133;p19"/>
            <p:cNvSpPr txBox="1"/>
            <p:nvPr/>
          </p:nvSpPr>
          <p:spPr>
            <a:xfrm>
              <a:off x="5483425" y="4393000"/>
              <a:ext cx="741600" cy="7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56950" y="2693350"/>
              <a:ext cx="8742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456950" y="3358550"/>
              <a:ext cx="8742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456950" y="4023750"/>
              <a:ext cx="8742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</p:grpSp>
      <p:cxnSp>
        <p:nvCxnSpPr>
          <p:cNvPr id="137" name="Google Shape;137;p19"/>
          <p:cNvCxnSpPr>
            <a:stCxn id="123" idx="3"/>
            <a:endCxn id="122" idx="1"/>
          </p:cNvCxnSpPr>
          <p:nvPr/>
        </p:nvCxnSpPr>
        <p:spPr>
          <a:xfrm flipH="1" rot="10800000">
            <a:off x="5144475" y="732275"/>
            <a:ext cx="1628100" cy="411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38" name="Google Shape;138;p19"/>
          <p:cNvGrpSpPr/>
          <p:nvPr/>
        </p:nvGrpSpPr>
        <p:grpSpPr>
          <a:xfrm>
            <a:off x="2566275" y="1144175"/>
            <a:ext cx="1221900" cy="3151500"/>
            <a:chOff x="2566275" y="1144175"/>
            <a:chExt cx="1221900" cy="3151500"/>
          </a:xfrm>
        </p:grpSpPr>
        <p:cxnSp>
          <p:nvCxnSpPr>
            <p:cNvPr id="139" name="Google Shape;139;p19"/>
            <p:cNvCxnSpPr>
              <a:stCxn id="123" idx="1"/>
              <a:endCxn id="126" idx="1"/>
            </p:cNvCxnSpPr>
            <p:nvPr/>
          </p:nvCxnSpPr>
          <p:spPr>
            <a:xfrm flipH="1">
              <a:off x="2576775" y="1144175"/>
              <a:ext cx="1211400" cy="1155900"/>
            </a:xfrm>
            <a:prstGeom prst="curvedConnector3">
              <a:avLst>
                <a:gd fmla="val 119657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0" name="Google Shape;140;p19"/>
            <p:cNvCxnSpPr>
              <a:stCxn id="123" idx="1"/>
              <a:endCxn id="127" idx="1"/>
            </p:cNvCxnSpPr>
            <p:nvPr/>
          </p:nvCxnSpPr>
          <p:spPr>
            <a:xfrm flipH="1">
              <a:off x="2576775" y="1144175"/>
              <a:ext cx="1211400" cy="1821000"/>
            </a:xfrm>
            <a:prstGeom prst="curvedConnector3">
              <a:avLst>
                <a:gd fmla="val 119657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1" name="Google Shape;141;p19"/>
            <p:cNvCxnSpPr>
              <a:stCxn id="123" idx="1"/>
              <a:endCxn id="128" idx="1"/>
            </p:cNvCxnSpPr>
            <p:nvPr/>
          </p:nvCxnSpPr>
          <p:spPr>
            <a:xfrm flipH="1">
              <a:off x="2566275" y="1144175"/>
              <a:ext cx="1221900" cy="2486100"/>
            </a:xfrm>
            <a:prstGeom prst="curvedConnector3">
              <a:avLst>
                <a:gd fmla="val 119482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2" name="Google Shape;142;p19"/>
            <p:cNvCxnSpPr>
              <a:stCxn id="123" idx="1"/>
              <a:endCxn id="129" idx="1"/>
            </p:cNvCxnSpPr>
            <p:nvPr/>
          </p:nvCxnSpPr>
          <p:spPr>
            <a:xfrm flipH="1">
              <a:off x="2566275" y="1144175"/>
              <a:ext cx="1221900" cy="3151500"/>
            </a:xfrm>
            <a:prstGeom prst="curvedConnector3">
              <a:avLst>
                <a:gd fmla="val 119482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43" name="Google Shape;143;p19"/>
          <p:cNvGrpSpPr/>
          <p:nvPr/>
        </p:nvGrpSpPr>
        <p:grpSpPr>
          <a:xfrm>
            <a:off x="5144350" y="1144050"/>
            <a:ext cx="1186800" cy="3151500"/>
            <a:chOff x="5144350" y="1144050"/>
            <a:chExt cx="1186800" cy="3151500"/>
          </a:xfrm>
        </p:grpSpPr>
        <p:cxnSp>
          <p:nvCxnSpPr>
            <p:cNvPr id="144" name="Google Shape;144;p19"/>
            <p:cNvCxnSpPr>
              <a:stCxn id="132" idx="3"/>
              <a:endCxn id="123" idx="3"/>
            </p:cNvCxnSpPr>
            <p:nvPr/>
          </p:nvCxnSpPr>
          <p:spPr>
            <a:xfrm rot="10800000">
              <a:off x="5144350" y="1144050"/>
              <a:ext cx="1186800" cy="1155900"/>
            </a:xfrm>
            <a:prstGeom prst="curvedConnector3">
              <a:avLst>
                <a:gd fmla="val -20064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5" name="Google Shape;145;p19"/>
            <p:cNvCxnSpPr>
              <a:stCxn id="134" idx="3"/>
              <a:endCxn id="123" idx="3"/>
            </p:cNvCxnSpPr>
            <p:nvPr/>
          </p:nvCxnSpPr>
          <p:spPr>
            <a:xfrm rot="10800000">
              <a:off x="5144350" y="1144150"/>
              <a:ext cx="1186800" cy="1821000"/>
            </a:xfrm>
            <a:prstGeom prst="curvedConnector3">
              <a:avLst>
                <a:gd fmla="val -20064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6" name="Google Shape;146;p19"/>
            <p:cNvCxnSpPr>
              <a:stCxn id="135" idx="3"/>
              <a:endCxn id="123" idx="3"/>
            </p:cNvCxnSpPr>
            <p:nvPr/>
          </p:nvCxnSpPr>
          <p:spPr>
            <a:xfrm rot="10800000">
              <a:off x="5144350" y="1144250"/>
              <a:ext cx="1186800" cy="2486100"/>
            </a:xfrm>
            <a:prstGeom prst="curvedConnector3">
              <a:avLst>
                <a:gd fmla="val -20064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7" name="Google Shape;147;p19"/>
            <p:cNvCxnSpPr>
              <a:stCxn id="136" idx="3"/>
              <a:endCxn id="123" idx="3"/>
            </p:cNvCxnSpPr>
            <p:nvPr/>
          </p:nvCxnSpPr>
          <p:spPr>
            <a:xfrm rot="10800000">
              <a:off x="5144350" y="1144050"/>
              <a:ext cx="1186800" cy="3151500"/>
            </a:xfrm>
            <a:prstGeom prst="curvedConnector3">
              <a:avLst>
                <a:gd fmla="val -20064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48" name="Google Shape;148;p19"/>
          <p:cNvGrpSpPr/>
          <p:nvPr/>
        </p:nvGrpSpPr>
        <p:grpSpPr>
          <a:xfrm>
            <a:off x="3381750" y="2299950"/>
            <a:ext cx="2075325" cy="1995700"/>
            <a:chOff x="3381750" y="2299950"/>
            <a:chExt cx="2075325" cy="1995700"/>
          </a:xfrm>
        </p:grpSpPr>
        <p:cxnSp>
          <p:nvCxnSpPr>
            <p:cNvPr id="149" name="Google Shape;149;p19"/>
            <p:cNvCxnSpPr>
              <a:endCxn id="134" idx="1"/>
            </p:cNvCxnSpPr>
            <p:nvPr/>
          </p:nvCxnSpPr>
          <p:spPr>
            <a:xfrm>
              <a:off x="3392050" y="2300050"/>
              <a:ext cx="2064900" cy="665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19"/>
            <p:cNvCxnSpPr>
              <a:stCxn id="127" idx="3"/>
              <a:endCxn id="132" idx="1"/>
            </p:cNvCxnSpPr>
            <p:nvPr/>
          </p:nvCxnSpPr>
          <p:spPr>
            <a:xfrm flipH="1" rot="10800000">
              <a:off x="3392175" y="2300050"/>
              <a:ext cx="2064900" cy="665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1" name="Google Shape;151;p19"/>
            <p:cNvCxnSpPr>
              <a:stCxn id="128" idx="3"/>
              <a:endCxn id="135" idx="1"/>
            </p:cNvCxnSpPr>
            <p:nvPr/>
          </p:nvCxnSpPr>
          <p:spPr>
            <a:xfrm>
              <a:off x="3381750" y="3630350"/>
              <a:ext cx="2075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2" name="Google Shape;152;p19"/>
            <p:cNvCxnSpPr>
              <a:stCxn id="129" idx="3"/>
              <a:endCxn id="132" idx="1"/>
            </p:cNvCxnSpPr>
            <p:nvPr/>
          </p:nvCxnSpPr>
          <p:spPr>
            <a:xfrm flipH="1" rot="10800000">
              <a:off x="3381750" y="2299950"/>
              <a:ext cx="2075100" cy="1995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3" name="Google Shape;153;p19"/>
            <p:cNvCxnSpPr>
              <a:stCxn id="127" idx="3"/>
              <a:endCxn id="136" idx="1"/>
            </p:cNvCxnSpPr>
            <p:nvPr/>
          </p:nvCxnSpPr>
          <p:spPr>
            <a:xfrm>
              <a:off x="3392175" y="2965150"/>
              <a:ext cx="2064900" cy="1330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4" name="Google Shape;154;p19"/>
          <p:cNvSpPr txBox="1"/>
          <p:nvPr/>
        </p:nvSpPr>
        <p:spPr>
          <a:xfrm>
            <a:off x="2495799" y="526325"/>
            <a:ext cx="1079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documents</a:t>
            </a:r>
            <a:endParaRPr>
              <a:solidFill>
                <a:srgbClr val="FFFF00"/>
              </a:solidFill>
            </a:endParaRPr>
          </a:p>
        </p:txBody>
      </p:sp>
      <p:grpSp>
        <p:nvGrpSpPr>
          <p:cNvPr id="155" name="Google Shape;155;p19"/>
          <p:cNvGrpSpPr/>
          <p:nvPr/>
        </p:nvGrpSpPr>
        <p:grpSpPr>
          <a:xfrm>
            <a:off x="926513" y="2079850"/>
            <a:ext cx="1356312" cy="2386775"/>
            <a:chOff x="926513" y="2079850"/>
            <a:chExt cx="1356312" cy="2386775"/>
          </a:xfrm>
        </p:grpSpPr>
        <p:sp>
          <p:nvSpPr>
            <p:cNvPr id="156" name="Google Shape;156;p19"/>
            <p:cNvSpPr txBox="1"/>
            <p:nvPr/>
          </p:nvSpPr>
          <p:spPr>
            <a:xfrm>
              <a:off x="926513" y="2079850"/>
              <a:ext cx="13563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(doc_id</a:t>
              </a:r>
              <a:r>
                <a:rPr baseline="-25000" lang="en">
                  <a:solidFill>
                    <a:srgbClr val="FFFF00"/>
                  </a:solidFill>
                </a:rPr>
                <a:t>1</a:t>
              </a:r>
              <a:r>
                <a:rPr lang="en">
                  <a:solidFill>
                    <a:srgbClr val="FFFF00"/>
                  </a:solidFill>
                </a:rPr>
                <a:t>, doc</a:t>
              </a:r>
              <a:r>
                <a:rPr baseline="-25000" lang="en">
                  <a:solidFill>
                    <a:srgbClr val="FFFF00"/>
                  </a:solidFill>
                </a:rPr>
                <a:t>1</a:t>
              </a:r>
              <a:r>
                <a:rPr lang="en">
                  <a:solidFill>
                    <a:srgbClr val="FFFF00"/>
                  </a:solidFill>
                </a:rPr>
                <a:t>)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926525" y="2766325"/>
              <a:ext cx="13563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(doc_id</a:t>
              </a:r>
              <a:r>
                <a:rPr baseline="-25000" lang="en">
                  <a:solidFill>
                    <a:srgbClr val="FFFF00"/>
                  </a:solidFill>
                </a:rPr>
                <a:t>2</a:t>
              </a:r>
              <a:r>
                <a:rPr lang="en">
                  <a:solidFill>
                    <a:srgbClr val="FFFF00"/>
                  </a:solidFill>
                </a:rPr>
                <a:t>, doc</a:t>
              </a:r>
              <a:r>
                <a:rPr baseline="-25000" lang="en">
                  <a:solidFill>
                    <a:srgbClr val="FFFF00"/>
                  </a:solidFill>
                </a:rPr>
                <a:t>2</a:t>
              </a:r>
              <a:r>
                <a:rPr lang="en">
                  <a:solidFill>
                    <a:srgbClr val="FFFF00"/>
                  </a:solidFill>
                </a:rPr>
                <a:t>)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926525" y="3427425"/>
              <a:ext cx="13563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(doc_id</a:t>
              </a:r>
              <a:r>
                <a:rPr baseline="-25000" lang="en">
                  <a:solidFill>
                    <a:srgbClr val="FFFF00"/>
                  </a:solidFill>
                </a:rPr>
                <a:t>3</a:t>
              </a:r>
              <a:r>
                <a:rPr lang="en">
                  <a:solidFill>
                    <a:srgbClr val="FFFF00"/>
                  </a:solidFill>
                </a:rPr>
                <a:t>, doc</a:t>
              </a:r>
              <a:r>
                <a:rPr baseline="-25000" lang="en">
                  <a:solidFill>
                    <a:srgbClr val="FFFF00"/>
                  </a:solidFill>
                </a:rPr>
                <a:t>3</a:t>
              </a:r>
              <a:r>
                <a:rPr lang="en">
                  <a:solidFill>
                    <a:srgbClr val="FFFF00"/>
                  </a:solidFill>
                </a:rPr>
                <a:t>)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159" name="Google Shape;159;p19"/>
            <p:cNvSpPr txBox="1"/>
            <p:nvPr/>
          </p:nvSpPr>
          <p:spPr>
            <a:xfrm>
              <a:off x="926525" y="4054725"/>
              <a:ext cx="13563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(doc_id</a:t>
              </a:r>
              <a:r>
                <a:rPr baseline="-25000" lang="en">
                  <a:solidFill>
                    <a:srgbClr val="FFFF00"/>
                  </a:solidFill>
                </a:rPr>
                <a:t>4</a:t>
              </a:r>
              <a:r>
                <a:rPr lang="en">
                  <a:solidFill>
                    <a:srgbClr val="FFFF00"/>
                  </a:solidFill>
                </a:rPr>
                <a:t>, doc</a:t>
              </a:r>
              <a:r>
                <a:rPr baseline="-25000" lang="en">
                  <a:solidFill>
                    <a:srgbClr val="FFFF00"/>
                  </a:solidFill>
                </a:rPr>
                <a:t>4</a:t>
              </a:r>
              <a:r>
                <a:rPr lang="en">
                  <a:solidFill>
                    <a:srgbClr val="FFFF00"/>
                  </a:solidFill>
                </a:rPr>
                <a:t>)</a:t>
              </a:r>
              <a:endParaRPr>
                <a:solidFill>
                  <a:srgbClr val="FFFF00"/>
                </a:solidFill>
              </a:endParaRPr>
            </a:p>
          </p:txBody>
        </p:sp>
      </p:grpSp>
      <p:sp>
        <p:nvSpPr>
          <p:cNvPr id="160" name="Google Shape;160;p19"/>
          <p:cNvSpPr txBox="1"/>
          <p:nvPr/>
        </p:nvSpPr>
        <p:spPr>
          <a:xfrm>
            <a:off x="3311813" y="1737250"/>
            <a:ext cx="1356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[</a:t>
            </a:r>
            <a:r>
              <a:rPr lang="en">
                <a:solidFill>
                  <a:srgbClr val="FFFF00"/>
                </a:solidFill>
              </a:rPr>
              <a:t>(word</a:t>
            </a:r>
            <a:r>
              <a:rPr baseline="-25000" lang="en">
                <a:solidFill>
                  <a:srgbClr val="FFFF00"/>
                </a:solidFill>
              </a:rPr>
              <a:t>1</a:t>
            </a:r>
            <a:r>
              <a:rPr lang="en">
                <a:solidFill>
                  <a:srgbClr val="FFFF00"/>
                </a:solidFill>
              </a:rPr>
              <a:t>, 1), (word</a:t>
            </a:r>
            <a:r>
              <a:rPr baseline="-25000" lang="en">
                <a:solidFill>
                  <a:srgbClr val="FFFF00"/>
                </a:solidFill>
              </a:rPr>
              <a:t>2</a:t>
            </a:r>
            <a:r>
              <a:rPr lang="en">
                <a:solidFill>
                  <a:srgbClr val="FFFF00"/>
                </a:solidFill>
              </a:rPr>
              <a:t>,</a:t>
            </a:r>
            <a:r>
              <a:rPr lang="en">
                <a:solidFill>
                  <a:srgbClr val="FFFF00"/>
                </a:solidFill>
              </a:rPr>
              <a:t> 1), </a:t>
            </a:r>
            <a:r>
              <a:rPr lang="en">
                <a:solidFill>
                  <a:srgbClr val="FFFF00"/>
                </a:solidFill>
              </a:rPr>
              <a:t>...</a:t>
            </a:r>
            <a:r>
              <a:rPr lang="en">
                <a:solidFill>
                  <a:srgbClr val="FFFF00"/>
                </a:solidFill>
              </a:rPr>
              <a:t>)]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4160950" y="4526600"/>
            <a:ext cx="2170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(word</a:t>
            </a:r>
            <a:r>
              <a:rPr baseline="-25000" lang="en">
                <a:solidFill>
                  <a:srgbClr val="FFFF00"/>
                </a:solidFill>
              </a:rPr>
              <a:t>4</a:t>
            </a:r>
            <a:r>
              <a:rPr lang="en">
                <a:solidFill>
                  <a:srgbClr val="FFFF00"/>
                </a:solidFill>
              </a:rPr>
              <a:t>, [1, 1, 1, …])</a:t>
            </a:r>
            <a:endParaRPr>
              <a:solidFill>
                <a:srgbClr val="FFFF00"/>
              </a:solidFill>
            </a:endParaRPr>
          </a:p>
        </p:txBody>
      </p:sp>
      <p:grpSp>
        <p:nvGrpSpPr>
          <p:cNvPr id="162" name="Google Shape;162;p19"/>
          <p:cNvGrpSpPr/>
          <p:nvPr/>
        </p:nvGrpSpPr>
        <p:grpSpPr>
          <a:xfrm>
            <a:off x="6536750" y="2079850"/>
            <a:ext cx="2189450" cy="2446750"/>
            <a:chOff x="6536750" y="2079850"/>
            <a:chExt cx="2189450" cy="2446750"/>
          </a:xfrm>
        </p:grpSpPr>
        <p:sp>
          <p:nvSpPr>
            <p:cNvPr id="163" name="Google Shape;163;p19"/>
            <p:cNvSpPr txBox="1"/>
            <p:nvPr/>
          </p:nvSpPr>
          <p:spPr>
            <a:xfrm>
              <a:off x="6556000" y="4114700"/>
              <a:ext cx="21702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[</a:t>
              </a:r>
              <a:r>
                <a:rPr lang="en">
                  <a:solidFill>
                    <a:srgbClr val="FFFF00"/>
                  </a:solidFill>
                </a:rPr>
                <a:t>(word</a:t>
              </a:r>
              <a:r>
                <a:rPr baseline="-25000" lang="en">
                  <a:solidFill>
                    <a:srgbClr val="FFFF00"/>
                  </a:solidFill>
                </a:rPr>
                <a:t>4</a:t>
              </a:r>
              <a:r>
                <a:rPr lang="en">
                  <a:solidFill>
                    <a:srgbClr val="FFFF00"/>
                  </a:solidFill>
                </a:rPr>
                <a:t>, word_count</a:t>
              </a:r>
              <a:r>
                <a:rPr baseline="-25000" lang="en">
                  <a:solidFill>
                    <a:srgbClr val="FFFF00"/>
                  </a:solidFill>
                </a:rPr>
                <a:t>4</a:t>
              </a:r>
              <a:r>
                <a:rPr lang="en">
                  <a:solidFill>
                    <a:srgbClr val="FFFF00"/>
                  </a:solidFill>
                </a:rPr>
                <a:t>)]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164" name="Google Shape;164;p19"/>
            <p:cNvSpPr txBox="1"/>
            <p:nvPr/>
          </p:nvSpPr>
          <p:spPr>
            <a:xfrm>
              <a:off x="6536750" y="3427425"/>
              <a:ext cx="21702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[(word</a:t>
              </a:r>
              <a:r>
                <a:rPr baseline="-25000" lang="en">
                  <a:solidFill>
                    <a:srgbClr val="FFFF00"/>
                  </a:solidFill>
                </a:rPr>
                <a:t>3</a:t>
              </a:r>
              <a:r>
                <a:rPr lang="en">
                  <a:solidFill>
                    <a:srgbClr val="FFFF00"/>
                  </a:solidFill>
                </a:rPr>
                <a:t>, word_count</a:t>
              </a:r>
              <a:r>
                <a:rPr baseline="-25000" lang="en">
                  <a:solidFill>
                    <a:srgbClr val="FFFF00"/>
                  </a:solidFill>
                </a:rPr>
                <a:t>3</a:t>
              </a:r>
              <a:r>
                <a:rPr lang="en">
                  <a:solidFill>
                    <a:srgbClr val="FFFF00"/>
                  </a:solidFill>
                </a:rPr>
                <a:t>)]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165" name="Google Shape;165;p19"/>
            <p:cNvSpPr txBox="1"/>
            <p:nvPr/>
          </p:nvSpPr>
          <p:spPr>
            <a:xfrm>
              <a:off x="6536750" y="2740150"/>
              <a:ext cx="21702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[(word</a:t>
              </a:r>
              <a:r>
                <a:rPr baseline="-25000" lang="en">
                  <a:solidFill>
                    <a:srgbClr val="FFFF00"/>
                  </a:solidFill>
                </a:rPr>
                <a:t>2</a:t>
              </a:r>
              <a:r>
                <a:rPr lang="en">
                  <a:solidFill>
                    <a:srgbClr val="FFFF00"/>
                  </a:solidFill>
                </a:rPr>
                <a:t>, word_count</a:t>
              </a:r>
              <a:r>
                <a:rPr baseline="-25000" lang="en">
                  <a:solidFill>
                    <a:srgbClr val="FFFF00"/>
                  </a:solidFill>
                </a:rPr>
                <a:t>2</a:t>
              </a:r>
              <a:r>
                <a:rPr lang="en">
                  <a:solidFill>
                    <a:srgbClr val="FFFF00"/>
                  </a:solidFill>
                </a:rPr>
                <a:t>)]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6536750" y="2079850"/>
              <a:ext cx="21702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[(word</a:t>
              </a:r>
              <a:r>
                <a:rPr baseline="-25000" lang="en">
                  <a:solidFill>
                    <a:srgbClr val="FFFF00"/>
                  </a:solidFill>
                </a:rPr>
                <a:t>1</a:t>
              </a:r>
              <a:r>
                <a:rPr lang="en">
                  <a:solidFill>
                    <a:srgbClr val="FFFF00"/>
                  </a:solidFill>
                </a:rPr>
                <a:t>, word_count</a:t>
              </a:r>
              <a:r>
                <a:rPr baseline="-25000" lang="en">
                  <a:solidFill>
                    <a:srgbClr val="FFFF00"/>
                  </a:solidFill>
                </a:rPr>
                <a:t>1</a:t>
              </a:r>
              <a:r>
                <a:rPr lang="en">
                  <a:solidFill>
                    <a:srgbClr val="FFFF00"/>
                  </a:solidFill>
                </a:rPr>
                <a:t>)]</a:t>
              </a:r>
              <a:endParaRPr>
                <a:solidFill>
                  <a:srgbClr val="FFFF00"/>
                </a:solidFill>
              </a:endParaRPr>
            </a:p>
          </p:txBody>
        </p:sp>
      </p:grpSp>
      <p:sp>
        <p:nvSpPr>
          <p:cNvPr id="167" name="Google Shape;167;p19"/>
          <p:cNvSpPr txBox="1"/>
          <p:nvPr/>
        </p:nvSpPr>
        <p:spPr>
          <a:xfrm>
            <a:off x="80375" y="114425"/>
            <a:ext cx="1185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Word Count</a:t>
            </a:r>
            <a:endParaRPr u="sng">
              <a:solidFill>
                <a:srgbClr val="FFFFFF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4748675" y="114425"/>
            <a:ext cx="21702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[(word</a:t>
            </a:r>
            <a:r>
              <a:rPr baseline="-25000" lang="en">
                <a:solidFill>
                  <a:srgbClr val="FFFF00"/>
                </a:solidFill>
              </a:rPr>
              <a:t>1</a:t>
            </a:r>
            <a:r>
              <a:rPr lang="en">
                <a:solidFill>
                  <a:srgbClr val="FFFF00"/>
                </a:solidFill>
              </a:rPr>
              <a:t>, word_count</a:t>
            </a:r>
            <a:r>
              <a:rPr baseline="-25000" lang="en">
                <a:solidFill>
                  <a:srgbClr val="FFFF00"/>
                </a:solidFill>
              </a:rPr>
              <a:t>1</a:t>
            </a:r>
            <a:r>
              <a:rPr lang="en">
                <a:solidFill>
                  <a:srgbClr val="FFFF00"/>
                </a:solidFill>
              </a:rPr>
              <a:t>),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(word</a:t>
            </a:r>
            <a:r>
              <a:rPr baseline="-25000" lang="en">
                <a:solidFill>
                  <a:srgbClr val="FFFF00"/>
                </a:solidFill>
              </a:rPr>
              <a:t>2</a:t>
            </a:r>
            <a:r>
              <a:rPr lang="en">
                <a:solidFill>
                  <a:srgbClr val="FFFF00"/>
                </a:solidFill>
              </a:rPr>
              <a:t>, word_count</a:t>
            </a:r>
            <a:r>
              <a:rPr baseline="-25000" lang="en">
                <a:solidFill>
                  <a:srgbClr val="FFFF00"/>
                </a:solidFill>
              </a:rPr>
              <a:t>2</a:t>
            </a:r>
            <a:r>
              <a:rPr lang="en">
                <a:solidFill>
                  <a:srgbClr val="FFFF00"/>
                </a:solidFill>
              </a:rPr>
              <a:t>),...</a:t>
            </a:r>
            <a:r>
              <a:rPr lang="en">
                <a:solidFill>
                  <a:srgbClr val="FFFF00"/>
                </a:solidFill>
              </a:rPr>
              <a:t>]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>
            <a:off x="1486800" y="380675"/>
            <a:ext cx="673200" cy="7032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6772650" y="380675"/>
            <a:ext cx="741600" cy="7032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3788175" y="732275"/>
            <a:ext cx="1356300" cy="823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</a:t>
            </a:r>
            <a:endParaRPr/>
          </a:p>
        </p:txBody>
      </p:sp>
      <p:cxnSp>
        <p:nvCxnSpPr>
          <p:cNvPr id="176" name="Google Shape;176;p20"/>
          <p:cNvCxnSpPr>
            <a:stCxn id="173" idx="3"/>
            <a:endCxn id="175" idx="1"/>
          </p:cNvCxnSpPr>
          <p:nvPr/>
        </p:nvCxnSpPr>
        <p:spPr>
          <a:xfrm>
            <a:off x="2160000" y="732275"/>
            <a:ext cx="1628100" cy="411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77" name="Google Shape;177;p20"/>
          <p:cNvGrpSpPr/>
          <p:nvPr/>
        </p:nvGrpSpPr>
        <p:grpSpPr>
          <a:xfrm>
            <a:off x="2566350" y="2028150"/>
            <a:ext cx="825825" cy="3115450"/>
            <a:chOff x="2566350" y="2028150"/>
            <a:chExt cx="825825" cy="3115450"/>
          </a:xfrm>
        </p:grpSpPr>
        <p:sp>
          <p:nvSpPr>
            <p:cNvPr id="178" name="Google Shape;178;p20"/>
            <p:cNvSpPr/>
            <p:nvPr/>
          </p:nvSpPr>
          <p:spPr>
            <a:xfrm>
              <a:off x="2576775" y="2028150"/>
              <a:ext cx="8154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2576775" y="2693350"/>
              <a:ext cx="8154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2566350" y="3358550"/>
              <a:ext cx="8154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2566350" y="4023750"/>
              <a:ext cx="8154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2603250" y="4393000"/>
              <a:ext cx="741600" cy="7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5456950" y="2028150"/>
            <a:ext cx="874200" cy="3115450"/>
            <a:chOff x="5456950" y="2028150"/>
            <a:chExt cx="874200" cy="3115450"/>
          </a:xfrm>
        </p:grpSpPr>
        <p:sp>
          <p:nvSpPr>
            <p:cNvPr id="184" name="Google Shape;184;p20"/>
            <p:cNvSpPr/>
            <p:nvPr/>
          </p:nvSpPr>
          <p:spPr>
            <a:xfrm>
              <a:off x="5456950" y="2028150"/>
              <a:ext cx="8742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85" name="Google Shape;185;p20"/>
            <p:cNvSpPr txBox="1"/>
            <p:nvPr/>
          </p:nvSpPr>
          <p:spPr>
            <a:xfrm>
              <a:off x="5483425" y="4393000"/>
              <a:ext cx="741600" cy="7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5456950" y="2693350"/>
              <a:ext cx="8742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5456950" y="3358550"/>
              <a:ext cx="8742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5456950" y="4023750"/>
              <a:ext cx="8742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</p:grpSp>
      <p:cxnSp>
        <p:nvCxnSpPr>
          <p:cNvPr id="189" name="Google Shape;189;p20"/>
          <p:cNvCxnSpPr>
            <a:stCxn id="175" idx="3"/>
            <a:endCxn id="174" idx="1"/>
          </p:cNvCxnSpPr>
          <p:nvPr/>
        </p:nvCxnSpPr>
        <p:spPr>
          <a:xfrm flipH="1" rot="10800000">
            <a:off x="5144475" y="732275"/>
            <a:ext cx="1628100" cy="411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90" name="Google Shape;190;p20"/>
          <p:cNvGrpSpPr/>
          <p:nvPr/>
        </p:nvGrpSpPr>
        <p:grpSpPr>
          <a:xfrm>
            <a:off x="2566275" y="1144175"/>
            <a:ext cx="1221900" cy="3151500"/>
            <a:chOff x="2566275" y="1144175"/>
            <a:chExt cx="1221900" cy="3151500"/>
          </a:xfrm>
        </p:grpSpPr>
        <p:cxnSp>
          <p:nvCxnSpPr>
            <p:cNvPr id="191" name="Google Shape;191;p20"/>
            <p:cNvCxnSpPr>
              <a:stCxn id="175" idx="1"/>
              <a:endCxn id="178" idx="1"/>
            </p:cNvCxnSpPr>
            <p:nvPr/>
          </p:nvCxnSpPr>
          <p:spPr>
            <a:xfrm flipH="1">
              <a:off x="2576775" y="1144175"/>
              <a:ext cx="1211400" cy="1155900"/>
            </a:xfrm>
            <a:prstGeom prst="curvedConnector3">
              <a:avLst>
                <a:gd fmla="val 119657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92" name="Google Shape;192;p20"/>
            <p:cNvCxnSpPr>
              <a:stCxn id="175" idx="1"/>
              <a:endCxn id="179" idx="1"/>
            </p:cNvCxnSpPr>
            <p:nvPr/>
          </p:nvCxnSpPr>
          <p:spPr>
            <a:xfrm flipH="1">
              <a:off x="2576775" y="1144175"/>
              <a:ext cx="1211400" cy="1821000"/>
            </a:xfrm>
            <a:prstGeom prst="curvedConnector3">
              <a:avLst>
                <a:gd fmla="val 119657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93" name="Google Shape;193;p20"/>
            <p:cNvCxnSpPr>
              <a:stCxn id="175" idx="1"/>
              <a:endCxn id="180" idx="1"/>
            </p:cNvCxnSpPr>
            <p:nvPr/>
          </p:nvCxnSpPr>
          <p:spPr>
            <a:xfrm flipH="1">
              <a:off x="2566275" y="1144175"/>
              <a:ext cx="1221900" cy="2486100"/>
            </a:xfrm>
            <a:prstGeom prst="curvedConnector3">
              <a:avLst>
                <a:gd fmla="val 119482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94" name="Google Shape;194;p20"/>
            <p:cNvCxnSpPr>
              <a:stCxn id="175" idx="1"/>
              <a:endCxn id="181" idx="1"/>
            </p:cNvCxnSpPr>
            <p:nvPr/>
          </p:nvCxnSpPr>
          <p:spPr>
            <a:xfrm flipH="1">
              <a:off x="2566275" y="1144175"/>
              <a:ext cx="1221900" cy="3151500"/>
            </a:xfrm>
            <a:prstGeom prst="curvedConnector3">
              <a:avLst>
                <a:gd fmla="val 119482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95" name="Google Shape;195;p20"/>
          <p:cNvGrpSpPr/>
          <p:nvPr/>
        </p:nvGrpSpPr>
        <p:grpSpPr>
          <a:xfrm>
            <a:off x="5144350" y="1144050"/>
            <a:ext cx="1186800" cy="3151500"/>
            <a:chOff x="5144350" y="1144050"/>
            <a:chExt cx="1186800" cy="3151500"/>
          </a:xfrm>
        </p:grpSpPr>
        <p:cxnSp>
          <p:nvCxnSpPr>
            <p:cNvPr id="196" name="Google Shape;196;p20"/>
            <p:cNvCxnSpPr>
              <a:stCxn id="184" idx="3"/>
              <a:endCxn id="175" idx="3"/>
            </p:cNvCxnSpPr>
            <p:nvPr/>
          </p:nvCxnSpPr>
          <p:spPr>
            <a:xfrm rot="10800000">
              <a:off x="5144350" y="1144050"/>
              <a:ext cx="1186800" cy="1155900"/>
            </a:xfrm>
            <a:prstGeom prst="curvedConnector3">
              <a:avLst>
                <a:gd fmla="val -20064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97" name="Google Shape;197;p20"/>
            <p:cNvCxnSpPr>
              <a:stCxn id="186" idx="3"/>
              <a:endCxn id="175" idx="3"/>
            </p:cNvCxnSpPr>
            <p:nvPr/>
          </p:nvCxnSpPr>
          <p:spPr>
            <a:xfrm rot="10800000">
              <a:off x="5144350" y="1144150"/>
              <a:ext cx="1186800" cy="1821000"/>
            </a:xfrm>
            <a:prstGeom prst="curvedConnector3">
              <a:avLst>
                <a:gd fmla="val -20064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98" name="Google Shape;198;p20"/>
            <p:cNvCxnSpPr>
              <a:stCxn id="187" idx="3"/>
              <a:endCxn id="175" idx="3"/>
            </p:cNvCxnSpPr>
            <p:nvPr/>
          </p:nvCxnSpPr>
          <p:spPr>
            <a:xfrm rot="10800000">
              <a:off x="5144350" y="1144250"/>
              <a:ext cx="1186800" cy="2486100"/>
            </a:xfrm>
            <a:prstGeom prst="curvedConnector3">
              <a:avLst>
                <a:gd fmla="val -20064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99" name="Google Shape;199;p20"/>
            <p:cNvCxnSpPr>
              <a:stCxn id="188" idx="3"/>
              <a:endCxn id="175" idx="3"/>
            </p:cNvCxnSpPr>
            <p:nvPr/>
          </p:nvCxnSpPr>
          <p:spPr>
            <a:xfrm rot="10800000">
              <a:off x="5144350" y="1144050"/>
              <a:ext cx="1186800" cy="3151500"/>
            </a:xfrm>
            <a:prstGeom prst="curvedConnector3">
              <a:avLst>
                <a:gd fmla="val -20064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00" name="Google Shape;200;p20"/>
          <p:cNvGrpSpPr/>
          <p:nvPr/>
        </p:nvGrpSpPr>
        <p:grpSpPr>
          <a:xfrm>
            <a:off x="3381750" y="2299950"/>
            <a:ext cx="2075325" cy="1995700"/>
            <a:chOff x="3381750" y="2299950"/>
            <a:chExt cx="2075325" cy="1995700"/>
          </a:xfrm>
        </p:grpSpPr>
        <p:cxnSp>
          <p:nvCxnSpPr>
            <p:cNvPr id="201" name="Google Shape;201;p20"/>
            <p:cNvCxnSpPr>
              <a:endCxn id="186" idx="1"/>
            </p:cNvCxnSpPr>
            <p:nvPr/>
          </p:nvCxnSpPr>
          <p:spPr>
            <a:xfrm>
              <a:off x="3392050" y="2300050"/>
              <a:ext cx="2064900" cy="665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2" name="Google Shape;202;p20"/>
            <p:cNvCxnSpPr>
              <a:stCxn id="179" idx="3"/>
              <a:endCxn id="184" idx="1"/>
            </p:cNvCxnSpPr>
            <p:nvPr/>
          </p:nvCxnSpPr>
          <p:spPr>
            <a:xfrm flipH="1" rot="10800000">
              <a:off x="3392175" y="2300050"/>
              <a:ext cx="2064900" cy="665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3" name="Google Shape;203;p20"/>
            <p:cNvCxnSpPr>
              <a:stCxn id="180" idx="3"/>
              <a:endCxn id="187" idx="1"/>
            </p:cNvCxnSpPr>
            <p:nvPr/>
          </p:nvCxnSpPr>
          <p:spPr>
            <a:xfrm>
              <a:off x="3381750" y="3630350"/>
              <a:ext cx="2075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4" name="Google Shape;204;p20"/>
            <p:cNvCxnSpPr>
              <a:stCxn id="181" idx="3"/>
              <a:endCxn id="184" idx="1"/>
            </p:cNvCxnSpPr>
            <p:nvPr/>
          </p:nvCxnSpPr>
          <p:spPr>
            <a:xfrm flipH="1" rot="10800000">
              <a:off x="3381750" y="2299950"/>
              <a:ext cx="2075100" cy="1995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5" name="Google Shape;205;p20"/>
            <p:cNvCxnSpPr>
              <a:stCxn id="179" idx="3"/>
              <a:endCxn id="188" idx="1"/>
            </p:cNvCxnSpPr>
            <p:nvPr/>
          </p:nvCxnSpPr>
          <p:spPr>
            <a:xfrm>
              <a:off x="3392175" y="2965150"/>
              <a:ext cx="2064900" cy="1330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06" name="Google Shape;206;p20"/>
          <p:cNvSpPr txBox="1"/>
          <p:nvPr/>
        </p:nvSpPr>
        <p:spPr>
          <a:xfrm>
            <a:off x="2495799" y="526325"/>
            <a:ext cx="1079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documents</a:t>
            </a:r>
            <a:endParaRPr>
              <a:solidFill>
                <a:srgbClr val="FFFF00"/>
              </a:solidFill>
            </a:endParaRPr>
          </a:p>
        </p:txBody>
      </p:sp>
      <p:grpSp>
        <p:nvGrpSpPr>
          <p:cNvPr id="207" name="Google Shape;207;p20"/>
          <p:cNvGrpSpPr/>
          <p:nvPr/>
        </p:nvGrpSpPr>
        <p:grpSpPr>
          <a:xfrm>
            <a:off x="926513" y="2079850"/>
            <a:ext cx="1356312" cy="2386775"/>
            <a:chOff x="926513" y="2079850"/>
            <a:chExt cx="1356312" cy="2386775"/>
          </a:xfrm>
        </p:grpSpPr>
        <p:sp>
          <p:nvSpPr>
            <p:cNvPr id="208" name="Google Shape;208;p20"/>
            <p:cNvSpPr txBox="1"/>
            <p:nvPr/>
          </p:nvSpPr>
          <p:spPr>
            <a:xfrm>
              <a:off x="926513" y="2079850"/>
              <a:ext cx="13563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(doc_id</a:t>
              </a:r>
              <a:r>
                <a:rPr baseline="-25000" lang="en">
                  <a:solidFill>
                    <a:srgbClr val="FFFF00"/>
                  </a:solidFill>
                </a:rPr>
                <a:t>1</a:t>
              </a:r>
              <a:r>
                <a:rPr lang="en">
                  <a:solidFill>
                    <a:srgbClr val="FFFF00"/>
                  </a:solidFill>
                </a:rPr>
                <a:t>, doc</a:t>
              </a:r>
              <a:r>
                <a:rPr baseline="-25000" lang="en">
                  <a:solidFill>
                    <a:srgbClr val="FFFF00"/>
                  </a:solidFill>
                </a:rPr>
                <a:t>1</a:t>
              </a:r>
              <a:r>
                <a:rPr lang="en">
                  <a:solidFill>
                    <a:srgbClr val="FFFF00"/>
                  </a:solidFill>
                </a:rPr>
                <a:t>)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209" name="Google Shape;209;p20"/>
            <p:cNvSpPr txBox="1"/>
            <p:nvPr/>
          </p:nvSpPr>
          <p:spPr>
            <a:xfrm>
              <a:off x="926525" y="2766325"/>
              <a:ext cx="13563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(doc_id</a:t>
              </a:r>
              <a:r>
                <a:rPr baseline="-25000" lang="en">
                  <a:solidFill>
                    <a:srgbClr val="FFFF00"/>
                  </a:solidFill>
                </a:rPr>
                <a:t>2</a:t>
              </a:r>
              <a:r>
                <a:rPr lang="en">
                  <a:solidFill>
                    <a:srgbClr val="FFFF00"/>
                  </a:solidFill>
                </a:rPr>
                <a:t>, doc</a:t>
              </a:r>
              <a:r>
                <a:rPr baseline="-25000" lang="en">
                  <a:solidFill>
                    <a:srgbClr val="FFFF00"/>
                  </a:solidFill>
                </a:rPr>
                <a:t>2</a:t>
              </a:r>
              <a:r>
                <a:rPr lang="en">
                  <a:solidFill>
                    <a:srgbClr val="FFFF00"/>
                  </a:solidFill>
                </a:rPr>
                <a:t>)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926525" y="3427425"/>
              <a:ext cx="13563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(doc_id</a:t>
              </a:r>
              <a:r>
                <a:rPr baseline="-25000" lang="en">
                  <a:solidFill>
                    <a:srgbClr val="FFFF00"/>
                  </a:solidFill>
                </a:rPr>
                <a:t>3</a:t>
              </a:r>
              <a:r>
                <a:rPr lang="en">
                  <a:solidFill>
                    <a:srgbClr val="FFFF00"/>
                  </a:solidFill>
                </a:rPr>
                <a:t>, doc</a:t>
              </a:r>
              <a:r>
                <a:rPr baseline="-25000" lang="en">
                  <a:solidFill>
                    <a:srgbClr val="FFFF00"/>
                  </a:solidFill>
                </a:rPr>
                <a:t>3</a:t>
              </a:r>
              <a:r>
                <a:rPr lang="en">
                  <a:solidFill>
                    <a:srgbClr val="FFFF00"/>
                  </a:solidFill>
                </a:rPr>
                <a:t>)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211" name="Google Shape;211;p20"/>
            <p:cNvSpPr txBox="1"/>
            <p:nvPr/>
          </p:nvSpPr>
          <p:spPr>
            <a:xfrm>
              <a:off x="926525" y="4054725"/>
              <a:ext cx="13563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(doc_id</a:t>
              </a:r>
              <a:r>
                <a:rPr baseline="-25000" lang="en">
                  <a:solidFill>
                    <a:srgbClr val="FFFF00"/>
                  </a:solidFill>
                </a:rPr>
                <a:t>4</a:t>
              </a:r>
              <a:r>
                <a:rPr lang="en">
                  <a:solidFill>
                    <a:srgbClr val="FFFF00"/>
                  </a:solidFill>
                </a:rPr>
                <a:t>, doc</a:t>
              </a:r>
              <a:r>
                <a:rPr baseline="-25000" lang="en">
                  <a:solidFill>
                    <a:srgbClr val="FFFF00"/>
                  </a:solidFill>
                </a:rPr>
                <a:t>4</a:t>
              </a:r>
              <a:r>
                <a:rPr lang="en">
                  <a:solidFill>
                    <a:srgbClr val="FFFF00"/>
                  </a:solidFill>
                </a:rPr>
                <a:t>)</a:t>
              </a:r>
              <a:endParaRPr>
                <a:solidFill>
                  <a:srgbClr val="FFFF00"/>
                </a:solidFill>
              </a:endParaRPr>
            </a:p>
          </p:txBody>
        </p:sp>
      </p:grpSp>
      <p:sp>
        <p:nvSpPr>
          <p:cNvPr id="212" name="Google Shape;212;p20"/>
          <p:cNvSpPr txBox="1"/>
          <p:nvPr/>
        </p:nvSpPr>
        <p:spPr>
          <a:xfrm>
            <a:off x="3311825" y="1737250"/>
            <a:ext cx="1791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[(word</a:t>
            </a:r>
            <a:r>
              <a:rPr baseline="-25000" lang="en">
                <a:solidFill>
                  <a:srgbClr val="FFFF00"/>
                </a:solidFill>
              </a:rPr>
              <a:t>1</a:t>
            </a:r>
            <a:r>
              <a:rPr lang="en">
                <a:solidFill>
                  <a:srgbClr val="FFFF00"/>
                </a:solidFill>
              </a:rPr>
              <a:t>, doc_id</a:t>
            </a:r>
            <a:r>
              <a:rPr baseline="-25000" lang="en">
                <a:solidFill>
                  <a:srgbClr val="FFFF00"/>
                </a:solidFill>
              </a:rPr>
              <a:t>1</a:t>
            </a:r>
            <a:r>
              <a:rPr lang="en">
                <a:solidFill>
                  <a:srgbClr val="FFFF00"/>
                </a:solidFill>
              </a:rPr>
              <a:t>), (word</a:t>
            </a:r>
            <a:r>
              <a:rPr baseline="-25000" lang="en">
                <a:solidFill>
                  <a:srgbClr val="FFFF00"/>
                </a:solidFill>
              </a:rPr>
              <a:t>2</a:t>
            </a:r>
            <a:r>
              <a:rPr lang="en">
                <a:solidFill>
                  <a:srgbClr val="FFFF00"/>
                </a:solidFill>
              </a:rPr>
              <a:t>, doc_id</a:t>
            </a:r>
            <a:r>
              <a:rPr baseline="-25000" lang="en">
                <a:solidFill>
                  <a:srgbClr val="FFFF00"/>
                </a:solidFill>
              </a:rPr>
              <a:t>1</a:t>
            </a:r>
            <a:r>
              <a:rPr lang="en">
                <a:solidFill>
                  <a:srgbClr val="FFFF00"/>
                </a:solidFill>
              </a:rPr>
              <a:t>), ...)]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4160950" y="4526600"/>
            <a:ext cx="2170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(word</a:t>
            </a:r>
            <a:r>
              <a:rPr baseline="-25000" lang="en">
                <a:solidFill>
                  <a:srgbClr val="FFFF00"/>
                </a:solidFill>
              </a:rPr>
              <a:t>4</a:t>
            </a:r>
            <a:r>
              <a:rPr lang="en">
                <a:solidFill>
                  <a:srgbClr val="FFFF00"/>
                </a:solidFill>
              </a:rPr>
              <a:t>, [doc_id</a:t>
            </a:r>
            <a:r>
              <a:rPr baseline="-25000" lang="en">
                <a:solidFill>
                  <a:srgbClr val="FFFF00"/>
                </a:solidFill>
              </a:rPr>
              <a:t>1</a:t>
            </a:r>
            <a:r>
              <a:rPr lang="en">
                <a:solidFill>
                  <a:srgbClr val="FFFF00"/>
                </a:solidFill>
              </a:rPr>
              <a:t>, doc_id</a:t>
            </a:r>
            <a:r>
              <a:rPr baseline="-25000" lang="en">
                <a:solidFill>
                  <a:srgbClr val="FFFF00"/>
                </a:solidFill>
              </a:rPr>
              <a:t>3</a:t>
            </a:r>
            <a:r>
              <a:rPr lang="en">
                <a:solidFill>
                  <a:srgbClr val="FFFF00"/>
                </a:solidFill>
              </a:rPr>
              <a:t>, doc_id</a:t>
            </a:r>
            <a:r>
              <a:rPr baseline="-25000" lang="en">
                <a:solidFill>
                  <a:srgbClr val="FFFF00"/>
                </a:solidFill>
              </a:rPr>
              <a:t>8</a:t>
            </a:r>
            <a:r>
              <a:rPr lang="en">
                <a:solidFill>
                  <a:srgbClr val="FFFF00"/>
                </a:solidFill>
              </a:rPr>
              <a:t>, …])</a:t>
            </a:r>
            <a:endParaRPr>
              <a:solidFill>
                <a:srgbClr val="FFFF00"/>
              </a:solidFill>
            </a:endParaRPr>
          </a:p>
        </p:txBody>
      </p:sp>
      <p:grpSp>
        <p:nvGrpSpPr>
          <p:cNvPr id="214" name="Google Shape;214;p20"/>
          <p:cNvGrpSpPr/>
          <p:nvPr/>
        </p:nvGrpSpPr>
        <p:grpSpPr>
          <a:xfrm>
            <a:off x="6536750" y="2079850"/>
            <a:ext cx="2189450" cy="2446750"/>
            <a:chOff x="6536750" y="2079850"/>
            <a:chExt cx="2189450" cy="2446750"/>
          </a:xfrm>
        </p:grpSpPr>
        <p:sp>
          <p:nvSpPr>
            <p:cNvPr id="215" name="Google Shape;215;p20"/>
            <p:cNvSpPr txBox="1"/>
            <p:nvPr/>
          </p:nvSpPr>
          <p:spPr>
            <a:xfrm>
              <a:off x="6556000" y="4114700"/>
              <a:ext cx="21702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[</a:t>
              </a:r>
              <a:r>
                <a:rPr lang="en">
                  <a:solidFill>
                    <a:srgbClr val="FFFF00"/>
                  </a:solidFill>
                </a:rPr>
                <a:t>(word</a:t>
              </a:r>
              <a:r>
                <a:rPr baseline="-25000" lang="en">
                  <a:solidFill>
                    <a:srgbClr val="FFFF00"/>
                  </a:solidFill>
                </a:rPr>
                <a:t>4</a:t>
              </a:r>
              <a:r>
                <a:rPr lang="en">
                  <a:solidFill>
                    <a:srgbClr val="FFFF00"/>
                  </a:solidFill>
                </a:rPr>
                <a:t>, [doc_id</a:t>
              </a:r>
              <a:r>
                <a:rPr baseline="-25000" lang="en">
                  <a:solidFill>
                    <a:srgbClr val="FFFF00"/>
                  </a:solidFill>
                </a:rPr>
                <a:t>1</a:t>
              </a:r>
              <a:r>
                <a:rPr lang="en">
                  <a:solidFill>
                    <a:srgbClr val="FFFF00"/>
                  </a:solidFill>
                </a:rPr>
                <a:t>, doc_id</a:t>
              </a:r>
              <a:r>
                <a:rPr baseline="-25000" lang="en">
                  <a:solidFill>
                    <a:srgbClr val="FFFF00"/>
                  </a:solidFill>
                </a:rPr>
                <a:t>3</a:t>
              </a:r>
              <a:r>
                <a:rPr lang="en">
                  <a:solidFill>
                    <a:srgbClr val="FFFF00"/>
                  </a:solidFill>
                </a:rPr>
                <a:t>, doc_id</a:t>
              </a:r>
              <a:r>
                <a:rPr baseline="-25000" lang="en">
                  <a:solidFill>
                    <a:srgbClr val="FFFF00"/>
                  </a:solidFill>
                </a:rPr>
                <a:t>8</a:t>
              </a:r>
              <a:r>
                <a:rPr lang="en">
                  <a:solidFill>
                    <a:srgbClr val="FFFF00"/>
                  </a:solidFill>
                </a:rPr>
                <a:t>, …])</a:t>
              </a:r>
              <a:r>
                <a:rPr lang="en">
                  <a:solidFill>
                    <a:srgbClr val="FFFF00"/>
                  </a:solidFill>
                </a:rPr>
                <a:t>]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216" name="Google Shape;216;p20"/>
            <p:cNvSpPr txBox="1"/>
            <p:nvPr/>
          </p:nvSpPr>
          <p:spPr>
            <a:xfrm>
              <a:off x="6536750" y="3427425"/>
              <a:ext cx="21702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[</a:t>
              </a:r>
              <a:r>
                <a:rPr lang="en">
                  <a:solidFill>
                    <a:srgbClr val="FFFF00"/>
                  </a:solidFill>
                </a:rPr>
                <a:t>(word</a:t>
              </a:r>
              <a:r>
                <a:rPr baseline="-25000" lang="en">
                  <a:solidFill>
                    <a:srgbClr val="FFFF00"/>
                  </a:solidFill>
                </a:rPr>
                <a:t>3</a:t>
              </a:r>
              <a:r>
                <a:rPr lang="en">
                  <a:solidFill>
                    <a:srgbClr val="FFFF00"/>
                  </a:solidFill>
                </a:rPr>
                <a:t>, [doc_id</a:t>
              </a:r>
              <a:r>
                <a:rPr baseline="-25000" lang="en">
                  <a:solidFill>
                    <a:srgbClr val="FFFF00"/>
                  </a:solidFill>
                </a:rPr>
                <a:t>1</a:t>
              </a:r>
              <a:r>
                <a:rPr lang="en">
                  <a:solidFill>
                    <a:srgbClr val="FFFF00"/>
                  </a:solidFill>
                </a:rPr>
                <a:t>, doc_id</a:t>
              </a:r>
              <a:r>
                <a:rPr baseline="-25000" lang="en">
                  <a:solidFill>
                    <a:srgbClr val="FFFF00"/>
                  </a:solidFill>
                </a:rPr>
                <a:t>3</a:t>
              </a:r>
              <a:r>
                <a:rPr lang="en">
                  <a:solidFill>
                    <a:srgbClr val="FFFF00"/>
                  </a:solidFill>
                </a:rPr>
                <a:t>, doc_id</a:t>
              </a:r>
              <a:r>
                <a:rPr baseline="-25000" lang="en">
                  <a:solidFill>
                    <a:srgbClr val="FFFF00"/>
                  </a:solidFill>
                </a:rPr>
                <a:t>8</a:t>
              </a:r>
              <a:r>
                <a:rPr lang="en">
                  <a:solidFill>
                    <a:srgbClr val="FFFF00"/>
                  </a:solidFill>
                </a:rPr>
                <a:t>, …])</a:t>
              </a:r>
              <a:r>
                <a:rPr lang="en">
                  <a:solidFill>
                    <a:srgbClr val="FFFF00"/>
                  </a:solidFill>
                </a:rPr>
                <a:t>]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217" name="Google Shape;217;p20"/>
            <p:cNvSpPr txBox="1"/>
            <p:nvPr/>
          </p:nvSpPr>
          <p:spPr>
            <a:xfrm>
              <a:off x="6536750" y="2740150"/>
              <a:ext cx="21702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[</a:t>
              </a:r>
              <a:r>
                <a:rPr lang="en">
                  <a:solidFill>
                    <a:srgbClr val="FFFF00"/>
                  </a:solidFill>
                </a:rPr>
                <a:t>(word</a:t>
              </a:r>
              <a:r>
                <a:rPr baseline="-25000" lang="en">
                  <a:solidFill>
                    <a:srgbClr val="FFFF00"/>
                  </a:solidFill>
                </a:rPr>
                <a:t>2</a:t>
              </a:r>
              <a:r>
                <a:rPr lang="en">
                  <a:solidFill>
                    <a:srgbClr val="FFFF00"/>
                  </a:solidFill>
                </a:rPr>
                <a:t>, [doc_id</a:t>
              </a:r>
              <a:r>
                <a:rPr baseline="-25000" lang="en">
                  <a:solidFill>
                    <a:srgbClr val="FFFF00"/>
                  </a:solidFill>
                </a:rPr>
                <a:t>1</a:t>
              </a:r>
              <a:r>
                <a:rPr lang="en">
                  <a:solidFill>
                    <a:srgbClr val="FFFF00"/>
                  </a:solidFill>
                </a:rPr>
                <a:t>, doc_id</a:t>
              </a:r>
              <a:r>
                <a:rPr baseline="-25000" lang="en">
                  <a:solidFill>
                    <a:srgbClr val="FFFF00"/>
                  </a:solidFill>
                </a:rPr>
                <a:t>3</a:t>
              </a:r>
              <a:r>
                <a:rPr lang="en">
                  <a:solidFill>
                    <a:srgbClr val="FFFF00"/>
                  </a:solidFill>
                </a:rPr>
                <a:t>, doc_id</a:t>
              </a:r>
              <a:r>
                <a:rPr baseline="-25000" lang="en">
                  <a:solidFill>
                    <a:srgbClr val="FFFF00"/>
                  </a:solidFill>
                </a:rPr>
                <a:t>8</a:t>
              </a:r>
              <a:r>
                <a:rPr lang="en">
                  <a:solidFill>
                    <a:srgbClr val="FFFF00"/>
                  </a:solidFill>
                </a:rPr>
                <a:t>, …])</a:t>
              </a:r>
              <a:r>
                <a:rPr lang="en">
                  <a:solidFill>
                    <a:srgbClr val="FFFF00"/>
                  </a:solidFill>
                </a:rPr>
                <a:t>]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218" name="Google Shape;218;p20"/>
            <p:cNvSpPr txBox="1"/>
            <p:nvPr/>
          </p:nvSpPr>
          <p:spPr>
            <a:xfrm>
              <a:off x="6536750" y="2079850"/>
              <a:ext cx="21702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[</a:t>
              </a:r>
              <a:r>
                <a:rPr lang="en">
                  <a:solidFill>
                    <a:srgbClr val="FFFF00"/>
                  </a:solidFill>
                </a:rPr>
                <a:t>(word</a:t>
              </a:r>
              <a:r>
                <a:rPr baseline="-25000" lang="en">
                  <a:solidFill>
                    <a:srgbClr val="FFFF00"/>
                  </a:solidFill>
                </a:rPr>
                <a:t>1</a:t>
              </a:r>
              <a:r>
                <a:rPr lang="en">
                  <a:solidFill>
                    <a:srgbClr val="FFFF00"/>
                  </a:solidFill>
                </a:rPr>
                <a:t>, [doc_id</a:t>
              </a:r>
              <a:r>
                <a:rPr baseline="-25000" lang="en">
                  <a:solidFill>
                    <a:srgbClr val="FFFF00"/>
                  </a:solidFill>
                </a:rPr>
                <a:t>1</a:t>
              </a:r>
              <a:r>
                <a:rPr lang="en">
                  <a:solidFill>
                    <a:srgbClr val="FFFF00"/>
                  </a:solidFill>
                </a:rPr>
                <a:t>, doc_id</a:t>
              </a:r>
              <a:r>
                <a:rPr baseline="-25000" lang="en">
                  <a:solidFill>
                    <a:srgbClr val="FFFF00"/>
                  </a:solidFill>
                </a:rPr>
                <a:t>3</a:t>
              </a:r>
              <a:r>
                <a:rPr lang="en">
                  <a:solidFill>
                    <a:srgbClr val="FFFF00"/>
                  </a:solidFill>
                </a:rPr>
                <a:t>, doc_id</a:t>
              </a:r>
              <a:r>
                <a:rPr baseline="-25000" lang="en">
                  <a:solidFill>
                    <a:srgbClr val="FFFF00"/>
                  </a:solidFill>
                </a:rPr>
                <a:t>8</a:t>
              </a:r>
              <a:r>
                <a:rPr lang="en">
                  <a:solidFill>
                    <a:srgbClr val="FFFF00"/>
                  </a:solidFill>
                </a:rPr>
                <a:t>, …])</a:t>
              </a:r>
              <a:r>
                <a:rPr lang="en">
                  <a:solidFill>
                    <a:srgbClr val="FFFF00"/>
                  </a:solidFill>
                </a:rPr>
                <a:t>]</a:t>
              </a:r>
              <a:endParaRPr>
                <a:solidFill>
                  <a:srgbClr val="FFFF00"/>
                </a:solidFill>
              </a:endParaRPr>
            </a:p>
          </p:txBody>
        </p:sp>
      </p:grpSp>
      <p:sp>
        <p:nvSpPr>
          <p:cNvPr id="219" name="Google Shape;219;p20"/>
          <p:cNvSpPr txBox="1"/>
          <p:nvPr/>
        </p:nvSpPr>
        <p:spPr>
          <a:xfrm>
            <a:off x="80375" y="114425"/>
            <a:ext cx="1356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Inverted</a:t>
            </a:r>
            <a:r>
              <a:rPr lang="en" u="sng">
                <a:solidFill>
                  <a:srgbClr val="FFFFFF"/>
                </a:solidFill>
              </a:rPr>
              <a:t> Index</a:t>
            </a:r>
            <a:endParaRPr u="sng">
              <a:solidFill>
                <a:srgbClr val="FFFFFF"/>
              </a:solidFill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4748675" y="114425"/>
            <a:ext cx="21702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[</a:t>
            </a:r>
            <a:r>
              <a:rPr lang="en">
                <a:solidFill>
                  <a:srgbClr val="FFFF00"/>
                </a:solidFill>
              </a:rPr>
              <a:t>(word</a:t>
            </a:r>
            <a:r>
              <a:rPr baseline="-25000" lang="en">
                <a:solidFill>
                  <a:srgbClr val="FFFF00"/>
                </a:solidFill>
              </a:rPr>
              <a:t>4</a:t>
            </a:r>
            <a:r>
              <a:rPr lang="en">
                <a:solidFill>
                  <a:srgbClr val="FFFF00"/>
                </a:solidFill>
              </a:rPr>
              <a:t>, [doc_id</a:t>
            </a:r>
            <a:r>
              <a:rPr baseline="-25000" lang="en">
                <a:solidFill>
                  <a:srgbClr val="FFFF00"/>
                </a:solidFill>
              </a:rPr>
              <a:t>1</a:t>
            </a:r>
            <a:r>
              <a:rPr lang="en">
                <a:solidFill>
                  <a:srgbClr val="FFFF00"/>
                </a:solidFill>
              </a:rPr>
              <a:t>, doc_id</a:t>
            </a:r>
            <a:r>
              <a:rPr baseline="-25000" lang="en">
                <a:solidFill>
                  <a:srgbClr val="FFFF00"/>
                </a:solidFill>
              </a:rPr>
              <a:t>3</a:t>
            </a:r>
            <a:r>
              <a:rPr lang="en">
                <a:solidFill>
                  <a:srgbClr val="FFFF00"/>
                </a:solidFill>
              </a:rPr>
              <a:t>, doc_id</a:t>
            </a:r>
            <a:r>
              <a:rPr baseline="-25000" lang="en">
                <a:solidFill>
                  <a:srgbClr val="FFFF00"/>
                </a:solidFill>
              </a:rPr>
              <a:t>8</a:t>
            </a:r>
            <a:r>
              <a:rPr lang="en">
                <a:solidFill>
                  <a:srgbClr val="FFFF00"/>
                </a:solidFill>
              </a:rPr>
              <a:t>, …])</a:t>
            </a:r>
            <a:r>
              <a:rPr lang="en">
                <a:solidFill>
                  <a:srgbClr val="FFFF00"/>
                </a:solidFill>
              </a:rPr>
              <a:t>, ...]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1"/>
          <p:cNvGrpSpPr/>
          <p:nvPr/>
        </p:nvGrpSpPr>
        <p:grpSpPr>
          <a:xfrm>
            <a:off x="912125" y="1886700"/>
            <a:ext cx="1664700" cy="2409000"/>
            <a:chOff x="912125" y="1886700"/>
            <a:chExt cx="1664700" cy="2409000"/>
          </a:xfrm>
        </p:grpSpPr>
        <p:cxnSp>
          <p:nvCxnSpPr>
            <p:cNvPr id="226" name="Google Shape;226;p21"/>
            <p:cNvCxnSpPr>
              <a:stCxn id="227" idx="3"/>
              <a:endCxn id="228" idx="1"/>
            </p:cNvCxnSpPr>
            <p:nvPr/>
          </p:nvCxnSpPr>
          <p:spPr>
            <a:xfrm>
              <a:off x="912125" y="1886700"/>
              <a:ext cx="1664700" cy="413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21"/>
            <p:cNvCxnSpPr>
              <a:stCxn id="227" idx="3"/>
              <a:endCxn id="230" idx="1"/>
            </p:cNvCxnSpPr>
            <p:nvPr/>
          </p:nvCxnSpPr>
          <p:spPr>
            <a:xfrm>
              <a:off x="912125" y="1886700"/>
              <a:ext cx="1664700" cy="1078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21"/>
            <p:cNvCxnSpPr>
              <a:stCxn id="227" idx="3"/>
              <a:endCxn id="232" idx="1"/>
            </p:cNvCxnSpPr>
            <p:nvPr/>
          </p:nvCxnSpPr>
          <p:spPr>
            <a:xfrm>
              <a:off x="912125" y="1886700"/>
              <a:ext cx="1654200" cy="1743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21"/>
            <p:cNvCxnSpPr>
              <a:stCxn id="227" idx="3"/>
              <a:endCxn id="234" idx="1"/>
            </p:cNvCxnSpPr>
            <p:nvPr/>
          </p:nvCxnSpPr>
          <p:spPr>
            <a:xfrm>
              <a:off x="912125" y="1886700"/>
              <a:ext cx="1654200" cy="2409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  <p:sp>
        <p:nvSpPr>
          <p:cNvPr id="235" name="Google Shape;235;p21"/>
          <p:cNvSpPr/>
          <p:nvPr/>
        </p:nvSpPr>
        <p:spPr>
          <a:xfrm>
            <a:off x="1486800" y="380675"/>
            <a:ext cx="673200" cy="7032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6772650" y="380675"/>
            <a:ext cx="741600" cy="7032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3788175" y="732275"/>
            <a:ext cx="1356300" cy="823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</a:t>
            </a:r>
            <a:endParaRPr/>
          </a:p>
        </p:txBody>
      </p:sp>
      <p:cxnSp>
        <p:nvCxnSpPr>
          <p:cNvPr id="238" name="Google Shape;238;p21"/>
          <p:cNvCxnSpPr>
            <a:stCxn id="235" idx="3"/>
            <a:endCxn id="237" idx="1"/>
          </p:cNvCxnSpPr>
          <p:nvPr/>
        </p:nvCxnSpPr>
        <p:spPr>
          <a:xfrm>
            <a:off x="2160000" y="732275"/>
            <a:ext cx="1628100" cy="411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239" name="Google Shape;239;p21"/>
          <p:cNvGrpSpPr/>
          <p:nvPr/>
        </p:nvGrpSpPr>
        <p:grpSpPr>
          <a:xfrm>
            <a:off x="2566350" y="2028150"/>
            <a:ext cx="825825" cy="3115450"/>
            <a:chOff x="2566350" y="2028150"/>
            <a:chExt cx="825825" cy="3115450"/>
          </a:xfrm>
        </p:grpSpPr>
        <p:sp>
          <p:nvSpPr>
            <p:cNvPr id="228" name="Google Shape;228;p21"/>
            <p:cNvSpPr/>
            <p:nvPr/>
          </p:nvSpPr>
          <p:spPr>
            <a:xfrm>
              <a:off x="2576775" y="2028150"/>
              <a:ext cx="8154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2576775" y="2693350"/>
              <a:ext cx="8154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2566350" y="3358550"/>
              <a:ext cx="8154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2566350" y="4023750"/>
              <a:ext cx="8154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240" name="Google Shape;240;p21"/>
            <p:cNvSpPr txBox="1"/>
            <p:nvPr/>
          </p:nvSpPr>
          <p:spPr>
            <a:xfrm>
              <a:off x="2603250" y="4393000"/>
              <a:ext cx="741600" cy="7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241" name="Google Shape;241;p21"/>
          <p:cNvGrpSpPr/>
          <p:nvPr/>
        </p:nvGrpSpPr>
        <p:grpSpPr>
          <a:xfrm>
            <a:off x="5456950" y="2028150"/>
            <a:ext cx="874200" cy="3115450"/>
            <a:chOff x="5456950" y="2028150"/>
            <a:chExt cx="874200" cy="3115450"/>
          </a:xfrm>
        </p:grpSpPr>
        <p:sp>
          <p:nvSpPr>
            <p:cNvPr id="242" name="Google Shape;242;p21"/>
            <p:cNvSpPr/>
            <p:nvPr/>
          </p:nvSpPr>
          <p:spPr>
            <a:xfrm>
              <a:off x="5456950" y="2028150"/>
              <a:ext cx="8742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243" name="Google Shape;243;p21"/>
            <p:cNvSpPr txBox="1"/>
            <p:nvPr/>
          </p:nvSpPr>
          <p:spPr>
            <a:xfrm>
              <a:off x="5483425" y="4393000"/>
              <a:ext cx="741600" cy="7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.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5456950" y="2693350"/>
              <a:ext cx="8742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5456950" y="3358550"/>
              <a:ext cx="8742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456950" y="4023750"/>
              <a:ext cx="874200" cy="543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</p:grpSp>
      <p:cxnSp>
        <p:nvCxnSpPr>
          <p:cNvPr id="247" name="Google Shape;247;p21"/>
          <p:cNvCxnSpPr>
            <a:stCxn id="237" idx="3"/>
            <a:endCxn id="236" idx="1"/>
          </p:cNvCxnSpPr>
          <p:nvPr/>
        </p:nvCxnSpPr>
        <p:spPr>
          <a:xfrm flipH="1" rot="10800000">
            <a:off x="5144475" y="732275"/>
            <a:ext cx="1628100" cy="411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248" name="Google Shape;248;p21"/>
          <p:cNvGrpSpPr/>
          <p:nvPr/>
        </p:nvGrpSpPr>
        <p:grpSpPr>
          <a:xfrm>
            <a:off x="2566275" y="1144175"/>
            <a:ext cx="1221900" cy="3151500"/>
            <a:chOff x="2566275" y="1144175"/>
            <a:chExt cx="1221900" cy="3151500"/>
          </a:xfrm>
        </p:grpSpPr>
        <p:cxnSp>
          <p:nvCxnSpPr>
            <p:cNvPr id="249" name="Google Shape;249;p21"/>
            <p:cNvCxnSpPr>
              <a:stCxn id="237" idx="1"/>
              <a:endCxn id="228" idx="1"/>
            </p:cNvCxnSpPr>
            <p:nvPr/>
          </p:nvCxnSpPr>
          <p:spPr>
            <a:xfrm flipH="1">
              <a:off x="2576775" y="1144175"/>
              <a:ext cx="1211400" cy="1155900"/>
            </a:xfrm>
            <a:prstGeom prst="curvedConnector3">
              <a:avLst>
                <a:gd fmla="val 119657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50" name="Google Shape;250;p21"/>
            <p:cNvCxnSpPr>
              <a:stCxn id="237" idx="1"/>
              <a:endCxn id="230" idx="1"/>
            </p:cNvCxnSpPr>
            <p:nvPr/>
          </p:nvCxnSpPr>
          <p:spPr>
            <a:xfrm flipH="1">
              <a:off x="2576775" y="1144175"/>
              <a:ext cx="1211400" cy="1821000"/>
            </a:xfrm>
            <a:prstGeom prst="curvedConnector3">
              <a:avLst>
                <a:gd fmla="val 119657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51" name="Google Shape;251;p21"/>
            <p:cNvCxnSpPr>
              <a:stCxn id="237" idx="1"/>
              <a:endCxn id="232" idx="1"/>
            </p:cNvCxnSpPr>
            <p:nvPr/>
          </p:nvCxnSpPr>
          <p:spPr>
            <a:xfrm flipH="1">
              <a:off x="2566275" y="1144175"/>
              <a:ext cx="1221900" cy="2486100"/>
            </a:xfrm>
            <a:prstGeom prst="curvedConnector3">
              <a:avLst>
                <a:gd fmla="val 119482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52" name="Google Shape;252;p21"/>
            <p:cNvCxnSpPr>
              <a:stCxn id="237" idx="1"/>
              <a:endCxn id="234" idx="1"/>
            </p:cNvCxnSpPr>
            <p:nvPr/>
          </p:nvCxnSpPr>
          <p:spPr>
            <a:xfrm flipH="1">
              <a:off x="2566275" y="1144175"/>
              <a:ext cx="1221900" cy="3151500"/>
            </a:xfrm>
            <a:prstGeom prst="curvedConnector3">
              <a:avLst>
                <a:gd fmla="val 119482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53" name="Google Shape;253;p21"/>
          <p:cNvGrpSpPr/>
          <p:nvPr/>
        </p:nvGrpSpPr>
        <p:grpSpPr>
          <a:xfrm>
            <a:off x="5144350" y="1144050"/>
            <a:ext cx="1186800" cy="3151500"/>
            <a:chOff x="5144350" y="1144050"/>
            <a:chExt cx="1186800" cy="3151500"/>
          </a:xfrm>
        </p:grpSpPr>
        <p:cxnSp>
          <p:nvCxnSpPr>
            <p:cNvPr id="254" name="Google Shape;254;p21"/>
            <p:cNvCxnSpPr>
              <a:stCxn id="242" idx="3"/>
              <a:endCxn id="237" idx="3"/>
            </p:cNvCxnSpPr>
            <p:nvPr/>
          </p:nvCxnSpPr>
          <p:spPr>
            <a:xfrm rot="10800000">
              <a:off x="5144350" y="1144050"/>
              <a:ext cx="1186800" cy="1155900"/>
            </a:xfrm>
            <a:prstGeom prst="curvedConnector3">
              <a:avLst>
                <a:gd fmla="val -20064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55" name="Google Shape;255;p21"/>
            <p:cNvCxnSpPr>
              <a:stCxn id="244" idx="3"/>
              <a:endCxn id="237" idx="3"/>
            </p:cNvCxnSpPr>
            <p:nvPr/>
          </p:nvCxnSpPr>
          <p:spPr>
            <a:xfrm rot="10800000">
              <a:off x="5144350" y="1144150"/>
              <a:ext cx="1186800" cy="1821000"/>
            </a:xfrm>
            <a:prstGeom prst="curvedConnector3">
              <a:avLst>
                <a:gd fmla="val -20064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56" name="Google Shape;256;p21"/>
            <p:cNvCxnSpPr>
              <a:stCxn id="245" idx="3"/>
              <a:endCxn id="237" idx="3"/>
            </p:cNvCxnSpPr>
            <p:nvPr/>
          </p:nvCxnSpPr>
          <p:spPr>
            <a:xfrm rot="10800000">
              <a:off x="5144350" y="1144250"/>
              <a:ext cx="1186800" cy="2486100"/>
            </a:xfrm>
            <a:prstGeom prst="curvedConnector3">
              <a:avLst>
                <a:gd fmla="val -20064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57" name="Google Shape;257;p21"/>
            <p:cNvCxnSpPr>
              <a:stCxn id="246" idx="3"/>
              <a:endCxn id="237" idx="3"/>
            </p:cNvCxnSpPr>
            <p:nvPr/>
          </p:nvCxnSpPr>
          <p:spPr>
            <a:xfrm rot="10800000">
              <a:off x="5144350" y="1144050"/>
              <a:ext cx="1186800" cy="3151500"/>
            </a:xfrm>
            <a:prstGeom prst="curvedConnector3">
              <a:avLst>
                <a:gd fmla="val -20064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58" name="Google Shape;258;p21"/>
          <p:cNvGrpSpPr/>
          <p:nvPr/>
        </p:nvGrpSpPr>
        <p:grpSpPr>
          <a:xfrm>
            <a:off x="3381750" y="2299950"/>
            <a:ext cx="2075325" cy="1995700"/>
            <a:chOff x="3381750" y="2299950"/>
            <a:chExt cx="2075325" cy="1995700"/>
          </a:xfrm>
        </p:grpSpPr>
        <p:cxnSp>
          <p:nvCxnSpPr>
            <p:cNvPr id="259" name="Google Shape;259;p21"/>
            <p:cNvCxnSpPr>
              <a:endCxn id="244" idx="1"/>
            </p:cNvCxnSpPr>
            <p:nvPr/>
          </p:nvCxnSpPr>
          <p:spPr>
            <a:xfrm>
              <a:off x="3392050" y="2300050"/>
              <a:ext cx="2064900" cy="665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0" name="Google Shape;260;p21"/>
            <p:cNvCxnSpPr>
              <a:stCxn id="230" idx="3"/>
              <a:endCxn id="242" idx="1"/>
            </p:cNvCxnSpPr>
            <p:nvPr/>
          </p:nvCxnSpPr>
          <p:spPr>
            <a:xfrm flipH="1" rot="10800000">
              <a:off x="3392175" y="2300050"/>
              <a:ext cx="2064900" cy="665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1" name="Google Shape;261;p21"/>
            <p:cNvCxnSpPr>
              <a:stCxn id="232" idx="3"/>
              <a:endCxn id="245" idx="1"/>
            </p:cNvCxnSpPr>
            <p:nvPr/>
          </p:nvCxnSpPr>
          <p:spPr>
            <a:xfrm>
              <a:off x="3381750" y="3630350"/>
              <a:ext cx="2075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2" name="Google Shape;262;p21"/>
            <p:cNvCxnSpPr>
              <a:stCxn id="234" idx="3"/>
              <a:endCxn id="242" idx="1"/>
            </p:cNvCxnSpPr>
            <p:nvPr/>
          </p:nvCxnSpPr>
          <p:spPr>
            <a:xfrm flipH="1" rot="10800000">
              <a:off x="3381750" y="2299950"/>
              <a:ext cx="2075100" cy="1995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3" name="Google Shape;263;p21"/>
            <p:cNvCxnSpPr>
              <a:stCxn id="230" idx="3"/>
              <a:endCxn id="246" idx="1"/>
            </p:cNvCxnSpPr>
            <p:nvPr/>
          </p:nvCxnSpPr>
          <p:spPr>
            <a:xfrm>
              <a:off x="3392175" y="2965150"/>
              <a:ext cx="2064900" cy="1330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64" name="Google Shape;264;p21"/>
          <p:cNvSpPr txBox="1"/>
          <p:nvPr/>
        </p:nvSpPr>
        <p:spPr>
          <a:xfrm>
            <a:off x="2467474" y="320375"/>
            <a:ext cx="1079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d</a:t>
            </a:r>
            <a:r>
              <a:rPr lang="en">
                <a:solidFill>
                  <a:srgbClr val="FFFF00"/>
                </a:solidFill>
              </a:rPr>
              <a:t>ocs, k, num_iters</a:t>
            </a:r>
            <a:endParaRPr>
              <a:solidFill>
                <a:srgbClr val="FFFF00"/>
              </a:solidFill>
            </a:endParaRPr>
          </a:p>
        </p:txBody>
      </p:sp>
      <p:grpSp>
        <p:nvGrpSpPr>
          <p:cNvPr id="265" name="Google Shape;265;p21"/>
          <p:cNvGrpSpPr/>
          <p:nvPr/>
        </p:nvGrpSpPr>
        <p:grpSpPr>
          <a:xfrm>
            <a:off x="926525" y="2079850"/>
            <a:ext cx="1541100" cy="2386775"/>
            <a:chOff x="926525" y="2079850"/>
            <a:chExt cx="1541100" cy="2386775"/>
          </a:xfrm>
        </p:grpSpPr>
        <p:sp>
          <p:nvSpPr>
            <p:cNvPr id="266" name="Google Shape;266;p21"/>
            <p:cNvSpPr txBox="1"/>
            <p:nvPr/>
          </p:nvSpPr>
          <p:spPr>
            <a:xfrm>
              <a:off x="926526" y="2079850"/>
              <a:ext cx="15054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(doc_id</a:t>
              </a:r>
              <a:r>
                <a:rPr baseline="-25000" lang="en">
                  <a:solidFill>
                    <a:srgbClr val="FFFF00"/>
                  </a:solidFill>
                </a:rPr>
                <a:t>1</a:t>
              </a:r>
              <a:r>
                <a:rPr lang="en">
                  <a:solidFill>
                    <a:srgbClr val="FFFF00"/>
                  </a:solidFill>
                </a:rPr>
                <a:t>, wc_v</a:t>
              </a:r>
              <a:r>
                <a:rPr baseline="-25000" lang="en">
                  <a:solidFill>
                    <a:srgbClr val="FFFF00"/>
                  </a:solidFill>
                </a:rPr>
                <a:t>1</a:t>
              </a:r>
              <a:r>
                <a:rPr lang="en">
                  <a:solidFill>
                    <a:srgbClr val="FFFF00"/>
                  </a:solidFill>
                </a:rPr>
                <a:t>)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267" name="Google Shape;267;p21"/>
            <p:cNvSpPr txBox="1"/>
            <p:nvPr/>
          </p:nvSpPr>
          <p:spPr>
            <a:xfrm>
              <a:off x="926525" y="2766325"/>
              <a:ext cx="15411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(doc_id</a:t>
              </a:r>
              <a:r>
                <a:rPr baseline="-25000" lang="en">
                  <a:solidFill>
                    <a:srgbClr val="FFFF00"/>
                  </a:solidFill>
                </a:rPr>
                <a:t>2</a:t>
              </a:r>
              <a:r>
                <a:rPr lang="en">
                  <a:solidFill>
                    <a:srgbClr val="FFFF00"/>
                  </a:solidFill>
                </a:rPr>
                <a:t>, wc_v</a:t>
              </a:r>
              <a:r>
                <a:rPr baseline="-25000" lang="en">
                  <a:solidFill>
                    <a:srgbClr val="FFFF00"/>
                  </a:solidFill>
                </a:rPr>
                <a:t>2</a:t>
              </a:r>
              <a:r>
                <a:rPr lang="en">
                  <a:solidFill>
                    <a:srgbClr val="FFFF00"/>
                  </a:solidFill>
                </a:rPr>
                <a:t>)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268" name="Google Shape;268;p21"/>
            <p:cNvSpPr txBox="1"/>
            <p:nvPr/>
          </p:nvSpPr>
          <p:spPr>
            <a:xfrm>
              <a:off x="926525" y="3427425"/>
              <a:ext cx="15411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(doc_id</a:t>
              </a:r>
              <a:r>
                <a:rPr baseline="-25000" lang="en">
                  <a:solidFill>
                    <a:srgbClr val="FFFF00"/>
                  </a:solidFill>
                </a:rPr>
                <a:t>3</a:t>
              </a:r>
              <a:r>
                <a:rPr lang="en">
                  <a:solidFill>
                    <a:srgbClr val="FFFF00"/>
                  </a:solidFill>
                </a:rPr>
                <a:t>, wc_v</a:t>
              </a:r>
              <a:r>
                <a:rPr baseline="-25000" lang="en">
                  <a:solidFill>
                    <a:srgbClr val="FFFF00"/>
                  </a:solidFill>
                </a:rPr>
                <a:t>3</a:t>
              </a:r>
              <a:r>
                <a:rPr lang="en">
                  <a:solidFill>
                    <a:srgbClr val="FFFF00"/>
                  </a:solidFill>
                </a:rPr>
                <a:t>)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269" name="Google Shape;269;p21"/>
            <p:cNvSpPr txBox="1"/>
            <p:nvPr/>
          </p:nvSpPr>
          <p:spPr>
            <a:xfrm>
              <a:off x="926525" y="4054725"/>
              <a:ext cx="15054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(doc_id</a:t>
              </a:r>
              <a:r>
                <a:rPr baseline="-25000" lang="en">
                  <a:solidFill>
                    <a:srgbClr val="FFFF00"/>
                  </a:solidFill>
                </a:rPr>
                <a:t>4</a:t>
              </a:r>
              <a:r>
                <a:rPr lang="en">
                  <a:solidFill>
                    <a:srgbClr val="FFFF00"/>
                  </a:solidFill>
                </a:rPr>
                <a:t>, wc_v</a:t>
              </a:r>
              <a:r>
                <a:rPr baseline="-25000" lang="en">
                  <a:solidFill>
                    <a:srgbClr val="FFFF00"/>
                  </a:solidFill>
                </a:rPr>
                <a:t>4</a:t>
              </a:r>
              <a:r>
                <a:rPr lang="en">
                  <a:solidFill>
                    <a:srgbClr val="FFFF00"/>
                  </a:solidFill>
                </a:rPr>
                <a:t>)</a:t>
              </a:r>
              <a:endParaRPr>
                <a:solidFill>
                  <a:srgbClr val="FFFF00"/>
                </a:solidFill>
              </a:endParaRPr>
            </a:p>
          </p:txBody>
        </p:sp>
      </p:grpSp>
      <p:sp>
        <p:nvSpPr>
          <p:cNvPr id="270" name="Google Shape;270;p21"/>
          <p:cNvSpPr txBox="1"/>
          <p:nvPr/>
        </p:nvSpPr>
        <p:spPr>
          <a:xfrm>
            <a:off x="3338725" y="1886700"/>
            <a:ext cx="1356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[(</a:t>
            </a:r>
            <a:r>
              <a:rPr i="1" lang="en">
                <a:solidFill>
                  <a:srgbClr val="FFFF00"/>
                </a:solidFill>
              </a:rPr>
              <a:t>k</a:t>
            </a:r>
            <a:r>
              <a:rPr baseline="-25000" i="1" lang="en">
                <a:solidFill>
                  <a:srgbClr val="FFFF00"/>
                </a:solidFill>
              </a:rPr>
              <a:t>4</a:t>
            </a:r>
            <a:r>
              <a:rPr lang="en">
                <a:solidFill>
                  <a:srgbClr val="FFFF00"/>
                </a:solidFill>
              </a:rPr>
              <a:t>, wc_v</a:t>
            </a:r>
            <a:r>
              <a:rPr baseline="-25000" lang="en">
                <a:solidFill>
                  <a:srgbClr val="FFFF00"/>
                </a:solidFill>
              </a:rPr>
              <a:t>2</a:t>
            </a:r>
            <a:r>
              <a:rPr lang="en">
                <a:solidFill>
                  <a:srgbClr val="FFFF00"/>
                </a:solidFill>
              </a:rPr>
              <a:t>)]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4160950" y="4526600"/>
            <a:ext cx="2170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(</a:t>
            </a:r>
            <a:r>
              <a:rPr i="1" lang="en">
                <a:solidFill>
                  <a:srgbClr val="FFFF00"/>
                </a:solidFill>
              </a:rPr>
              <a:t>k</a:t>
            </a:r>
            <a:r>
              <a:rPr baseline="-25000" lang="en">
                <a:solidFill>
                  <a:srgbClr val="FFFF00"/>
                </a:solidFill>
              </a:rPr>
              <a:t>4</a:t>
            </a:r>
            <a:r>
              <a:rPr lang="en">
                <a:solidFill>
                  <a:srgbClr val="FFFF00"/>
                </a:solidFill>
              </a:rPr>
              <a:t>, [wc_v</a:t>
            </a:r>
            <a:r>
              <a:rPr baseline="-25000" lang="en">
                <a:solidFill>
                  <a:srgbClr val="FFFF00"/>
                </a:solidFill>
              </a:rPr>
              <a:t>2</a:t>
            </a:r>
            <a:r>
              <a:rPr lang="en">
                <a:solidFill>
                  <a:srgbClr val="FFFF00"/>
                </a:solidFill>
              </a:rPr>
              <a:t>, wc_v</a:t>
            </a:r>
            <a:r>
              <a:rPr baseline="-25000" lang="en">
                <a:solidFill>
                  <a:srgbClr val="FFFF00"/>
                </a:solidFill>
              </a:rPr>
              <a:t>5</a:t>
            </a:r>
            <a:r>
              <a:rPr lang="en">
                <a:solidFill>
                  <a:srgbClr val="FFFF00"/>
                </a:solidFill>
              </a:rPr>
              <a:t>, …])</a:t>
            </a:r>
            <a:endParaRPr>
              <a:solidFill>
                <a:srgbClr val="FFFF00"/>
              </a:solidFill>
            </a:endParaRPr>
          </a:p>
        </p:txBody>
      </p:sp>
      <p:grpSp>
        <p:nvGrpSpPr>
          <p:cNvPr id="272" name="Google Shape;272;p21"/>
          <p:cNvGrpSpPr/>
          <p:nvPr/>
        </p:nvGrpSpPr>
        <p:grpSpPr>
          <a:xfrm>
            <a:off x="6536750" y="2079850"/>
            <a:ext cx="2189450" cy="2446750"/>
            <a:chOff x="6536750" y="2079850"/>
            <a:chExt cx="2189450" cy="2446750"/>
          </a:xfrm>
        </p:grpSpPr>
        <p:sp>
          <p:nvSpPr>
            <p:cNvPr id="273" name="Google Shape;273;p21"/>
            <p:cNvSpPr txBox="1"/>
            <p:nvPr/>
          </p:nvSpPr>
          <p:spPr>
            <a:xfrm>
              <a:off x="6556000" y="4114700"/>
              <a:ext cx="21702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[(</a:t>
              </a:r>
              <a:r>
                <a:rPr i="1" lang="en">
                  <a:solidFill>
                    <a:srgbClr val="FFFF00"/>
                  </a:solidFill>
                </a:rPr>
                <a:t>k</a:t>
              </a:r>
              <a:r>
                <a:rPr baseline="-25000" i="1" lang="en">
                  <a:solidFill>
                    <a:srgbClr val="FFFF00"/>
                  </a:solidFill>
                </a:rPr>
                <a:t>4</a:t>
              </a:r>
              <a:r>
                <a:rPr lang="en">
                  <a:solidFill>
                    <a:srgbClr val="FFFF00"/>
                  </a:solidFill>
                </a:rPr>
                <a:t>, </a:t>
              </a:r>
              <a:r>
                <a:rPr i="1" lang="en">
                  <a:solidFill>
                    <a:srgbClr val="FFFF00"/>
                  </a:solidFill>
                </a:rPr>
                <a:t>k</a:t>
              </a:r>
              <a:r>
                <a:rPr baseline="-25000" lang="en">
                  <a:solidFill>
                    <a:srgbClr val="FFFF00"/>
                  </a:solidFill>
                </a:rPr>
                <a:t>4</a:t>
              </a:r>
              <a:r>
                <a:rPr lang="en">
                  <a:solidFill>
                    <a:srgbClr val="FFFF00"/>
                  </a:solidFill>
                </a:rPr>
                <a:t>’</a:t>
              </a:r>
              <a:r>
                <a:rPr lang="en">
                  <a:solidFill>
                    <a:srgbClr val="FFFF00"/>
                  </a:solidFill>
                </a:rPr>
                <a:t>)]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274" name="Google Shape;274;p21"/>
            <p:cNvSpPr txBox="1"/>
            <p:nvPr/>
          </p:nvSpPr>
          <p:spPr>
            <a:xfrm>
              <a:off x="6536750" y="3427425"/>
              <a:ext cx="21702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[(</a:t>
              </a:r>
              <a:r>
                <a:rPr i="1" lang="en">
                  <a:solidFill>
                    <a:srgbClr val="FFFF00"/>
                  </a:solidFill>
                </a:rPr>
                <a:t>k</a:t>
              </a:r>
              <a:r>
                <a:rPr baseline="-25000" i="1" lang="en">
                  <a:solidFill>
                    <a:srgbClr val="FFFF00"/>
                  </a:solidFill>
                </a:rPr>
                <a:t>3</a:t>
              </a:r>
              <a:r>
                <a:rPr lang="en">
                  <a:solidFill>
                    <a:srgbClr val="FFFF00"/>
                  </a:solidFill>
                </a:rPr>
                <a:t>, </a:t>
              </a:r>
              <a:r>
                <a:rPr i="1" lang="en">
                  <a:solidFill>
                    <a:srgbClr val="FFFF00"/>
                  </a:solidFill>
                </a:rPr>
                <a:t>k</a:t>
              </a:r>
              <a:r>
                <a:rPr baseline="-25000" lang="en">
                  <a:solidFill>
                    <a:srgbClr val="FFFF00"/>
                  </a:solidFill>
                </a:rPr>
                <a:t>3</a:t>
              </a:r>
              <a:r>
                <a:rPr lang="en">
                  <a:solidFill>
                    <a:srgbClr val="FFFF00"/>
                  </a:solidFill>
                </a:rPr>
                <a:t>’)]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275" name="Google Shape;275;p21"/>
            <p:cNvSpPr txBox="1"/>
            <p:nvPr/>
          </p:nvSpPr>
          <p:spPr>
            <a:xfrm>
              <a:off x="6536750" y="2740150"/>
              <a:ext cx="21702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[(</a:t>
              </a:r>
              <a:r>
                <a:rPr i="1" lang="en">
                  <a:solidFill>
                    <a:srgbClr val="FFFF00"/>
                  </a:solidFill>
                </a:rPr>
                <a:t>k</a:t>
              </a:r>
              <a:r>
                <a:rPr baseline="-25000" i="1" lang="en">
                  <a:solidFill>
                    <a:srgbClr val="FFFF00"/>
                  </a:solidFill>
                </a:rPr>
                <a:t>2</a:t>
              </a:r>
              <a:r>
                <a:rPr lang="en">
                  <a:solidFill>
                    <a:srgbClr val="FFFF00"/>
                  </a:solidFill>
                </a:rPr>
                <a:t>, </a:t>
              </a:r>
              <a:r>
                <a:rPr i="1" lang="en">
                  <a:solidFill>
                    <a:srgbClr val="FFFF00"/>
                  </a:solidFill>
                </a:rPr>
                <a:t>k</a:t>
              </a:r>
              <a:r>
                <a:rPr baseline="-25000" lang="en">
                  <a:solidFill>
                    <a:srgbClr val="FFFF00"/>
                  </a:solidFill>
                </a:rPr>
                <a:t>2</a:t>
              </a:r>
              <a:r>
                <a:rPr lang="en">
                  <a:solidFill>
                    <a:srgbClr val="FFFF00"/>
                  </a:solidFill>
                </a:rPr>
                <a:t>’)]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276" name="Google Shape;276;p21"/>
            <p:cNvSpPr txBox="1"/>
            <p:nvPr/>
          </p:nvSpPr>
          <p:spPr>
            <a:xfrm>
              <a:off x="6536750" y="2079850"/>
              <a:ext cx="21702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[(</a:t>
              </a:r>
              <a:r>
                <a:rPr i="1" lang="en">
                  <a:solidFill>
                    <a:srgbClr val="FFFF00"/>
                  </a:solidFill>
                </a:rPr>
                <a:t>k</a:t>
              </a:r>
              <a:r>
                <a:rPr baseline="-25000" i="1" lang="en">
                  <a:solidFill>
                    <a:srgbClr val="FFFF00"/>
                  </a:solidFill>
                </a:rPr>
                <a:t>1</a:t>
              </a:r>
              <a:r>
                <a:rPr lang="en">
                  <a:solidFill>
                    <a:srgbClr val="FFFF00"/>
                  </a:solidFill>
                </a:rPr>
                <a:t>, </a:t>
              </a:r>
              <a:r>
                <a:rPr i="1" lang="en">
                  <a:solidFill>
                    <a:srgbClr val="FFFF00"/>
                  </a:solidFill>
                </a:rPr>
                <a:t>k</a:t>
              </a:r>
              <a:r>
                <a:rPr baseline="-25000" lang="en">
                  <a:solidFill>
                    <a:srgbClr val="FFFF00"/>
                  </a:solidFill>
                </a:rPr>
                <a:t>1</a:t>
              </a:r>
              <a:r>
                <a:rPr lang="en">
                  <a:solidFill>
                    <a:srgbClr val="FFFF00"/>
                  </a:solidFill>
                </a:rPr>
                <a:t>’)]</a:t>
              </a:r>
              <a:endParaRPr>
                <a:solidFill>
                  <a:srgbClr val="FFFF00"/>
                </a:solidFill>
              </a:endParaRPr>
            </a:p>
          </p:txBody>
        </p:sp>
      </p:grpSp>
      <p:sp>
        <p:nvSpPr>
          <p:cNvPr id="277" name="Google Shape;277;p21"/>
          <p:cNvSpPr txBox="1"/>
          <p:nvPr/>
        </p:nvSpPr>
        <p:spPr>
          <a:xfrm>
            <a:off x="80375" y="114425"/>
            <a:ext cx="1185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rgbClr val="FFFFFF"/>
                </a:solidFill>
              </a:rPr>
              <a:t>k</a:t>
            </a:r>
            <a:r>
              <a:rPr lang="en" u="sng">
                <a:solidFill>
                  <a:srgbClr val="FFFFFF"/>
                </a:solidFill>
              </a:rPr>
              <a:t>-means clustering</a:t>
            </a:r>
            <a:endParaRPr u="sng">
              <a:solidFill>
                <a:srgbClr val="FFFFFF"/>
              </a:solidFill>
            </a:endParaRPr>
          </a:p>
        </p:txBody>
      </p:sp>
      <p:sp>
        <p:nvSpPr>
          <p:cNvPr id="278" name="Google Shape;278;p21"/>
          <p:cNvSpPr txBox="1"/>
          <p:nvPr/>
        </p:nvSpPr>
        <p:spPr>
          <a:xfrm>
            <a:off x="5354025" y="380675"/>
            <a:ext cx="21702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[</a:t>
            </a:r>
            <a:r>
              <a:rPr i="1" lang="en">
                <a:solidFill>
                  <a:srgbClr val="FFFF00"/>
                </a:solidFill>
              </a:rPr>
              <a:t>k</a:t>
            </a:r>
            <a:r>
              <a:rPr baseline="-25000" i="1" lang="en">
                <a:solidFill>
                  <a:srgbClr val="FFFF00"/>
                </a:solidFill>
              </a:rPr>
              <a:t>1</a:t>
            </a:r>
            <a:r>
              <a:rPr i="1" lang="en">
                <a:solidFill>
                  <a:srgbClr val="FFFF00"/>
                </a:solidFill>
              </a:rPr>
              <a:t>, k</a:t>
            </a:r>
            <a:r>
              <a:rPr baseline="-25000" i="1" lang="en">
                <a:solidFill>
                  <a:srgbClr val="FFFF00"/>
                </a:solidFill>
              </a:rPr>
              <a:t>2</a:t>
            </a:r>
            <a:r>
              <a:rPr i="1" lang="en">
                <a:solidFill>
                  <a:srgbClr val="FFFF00"/>
                </a:solidFill>
              </a:rPr>
              <a:t>,</a:t>
            </a:r>
            <a:r>
              <a:rPr baseline="-25000" i="1" lang="en">
                <a:solidFill>
                  <a:srgbClr val="FFFF00"/>
                </a:solidFill>
              </a:rPr>
              <a:t> </a:t>
            </a:r>
            <a:r>
              <a:rPr i="1" lang="en">
                <a:solidFill>
                  <a:srgbClr val="FFFF00"/>
                </a:solidFill>
              </a:rPr>
              <a:t>k</a:t>
            </a:r>
            <a:r>
              <a:rPr baseline="-25000" i="1" lang="en">
                <a:solidFill>
                  <a:srgbClr val="FFFF00"/>
                </a:solidFill>
              </a:rPr>
              <a:t>3</a:t>
            </a:r>
            <a:r>
              <a:rPr i="1" lang="en">
                <a:solidFill>
                  <a:srgbClr val="FFFF00"/>
                </a:solidFill>
              </a:rPr>
              <a:t>, ...</a:t>
            </a:r>
            <a:r>
              <a:rPr lang="en">
                <a:solidFill>
                  <a:srgbClr val="FFFF00"/>
                </a:solidFill>
              </a:rPr>
              <a:t>]</a:t>
            </a:r>
            <a:endParaRPr>
              <a:solidFill>
                <a:srgbClr val="FFFF00"/>
              </a:solidFill>
            </a:endParaRPr>
          </a:p>
        </p:txBody>
      </p:sp>
      <p:grpSp>
        <p:nvGrpSpPr>
          <p:cNvPr id="279" name="Google Shape;279;p21"/>
          <p:cNvGrpSpPr/>
          <p:nvPr/>
        </p:nvGrpSpPr>
        <p:grpSpPr>
          <a:xfrm>
            <a:off x="372425" y="1144175"/>
            <a:ext cx="3415750" cy="742525"/>
            <a:chOff x="372425" y="1144175"/>
            <a:chExt cx="3415750" cy="742525"/>
          </a:xfrm>
        </p:grpSpPr>
        <p:sp>
          <p:nvSpPr>
            <p:cNvPr id="227" name="Google Shape;227;p21"/>
            <p:cNvSpPr/>
            <p:nvPr/>
          </p:nvSpPr>
          <p:spPr>
            <a:xfrm>
              <a:off x="372425" y="1323000"/>
              <a:ext cx="1079400" cy="5637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/>
                <a:t>k</a:t>
              </a:r>
              <a:r>
                <a:rPr i="1" lang="en"/>
                <a:t> </a:t>
              </a:r>
              <a:r>
                <a:rPr lang="en"/>
                <a:t>centroid wc vectors</a:t>
              </a:r>
              <a:endParaRPr/>
            </a:p>
          </p:txBody>
        </p:sp>
        <p:cxnSp>
          <p:nvCxnSpPr>
            <p:cNvPr id="280" name="Google Shape;280;p21"/>
            <p:cNvCxnSpPr>
              <a:stCxn id="237" idx="1"/>
              <a:endCxn id="227" idx="4"/>
            </p:cNvCxnSpPr>
            <p:nvPr/>
          </p:nvCxnSpPr>
          <p:spPr>
            <a:xfrm flipH="1">
              <a:off x="1451775" y="1144175"/>
              <a:ext cx="2336400" cy="460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81" name="Google Shape;281;p21"/>
          <p:cNvSpPr txBox="1"/>
          <p:nvPr/>
        </p:nvSpPr>
        <p:spPr>
          <a:xfrm>
            <a:off x="1451775" y="1103538"/>
            <a:ext cx="14685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u</a:t>
            </a:r>
            <a:r>
              <a:rPr lang="en">
                <a:solidFill>
                  <a:srgbClr val="FFFF00"/>
                </a:solidFill>
              </a:rPr>
              <a:t>pdate clusters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