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sldIdLst>
    <p:sldId id="256" r:id="rId2"/>
    <p:sldId id="286" r:id="rId3"/>
    <p:sldId id="422" r:id="rId4"/>
    <p:sldId id="383" r:id="rId5"/>
    <p:sldId id="440" r:id="rId6"/>
    <p:sldId id="385" r:id="rId7"/>
    <p:sldId id="453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Zabih" initials="RZ" lastIdx="1" clrIdx="0">
    <p:extLst>
      <p:ext uri="{19B8F6BF-5375-455C-9EA6-DF929625EA0E}">
        <p15:presenceInfo xmlns:p15="http://schemas.microsoft.com/office/powerpoint/2012/main" userId="bda29345f26d0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5374" autoAdjust="0"/>
  </p:normalViewPr>
  <p:slideViewPr>
    <p:cSldViewPr snapToGrid="0">
      <p:cViewPr varScale="1">
        <p:scale>
          <a:sx n="102" d="100"/>
          <a:sy n="102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87191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net.com/news/google-spotlights-data-center-inner-work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Surprising hashing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filename to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the result of a hash function is a large number</a:t>
            </a:r>
          </a:p>
          <a:p>
            <a:pPr lvl="1"/>
            <a:r>
              <a:rPr lang="en-US" dirty="0"/>
              <a:t>SHA-1 produces 160 bits (not secure!)</a:t>
            </a:r>
          </a:p>
          <a:p>
            <a:r>
              <a:rPr lang="en-US" dirty="0"/>
              <a:t>Map into servers with modular arithmetic</a:t>
            </a:r>
          </a:p>
          <a:p>
            <a:pPr lvl="1"/>
            <a:r>
              <a:rPr lang="en-US" dirty="0"/>
              <a:t>Recall: 4 + 7 = 1 (mod 10)</a:t>
            </a:r>
          </a:p>
          <a:p>
            <a:pPr lvl="1"/>
            <a:r>
              <a:rPr lang="en-US" dirty="0"/>
              <a:t>mod with powers of 2 is just the low-order bits</a:t>
            </a:r>
          </a:p>
          <a:p>
            <a:r>
              <a:rPr lang="en-US" dirty="0"/>
              <a:t>How do we handle a server crashing or rejoining??</a:t>
            </a:r>
          </a:p>
          <a:p>
            <a:r>
              <a:rPr lang="en-US" dirty="0"/>
              <a:t>Simplest example: we mapped our files to 2 servers</a:t>
            </a:r>
          </a:p>
          <a:p>
            <a:pPr lvl="1"/>
            <a:r>
              <a:rPr lang="en-US" dirty="0"/>
              <a:t>Half hashed to bucket #0 and half to bucket #1</a:t>
            </a:r>
          </a:p>
          <a:p>
            <a:pPr lvl="1"/>
            <a:r>
              <a:rPr lang="en-US" dirty="0"/>
              <a:t>What do we do when one server crashes?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2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Effectively the hash table itself is resized</a:t>
                </a:r>
              </a:p>
              <a:p>
                <a:r>
                  <a:rPr lang="en-US" dirty="0"/>
                  <a:t>With naïve hash functions, resizing is a disaster</a:t>
                </a:r>
              </a:p>
              <a:p>
                <a:pPr lvl="1"/>
                <a:r>
                  <a:rPr lang="en-US" dirty="0"/>
                  <a:t>Everything needs to be shuffled between buckets/servers</a:t>
                </a:r>
              </a:p>
              <a:p>
                <a:pPr lvl="1"/>
                <a:r>
                  <a:rPr lang="en-US" dirty="0"/>
                  <a:t>The mapping from filenames to processors must have state to account for various machines being down</a:t>
                </a:r>
              </a:p>
              <a:p>
                <a:r>
                  <a:rPr lang="en-US" dirty="0"/>
                  <a:t>Ideally, if we have 9 servers and add a new one, the new server should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of the files</a:t>
                </a:r>
              </a:p>
              <a:p>
                <a:pPr lvl="1"/>
                <a:r>
                  <a:rPr lang="en-US" dirty="0"/>
                  <a:t>Move files only from old to new (not old to old)</a:t>
                </a:r>
              </a:p>
              <a:p>
                <a:pPr lvl="1"/>
                <a:r>
                  <a:rPr lang="en-US" dirty="0"/>
                  <a:t>Randomly chosen from among the old files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r="-177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convert the output of our hash function into a circle</a:t>
            </a:r>
          </a:p>
          <a:p>
            <a:pPr lvl="1"/>
            <a:r>
              <a:rPr lang="en-US" dirty="0"/>
              <a:t>For example, using the low-order 8 bits of SHA-1 </a:t>
            </a:r>
          </a:p>
          <a:p>
            <a:r>
              <a:rPr lang="en-US" dirty="0"/>
              <a:t>We map both servers and data onto the circle</a:t>
            </a:r>
          </a:p>
          <a:p>
            <a:pPr lvl="1"/>
            <a:r>
              <a:rPr lang="en-US" dirty="0"/>
              <a:t>For a server, hash of IP address or something similar</a:t>
            </a:r>
          </a:p>
          <a:p>
            <a:r>
              <a:rPr lang="en-US" dirty="0"/>
              <a:t>Data is stored in the “next” server on the circle</a:t>
            </a:r>
          </a:p>
          <a:p>
            <a:pPr lvl="1"/>
            <a:r>
              <a:rPr lang="en-US" dirty="0"/>
              <a:t>By convention we will move clockwise</a:t>
            </a:r>
          </a:p>
          <a:p>
            <a:pPr lvl="7"/>
            <a:endParaRPr lang="en-US" dirty="0"/>
          </a:p>
          <a:p>
            <a:pPr marL="3200400" lvl="7" indent="0">
              <a:buNone/>
            </a:pPr>
            <a:r>
              <a:rPr lang="en-US" sz="1400" dirty="0"/>
              <a:t>Figure from </a:t>
            </a:r>
            <a:r>
              <a:rPr lang="en-US" sz="1400" dirty="0" err="1">
                <a:hlinkClick r:id="rId2" tooltip="Bruce Maggs"/>
              </a:rPr>
              <a:t>Maggs</a:t>
            </a:r>
            <a:r>
              <a:rPr lang="en-US" sz="1400" dirty="0">
                <a:hlinkClick r:id="rId2" tooltip="Bruce Maggs"/>
              </a:rPr>
              <a:t>, Bruce M.</a:t>
            </a:r>
            <a:r>
              <a:rPr lang="en-US" sz="1400" dirty="0"/>
              <a:t>; </a:t>
            </a:r>
            <a:r>
              <a:rPr lang="en-US" sz="1400" dirty="0" err="1">
                <a:hlinkClick r:id="rId3" tooltip="Ramesh Sitaraman"/>
              </a:rPr>
              <a:t>Sitaraman</a:t>
            </a:r>
            <a:r>
              <a:rPr lang="en-US" sz="1400" dirty="0">
                <a:hlinkClick r:id="rId3" tooltip="Ramesh Sitaraman"/>
              </a:rPr>
              <a:t>, Ramesh K.</a:t>
            </a:r>
            <a:r>
              <a:rPr lang="en-US" sz="1400" dirty="0"/>
              <a:t> (July 2015), </a:t>
            </a:r>
            <a:r>
              <a:rPr lang="en-US" sz="1400" dirty="0">
                <a:hlinkClick r:id="rId4"/>
              </a:rPr>
              <a:t>"Algorithmic nuggets in content delivery"</a:t>
            </a:r>
            <a:r>
              <a:rPr lang="en-US" sz="1400" dirty="0"/>
              <a:t> (PDF), </a:t>
            </a:r>
            <a:r>
              <a:rPr lang="en-US" sz="1400" i="1" dirty="0"/>
              <a:t>SIGCOMM Computer Communication Review</a:t>
            </a:r>
            <a:r>
              <a:rPr lang="en-US" sz="1400" dirty="0"/>
              <a:t>, New York, NY, USA,</a:t>
            </a:r>
            <a:r>
              <a:rPr lang="en-US" sz="1400" b="1" dirty="0"/>
              <a:t>45</a:t>
            </a:r>
            <a:r>
              <a:rPr lang="en-US" sz="1400" dirty="0"/>
              <a:t> (3): 52–66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into the circle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432" y="2317730"/>
            <a:ext cx="2808922" cy="2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</a:t>
            </a:r>
            <a:r>
              <a:rPr lang="en-US" dirty="0">
                <a:solidFill>
                  <a:schemeClr val="tx2"/>
                </a:solidFill>
              </a:rPr>
              <a:t>1,2,3,4</a:t>
            </a:r>
            <a:r>
              <a:rPr lang="en-US" dirty="0"/>
              <a:t> stored on computers </a:t>
            </a:r>
            <a:r>
              <a:rPr lang="en-US" dirty="0">
                <a:solidFill>
                  <a:srgbClr val="FF0000"/>
                </a:solidFill>
              </a:rPr>
              <a:t>A,B,C</a:t>
            </a:r>
          </a:p>
          <a:p>
            <a:r>
              <a:rPr lang="en-US" dirty="0"/>
              <a:t>Servers-&gt;data (good quiz/exam question):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1,4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3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/>
              <a:t>crashes, we just move </a:t>
            </a: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lvl="1"/>
            <a:r>
              <a:rPr lang="en-US" dirty="0"/>
              <a:t>Shift data clockwise</a:t>
            </a:r>
          </a:p>
          <a:p>
            <a:r>
              <a:rPr lang="en-US" dirty="0"/>
              <a:t>Key point: nothing else moves!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	Diagram taken from </a:t>
            </a:r>
            <a:r>
              <a:rPr lang="en-US" dirty="0">
                <a:hlinkClick r:id="rId2"/>
              </a:rPr>
              <a:t>Tom White</a:t>
            </a:r>
            <a:r>
              <a:rPr lang="en-US" dirty="0"/>
              <a:t> based on </a:t>
            </a:r>
            <a:r>
              <a:rPr lang="en-US" dirty="0">
                <a:hlinkClick r:id="rId3"/>
              </a:rPr>
              <a:t>original article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2.bp.blogspot.com/_IhqEHw4_Ick/Rz9cjSPnAEI/AAAAAAAAAA4/hc2tot8SWVw/s400/consistent_hashin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11" y="1681607"/>
            <a:ext cx="3684905" cy="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adding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server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after </a:t>
            </a:r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/>
              <a:t>crashes</a:t>
            </a:r>
          </a:p>
          <a:p>
            <a:pPr lvl="1"/>
            <a:r>
              <a:rPr lang="en-US" dirty="0"/>
              <a:t>Takes </a:t>
            </a:r>
            <a:r>
              <a:rPr lang="en-US" dirty="0">
                <a:solidFill>
                  <a:schemeClr val="tx2"/>
                </a:solidFill>
              </a:rPr>
              <a:t>3,4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r>
              <a:rPr lang="en-US" dirty="0"/>
              <a:t>Servers-&gt;data: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3,4</a:t>
            </a:r>
          </a:p>
          <a:p>
            <a:r>
              <a:rPr lang="en-US" dirty="0"/>
              <a:t>This is a lot faster!</a:t>
            </a:r>
          </a:p>
          <a:p>
            <a:pPr lvl="1"/>
            <a:r>
              <a:rPr lang="en-US" dirty="0"/>
              <a:t>Naively, going from 3 to 4 servers moves 75% of data</a:t>
            </a:r>
          </a:p>
          <a:p>
            <a:pPr lvl="1"/>
            <a:r>
              <a:rPr lang="en-US" dirty="0"/>
              <a:t>With consistent hashing we move 25% of data</a:t>
            </a:r>
          </a:p>
          <a:p>
            <a:pPr lvl="1"/>
            <a:r>
              <a:rPr lang="en-US" dirty="0"/>
              <a:t>Advantage gets even larger for more servers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1900" dirty="0"/>
              <a:t>						                                                    Diagram taken from </a:t>
            </a:r>
            <a:r>
              <a:rPr lang="en-US" sz="1900" dirty="0">
                <a:hlinkClick r:id="rId2"/>
              </a:rPr>
              <a:t>Tom White</a:t>
            </a:r>
            <a:r>
              <a:rPr lang="en-US" sz="1900" dirty="0"/>
              <a:t> based on </a:t>
            </a:r>
            <a:r>
              <a:rPr lang="en-US" sz="1900" dirty="0">
                <a:hlinkClick r:id="rId3"/>
              </a:rPr>
              <a:t>original article</a:t>
            </a:r>
            <a:endParaRPr lang="en-US" sz="1900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098" name="Picture 2" descr="http://4.bp.blogspot.com/_IhqEHw4_Ick/Rz9cwyPnAFI/AAAAAAAAABA/aW5zxmOIIN0/s400/consistent_hashing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27" y="1931225"/>
            <a:ext cx="3460508" cy="31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uniform hash function, lots of them aren’t</a:t>
            </a:r>
          </a:p>
          <a:p>
            <a:r>
              <a:rPr lang="en-US" dirty="0"/>
              <a:t>Note that the data still needs to move after a crash</a:t>
            </a:r>
          </a:p>
          <a:p>
            <a:r>
              <a:rPr lang="en-US" dirty="0"/>
              <a:t>Store the servers in a BST to efficiently find successor</a:t>
            </a:r>
          </a:p>
          <a:p>
            <a:pPr lvl="1"/>
            <a:r>
              <a:rPr lang="en-US" dirty="0"/>
              <a:t>This requires global knowledge about the servers</a:t>
            </a:r>
          </a:p>
          <a:p>
            <a:r>
              <a:rPr lang="en-US" dirty="0"/>
              <a:t>Global knowledge is a key weakness</a:t>
            </a:r>
          </a:p>
          <a:p>
            <a:r>
              <a:rPr lang="en-US" dirty="0"/>
              <a:t>Popular objects are a challenge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4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popular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popular object can have its own hash function</a:t>
            </a:r>
          </a:p>
          <a:p>
            <a:r>
              <a:rPr lang="en-US" dirty="0"/>
              <a:t>Basically, its view of the unit circle</a:t>
            </a:r>
          </a:p>
          <a:p>
            <a:r>
              <a:rPr lang="en-US" dirty="0"/>
              <a:t>Ensures that you are very unlikely to have 2 popular objects share the same server</a:t>
            </a:r>
          </a:p>
        </p:txBody>
      </p:sp>
    </p:spTree>
    <p:extLst>
      <p:ext uri="{BB962C8B-B14F-4D97-AF65-F5344CB8AC3E}">
        <p14:creationId xmlns:p14="http://schemas.microsoft.com/office/powerpoint/2010/main" val="134348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find an element in a sorted list quickly?</a:t>
            </a:r>
          </a:p>
          <a:p>
            <a:pPr lvl="1"/>
            <a:r>
              <a:rPr lang="en-US" dirty="0"/>
              <a:t>Hierarchy of ‘express lanes’, randomly generated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Lookup goes in row-major order</a:t>
            </a:r>
          </a:p>
          <a:p>
            <a:pPr lvl="2"/>
            <a:r>
              <a:rPr lang="en-US" dirty="0"/>
              <a:t>If we find something greater, backtrack and drop down a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FF8B0-EF41-4ECF-A2F7-F03255D5A694}"/>
              </a:ext>
            </a:extLst>
          </p:cNvPr>
          <p:cNvGrpSpPr/>
          <p:nvPr/>
        </p:nvGrpSpPr>
        <p:grpSpPr>
          <a:xfrm>
            <a:off x="1910907" y="2673023"/>
            <a:ext cx="8572090" cy="1800937"/>
            <a:chOff x="2221991" y="2588182"/>
            <a:chExt cx="8572090" cy="1800937"/>
          </a:xfrm>
        </p:grpSpPr>
        <p:pic>
          <p:nvPicPr>
            <p:cNvPr id="6146" name="Picture 2" descr="https://upload.wikimedia.org/wikipedia/commons/thumb/8/86/Skip_list.svg/470px-Skip_list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991" y="2588182"/>
              <a:ext cx="7694907" cy="180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F3A111-216E-4C9E-A87F-94D05E255890}"/>
                </a:ext>
              </a:extLst>
            </p:cNvPr>
            <p:cNvSpPr txBox="1"/>
            <p:nvPr/>
          </p:nvSpPr>
          <p:spPr>
            <a:xfrm>
              <a:off x="9970009" y="4019787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33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duck problem will be on the final exam</a:t>
            </a:r>
          </a:p>
          <a:p>
            <a:pPr lvl="1"/>
            <a:r>
              <a:rPr lang="en-US" dirty="0"/>
              <a:t>But lower bounds will not be, since it’s not core</a:t>
            </a:r>
          </a:p>
          <a:p>
            <a:r>
              <a:rPr lang="en-US" dirty="0"/>
              <a:t>Extra office hours on Wednesday if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E20A-FADC-4F20-978F-64F6972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C83E-8546-48C7-9B80-6DF7216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search with hashing</a:t>
            </a:r>
          </a:p>
          <a:p>
            <a:r>
              <a:rPr lang="en-US" dirty="0"/>
              <a:t>Distributed hash tables</a:t>
            </a:r>
          </a:p>
          <a:p>
            <a:r>
              <a:rPr lang="en-US" dirty="0"/>
              <a:t>Chord and </a:t>
            </a:r>
            <a:r>
              <a:rPr lang="en-US" dirty="0" err="1"/>
              <a:t>skiplists</a:t>
            </a:r>
            <a:endParaRPr lang="en-US" dirty="0"/>
          </a:p>
          <a:p>
            <a:r>
              <a:rPr lang="en-US" dirty="0"/>
              <a:t>Locality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1709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one string (“pattern”) in another</a:t>
                </a:r>
              </a:p>
              <a:p>
                <a:pPr lvl="1"/>
                <a:r>
                  <a:rPr lang="en-US" dirty="0"/>
                  <a:t>Naively we repeatedly shift the pattern</a:t>
                </a:r>
              </a:p>
              <a:p>
                <a:pPr lvl="1"/>
                <a:r>
                  <a:rPr lang="en-US" dirty="0"/>
                  <a:t>Example: To find “</a:t>
                </a:r>
                <a:r>
                  <a:rPr lang="en-US" dirty="0" err="1"/>
                  <a:t>greg</a:t>
                </a:r>
                <a:r>
                  <a:rPr lang="en-US" dirty="0"/>
                  <a:t>” in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we compare </a:t>
                </a:r>
                <a:r>
                  <a:rPr lang="en-US" dirty="0" err="1"/>
                  <a:t>greg</a:t>
                </a:r>
                <a:r>
                  <a:rPr lang="en-US" dirty="0"/>
                  <a:t> against “rich”, “</a:t>
                </a:r>
                <a:r>
                  <a:rPr lang="en-US" dirty="0" err="1"/>
                  <a:t>icha</a:t>
                </a:r>
                <a:r>
                  <a:rPr lang="en-US" dirty="0"/>
                  <a:t>”, “char”, etc. (‘shingles’ at the word level)</a:t>
                </a:r>
              </a:p>
              <a:p>
                <a:r>
                  <a:rPr lang="en-US" dirty="0"/>
                  <a:t>Finding pattern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the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an important genetic sequence. Which patients have it?</a:t>
                </a:r>
              </a:p>
              <a:p>
                <a:pPr lvl="1"/>
                <a:r>
                  <a:rPr lang="en-US" dirty="0"/>
                  <a:t>Use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the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the Mueller report. Find various strings in it.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3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4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string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let’s use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first 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greg</a:t>
                </a:r>
                <a:r>
                  <a:rPr lang="en-US" dirty="0"/>
                  <a:t>”)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(“rich”),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icha</a:t>
                </a:r>
                <a:r>
                  <a:rPr lang="en-US" dirty="0"/>
                  <a:t>”), etc.</a:t>
                </a:r>
              </a:p>
              <a:p>
                <a:r>
                  <a:rPr lang="en-US" dirty="0"/>
                  <a:t>Only if the hash values are equal do we look at the string</a:t>
                </a:r>
              </a:p>
              <a:p>
                <a:r>
                  <a:rPr lang="en-US" dirty="0"/>
                  <a:t>Why?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of course!</a:t>
                </a:r>
              </a:p>
              <a:p>
                <a:r>
                  <a:rPr lang="en-US" dirty="0"/>
                  <a:t>We can pre-process the text and compute hash values starting at every character</a:t>
                </a:r>
              </a:p>
              <a:p>
                <a:pPr lvl="1"/>
                <a:r>
                  <a:rPr lang="en-US" dirty="0"/>
                  <a:t>For a given length of string (4 in the example above)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500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49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make this computationally efficient we need a special kind of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we go through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looking for “</a:t>
                </a:r>
                <a:r>
                  <a:rPr lang="en-US" dirty="0" err="1"/>
                  <a:t>greg</a:t>
                </a:r>
                <a:r>
                  <a:rPr lang="en-US" dirty="0"/>
                  <a:t>” we will be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on consecutive strings of the same length</a:t>
                </a:r>
              </a:p>
              <a:p>
                <a:r>
                  <a:rPr lang="en-US" dirty="0"/>
                  <a:t>There are clever ways to do this, but to get the flavor of them here is a naïve way that mostly works</a:t>
                </a:r>
              </a:p>
              <a:p>
                <a:pPr lvl="1"/>
                <a:r>
                  <a:rPr lang="en-US" dirty="0"/>
                  <a:t>Take the ASCII values of all the characters and multiply them</a:t>
                </a:r>
              </a:p>
              <a:p>
                <a:pPr lvl="1"/>
                <a:r>
                  <a:rPr lang="en-US" dirty="0"/>
                  <a:t>Reduce this modulo something reasonable</a:t>
                </a:r>
              </a:p>
              <a:p>
                <a:pPr lvl="1"/>
                <a:r>
                  <a:rPr lang="en-US" dirty="0"/>
                  <a:t>Moving window minimizes </a:t>
                </a:r>
                <a:r>
                  <a:rPr lang="en-US" dirty="0" err="1"/>
                  <a:t>recomputation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4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707C-F636-44B9-AAE7-4F90F5EF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Rabin-Karp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3B55A-4BAF-4E48-B638-819AFC5EB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a rolling hash function we can pre-process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each character, hash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letters starting there</a:t>
                </a:r>
              </a:p>
              <a:p>
                <a:pPr lvl="1"/>
                <a:r>
                  <a:rPr lang="en-US" dirty="0"/>
                  <a:t>Probably need to do this for a few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Store this in a table</a:t>
                </a:r>
              </a:p>
              <a:p>
                <a:r>
                  <a:rPr lang="en-US" dirty="0"/>
                  <a:t>Suppose we’d like to quickly eliminate a pattern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Maybe from a large part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Hint: can we tell that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definitely nowhere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Answer: Bloom filters!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3B55A-4BAF-4E48-B638-819AFC5EB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79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 (DHT)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, etc.</a:t>
            </a:r>
          </a:p>
          <a:p>
            <a:r>
              <a:rPr lang="en-US" dirty="0"/>
              <a:t>Given a file name and its data, store/retrieve it in a network</a:t>
            </a:r>
          </a:p>
          <a:p>
            <a:r>
              <a:rPr lang="en-US" dirty="0"/>
              <a:t>Compute the hash of the file name</a:t>
            </a:r>
          </a:p>
          <a:p>
            <a:r>
              <a:rPr lang="en-US" dirty="0"/>
              <a:t>This maps to a particular server, which holds the file</a:t>
            </a:r>
          </a:p>
          <a:p>
            <a:r>
              <a:rPr lang="en-US" dirty="0"/>
              <a:t>Sounds good! Until the file you want is on a machine that is not responding…</a:t>
            </a:r>
          </a:p>
          <a:p>
            <a:pPr lvl="1"/>
            <a:r>
              <a:rPr lang="en-US" dirty="0"/>
              <a:t>But is this a real issue? Aren’t computers pretty reliable?</a:t>
            </a:r>
          </a:p>
        </p:txBody>
      </p:sp>
    </p:spTree>
    <p:extLst>
      <p:ext uri="{BB962C8B-B14F-4D97-AF65-F5344CB8AC3E}">
        <p14:creationId xmlns:p14="http://schemas.microsoft.com/office/powerpoint/2010/main" val="382561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datacenter numbers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In each cluster's first year, it's typical that:</a:t>
            </a:r>
          </a:p>
          <a:p>
            <a:pPr lvl="1"/>
            <a:r>
              <a:rPr lang="en-US" i="1" dirty="0"/>
              <a:t>1,000 individual machine failures will occur; </a:t>
            </a:r>
          </a:p>
          <a:p>
            <a:pPr lvl="1"/>
            <a:r>
              <a:rPr lang="en-US" i="1" dirty="0"/>
              <a:t>thousands of hard drive failures will occur; </a:t>
            </a:r>
          </a:p>
          <a:p>
            <a:pPr lvl="1"/>
            <a:r>
              <a:rPr lang="en-US" i="1" dirty="0"/>
              <a:t>one power distribution unit will fail, bringing down 500 to 1,000 machines for about 6 hours; </a:t>
            </a:r>
          </a:p>
          <a:p>
            <a:pPr lvl="1"/>
            <a:r>
              <a:rPr lang="en-US" i="1" dirty="0"/>
              <a:t>20 racks will fail, each time causing 40 to 80 machines to vanish from the network; </a:t>
            </a:r>
          </a:p>
          <a:p>
            <a:pPr lvl="1"/>
            <a:r>
              <a:rPr lang="en-US" i="1" dirty="0"/>
              <a:t>5 racks will "go wonky," with half their network packets missing in action; </a:t>
            </a:r>
          </a:p>
          <a:p>
            <a:pPr lvl="1"/>
            <a:r>
              <a:rPr lang="en-US" i="1" dirty="0"/>
              <a:t>The cluster will have to be rewired once, affecting 5 percent of the machines at any given moment over a 2-day span. </a:t>
            </a:r>
          </a:p>
          <a:p>
            <a:pPr lvl="1"/>
            <a:r>
              <a:rPr lang="en-US" i="1" dirty="0"/>
              <a:t>About a 50 percent chance that the cluster will overheat, taking down most of the servers in less than 5 minutes and taking 1 to 2 days to recover.</a:t>
            </a:r>
          </a:p>
          <a:p>
            <a:r>
              <a:rPr lang="en-US" dirty="0"/>
              <a:t>Jeff Dean, “</a:t>
            </a:r>
            <a:r>
              <a:rPr lang="en-US" dirty="0">
                <a:hlinkClick r:id="rId2"/>
              </a:rPr>
              <a:t>Google spotlights data center inner workings</a:t>
            </a:r>
            <a:r>
              <a:rPr lang="en-US" dirty="0"/>
              <a:t>”, CNET May 2008</a:t>
            </a:r>
          </a:p>
        </p:txBody>
      </p:sp>
      <p:pic>
        <p:nvPicPr>
          <p:cNvPr id="1026" name="Picture 2" descr="Image result for google data center">
            <a:extLst>
              <a:ext uri="{FF2B5EF4-FFF2-40B4-BE49-F238E27FC236}">
                <a16:creationId xmlns:a16="http://schemas.microsoft.com/office/drawing/2014/main" id="{57BA5575-C66A-4EED-BD76-14665F1A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48" y="5496054"/>
            <a:ext cx="242592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 center">
            <a:extLst>
              <a:ext uri="{FF2B5EF4-FFF2-40B4-BE49-F238E27FC236}">
                <a16:creationId xmlns:a16="http://schemas.microsoft.com/office/drawing/2014/main" id="{C695411F-FEDF-4037-89C0-32280C8B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60" y="5496054"/>
            <a:ext cx="189441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49774</TotalTime>
  <Words>1187</Words>
  <Application>Microsoft Office PowerPoint</Application>
  <PresentationFormat>Widescreen</PresentationFormat>
  <Paragraphs>140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Lecture outline</vt:lpstr>
      <vt:lpstr>String search</vt:lpstr>
      <vt:lpstr>Rabin-Karp string search</vt:lpstr>
      <vt:lpstr>Rolling hash functions</vt:lpstr>
      <vt:lpstr>Applying Rabin-Karp</vt:lpstr>
      <vt:lpstr>Distributed hash tables (DHT)</vt:lpstr>
      <vt:lpstr>Google datacenter numbers (2008)</vt:lpstr>
      <vt:lpstr>From filename to processor</vt:lpstr>
      <vt:lpstr>Consistent hashing</vt:lpstr>
      <vt:lpstr>Hashing into the circle</vt:lpstr>
      <vt:lpstr>Example of consistent hashing</vt:lpstr>
      <vt:lpstr>Gracefully adding a server</vt:lpstr>
      <vt:lpstr>Improving consistent hashing</vt:lpstr>
      <vt:lpstr>Handling popular objects</vt:lpstr>
      <vt:lpstr>Skip lists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1129</cp:revision>
  <dcterms:created xsi:type="dcterms:W3CDTF">2013-08-17T21:02:01Z</dcterms:created>
  <dcterms:modified xsi:type="dcterms:W3CDTF">2019-11-19T05:46:34Z</dcterms:modified>
</cp:coreProperties>
</file>