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sldIdLst>
    <p:sldId id="256" r:id="rId2"/>
    <p:sldId id="286" r:id="rId3"/>
    <p:sldId id="422" r:id="rId4"/>
    <p:sldId id="442" r:id="rId5"/>
    <p:sldId id="453" r:id="rId6"/>
    <p:sldId id="441" r:id="rId7"/>
    <p:sldId id="392" r:id="rId8"/>
    <p:sldId id="395" r:id="rId9"/>
    <p:sldId id="408" r:id="rId10"/>
    <p:sldId id="443" r:id="rId11"/>
    <p:sldId id="444" r:id="rId12"/>
    <p:sldId id="445" r:id="rId13"/>
    <p:sldId id="447" r:id="rId14"/>
    <p:sldId id="446" r:id="rId15"/>
    <p:sldId id="448" r:id="rId16"/>
    <p:sldId id="449" r:id="rId17"/>
    <p:sldId id="450" r:id="rId18"/>
    <p:sldId id="451" r:id="rId19"/>
    <p:sldId id="452" r:id="rId20"/>
    <p:sldId id="4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n Zabih" initials="RZ" lastIdx="1" clrIdx="0">
    <p:extLst>
      <p:ext uri="{19B8F6BF-5375-455C-9EA6-DF929625EA0E}">
        <p15:presenceInfo xmlns:p15="http://schemas.microsoft.com/office/powerpoint/2012/main" userId="bda29345f26d0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0" autoAdjust="0"/>
    <p:restoredTop sz="85374" autoAdjust="0"/>
  </p:normalViewPr>
  <p:slideViewPr>
    <p:cSldViewPr snapToGrid="0">
      <p:cViewPr varScale="1">
        <p:scale>
          <a:sx n="97" d="100"/>
          <a:sy n="97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9E667-22E0-40B0-8606-CA3042647300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C39C1-4B32-41A3-9E0E-99989ECF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idea: P(min A = min B) = P(min{A \union B} \in A \intersect B) = J(A,B)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Direction is obvious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dirty="0"/>
              <a:t>&lt;= Direction from contrapositive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1C39C1-4B32-41A3-9E0E-99989ECF2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612DCB-3125-4AF1-A3B9-46D88E71CD00}" type="slidenum">
              <a:rPr lang="he-IL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2509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9413590-2460-4EE3-8486-F94F06E0AE86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2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B5B7482-7080-485B-A337-68ADD0D102C4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3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3484" y="274640"/>
            <a:ext cx="3655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274640"/>
            <a:ext cx="10767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E65B69D-8E05-4B65-8468-CCA84652E864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tyc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0"/>
          </p:nvPr>
        </p:nvSpPr>
        <p:spPr>
          <a:xfrm>
            <a:off x="7814797" y="804672"/>
            <a:ext cx="3814147" cy="44485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>
              <a:spcBef>
                <a:spcPts val="1000"/>
              </a:spcBef>
              <a:spcAft>
                <a:spcPts val="500"/>
              </a:spcAft>
              <a:buFontTx/>
              <a:buNone/>
              <a:defRPr sz="1600" b="1" i="0">
                <a:solidFill>
                  <a:srgbClr val="9E005D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1" i="0" spc="0"/>
            </a:lvl2pPr>
            <a:lvl3pPr marL="0" indent="0" algn="l">
              <a:spcBef>
                <a:spcPts val="0"/>
              </a:spcBef>
              <a:spcAft>
                <a:spcPts val="500"/>
              </a:spcAft>
              <a:buFontTx/>
              <a:buNone/>
              <a:defRPr sz="1600" b="0" i="0"/>
            </a:lvl3pPr>
            <a:lvl4pPr marL="182880" indent="-182880" algn="l">
              <a:spcBef>
                <a:spcPts val="0"/>
              </a:spcBef>
              <a:spcAft>
                <a:spcPts val="500"/>
              </a:spcAft>
              <a:buFont typeface="Wingdings" charset="2"/>
              <a:buChar char="§"/>
              <a:defRPr sz="1600" b="0" i="0"/>
            </a:lvl4pPr>
            <a:lvl5pPr marL="365760" indent="-182880" algn="l">
              <a:spcBef>
                <a:spcPts val="0"/>
              </a:spcBef>
              <a:spcAft>
                <a:spcPts val="500"/>
              </a:spcAft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7666" y="5486401"/>
            <a:ext cx="821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fld id="{9A6ED38A-19D5-FA43-B057-345647293848}" type="slidenum">
              <a:rPr lang="en-US" sz="1000">
                <a:solidFill>
                  <a:prstClr val="white">
                    <a:lumMod val="50000"/>
                  </a:prstClr>
                </a:solidFill>
              </a:rPr>
              <a:pPr algn="r" defTabSz="457200"/>
              <a:t>‹#›</a:t>
            </a:fld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09600" y="6154196"/>
            <a:ext cx="7924800" cy="457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sz="1600" b="1" i="0" baseline="0">
                <a:solidFill>
                  <a:srgbClr val="4D4E5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494605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997961" y="0"/>
            <a:ext cx="2333217" cy="5943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F9C8189-F73B-40A5-9B03-57435C375BF8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3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33D6093-C40E-4F98-ABA0-CA75AB176AA1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1600202"/>
            <a:ext cx="7211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4" y="1600202"/>
            <a:ext cx="7211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8DCFBEFB-65F2-4F20-A3A7-A30B8EC447B7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0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E34D-1494-4B49-B017-5FDAB979D29F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3E6E71B-FB1E-4C85-8203-D968FBBD7C8D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929C8F9-CA64-4336-9D5A-F2D1BF2B8CBC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E7A1EE4-2F61-4E88-83EE-07ACCDDFF821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B3ACF223-836C-47C5-812F-6ED6472409A8}" type="datetime1">
              <a:rPr lang="en-US" smtClean="0">
                <a:solidFill>
                  <a:prstClr val="black"/>
                </a:solidFill>
              </a:rPr>
              <a:t>11/20/2019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5EDF7-24A6-9A4C-8ECA-CC66D3359607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319" y="1524000"/>
            <a:ext cx="113128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11BAA5-7D7F-4A4C-8D39-73C4E075DE6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28603" y="6506450"/>
            <a:ext cx="1146166" cy="3200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6B56-5351-4E62-9D87-394918D218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31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E3E1-7F9D-4F20-8530-B403C85CF4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1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87191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ckingsf/bioinfo-lectures/skiplists.pdf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008932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673228"/>
            <a:ext cx="10363200" cy="11896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CS5112: Algorithms and Data Structures for Applications</a:t>
            </a:r>
          </a:p>
        </p:txBody>
      </p:sp>
      <p:sp>
        <p:nvSpPr>
          <p:cNvPr id="155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76651"/>
            <a:ext cx="8534401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Ramin Zabih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Some content from: Wikipedia; Charles Kingsford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 descr="CULogo187 (5)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955"/>
            <a:ext cx="2096927" cy="65304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14399" y="3239924"/>
            <a:ext cx="10363200" cy="118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Locality-sensitive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3564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CFC5-4A97-4ACA-AA5A-E762FFB4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NN via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3360-5976-4B09-878F-57950A3C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collisions make a hash function bad</a:t>
            </a:r>
          </a:p>
          <a:p>
            <a:pPr lvl="1"/>
            <a:r>
              <a:rPr lang="en-US" dirty="0"/>
              <a:t>In this application, certain collisions are good!</a:t>
            </a:r>
          </a:p>
          <a:p>
            <a:r>
              <a:rPr lang="en-US" dirty="0"/>
              <a:t>Main idea: hash the data points so that nearby items end up in the same bucket</a:t>
            </a:r>
          </a:p>
          <a:p>
            <a:pPr lvl="1"/>
            <a:r>
              <a:rPr lang="en-US" dirty="0"/>
              <a:t>At query time, hash the query and check the bucket elements</a:t>
            </a:r>
          </a:p>
          <a:p>
            <a:r>
              <a:rPr lang="en-US" dirty="0"/>
              <a:t>Most famous technique is Locality Sensitive Hashing (LSH)</a:t>
            </a:r>
          </a:p>
        </p:txBody>
      </p:sp>
    </p:spTree>
    <p:extLst>
      <p:ext uri="{BB962C8B-B14F-4D97-AF65-F5344CB8AC3E}">
        <p14:creationId xmlns:p14="http://schemas.microsoft.com/office/powerpoint/2010/main" val="150173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hashing to solve ‘near neighbors’</a:t>
            </a:r>
          </a:p>
          <a:p>
            <a:pPr lvl="1"/>
            <a:r>
              <a:rPr lang="en-US" dirty="0"/>
              <a:t>And thus nearest neighbors, if we really need this</a:t>
            </a:r>
          </a:p>
          <a:p>
            <a:r>
              <a:rPr lang="en-US" dirty="0"/>
              <a:t>Ensuring collisions is the key idea!</a:t>
            </a:r>
          </a:p>
          <a:p>
            <a:r>
              <a:rPr lang="en-US" dirty="0"/>
              <a:t>Make nearby points hash to the same bucket</a:t>
            </a:r>
          </a:p>
          <a:p>
            <a:pPr lvl="1"/>
            <a:r>
              <a:rPr lang="en-US" dirty="0"/>
              <a:t>In a probabilistic manner</a:t>
            </a:r>
          </a:p>
          <a:p>
            <a:r>
              <a:rPr lang="en-US" dirty="0"/>
              <a:t>By giving up on exactness we can overcome the curse of dimensionality</a:t>
            </a:r>
          </a:p>
          <a:p>
            <a:pPr lvl="1"/>
            <a:r>
              <a:rPr lang="en-US" dirty="0"/>
              <a:t>This is an extremely important technique in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 of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family of hash functions is locality sensitive if, when we pick a random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that family, for any 2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‘high’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‘close’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‘low’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‘far’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Cool idea, assuming such hash functions exist! (they do)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284515" y="3863182"/>
            <a:ext cx="8180326" cy="1329303"/>
            <a:chOff x="1295400" y="5029200"/>
            <a:chExt cx="6096000" cy="990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524000" y="50292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6781800" y="51054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2362200" y="5029200"/>
              <a:ext cx="228600" cy="22860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295400" y="5638800"/>
              <a:ext cx="6096000" cy="381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7526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2098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670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61722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66294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010400" y="563880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1752600" y="5257800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>
              <a:off x="1981200" y="5257800"/>
              <a:ext cx="4572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6400800" y="5334000"/>
              <a:ext cx="4572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26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LSH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666136" y="23622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723536" y="22860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504336" y="27432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666136" y="26670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123336" y="44196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899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471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55043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615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18736" y="4343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666136" y="4343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656736" y="4419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6190136" y="4419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5123336" y="48006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5899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0471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5043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9615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418736" y="4724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666136" y="4724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818536" y="4800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656736" y="4800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18536" y="5257800"/>
            <a:ext cx="152400" cy="1524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899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0471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5043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9615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418736" y="5105400"/>
            <a:ext cx="457200" cy="304800"/>
          </a:xfrm>
          <a:prstGeom prst="rect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6136" y="5105400"/>
            <a:ext cx="152400" cy="152400"/>
          </a:xfrm>
          <a:prstGeom prst="ellipse">
            <a:avLst/>
          </a:prstGeom>
          <a:solidFill>
            <a:srgbClr val="FF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6647336" y="5181600"/>
            <a:ext cx="152400" cy="152400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6494936" y="5181600"/>
            <a:ext cx="152400" cy="152400"/>
          </a:xfrm>
          <a:prstGeom prst="ellipse">
            <a:avLst/>
          </a:prstGeom>
          <a:solidFill>
            <a:srgbClr val="0000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589936" y="20574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5pPr>
            <a:lvl6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6pPr>
            <a:lvl7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7pPr>
            <a:lvl8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8pPr>
            <a:lvl9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GB"/>
              <a:t>q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666136" y="26670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5pPr>
            <a:lvl6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6pPr>
            <a:lvl7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7pPr>
            <a:lvl8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8pPr>
            <a:lvl9pPr defTabSz="457200" fontAlgn="base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ea typeface="Luxi Sans" charset="0"/>
                <a:cs typeface="Luxi Sans" charset="0"/>
              </a:defRPr>
            </a:lvl9pPr>
          </a:lstStyle>
          <a:p>
            <a:pPr algn="ctr">
              <a:spcBef>
                <a:spcPts val="1125"/>
              </a:spcBef>
            </a:pPr>
            <a:r>
              <a:rPr lang="en-GB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1617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LSH for 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different hash functions at random,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Put each data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buckets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 for a query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we look in the corresponding buckets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Return the closest point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does the running time scale up with the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Nothing is exponential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which is awesome!</a:t>
                </a:r>
              </a:p>
              <a:p>
                <a:pPr lvl="1"/>
                <a:r>
                  <a:rPr lang="en-US" dirty="0"/>
                  <a:t>Can prove worst case is slightly better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67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such functions exist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the hypercube, i.e.,</a:t>
                </a:r>
              </a:p>
              <a:p>
                <a:pPr lvl="1"/>
                <a:r>
                  <a:rPr lang="en-US" altLang="en-US" dirty="0"/>
                  <a:t>Points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Hamming distance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altLang="en-US" dirty="0"/>
                  <a:t># positions on which p and q differ</a:t>
                </a:r>
              </a:p>
              <a:p>
                <a:r>
                  <a:rPr lang="en-US" altLang="en-US" dirty="0"/>
                  <a:t>Define hash function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en-US" dirty="0"/>
                  <a:t> by choosing a set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dirty="0"/>
                  <a:t> random coordinates, and setting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			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= projection of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on 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94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Take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=0101110010</m:t>
                      </m:r>
                    </m:oMath>
                  </m:oMathPara>
                </a14:m>
                <a:endParaRPr lang="en-US" alt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={2,5}</m:t>
                      </m:r>
                    </m:oMath>
                  </m:oMathPara>
                </a14:m>
                <a:endParaRPr lang="en-US" altLang="en-US" i="1" dirty="0"/>
              </a:p>
              <a:p>
                <a:r>
                  <a:rPr lang="en-US" alt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2,5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)=11</m:t>
                    </m:r>
                  </m:oMath>
                </a14:m>
                <a:endParaRPr lang="en-US" altLang="en-US" i="1" dirty="0"/>
              </a:p>
              <a:p>
                <a:r>
                  <a:rPr lang="en-US" altLang="en-US" dirty="0"/>
                  <a:t>The hash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2,5</m:t>
                        </m:r>
                      </m:sub>
                    </m:sSub>
                  </m:oMath>
                </a14:m>
                <a:r>
                  <a:rPr lang="en-US" altLang="en-US" dirty="0"/>
                  <a:t> just looks at bit 2 and 5 of its input</a:t>
                </a:r>
              </a:p>
              <a:p>
                <a:r>
                  <a:rPr lang="en-US" altLang="en-US" dirty="0"/>
                  <a:t>The family of hash functions include,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1,7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Here we took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50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These hash functions are locality-sensitive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33600" y="1828800"/>
                <a:ext cx="7848600" cy="1295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)]=(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dirty="0" err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baseline="30000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en-US" i="1" baseline="30000" dirty="0"/>
              </a:p>
              <a:p>
                <a:r>
                  <a:rPr lang="en-US" altLang="en-US" dirty="0"/>
                  <a:t>We can vary the probability by changing </a:t>
                </a:r>
                <a:r>
                  <a:rPr lang="en-US" altLang="en-US" i="1" dirty="0"/>
                  <a:t>k</a:t>
                </a: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3600" y="1828800"/>
                <a:ext cx="7848600" cy="1295400"/>
              </a:xfrm>
              <a:blipFill>
                <a:blip r:embed="rId2"/>
                <a:stretch>
                  <a:fillRect l="-1087" b="-5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124201" y="3429000"/>
            <a:ext cx="2438399" cy="2590800"/>
            <a:chOff x="3124201" y="3429000"/>
            <a:chExt cx="2438399" cy="2590800"/>
          </a:xfrm>
        </p:grpSpPr>
        <p:sp>
          <p:nvSpPr>
            <p:cNvPr id="21508" name="Line 5"/>
            <p:cNvSpPr>
              <a:spLocks noChangeShapeType="1"/>
            </p:cNvSpPr>
            <p:nvPr/>
          </p:nvSpPr>
          <p:spPr bwMode="auto">
            <a:xfrm flipV="1">
              <a:off x="3581400" y="34290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Line 10"/>
            <p:cNvSpPr>
              <a:spLocks noChangeShapeType="1"/>
            </p:cNvSpPr>
            <p:nvPr/>
          </p:nvSpPr>
          <p:spPr bwMode="auto">
            <a:xfrm>
              <a:off x="3581400" y="5562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22"/>
            <p:cNvSpPr>
              <a:spLocks noChangeShapeType="1"/>
            </p:cNvSpPr>
            <p:nvPr/>
          </p:nvSpPr>
          <p:spPr bwMode="auto">
            <a:xfrm>
              <a:off x="3657600" y="3581400"/>
              <a:ext cx="17526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Text Box 23"/>
            <p:cNvSpPr txBox="1">
              <a:spLocks noChangeArrowheads="1"/>
            </p:cNvSpPr>
            <p:nvPr/>
          </p:nvSpPr>
          <p:spPr bwMode="auto">
            <a:xfrm>
              <a:off x="4724400" y="3886200"/>
              <a:ext cx="660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k=1</a:t>
              </a:r>
            </a:p>
          </p:txBody>
        </p:sp>
        <p:sp>
          <p:nvSpPr>
            <p:cNvPr id="21516" name="Text Box 27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118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distance</a:t>
              </a:r>
            </a:p>
          </p:txBody>
        </p:sp>
        <p:sp>
          <p:nvSpPr>
            <p:cNvPr id="21518" name="Text Box 29"/>
            <p:cNvSpPr txBox="1">
              <a:spLocks noChangeArrowheads="1"/>
            </p:cNvSpPr>
            <p:nvPr/>
          </p:nvSpPr>
          <p:spPr bwMode="auto">
            <a:xfrm>
              <a:off x="3124201" y="38862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P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3601" y="3429000"/>
            <a:ext cx="2666999" cy="2590800"/>
            <a:chOff x="5943601" y="3429000"/>
            <a:chExt cx="2666999" cy="2590800"/>
          </a:xfrm>
        </p:grpSpPr>
        <p:sp>
          <p:nvSpPr>
            <p:cNvPr id="21510" name="Line 11"/>
            <p:cNvSpPr>
              <a:spLocks noChangeShapeType="1"/>
            </p:cNvSpPr>
            <p:nvPr/>
          </p:nvSpPr>
          <p:spPr bwMode="auto">
            <a:xfrm flipV="1">
              <a:off x="6477000" y="34290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12"/>
            <p:cNvSpPr>
              <a:spLocks noChangeShapeType="1"/>
            </p:cNvSpPr>
            <p:nvPr/>
          </p:nvSpPr>
          <p:spPr bwMode="auto">
            <a:xfrm>
              <a:off x="6477000" y="5562600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25"/>
            <p:cNvSpPr txBox="1">
              <a:spLocks noChangeArrowheads="1"/>
            </p:cNvSpPr>
            <p:nvPr/>
          </p:nvSpPr>
          <p:spPr bwMode="auto">
            <a:xfrm>
              <a:off x="7543800" y="3886200"/>
              <a:ext cx="660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k=2</a:t>
              </a:r>
            </a:p>
          </p:txBody>
        </p:sp>
        <p:sp>
          <p:nvSpPr>
            <p:cNvPr id="21515" name="Freeform 26"/>
            <p:cNvSpPr>
              <a:spLocks/>
            </p:cNvSpPr>
            <p:nvPr/>
          </p:nvSpPr>
          <p:spPr bwMode="auto">
            <a:xfrm>
              <a:off x="6629400" y="3581400"/>
              <a:ext cx="1981200" cy="1917700"/>
            </a:xfrm>
            <a:custGeom>
              <a:avLst/>
              <a:gdLst>
                <a:gd name="T0" fmla="*/ 0 w 1248"/>
                <a:gd name="T1" fmla="*/ 0 h 1208"/>
                <a:gd name="T2" fmla="*/ 2147483646 w 1248"/>
                <a:gd name="T3" fmla="*/ 2147483646 h 1208"/>
                <a:gd name="T4" fmla="*/ 2147483646 w 1248"/>
                <a:gd name="T5" fmla="*/ 2147483646 h 1208"/>
                <a:gd name="T6" fmla="*/ 2147483646 w 1248"/>
                <a:gd name="T7" fmla="*/ 2147483646 h 1208"/>
                <a:gd name="T8" fmla="*/ 2147483646 w 1248"/>
                <a:gd name="T9" fmla="*/ 2147483646 h 1208"/>
                <a:gd name="T10" fmla="*/ 2147483646 w 1248"/>
                <a:gd name="T11" fmla="*/ 2147483646 h 12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8" h="1208">
                  <a:moveTo>
                    <a:pt x="0" y="0"/>
                  </a:moveTo>
                  <a:cubicBezTo>
                    <a:pt x="24" y="228"/>
                    <a:pt x="48" y="456"/>
                    <a:pt x="96" y="624"/>
                  </a:cubicBezTo>
                  <a:cubicBezTo>
                    <a:pt x="144" y="792"/>
                    <a:pt x="208" y="920"/>
                    <a:pt x="288" y="1008"/>
                  </a:cubicBezTo>
                  <a:cubicBezTo>
                    <a:pt x="368" y="1096"/>
                    <a:pt x="480" y="1120"/>
                    <a:pt x="576" y="1152"/>
                  </a:cubicBezTo>
                  <a:cubicBezTo>
                    <a:pt x="672" y="1184"/>
                    <a:pt x="752" y="1192"/>
                    <a:pt x="864" y="1200"/>
                  </a:cubicBezTo>
                  <a:cubicBezTo>
                    <a:pt x="976" y="1208"/>
                    <a:pt x="1112" y="1204"/>
                    <a:pt x="1248" y="1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Text Box 28"/>
            <p:cNvSpPr txBox="1">
              <a:spLocks noChangeArrowheads="1"/>
            </p:cNvSpPr>
            <p:nvPr/>
          </p:nvSpPr>
          <p:spPr bwMode="auto">
            <a:xfrm>
              <a:off x="7162800" y="5562600"/>
              <a:ext cx="1181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distance</a:t>
              </a:r>
            </a:p>
          </p:txBody>
        </p:sp>
        <p:sp>
          <p:nvSpPr>
            <p:cNvPr id="21519" name="Text Box 30"/>
            <p:cNvSpPr txBox="1">
              <a:spLocks noChangeArrowheads="1"/>
            </p:cNvSpPr>
            <p:nvPr/>
          </p:nvSpPr>
          <p:spPr bwMode="auto">
            <a:xfrm>
              <a:off x="5943601" y="3886200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4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Projections + Binning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929386"/>
            <a:ext cx="10972801" cy="4525963"/>
          </a:xfrm>
        </p:spPr>
        <p:txBody>
          <a:bodyPr>
            <a:normAutofit fontScale="92500" lnSpcReduction="20000"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Nearby points will often fall in same bin</a:t>
            </a:r>
          </a:p>
          <a:p>
            <a:r>
              <a:rPr lang="en-US" altLang="en-US"/>
              <a:t>Faraway points will rarely fall in same bin</a:t>
            </a:r>
          </a:p>
          <a:p>
            <a:endParaRPr lang="en-US" dirty="0"/>
          </a:p>
        </p:txBody>
      </p:sp>
      <p:sp>
        <p:nvSpPr>
          <p:cNvPr id="51203" name="Oval 6"/>
          <p:cNvSpPr>
            <a:spLocks noChangeArrowheads="1"/>
          </p:cNvSpPr>
          <p:nvPr/>
        </p:nvSpPr>
        <p:spPr bwMode="auto">
          <a:xfrm>
            <a:off x="6680200" y="20055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4" name="Oval 7"/>
          <p:cNvSpPr>
            <a:spLocks noChangeArrowheads="1"/>
          </p:cNvSpPr>
          <p:nvPr/>
        </p:nvSpPr>
        <p:spPr bwMode="auto">
          <a:xfrm>
            <a:off x="7747000" y="23103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5" name="Oval 8"/>
          <p:cNvSpPr>
            <a:spLocks noChangeArrowheads="1"/>
          </p:cNvSpPr>
          <p:nvPr/>
        </p:nvSpPr>
        <p:spPr bwMode="auto">
          <a:xfrm>
            <a:off x="7670800" y="2615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6" name="Oval 9"/>
          <p:cNvSpPr>
            <a:spLocks noChangeArrowheads="1"/>
          </p:cNvSpPr>
          <p:nvPr/>
        </p:nvSpPr>
        <p:spPr bwMode="auto">
          <a:xfrm>
            <a:off x="5384800" y="2996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7" name="Oval 10"/>
          <p:cNvSpPr>
            <a:spLocks noChangeArrowheads="1"/>
          </p:cNvSpPr>
          <p:nvPr/>
        </p:nvSpPr>
        <p:spPr bwMode="auto">
          <a:xfrm>
            <a:off x="6223000" y="31485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8" name="Oval 11"/>
          <p:cNvSpPr>
            <a:spLocks noChangeArrowheads="1"/>
          </p:cNvSpPr>
          <p:nvPr/>
        </p:nvSpPr>
        <p:spPr bwMode="auto">
          <a:xfrm>
            <a:off x="5308600" y="21579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sp>
        <p:nvSpPr>
          <p:cNvPr id="51209" name="Oval 13"/>
          <p:cNvSpPr>
            <a:spLocks noChangeArrowheads="1"/>
          </p:cNvSpPr>
          <p:nvPr/>
        </p:nvSpPr>
        <p:spPr bwMode="auto">
          <a:xfrm>
            <a:off x="7061200" y="2996184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384800" y="2081784"/>
            <a:ext cx="2819400" cy="2057400"/>
            <a:chOff x="3792" y="1104"/>
            <a:chExt cx="1776" cy="1296"/>
          </a:xfrm>
        </p:grpSpPr>
        <p:sp>
          <p:nvSpPr>
            <p:cNvPr id="51235" name="Line 14"/>
            <p:cNvSpPr>
              <a:spLocks noChangeShapeType="1"/>
            </p:cNvSpPr>
            <p:nvPr/>
          </p:nvSpPr>
          <p:spPr bwMode="auto">
            <a:xfrm>
              <a:off x="5280" y="14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15"/>
            <p:cNvSpPr>
              <a:spLocks noChangeShapeType="1"/>
            </p:cNvSpPr>
            <p:nvPr/>
          </p:nvSpPr>
          <p:spPr bwMode="auto">
            <a:xfrm>
              <a:off x="5328" y="13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16"/>
            <p:cNvSpPr>
              <a:spLocks noChangeShapeType="1"/>
            </p:cNvSpPr>
            <p:nvPr/>
          </p:nvSpPr>
          <p:spPr bwMode="auto">
            <a:xfrm>
              <a:off x="4656" y="1104"/>
              <a:ext cx="5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17"/>
            <p:cNvSpPr>
              <a:spLocks noChangeShapeType="1"/>
            </p:cNvSpPr>
            <p:nvPr/>
          </p:nvSpPr>
          <p:spPr bwMode="auto">
            <a:xfrm>
              <a:off x="4896" y="17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18"/>
            <p:cNvSpPr>
              <a:spLocks noChangeShapeType="1"/>
            </p:cNvSpPr>
            <p:nvPr/>
          </p:nvSpPr>
          <p:spPr bwMode="auto">
            <a:xfrm>
              <a:off x="4368" y="1824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19"/>
            <p:cNvSpPr>
              <a:spLocks noChangeShapeType="1"/>
            </p:cNvSpPr>
            <p:nvPr/>
          </p:nvSpPr>
          <p:spPr bwMode="auto">
            <a:xfrm>
              <a:off x="3792" y="1200"/>
              <a:ext cx="76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20"/>
            <p:cNvSpPr>
              <a:spLocks noChangeShapeType="1"/>
            </p:cNvSpPr>
            <p:nvPr/>
          </p:nvSpPr>
          <p:spPr bwMode="auto">
            <a:xfrm>
              <a:off x="3840" y="1728"/>
              <a:ext cx="48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427664" y="3035873"/>
            <a:ext cx="3036887" cy="1519237"/>
            <a:chOff x="3819" y="1705"/>
            <a:chExt cx="1913" cy="957"/>
          </a:xfrm>
        </p:grpSpPr>
        <p:sp>
          <p:nvSpPr>
            <p:cNvPr id="51229" name="Rectangle 23"/>
            <p:cNvSpPr>
              <a:spLocks noChangeArrowheads="1"/>
            </p:cNvSpPr>
            <p:nvPr/>
          </p:nvSpPr>
          <p:spPr bwMode="auto">
            <a:xfrm rot="-1819651">
              <a:off x="3819" y="2614"/>
              <a:ext cx="36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0" name="Rectangle 25"/>
            <p:cNvSpPr>
              <a:spLocks noChangeArrowheads="1"/>
            </p:cNvSpPr>
            <p:nvPr/>
          </p:nvSpPr>
          <p:spPr bwMode="auto">
            <a:xfrm rot="-1819651">
              <a:off x="4129" y="2432"/>
              <a:ext cx="360" cy="48"/>
            </a:xfrm>
            <a:prstGeom prst="rect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1" name="Rectangle 26"/>
            <p:cNvSpPr>
              <a:spLocks noChangeArrowheads="1"/>
            </p:cNvSpPr>
            <p:nvPr/>
          </p:nvSpPr>
          <p:spPr bwMode="auto">
            <a:xfrm rot="-1819651">
              <a:off x="4440" y="2250"/>
              <a:ext cx="360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2" name="Rectangle 27"/>
            <p:cNvSpPr>
              <a:spLocks noChangeArrowheads="1"/>
            </p:cNvSpPr>
            <p:nvPr/>
          </p:nvSpPr>
          <p:spPr bwMode="auto">
            <a:xfrm rot="-1819651">
              <a:off x="4751" y="2069"/>
              <a:ext cx="360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3" name="Rectangle 28"/>
            <p:cNvSpPr>
              <a:spLocks noChangeArrowheads="1"/>
            </p:cNvSpPr>
            <p:nvPr/>
          </p:nvSpPr>
          <p:spPr bwMode="auto">
            <a:xfrm rot="-1819651">
              <a:off x="5064" y="1888"/>
              <a:ext cx="360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34" name="Rectangle 29"/>
            <p:cNvSpPr>
              <a:spLocks noChangeArrowheads="1"/>
            </p:cNvSpPr>
            <p:nvPr/>
          </p:nvSpPr>
          <p:spPr bwMode="auto">
            <a:xfrm rot="-1819651">
              <a:off x="5372" y="1705"/>
              <a:ext cx="360" cy="4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622800" y="2081784"/>
            <a:ext cx="3200400" cy="1981200"/>
            <a:chOff x="3312" y="1104"/>
            <a:chExt cx="2016" cy="1248"/>
          </a:xfrm>
        </p:grpSpPr>
        <p:sp>
          <p:nvSpPr>
            <p:cNvPr id="51222" name="Line 40"/>
            <p:cNvSpPr>
              <a:spLocks noChangeShapeType="1"/>
            </p:cNvSpPr>
            <p:nvPr/>
          </p:nvSpPr>
          <p:spPr bwMode="auto">
            <a:xfrm flipH="1">
              <a:off x="3312" y="1200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41"/>
            <p:cNvSpPr>
              <a:spLocks noChangeShapeType="1"/>
            </p:cNvSpPr>
            <p:nvPr/>
          </p:nvSpPr>
          <p:spPr bwMode="auto">
            <a:xfrm flipH="1">
              <a:off x="3504" y="17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42"/>
            <p:cNvSpPr>
              <a:spLocks noChangeShapeType="1"/>
            </p:cNvSpPr>
            <p:nvPr/>
          </p:nvSpPr>
          <p:spPr bwMode="auto">
            <a:xfrm flipH="1">
              <a:off x="3504" y="1104"/>
              <a:ext cx="115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Line 43"/>
            <p:cNvSpPr>
              <a:spLocks noChangeShapeType="1"/>
            </p:cNvSpPr>
            <p:nvPr/>
          </p:nvSpPr>
          <p:spPr bwMode="auto">
            <a:xfrm flipH="1">
              <a:off x="3744" y="182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44"/>
            <p:cNvSpPr>
              <a:spLocks noChangeShapeType="1"/>
            </p:cNvSpPr>
            <p:nvPr/>
          </p:nvSpPr>
          <p:spPr bwMode="auto">
            <a:xfrm flipH="1">
              <a:off x="3840" y="1728"/>
              <a:ext cx="105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45"/>
            <p:cNvSpPr>
              <a:spLocks noChangeShapeType="1"/>
            </p:cNvSpPr>
            <p:nvPr/>
          </p:nvSpPr>
          <p:spPr bwMode="auto">
            <a:xfrm flipH="1">
              <a:off x="3840" y="1488"/>
              <a:ext cx="14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Line 46"/>
            <p:cNvSpPr>
              <a:spLocks noChangeShapeType="1"/>
            </p:cNvSpPr>
            <p:nvPr/>
          </p:nvSpPr>
          <p:spPr bwMode="auto">
            <a:xfrm flipH="1">
              <a:off x="3744" y="1296"/>
              <a:ext cx="158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 rot="-5400000">
            <a:off x="3660775" y="2916809"/>
            <a:ext cx="3036888" cy="1519238"/>
            <a:chOff x="3819" y="1705"/>
            <a:chExt cx="1913" cy="957"/>
          </a:xfrm>
        </p:grpSpPr>
        <p:sp>
          <p:nvSpPr>
            <p:cNvPr id="51216" name="Rectangle 33"/>
            <p:cNvSpPr>
              <a:spLocks noChangeArrowheads="1"/>
            </p:cNvSpPr>
            <p:nvPr/>
          </p:nvSpPr>
          <p:spPr bwMode="auto">
            <a:xfrm rot="-1819651">
              <a:off x="3819" y="2614"/>
              <a:ext cx="360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7" name="Rectangle 34"/>
            <p:cNvSpPr>
              <a:spLocks noChangeArrowheads="1"/>
            </p:cNvSpPr>
            <p:nvPr/>
          </p:nvSpPr>
          <p:spPr bwMode="auto">
            <a:xfrm rot="-1819651">
              <a:off x="4129" y="2432"/>
              <a:ext cx="360" cy="48"/>
            </a:xfrm>
            <a:prstGeom prst="rect">
              <a:avLst/>
            </a:prstGeom>
            <a:solidFill>
              <a:srgbClr val="FF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8" name="Rectangle 35"/>
            <p:cNvSpPr>
              <a:spLocks noChangeArrowheads="1"/>
            </p:cNvSpPr>
            <p:nvPr/>
          </p:nvSpPr>
          <p:spPr bwMode="auto">
            <a:xfrm rot="-1819651">
              <a:off x="4440" y="2250"/>
              <a:ext cx="360" cy="4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19" name="Rectangle 36"/>
            <p:cNvSpPr>
              <a:spLocks noChangeArrowheads="1"/>
            </p:cNvSpPr>
            <p:nvPr/>
          </p:nvSpPr>
          <p:spPr bwMode="auto">
            <a:xfrm rot="-1819651">
              <a:off x="4751" y="2069"/>
              <a:ext cx="360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20" name="Rectangle 37"/>
            <p:cNvSpPr>
              <a:spLocks noChangeArrowheads="1"/>
            </p:cNvSpPr>
            <p:nvPr/>
          </p:nvSpPr>
          <p:spPr bwMode="auto">
            <a:xfrm rot="-1819651">
              <a:off x="5064" y="1888"/>
              <a:ext cx="360" cy="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  <p:sp>
          <p:nvSpPr>
            <p:cNvPr id="51221" name="Rectangle 38"/>
            <p:cNvSpPr>
              <a:spLocks noChangeArrowheads="1"/>
            </p:cNvSpPr>
            <p:nvPr/>
          </p:nvSpPr>
          <p:spPr bwMode="auto">
            <a:xfrm rot="-1819651">
              <a:off x="5372" y="1705"/>
              <a:ext cx="360" cy="4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he-IL" altLang="en-US"/>
            </a:p>
          </p:txBody>
        </p:sp>
      </p:grpSp>
      <p:sp>
        <p:nvSpPr>
          <p:cNvPr id="25648" name="Oval 48"/>
          <p:cNvSpPr>
            <a:spLocks noChangeArrowheads="1"/>
          </p:cNvSpPr>
          <p:nvPr/>
        </p:nvSpPr>
        <p:spPr bwMode="auto">
          <a:xfrm>
            <a:off x="7518400" y="2157984"/>
            <a:ext cx="6096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567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LSH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Hamming distance via random subset projection</a:t>
            </a:r>
          </a:p>
          <a:p>
            <a:r>
              <a:rPr lang="en-US" dirty="0"/>
              <a:t>Angle similarity via projection onto random vector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duck problem will be on the final exam</a:t>
            </a:r>
          </a:p>
          <a:p>
            <a:pPr lvl="1"/>
            <a:r>
              <a:rPr lang="en-US" dirty="0"/>
              <a:t>But lower bounds will not be, since it’s not core</a:t>
            </a:r>
          </a:p>
          <a:p>
            <a:r>
              <a:rPr lang="en-US" dirty="0"/>
              <a:t>Extra office hours the week of December 1</a:t>
            </a:r>
          </a:p>
          <a:p>
            <a:r>
              <a:rPr lang="en-US" dirty="0"/>
              <a:t>Final exam will be split among 2-3 nearby rooms</a:t>
            </a:r>
          </a:p>
          <a:p>
            <a:pPr lvl="1"/>
            <a:r>
              <a:rPr lang="en-US" dirty="0"/>
              <a:t>Students will be assigned to a room to avoid crowding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4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similarity via </a:t>
            </a:r>
            <a:r>
              <a:rPr lang="en-US" dirty="0" err="1"/>
              <a:t>SimHash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</p:spPr>
            <p:txBody>
              <a:bodyPr/>
              <a:lstStyle/>
              <a:p>
                <a:r>
                  <a:rPr lang="en-US" dirty="0"/>
                  <a:t>Angle similarity via projection onto random vector</a:t>
                </a:r>
              </a:p>
              <a:p>
                <a:pPr lvl="1"/>
                <a:r>
                  <a:rPr lang="en-US" dirty="0"/>
                  <a:t>VERY important for machine learning, etc.</a:t>
                </a:r>
              </a:p>
              <a:p>
                <a:r>
                  <a:rPr lang="en-US" dirty="0"/>
                  <a:t>Pick a random unit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and check if the two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on the same side of the half-space it defines</a:t>
                </a:r>
              </a:p>
              <a:p>
                <a:r>
                  <a:rPr lang="en-US" dirty="0"/>
                  <a:t>Compute the dot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〉, 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they have the same sign?</a:t>
                </a:r>
              </a:p>
              <a:p>
                <a:pPr lvl="1"/>
                <a:r>
                  <a:rPr lang="en-US" dirty="0"/>
                  <a:t>This gives us 1 bit</a:t>
                </a:r>
              </a:p>
              <a:p>
                <a:pPr lvl="1"/>
                <a:r>
                  <a:rPr lang="en-US" dirty="0"/>
                  <a:t>Nearby documents tend to be the same!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2"/>
                <a:ext cx="10972801" cy="4525963"/>
              </a:xfrm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6" y="4444490"/>
            <a:ext cx="2618509" cy="21820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966A86-F807-4F44-87DE-1C85090FE18A}"/>
              </a:ext>
            </a:extLst>
          </p:cNvPr>
          <p:cNvCxnSpPr/>
          <p:nvPr/>
        </p:nvCxnSpPr>
        <p:spPr>
          <a:xfrm>
            <a:off x="7502014" y="4679126"/>
            <a:ext cx="1995948" cy="194745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5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E20A-FADC-4F20-978F-64F6972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C83E-8546-48C7-9B80-6DF7216B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Chord and </a:t>
            </a:r>
            <a:r>
              <a:rPr lang="en-US" dirty="0" err="1"/>
              <a:t>skiplists</a:t>
            </a:r>
            <a:endParaRPr lang="en-US" dirty="0"/>
          </a:p>
          <a:p>
            <a:r>
              <a:rPr lang="en-US" dirty="0" err="1"/>
              <a:t>MinHash</a:t>
            </a:r>
            <a:endParaRPr lang="en-US" dirty="0"/>
          </a:p>
          <a:p>
            <a:r>
              <a:rPr lang="en-US" dirty="0"/>
              <a:t>Locality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31709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find an element in a sorted list quickly?</a:t>
            </a:r>
          </a:p>
          <a:p>
            <a:pPr lvl="1"/>
            <a:r>
              <a:rPr lang="en-US" dirty="0"/>
              <a:t>Hierarchy of ‘express lanes’, randomly generated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Insertion at bottom level, promote a level ½ the time</a:t>
            </a:r>
          </a:p>
          <a:p>
            <a:pPr lvl="1"/>
            <a:r>
              <a:rPr lang="en-US" dirty="0"/>
              <a:t>No need for complex rebalancing schemes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FF8B0-EF41-4ECF-A2F7-F03255D5A694}"/>
              </a:ext>
            </a:extLst>
          </p:cNvPr>
          <p:cNvGrpSpPr/>
          <p:nvPr/>
        </p:nvGrpSpPr>
        <p:grpSpPr>
          <a:xfrm>
            <a:off x="1910907" y="2673023"/>
            <a:ext cx="8572090" cy="1800937"/>
            <a:chOff x="2221991" y="2588182"/>
            <a:chExt cx="8572090" cy="1800937"/>
          </a:xfrm>
        </p:grpSpPr>
        <p:pic>
          <p:nvPicPr>
            <p:cNvPr id="6146" name="Picture 2" descr="https://upload.wikimedia.org/wikipedia/commons/thumb/8/86/Skip_list.svg/470px-Skip_list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991" y="2588182"/>
              <a:ext cx="7694907" cy="180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F3A111-216E-4C9E-A87F-94D05E255890}"/>
                </a:ext>
              </a:extLst>
            </p:cNvPr>
            <p:cNvSpPr txBox="1"/>
            <p:nvPr/>
          </p:nvSpPr>
          <p:spPr>
            <a:xfrm>
              <a:off x="9970009" y="4019787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3"/>
                </a:rPr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33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9B06A-BED1-4545-A8FA-B4C3A210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skiplist</a:t>
            </a:r>
            <a:r>
              <a:rPr lang="en-US" dirty="0"/>
              <a:t> slide (from Kingsford)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2C25E-F088-4AF6-AF55-B50FD7BA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37" y="1582812"/>
            <a:ext cx="7114726" cy="486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6F12-779D-4A21-95D0-69B702C8D7B2}"/>
              </a:ext>
            </a:extLst>
          </p:cNvPr>
          <p:cNvSpPr txBox="1"/>
          <p:nvPr/>
        </p:nvSpPr>
        <p:spPr>
          <a:xfrm>
            <a:off x="10294070" y="4223208"/>
            <a:ext cx="128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using local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do this without global information?</a:t>
            </a:r>
          </a:p>
          <a:p>
            <a:r>
              <a:rPr lang="en-US" dirty="0"/>
              <a:t>Each node keeps a “finger table”</a:t>
            </a:r>
          </a:p>
          <a:p>
            <a:pPr lvl="1"/>
            <a:r>
              <a:rPr lang="en-US" dirty="0"/>
              <a:t>Like a skip list but circular</a:t>
            </a:r>
          </a:p>
          <a:p>
            <a:r>
              <a:rPr lang="en-US" dirty="0"/>
              <a:t>Can efficiently find the right node</a:t>
            </a:r>
          </a:p>
          <a:p>
            <a:r>
              <a:rPr lang="en-US" dirty="0"/>
              <a:t>Good ways of handling new nodes</a:t>
            </a:r>
          </a:p>
          <a:p>
            <a:pPr lvl="1"/>
            <a:r>
              <a:rPr lang="en-US" dirty="0"/>
              <a:t>Update finger tables in the background</a:t>
            </a:r>
          </a:p>
          <a:p>
            <a:r>
              <a:rPr lang="en-US" dirty="0"/>
              <a:t>No great ideas on handling crashes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C93B4-F0E7-4F63-BF2C-5FCB49BC0D8B}"/>
              </a:ext>
            </a:extLst>
          </p:cNvPr>
          <p:cNvGrpSpPr/>
          <p:nvPr/>
        </p:nvGrpSpPr>
        <p:grpSpPr>
          <a:xfrm>
            <a:off x="7611586" y="1936112"/>
            <a:ext cx="4237906" cy="4039678"/>
            <a:chOff x="7809549" y="1417638"/>
            <a:chExt cx="4237906" cy="4039678"/>
          </a:xfrm>
        </p:grpSpPr>
        <p:pic>
          <p:nvPicPr>
            <p:cNvPr id="5122" name="Picture 2" descr="In a 16-node Chord network, the nodes are arranged in a circle. Each node is connected to other nodes at distances 1, 2, 4, and 8 away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9549" y="1417638"/>
              <a:ext cx="4039678" cy="403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AD9C59-1AAC-4CB3-8BC7-ACF684FF1922}"/>
                </a:ext>
              </a:extLst>
            </p:cNvPr>
            <p:cNvSpPr txBox="1"/>
            <p:nvPr/>
          </p:nvSpPr>
          <p:spPr>
            <a:xfrm>
              <a:off x="10812544" y="4960508"/>
              <a:ext cx="123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3"/>
                </a:rPr>
                <a:t>Source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you want to figure out how similar two sets are</a:t>
                </a:r>
              </a:p>
              <a:p>
                <a:pPr lvl="1"/>
                <a:r>
                  <a:rPr lang="en-US" dirty="0" err="1"/>
                  <a:t>Jacard</a:t>
                </a:r>
                <a:r>
                  <a:rPr lang="en-US" dirty="0"/>
                  <a:t> similarity measure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0 when disjoint and 1 when identical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to be the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the smallest value of the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uses hashing to compute a set’s “signature”</a:t>
                </a:r>
              </a:p>
              <a:p>
                <a:r>
                  <a:rPr lang="en-US" dirty="0"/>
                  <a:t>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 this with a bunch of different hash functions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2830" r="-500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MinHash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detection from articles</a:t>
            </a:r>
          </a:p>
          <a:p>
            <a:r>
              <a:rPr lang="en-US" dirty="0"/>
              <a:t>Collaborative filtering!</a:t>
            </a:r>
          </a:p>
          <a:p>
            <a:pPr lvl="1"/>
            <a:r>
              <a:rPr lang="en-US" dirty="0"/>
              <a:t>Amazon, </a:t>
            </a:r>
            <a:r>
              <a:rPr lang="en-US" dirty="0" err="1"/>
              <a:t>NetFlix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417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dimensions are not intuitive, and data becomes sparse</a:t>
            </a:r>
          </a:p>
          <a:p>
            <a:pPr lvl="1"/>
            <a:r>
              <a:rPr lang="en-US" dirty="0"/>
              <a:t>Volume goes up so fast that an exponential amount of data needed</a:t>
            </a:r>
          </a:p>
          <a:p>
            <a:r>
              <a:rPr lang="en-US" dirty="0"/>
              <a:t>“Most of the volume is in the corners” theorem</a:t>
            </a:r>
          </a:p>
          <a:p>
            <a:pPr lvl="1"/>
            <a:r>
              <a:rPr lang="en-US" dirty="0"/>
              <a:t>Think of a 3D sphere inscribed in a box</a:t>
            </a:r>
          </a:p>
          <a:p>
            <a:r>
              <a:rPr lang="en-US" dirty="0"/>
              <a:t>Particularly problematic for NN search</a:t>
            </a:r>
          </a:p>
          <a:p>
            <a:r>
              <a:rPr lang="en-US" dirty="0"/>
              <a:t>k-d trees requires exponential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5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49529</TotalTime>
  <Words>951</Words>
  <Application>Microsoft Office PowerPoint</Application>
  <PresentationFormat>Widescreen</PresentationFormat>
  <Paragraphs>143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Symbol</vt:lpstr>
      <vt:lpstr>Times New Roman</vt:lpstr>
      <vt:lpstr>Wingdings</vt:lpstr>
      <vt:lpstr>Presentation2</vt:lpstr>
      <vt:lpstr>CS5112: Algorithms and Data Structures for Applications</vt:lpstr>
      <vt:lpstr>Administrivia</vt:lpstr>
      <vt:lpstr>Lecture outline</vt:lpstr>
      <vt:lpstr>Skip lists</vt:lpstr>
      <vt:lpstr>Best skiplist slide (from Kingsford)</vt:lpstr>
      <vt:lpstr>Chord: using local knowledge</vt:lpstr>
      <vt:lpstr>MinHash</vt:lpstr>
      <vt:lpstr>MinHash applications</vt:lpstr>
      <vt:lpstr>Curse of dimensionality</vt:lpstr>
      <vt:lpstr>Approximate NN via hashing</vt:lpstr>
      <vt:lpstr>Locality sensitive hashing</vt:lpstr>
      <vt:lpstr>Basic idea of LSH</vt:lpstr>
      <vt:lpstr>Visualizing LSH</vt:lpstr>
      <vt:lpstr>How to use LSH for NN</vt:lpstr>
      <vt:lpstr>Do such functions exist ?</vt:lpstr>
      <vt:lpstr>Example</vt:lpstr>
      <vt:lpstr>These hash functions are locality-sensitive</vt:lpstr>
      <vt:lpstr>Random Projections + Binning</vt:lpstr>
      <vt:lpstr>Other important LSH families</vt:lpstr>
      <vt:lpstr>Angle similarity via SimHash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Smoothing and analyzing 1D signals</dc:title>
  <dc:creator>Ramin Zabih</dc:creator>
  <cp:lastModifiedBy>Ramin Zabih</cp:lastModifiedBy>
  <cp:revision>1144</cp:revision>
  <dcterms:created xsi:type="dcterms:W3CDTF">2013-08-17T21:02:01Z</dcterms:created>
  <dcterms:modified xsi:type="dcterms:W3CDTF">2019-11-20T23:42:18Z</dcterms:modified>
</cp:coreProperties>
</file>