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96C33D-19A1-4034-9197-DEEF4B294B35}">
  <a:tblStyle styleId="{6E96C33D-19A1-4034-9197-DEEF4B294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c59415b8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c59415b8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c59415b8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c59415b8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c59415b8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c59415b8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c59415b8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1c59415b8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c59415b8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1c59415b8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1c59415b8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1c59415b8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1c59415b8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1c59415b8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1c59415b8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1c59415b8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1c59415b8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1c59415b8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1c59415b8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1c59415b8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1c59415b8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1c59415b8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c59415b8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1c59415b8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1c59415b8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1c59415b8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1c59415b8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1c59415b8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1c59415b8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41c59415b8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41c59415b8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41c59415b8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1c59415b8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1c59415b8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44fe07ea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44fe07ea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44fe07ea1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44fe07ea1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4fe07ea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4fe07ea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4fe07ea1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4fe07ea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44fe07ea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44fe07ea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c59415b8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c59415b8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4fe07ea1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4fe07ea1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44fe07ea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44fe07ea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4fe07ea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4fe07ea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4fe07ea1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4fe07ea1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4fe07ea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4fe07ea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44fe07ea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44fe07ea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44fe07ea1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44fe07ea1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4fe07ea1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4fe07ea1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44fe07ea1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44fe07ea1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44fe07ea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44fe07ea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c59415b8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c59415b8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44fe07ea1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44fe07ea1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44fe07ea1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44fe07ea1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44fe07ea1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44fe07ea1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44fe07ea16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44fe07ea16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44fe07ea16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44fe07ea16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4fe07ea16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4fe07ea16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44fe07ea16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44fe07ea16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44fe07ea16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44fe07ea16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44fe07ea16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44fe07ea16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44fe07ea16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44fe07ea16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fe07ea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fe07ea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4fe07ea16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4fe07ea16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44fe07ea16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44fe07ea16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44fe07ea16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44fe07ea16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44fe07ea1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44fe07ea1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44fe07ea16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44fe07ea16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44fe07ea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44fe07ea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c59415b8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c59415b8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c59415b8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c59415b8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c59415b8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c59415b8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c59415b8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c59415b8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dz@cs.cornell.edu" TargetMode="External"/><Relationship Id="rId4" Type="http://schemas.openxmlformats.org/officeDocument/2006/relationships/hyperlink" Target="mailto:gez3@cornell.edu" TargetMode="External"/><Relationship Id="rId5" Type="http://schemas.openxmlformats.org/officeDocument/2006/relationships/hyperlink" Target="mailto:gq35@cornell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heuniversityfaculty.cornell.edu/academic-integrity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5112: Data Structures and Algorithms for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2566275" y="1941950"/>
            <a:ext cx="1101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486800" y="26931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3813600" y="2693150"/>
            <a:ext cx="996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632900" y="35205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091800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3193000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4338125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-60275" y="4347950"/>
            <a:ext cx="1101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308628" y="43479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" name="Google Shape;180;p22"/>
          <p:cNvCxnSpPr>
            <a:stCxn id="171" idx="2"/>
            <a:endCxn id="172" idx="0"/>
          </p:cNvCxnSpPr>
          <p:nvPr/>
        </p:nvCxnSpPr>
        <p:spPr>
          <a:xfrm flipH="1">
            <a:off x="1994025" y="2375150"/>
            <a:ext cx="1122900" cy="3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>
            <a:stCxn id="171" idx="2"/>
            <a:endCxn id="173" idx="0"/>
          </p:cNvCxnSpPr>
          <p:nvPr/>
        </p:nvCxnSpPr>
        <p:spPr>
          <a:xfrm>
            <a:off x="3116925" y="2375150"/>
            <a:ext cx="1194900" cy="3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stCxn id="172" idx="2"/>
            <a:endCxn id="174" idx="0"/>
          </p:cNvCxnSpPr>
          <p:nvPr/>
        </p:nvCxnSpPr>
        <p:spPr>
          <a:xfrm flipH="1">
            <a:off x="1140300" y="3126350"/>
            <a:ext cx="853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>
            <a:stCxn id="172" idx="2"/>
            <a:endCxn id="175" idx="0"/>
          </p:cNvCxnSpPr>
          <p:nvPr/>
        </p:nvCxnSpPr>
        <p:spPr>
          <a:xfrm>
            <a:off x="1994100" y="3126350"/>
            <a:ext cx="595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2"/>
          <p:cNvCxnSpPr>
            <a:stCxn id="173" idx="2"/>
            <a:endCxn id="176" idx="0"/>
          </p:cNvCxnSpPr>
          <p:nvPr/>
        </p:nvCxnSpPr>
        <p:spPr>
          <a:xfrm flipH="1">
            <a:off x="3691050" y="3126350"/>
            <a:ext cx="6207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2"/>
          <p:cNvCxnSpPr>
            <a:stCxn id="173" idx="2"/>
            <a:endCxn id="177" idx="0"/>
          </p:cNvCxnSpPr>
          <p:nvPr/>
        </p:nvCxnSpPr>
        <p:spPr>
          <a:xfrm>
            <a:off x="4311750" y="3126350"/>
            <a:ext cx="5244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2"/>
          <p:cNvCxnSpPr>
            <a:stCxn id="174" idx="2"/>
            <a:endCxn id="178" idx="0"/>
          </p:cNvCxnSpPr>
          <p:nvPr/>
        </p:nvCxnSpPr>
        <p:spPr>
          <a:xfrm flipH="1">
            <a:off x="490400" y="3953750"/>
            <a:ext cx="6498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2"/>
          <p:cNvCxnSpPr>
            <a:stCxn id="174" idx="2"/>
            <a:endCxn id="179" idx="0"/>
          </p:cNvCxnSpPr>
          <p:nvPr/>
        </p:nvCxnSpPr>
        <p:spPr>
          <a:xfrm>
            <a:off x="1140200" y="3953750"/>
            <a:ext cx="6666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2"/>
          <p:cNvSpPr txBox="1"/>
          <p:nvPr/>
        </p:nvSpPr>
        <p:spPr>
          <a:xfrm>
            <a:off x="4809900" y="1084425"/>
            <a:ext cx="1101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030325" y="19419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6176425" y="27693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635325" y="27693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5483250" y="3596750"/>
            <a:ext cx="1101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6852153" y="35967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22"/>
          <p:cNvCxnSpPr>
            <a:stCxn id="189" idx="2"/>
            <a:endCxn id="190" idx="0"/>
          </p:cNvCxnSpPr>
          <p:nvPr/>
        </p:nvCxnSpPr>
        <p:spPr>
          <a:xfrm flipH="1">
            <a:off x="6683825" y="2375150"/>
            <a:ext cx="853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>
            <a:stCxn id="189" idx="2"/>
            <a:endCxn id="191" idx="0"/>
          </p:cNvCxnSpPr>
          <p:nvPr/>
        </p:nvCxnSpPr>
        <p:spPr>
          <a:xfrm>
            <a:off x="7537625" y="2375150"/>
            <a:ext cx="595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2"/>
          <p:cNvCxnSpPr>
            <a:stCxn id="190" idx="2"/>
            <a:endCxn id="192" idx="0"/>
          </p:cNvCxnSpPr>
          <p:nvPr/>
        </p:nvCxnSpPr>
        <p:spPr>
          <a:xfrm flipH="1">
            <a:off x="6033925" y="3202550"/>
            <a:ext cx="6498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2"/>
          <p:cNvCxnSpPr>
            <a:stCxn id="190" idx="2"/>
            <a:endCxn id="193" idx="0"/>
          </p:cNvCxnSpPr>
          <p:nvPr/>
        </p:nvCxnSpPr>
        <p:spPr>
          <a:xfrm>
            <a:off x="6683725" y="3202550"/>
            <a:ext cx="6666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>
            <a:stCxn id="188" idx="2"/>
            <a:endCxn id="171" idx="0"/>
          </p:cNvCxnSpPr>
          <p:nvPr/>
        </p:nvCxnSpPr>
        <p:spPr>
          <a:xfrm flipH="1">
            <a:off x="3116850" y="1517625"/>
            <a:ext cx="2243700" cy="42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>
            <a:stCxn id="188" idx="2"/>
            <a:endCxn id="189" idx="0"/>
          </p:cNvCxnSpPr>
          <p:nvPr/>
        </p:nvCxnSpPr>
        <p:spPr>
          <a:xfrm>
            <a:off x="5360550" y="1517625"/>
            <a:ext cx="2177100" cy="42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2566275" y="1941950"/>
            <a:ext cx="1101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486800" y="26931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813600" y="2693150"/>
            <a:ext cx="996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632900" y="35205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2091800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193000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4338125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-60275" y="4347950"/>
            <a:ext cx="1101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1308628" y="43479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Google Shape;214;p23"/>
          <p:cNvCxnSpPr>
            <a:stCxn id="205" idx="2"/>
            <a:endCxn id="206" idx="0"/>
          </p:cNvCxnSpPr>
          <p:nvPr/>
        </p:nvCxnSpPr>
        <p:spPr>
          <a:xfrm flipH="1">
            <a:off x="1994025" y="2375150"/>
            <a:ext cx="1122900" cy="3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>
            <a:stCxn id="205" idx="2"/>
            <a:endCxn id="207" idx="0"/>
          </p:cNvCxnSpPr>
          <p:nvPr/>
        </p:nvCxnSpPr>
        <p:spPr>
          <a:xfrm>
            <a:off x="3116925" y="2375150"/>
            <a:ext cx="1194900" cy="3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3"/>
          <p:cNvCxnSpPr>
            <a:stCxn id="206" idx="2"/>
            <a:endCxn id="208" idx="0"/>
          </p:cNvCxnSpPr>
          <p:nvPr/>
        </p:nvCxnSpPr>
        <p:spPr>
          <a:xfrm flipH="1">
            <a:off x="1140300" y="3126350"/>
            <a:ext cx="8538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3"/>
          <p:cNvCxnSpPr>
            <a:stCxn id="206" idx="2"/>
            <a:endCxn id="209" idx="0"/>
          </p:cNvCxnSpPr>
          <p:nvPr/>
        </p:nvCxnSpPr>
        <p:spPr>
          <a:xfrm>
            <a:off x="1994100" y="3126350"/>
            <a:ext cx="5958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3"/>
          <p:cNvCxnSpPr>
            <a:stCxn id="207" idx="2"/>
            <a:endCxn id="210" idx="0"/>
          </p:cNvCxnSpPr>
          <p:nvPr/>
        </p:nvCxnSpPr>
        <p:spPr>
          <a:xfrm flipH="1">
            <a:off x="3691050" y="3126350"/>
            <a:ext cx="6207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07" idx="2"/>
            <a:endCxn id="211" idx="0"/>
          </p:cNvCxnSpPr>
          <p:nvPr/>
        </p:nvCxnSpPr>
        <p:spPr>
          <a:xfrm>
            <a:off x="4311750" y="3126350"/>
            <a:ext cx="5244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>
            <a:stCxn id="208" idx="2"/>
            <a:endCxn id="212" idx="0"/>
          </p:cNvCxnSpPr>
          <p:nvPr/>
        </p:nvCxnSpPr>
        <p:spPr>
          <a:xfrm flipH="1">
            <a:off x="490400" y="3953750"/>
            <a:ext cx="6498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3"/>
          <p:cNvCxnSpPr>
            <a:stCxn id="208" idx="2"/>
            <a:endCxn id="213" idx="0"/>
          </p:cNvCxnSpPr>
          <p:nvPr/>
        </p:nvCxnSpPr>
        <p:spPr>
          <a:xfrm>
            <a:off x="1140200" y="3953750"/>
            <a:ext cx="6666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3"/>
          <p:cNvSpPr txBox="1"/>
          <p:nvPr/>
        </p:nvSpPr>
        <p:spPr>
          <a:xfrm>
            <a:off x="4809900" y="1084425"/>
            <a:ext cx="1101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7030325" y="19419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6176425" y="27693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7635325" y="27693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5483250" y="3596750"/>
            <a:ext cx="1101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852153" y="35967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Google Shape;228;p23"/>
          <p:cNvCxnSpPr>
            <a:stCxn id="223" idx="2"/>
            <a:endCxn id="224" idx="0"/>
          </p:cNvCxnSpPr>
          <p:nvPr/>
        </p:nvCxnSpPr>
        <p:spPr>
          <a:xfrm flipH="1">
            <a:off x="6683825" y="2375150"/>
            <a:ext cx="8538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3"/>
          <p:cNvCxnSpPr>
            <a:stCxn id="223" idx="2"/>
            <a:endCxn id="225" idx="0"/>
          </p:cNvCxnSpPr>
          <p:nvPr/>
        </p:nvCxnSpPr>
        <p:spPr>
          <a:xfrm>
            <a:off x="7537625" y="2375150"/>
            <a:ext cx="5958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3"/>
          <p:cNvCxnSpPr>
            <a:stCxn id="224" idx="2"/>
            <a:endCxn id="226" idx="0"/>
          </p:cNvCxnSpPr>
          <p:nvPr/>
        </p:nvCxnSpPr>
        <p:spPr>
          <a:xfrm flipH="1">
            <a:off x="6033925" y="3202550"/>
            <a:ext cx="6498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3"/>
          <p:cNvCxnSpPr>
            <a:stCxn id="224" idx="2"/>
            <a:endCxn id="227" idx="0"/>
          </p:cNvCxnSpPr>
          <p:nvPr/>
        </p:nvCxnSpPr>
        <p:spPr>
          <a:xfrm>
            <a:off x="6683725" y="3202550"/>
            <a:ext cx="6666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3"/>
          <p:cNvCxnSpPr>
            <a:stCxn id="222" idx="2"/>
            <a:endCxn id="205" idx="0"/>
          </p:cNvCxnSpPr>
          <p:nvPr/>
        </p:nvCxnSpPr>
        <p:spPr>
          <a:xfrm flipH="1">
            <a:off x="3116850" y="1517625"/>
            <a:ext cx="2243700" cy="42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>
            <a:stCxn id="222" idx="2"/>
            <a:endCxn id="223" idx="0"/>
          </p:cNvCxnSpPr>
          <p:nvPr/>
        </p:nvCxnSpPr>
        <p:spPr>
          <a:xfrm>
            <a:off x="5360550" y="1517625"/>
            <a:ext cx="2177100" cy="42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1478823" y="23745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744522" y="30203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2250275" y="30203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278700" y="37315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1211675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20182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27911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-602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8636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8" name="Google Shape;248;p24"/>
          <p:cNvCxnSpPr>
            <a:stCxn id="239" idx="2"/>
            <a:endCxn id="240" idx="0"/>
          </p:cNvCxnSpPr>
          <p:nvPr/>
        </p:nvCxnSpPr>
        <p:spPr>
          <a:xfrm flipH="1">
            <a:off x="1206423" y="27468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4"/>
          <p:cNvCxnSpPr>
            <a:stCxn id="239" idx="2"/>
            <a:endCxn id="241" idx="0"/>
          </p:cNvCxnSpPr>
          <p:nvPr/>
        </p:nvCxnSpPr>
        <p:spPr>
          <a:xfrm>
            <a:off x="1967223" y="27468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4"/>
          <p:cNvCxnSpPr>
            <a:stCxn id="240" idx="2"/>
            <a:endCxn id="242" idx="0"/>
          </p:cNvCxnSpPr>
          <p:nvPr/>
        </p:nvCxnSpPr>
        <p:spPr>
          <a:xfrm flipH="1">
            <a:off x="740622" y="33926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4"/>
          <p:cNvCxnSpPr>
            <a:stCxn id="240" idx="2"/>
            <a:endCxn id="243" idx="0"/>
          </p:cNvCxnSpPr>
          <p:nvPr/>
        </p:nvCxnSpPr>
        <p:spPr>
          <a:xfrm>
            <a:off x="1206522" y="33926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4"/>
          <p:cNvCxnSpPr>
            <a:stCxn id="241" idx="2"/>
            <a:endCxn id="244" idx="0"/>
          </p:cNvCxnSpPr>
          <p:nvPr/>
        </p:nvCxnSpPr>
        <p:spPr>
          <a:xfrm flipH="1">
            <a:off x="2480375" y="33926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4"/>
          <p:cNvCxnSpPr>
            <a:stCxn id="241" idx="2"/>
            <a:endCxn id="245" idx="0"/>
          </p:cNvCxnSpPr>
          <p:nvPr/>
        </p:nvCxnSpPr>
        <p:spPr>
          <a:xfrm>
            <a:off x="2738675" y="33926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4"/>
          <p:cNvCxnSpPr>
            <a:stCxn id="242" idx="2"/>
            <a:endCxn id="246" idx="0"/>
          </p:cNvCxnSpPr>
          <p:nvPr/>
        </p:nvCxnSpPr>
        <p:spPr>
          <a:xfrm flipH="1">
            <a:off x="401700" y="41038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4"/>
          <p:cNvCxnSpPr>
            <a:stCxn id="242" idx="2"/>
            <a:endCxn id="247" idx="0"/>
          </p:cNvCxnSpPr>
          <p:nvPr/>
        </p:nvCxnSpPr>
        <p:spPr>
          <a:xfrm>
            <a:off x="740700" y="41038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4"/>
          <p:cNvSpPr txBox="1"/>
          <p:nvPr/>
        </p:nvSpPr>
        <p:spPr>
          <a:xfrm>
            <a:off x="2883171" y="16374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4323274" y="23745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3856975" y="30858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4829725" y="3085800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34478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43010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2" name="Google Shape;262;p24"/>
          <p:cNvCxnSpPr>
            <a:stCxn id="257" idx="2"/>
            <a:endCxn id="258" idx="0"/>
          </p:cNvCxnSpPr>
          <p:nvPr/>
        </p:nvCxnSpPr>
        <p:spPr>
          <a:xfrm flipH="1">
            <a:off x="4345324" y="2746875"/>
            <a:ext cx="5214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4"/>
          <p:cNvCxnSpPr>
            <a:stCxn id="257" idx="2"/>
            <a:endCxn id="259" idx="0"/>
          </p:cNvCxnSpPr>
          <p:nvPr/>
        </p:nvCxnSpPr>
        <p:spPr>
          <a:xfrm>
            <a:off x="4866724" y="2746875"/>
            <a:ext cx="451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4"/>
          <p:cNvCxnSpPr>
            <a:stCxn id="258" idx="2"/>
            <a:endCxn id="260" idx="0"/>
          </p:cNvCxnSpPr>
          <p:nvPr/>
        </p:nvCxnSpPr>
        <p:spPr>
          <a:xfrm flipH="1">
            <a:off x="3936175" y="3458100"/>
            <a:ext cx="4092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4"/>
          <p:cNvCxnSpPr>
            <a:stCxn id="258" idx="2"/>
            <a:endCxn id="261" idx="0"/>
          </p:cNvCxnSpPr>
          <p:nvPr/>
        </p:nvCxnSpPr>
        <p:spPr>
          <a:xfrm>
            <a:off x="4345375" y="3458100"/>
            <a:ext cx="444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4"/>
          <p:cNvCxnSpPr>
            <a:stCxn id="256" idx="2"/>
            <a:endCxn id="239" idx="0"/>
          </p:cNvCxnSpPr>
          <p:nvPr/>
        </p:nvCxnSpPr>
        <p:spPr>
          <a:xfrm flipH="1">
            <a:off x="1967121" y="2009775"/>
            <a:ext cx="14595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4"/>
          <p:cNvCxnSpPr>
            <a:stCxn id="256" idx="2"/>
            <a:endCxn id="257" idx="0"/>
          </p:cNvCxnSpPr>
          <p:nvPr/>
        </p:nvCxnSpPr>
        <p:spPr>
          <a:xfrm>
            <a:off x="3426621" y="2009775"/>
            <a:ext cx="14400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4"/>
          <p:cNvSpPr txBox="1"/>
          <p:nvPr/>
        </p:nvSpPr>
        <p:spPr>
          <a:xfrm>
            <a:off x="6976673" y="16374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6242372" y="22832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7748125" y="22832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5776550" y="29944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6709525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75161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82890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543757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636152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7" name="Google Shape;277;p24"/>
          <p:cNvCxnSpPr>
            <a:stCxn id="268" idx="2"/>
            <a:endCxn id="269" idx="0"/>
          </p:cNvCxnSpPr>
          <p:nvPr/>
        </p:nvCxnSpPr>
        <p:spPr>
          <a:xfrm flipH="1">
            <a:off x="6704273" y="20097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>
            <a:stCxn id="268" idx="2"/>
            <a:endCxn id="270" idx="0"/>
          </p:cNvCxnSpPr>
          <p:nvPr/>
        </p:nvCxnSpPr>
        <p:spPr>
          <a:xfrm>
            <a:off x="7465073" y="20097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4"/>
          <p:cNvCxnSpPr>
            <a:stCxn id="269" idx="2"/>
            <a:endCxn id="271" idx="0"/>
          </p:cNvCxnSpPr>
          <p:nvPr/>
        </p:nvCxnSpPr>
        <p:spPr>
          <a:xfrm flipH="1">
            <a:off x="6238472" y="26555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4"/>
          <p:cNvCxnSpPr>
            <a:stCxn id="269" idx="2"/>
            <a:endCxn id="272" idx="0"/>
          </p:cNvCxnSpPr>
          <p:nvPr/>
        </p:nvCxnSpPr>
        <p:spPr>
          <a:xfrm>
            <a:off x="6704372" y="26555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4"/>
          <p:cNvCxnSpPr>
            <a:stCxn id="270" idx="2"/>
            <a:endCxn id="273" idx="0"/>
          </p:cNvCxnSpPr>
          <p:nvPr/>
        </p:nvCxnSpPr>
        <p:spPr>
          <a:xfrm flipH="1">
            <a:off x="7978225" y="26555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4"/>
          <p:cNvCxnSpPr>
            <a:stCxn id="270" idx="2"/>
            <a:endCxn id="274" idx="0"/>
          </p:cNvCxnSpPr>
          <p:nvPr/>
        </p:nvCxnSpPr>
        <p:spPr>
          <a:xfrm>
            <a:off x="8236525" y="26555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4"/>
          <p:cNvCxnSpPr>
            <a:stCxn id="271" idx="2"/>
            <a:endCxn id="275" idx="0"/>
          </p:cNvCxnSpPr>
          <p:nvPr/>
        </p:nvCxnSpPr>
        <p:spPr>
          <a:xfrm flipH="1">
            <a:off x="5899550" y="33667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4"/>
          <p:cNvCxnSpPr>
            <a:stCxn id="271" idx="2"/>
            <a:endCxn id="276" idx="0"/>
          </p:cNvCxnSpPr>
          <p:nvPr/>
        </p:nvCxnSpPr>
        <p:spPr>
          <a:xfrm>
            <a:off x="6238550" y="33667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4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6" name="Google Shape;286;p24"/>
          <p:cNvCxnSpPr>
            <a:stCxn id="285" idx="2"/>
            <a:endCxn id="256" idx="0"/>
          </p:cNvCxnSpPr>
          <p:nvPr/>
        </p:nvCxnSpPr>
        <p:spPr>
          <a:xfrm flipH="1">
            <a:off x="3426546" y="1390025"/>
            <a:ext cx="2191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4"/>
          <p:cNvCxnSpPr>
            <a:stCxn id="285" idx="2"/>
            <a:endCxn id="268" idx="0"/>
          </p:cNvCxnSpPr>
          <p:nvPr/>
        </p:nvCxnSpPr>
        <p:spPr>
          <a:xfrm>
            <a:off x="5618346" y="1390025"/>
            <a:ext cx="1846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1478823" y="23745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744522" y="30203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2250275" y="30203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278700" y="37315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1211675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20182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27911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-602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8636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2" name="Google Shape;302;p25"/>
          <p:cNvCxnSpPr>
            <a:stCxn id="293" idx="2"/>
            <a:endCxn id="294" idx="0"/>
          </p:cNvCxnSpPr>
          <p:nvPr/>
        </p:nvCxnSpPr>
        <p:spPr>
          <a:xfrm flipH="1">
            <a:off x="1206423" y="27468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5"/>
          <p:cNvCxnSpPr>
            <a:stCxn id="293" idx="2"/>
            <a:endCxn id="295" idx="0"/>
          </p:cNvCxnSpPr>
          <p:nvPr/>
        </p:nvCxnSpPr>
        <p:spPr>
          <a:xfrm>
            <a:off x="1967223" y="27468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5"/>
          <p:cNvCxnSpPr>
            <a:stCxn id="294" idx="2"/>
            <a:endCxn id="296" idx="0"/>
          </p:cNvCxnSpPr>
          <p:nvPr/>
        </p:nvCxnSpPr>
        <p:spPr>
          <a:xfrm flipH="1">
            <a:off x="740622" y="33926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5"/>
          <p:cNvCxnSpPr>
            <a:stCxn id="294" idx="2"/>
            <a:endCxn id="297" idx="0"/>
          </p:cNvCxnSpPr>
          <p:nvPr/>
        </p:nvCxnSpPr>
        <p:spPr>
          <a:xfrm>
            <a:off x="1206522" y="33926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5"/>
          <p:cNvCxnSpPr>
            <a:stCxn id="295" idx="2"/>
            <a:endCxn id="298" idx="0"/>
          </p:cNvCxnSpPr>
          <p:nvPr/>
        </p:nvCxnSpPr>
        <p:spPr>
          <a:xfrm flipH="1">
            <a:off x="2480375" y="33926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5"/>
          <p:cNvCxnSpPr>
            <a:stCxn id="295" idx="2"/>
            <a:endCxn id="299" idx="0"/>
          </p:cNvCxnSpPr>
          <p:nvPr/>
        </p:nvCxnSpPr>
        <p:spPr>
          <a:xfrm>
            <a:off x="2738675" y="33926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5"/>
          <p:cNvCxnSpPr>
            <a:stCxn id="296" idx="2"/>
            <a:endCxn id="300" idx="0"/>
          </p:cNvCxnSpPr>
          <p:nvPr/>
        </p:nvCxnSpPr>
        <p:spPr>
          <a:xfrm flipH="1">
            <a:off x="401700" y="41038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5"/>
          <p:cNvCxnSpPr>
            <a:stCxn id="296" idx="2"/>
            <a:endCxn id="301" idx="0"/>
          </p:cNvCxnSpPr>
          <p:nvPr/>
        </p:nvCxnSpPr>
        <p:spPr>
          <a:xfrm>
            <a:off x="740700" y="41038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5"/>
          <p:cNvSpPr txBox="1"/>
          <p:nvPr/>
        </p:nvSpPr>
        <p:spPr>
          <a:xfrm>
            <a:off x="2883171" y="16374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4323274" y="23745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3856975" y="30858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4829725" y="3085800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34478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43010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6" name="Google Shape;316;p25"/>
          <p:cNvCxnSpPr>
            <a:stCxn id="311" idx="2"/>
            <a:endCxn id="312" idx="0"/>
          </p:cNvCxnSpPr>
          <p:nvPr/>
        </p:nvCxnSpPr>
        <p:spPr>
          <a:xfrm flipH="1">
            <a:off x="4345324" y="2746875"/>
            <a:ext cx="5214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5"/>
          <p:cNvCxnSpPr>
            <a:stCxn id="311" idx="2"/>
            <a:endCxn id="313" idx="0"/>
          </p:cNvCxnSpPr>
          <p:nvPr/>
        </p:nvCxnSpPr>
        <p:spPr>
          <a:xfrm>
            <a:off x="4866724" y="2746875"/>
            <a:ext cx="451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5"/>
          <p:cNvCxnSpPr>
            <a:stCxn id="312" idx="2"/>
            <a:endCxn id="314" idx="0"/>
          </p:cNvCxnSpPr>
          <p:nvPr/>
        </p:nvCxnSpPr>
        <p:spPr>
          <a:xfrm flipH="1">
            <a:off x="3936175" y="3458100"/>
            <a:ext cx="4092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5"/>
          <p:cNvCxnSpPr>
            <a:stCxn id="312" idx="2"/>
            <a:endCxn id="315" idx="0"/>
          </p:cNvCxnSpPr>
          <p:nvPr/>
        </p:nvCxnSpPr>
        <p:spPr>
          <a:xfrm>
            <a:off x="4345375" y="3458100"/>
            <a:ext cx="444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5"/>
          <p:cNvCxnSpPr>
            <a:stCxn id="310" idx="2"/>
            <a:endCxn id="293" idx="0"/>
          </p:cNvCxnSpPr>
          <p:nvPr/>
        </p:nvCxnSpPr>
        <p:spPr>
          <a:xfrm flipH="1">
            <a:off x="1967121" y="2009775"/>
            <a:ext cx="14595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5"/>
          <p:cNvCxnSpPr>
            <a:stCxn id="310" idx="2"/>
            <a:endCxn id="311" idx="0"/>
          </p:cNvCxnSpPr>
          <p:nvPr/>
        </p:nvCxnSpPr>
        <p:spPr>
          <a:xfrm>
            <a:off x="3426621" y="2009775"/>
            <a:ext cx="14400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5"/>
          <p:cNvSpPr txBox="1"/>
          <p:nvPr/>
        </p:nvSpPr>
        <p:spPr>
          <a:xfrm>
            <a:off x="6976673" y="16374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6242372" y="22832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7748125" y="22832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5776550" y="29944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6709525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75161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82890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543757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636152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1" name="Google Shape;331;p25"/>
          <p:cNvCxnSpPr>
            <a:stCxn id="322" idx="2"/>
            <a:endCxn id="323" idx="0"/>
          </p:cNvCxnSpPr>
          <p:nvPr/>
        </p:nvCxnSpPr>
        <p:spPr>
          <a:xfrm flipH="1">
            <a:off x="6704273" y="20097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5"/>
          <p:cNvCxnSpPr>
            <a:stCxn id="322" idx="2"/>
            <a:endCxn id="324" idx="0"/>
          </p:cNvCxnSpPr>
          <p:nvPr/>
        </p:nvCxnSpPr>
        <p:spPr>
          <a:xfrm>
            <a:off x="7465073" y="20097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5"/>
          <p:cNvCxnSpPr>
            <a:stCxn id="323" idx="2"/>
            <a:endCxn id="325" idx="0"/>
          </p:cNvCxnSpPr>
          <p:nvPr/>
        </p:nvCxnSpPr>
        <p:spPr>
          <a:xfrm flipH="1">
            <a:off x="6238472" y="26555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5"/>
          <p:cNvCxnSpPr>
            <a:stCxn id="323" idx="2"/>
            <a:endCxn id="326" idx="0"/>
          </p:cNvCxnSpPr>
          <p:nvPr/>
        </p:nvCxnSpPr>
        <p:spPr>
          <a:xfrm>
            <a:off x="6704372" y="26555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5"/>
          <p:cNvCxnSpPr>
            <a:stCxn id="324" idx="2"/>
            <a:endCxn id="327" idx="0"/>
          </p:cNvCxnSpPr>
          <p:nvPr/>
        </p:nvCxnSpPr>
        <p:spPr>
          <a:xfrm flipH="1">
            <a:off x="7978225" y="26555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5"/>
          <p:cNvCxnSpPr>
            <a:stCxn id="324" idx="2"/>
            <a:endCxn id="328" idx="0"/>
          </p:cNvCxnSpPr>
          <p:nvPr/>
        </p:nvCxnSpPr>
        <p:spPr>
          <a:xfrm>
            <a:off x="8236525" y="26555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5"/>
          <p:cNvCxnSpPr>
            <a:stCxn id="325" idx="2"/>
            <a:endCxn id="329" idx="0"/>
          </p:cNvCxnSpPr>
          <p:nvPr/>
        </p:nvCxnSpPr>
        <p:spPr>
          <a:xfrm flipH="1">
            <a:off x="5899550" y="33667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5"/>
          <p:cNvCxnSpPr>
            <a:stCxn id="325" idx="2"/>
            <a:endCxn id="330" idx="0"/>
          </p:cNvCxnSpPr>
          <p:nvPr/>
        </p:nvCxnSpPr>
        <p:spPr>
          <a:xfrm>
            <a:off x="6238550" y="33667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25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0" name="Google Shape;340;p25"/>
          <p:cNvCxnSpPr>
            <a:stCxn id="339" idx="2"/>
            <a:endCxn id="310" idx="0"/>
          </p:cNvCxnSpPr>
          <p:nvPr/>
        </p:nvCxnSpPr>
        <p:spPr>
          <a:xfrm flipH="1">
            <a:off x="3426546" y="1390025"/>
            <a:ext cx="2191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5"/>
          <p:cNvCxnSpPr>
            <a:stCxn id="339" idx="2"/>
            <a:endCxn id="322" idx="0"/>
          </p:cNvCxnSpPr>
          <p:nvPr/>
        </p:nvCxnSpPr>
        <p:spPr>
          <a:xfrm>
            <a:off x="5618346" y="1390025"/>
            <a:ext cx="1846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1478823" y="23745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744522" y="30203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2250275" y="30203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278700" y="37315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1211675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20182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27911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-602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8636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6" name="Google Shape;356;p26"/>
          <p:cNvCxnSpPr>
            <a:stCxn id="347" idx="2"/>
            <a:endCxn id="348" idx="0"/>
          </p:cNvCxnSpPr>
          <p:nvPr/>
        </p:nvCxnSpPr>
        <p:spPr>
          <a:xfrm flipH="1">
            <a:off x="1206423" y="27468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6"/>
          <p:cNvCxnSpPr>
            <a:stCxn id="347" idx="2"/>
            <a:endCxn id="349" idx="0"/>
          </p:cNvCxnSpPr>
          <p:nvPr/>
        </p:nvCxnSpPr>
        <p:spPr>
          <a:xfrm>
            <a:off x="1967223" y="27468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6"/>
          <p:cNvCxnSpPr>
            <a:stCxn id="348" idx="2"/>
            <a:endCxn id="350" idx="0"/>
          </p:cNvCxnSpPr>
          <p:nvPr/>
        </p:nvCxnSpPr>
        <p:spPr>
          <a:xfrm flipH="1">
            <a:off x="740622" y="33926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6"/>
          <p:cNvCxnSpPr>
            <a:stCxn id="348" idx="2"/>
            <a:endCxn id="351" idx="0"/>
          </p:cNvCxnSpPr>
          <p:nvPr/>
        </p:nvCxnSpPr>
        <p:spPr>
          <a:xfrm>
            <a:off x="1206522" y="33926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6"/>
          <p:cNvCxnSpPr>
            <a:stCxn id="349" idx="2"/>
            <a:endCxn id="352" idx="0"/>
          </p:cNvCxnSpPr>
          <p:nvPr/>
        </p:nvCxnSpPr>
        <p:spPr>
          <a:xfrm flipH="1">
            <a:off x="2480375" y="33926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6"/>
          <p:cNvCxnSpPr>
            <a:stCxn id="349" idx="2"/>
            <a:endCxn id="353" idx="0"/>
          </p:cNvCxnSpPr>
          <p:nvPr/>
        </p:nvCxnSpPr>
        <p:spPr>
          <a:xfrm>
            <a:off x="2738675" y="33926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6"/>
          <p:cNvCxnSpPr>
            <a:stCxn id="350" idx="2"/>
            <a:endCxn id="354" idx="0"/>
          </p:cNvCxnSpPr>
          <p:nvPr/>
        </p:nvCxnSpPr>
        <p:spPr>
          <a:xfrm flipH="1">
            <a:off x="401700" y="41038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6"/>
          <p:cNvCxnSpPr>
            <a:stCxn id="350" idx="2"/>
            <a:endCxn id="355" idx="0"/>
          </p:cNvCxnSpPr>
          <p:nvPr/>
        </p:nvCxnSpPr>
        <p:spPr>
          <a:xfrm>
            <a:off x="740700" y="41038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6"/>
          <p:cNvSpPr txBox="1"/>
          <p:nvPr/>
        </p:nvSpPr>
        <p:spPr>
          <a:xfrm>
            <a:off x="2883171" y="16374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4323274" y="23745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3856975" y="30858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4829725" y="3085800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34478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43010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0" name="Google Shape;370;p26"/>
          <p:cNvCxnSpPr>
            <a:stCxn id="365" idx="2"/>
            <a:endCxn id="366" idx="0"/>
          </p:cNvCxnSpPr>
          <p:nvPr/>
        </p:nvCxnSpPr>
        <p:spPr>
          <a:xfrm flipH="1">
            <a:off x="4345324" y="2746875"/>
            <a:ext cx="5214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6"/>
          <p:cNvCxnSpPr>
            <a:stCxn id="365" idx="2"/>
            <a:endCxn id="367" idx="0"/>
          </p:cNvCxnSpPr>
          <p:nvPr/>
        </p:nvCxnSpPr>
        <p:spPr>
          <a:xfrm>
            <a:off x="4866724" y="2746875"/>
            <a:ext cx="4515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6"/>
          <p:cNvCxnSpPr>
            <a:stCxn id="366" idx="2"/>
            <a:endCxn id="368" idx="0"/>
          </p:cNvCxnSpPr>
          <p:nvPr/>
        </p:nvCxnSpPr>
        <p:spPr>
          <a:xfrm flipH="1">
            <a:off x="3936175" y="3458100"/>
            <a:ext cx="4092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6"/>
          <p:cNvCxnSpPr>
            <a:stCxn id="366" idx="2"/>
            <a:endCxn id="369" idx="0"/>
          </p:cNvCxnSpPr>
          <p:nvPr/>
        </p:nvCxnSpPr>
        <p:spPr>
          <a:xfrm>
            <a:off x="4345375" y="3458100"/>
            <a:ext cx="444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6"/>
          <p:cNvCxnSpPr>
            <a:stCxn id="364" idx="2"/>
            <a:endCxn id="347" idx="0"/>
          </p:cNvCxnSpPr>
          <p:nvPr/>
        </p:nvCxnSpPr>
        <p:spPr>
          <a:xfrm flipH="1">
            <a:off x="1967121" y="2009775"/>
            <a:ext cx="14595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6"/>
          <p:cNvCxnSpPr>
            <a:stCxn id="364" idx="2"/>
            <a:endCxn id="365" idx="0"/>
          </p:cNvCxnSpPr>
          <p:nvPr/>
        </p:nvCxnSpPr>
        <p:spPr>
          <a:xfrm>
            <a:off x="3426621" y="2009775"/>
            <a:ext cx="14400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6"/>
          <p:cNvSpPr txBox="1"/>
          <p:nvPr/>
        </p:nvSpPr>
        <p:spPr>
          <a:xfrm>
            <a:off x="6976673" y="16374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6242372" y="22832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7748125" y="22832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5776550" y="29944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6709525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75161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82890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543757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636152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5" name="Google Shape;385;p26"/>
          <p:cNvCxnSpPr>
            <a:stCxn id="376" idx="2"/>
            <a:endCxn id="377" idx="0"/>
          </p:cNvCxnSpPr>
          <p:nvPr/>
        </p:nvCxnSpPr>
        <p:spPr>
          <a:xfrm flipH="1">
            <a:off x="6704273" y="20097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6"/>
          <p:cNvCxnSpPr>
            <a:stCxn id="376" idx="2"/>
            <a:endCxn id="378" idx="0"/>
          </p:cNvCxnSpPr>
          <p:nvPr/>
        </p:nvCxnSpPr>
        <p:spPr>
          <a:xfrm>
            <a:off x="7465073" y="20097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6"/>
          <p:cNvCxnSpPr>
            <a:stCxn id="377" idx="2"/>
            <a:endCxn id="379" idx="0"/>
          </p:cNvCxnSpPr>
          <p:nvPr/>
        </p:nvCxnSpPr>
        <p:spPr>
          <a:xfrm flipH="1">
            <a:off x="6238472" y="26555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6"/>
          <p:cNvCxnSpPr>
            <a:stCxn id="377" idx="2"/>
            <a:endCxn id="380" idx="0"/>
          </p:cNvCxnSpPr>
          <p:nvPr/>
        </p:nvCxnSpPr>
        <p:spPr>
          <a:xfrm>
            <a:off x="6704372" y="26555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6"/>
          <p:cNvCxnSpPr>
            <a:stCxn id="378" idx="2"/>
            <a:endCxn id="381" idx="0"/>
          </p:cNvCxnSpPr>
          <p:nvPr/>
        </p:nvCxnSpPr>
        <p:spPr>
          <a:xfrm flipH="1">
            <a:off x="7978225" y="26555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6"/>
          <p:cNvCxnSpPr>
            <a:stCxn id="378" idx="2"/>
            <a:endCxn id="382" idx="0"/>
          </p:cNvCxnSpPr>
          <p:nvPr/>
        </p:nvCxnSpPr>
        <p:spPr>
          <a:xfrm>
            <a:off x="8236525" y="26555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6"/>
          <p:cNvCxnSpPr>
            <a:stCxn id="379" idx="2"/>
            <a:endCxn id="383" idx="0"/>
          </p:cNvCxnSpPr>
          <p:nvPr/>
        </p:nvCxnSpPr>
        <p:spPr>
          <a:xfrm flipH="1">
            <a:off x="5899550" y="33667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6"/>
          <p:cNvCxnSpPr>
            <a:stCxn id="379" idx="2"/>
            <a:endCxn id="384" idx="0"/>
          </p:cNvCxnSpPr>
          <p:nvPr/>
        </p:nvCxnSpPr>
        <p:spPr>
          <a:xfrm>
            <a:off x="6238550" y="33667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6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4" name="Google Shape;394;p26"/>
          <p:cNvCxnSpPr>
            <a:stCxn id="393" idx="2"/>
            <a:endCxn id="364" idx="0"/>
          </p:cNvCxnSpPr>
          <p:nvPr/>
        </p:nvCxnSpPr>
        <p:spPr>
          <a:xfrm flipH="1">
            <a:off x="3426546" y="1390025"/>
            <a:ext cx="2191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6"/>
          <p:cNvCxnSpPr>
            <a:stCxn id="393" idx="2"/>
            <a:endCxn id="376" idx="0"/>
          </p:cNvCxnSpPr>
          <p:nvPr/>
        </p:nvCxnSpPr>
        <p:spPr>
          <a:xfrm>
            <a:off x="5618346" y="1390025"/>
            <a:ext cx="1846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1478823" y="23745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744522" y="30203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2250275" y="30203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278700" y="37315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1211675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20182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27911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-602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8636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27"/>
          <p:cNvCxnSpPr>
            <a:stCxn id="401" idx="2"/>
            <a:endCxn id="402" idx="0"/>
          </p:cNvCxnSpPr>
          <p:nvPr/>
        </p:nvCxnSpPr>
        <p:spPr>
          <a:xfrm flipH="1">
            <a:off x="1206423" y="27468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7"/>
          <p:cNvCxnSpPr>
            <a:stCxn id="401" idx="2"/>
            <a:endCxn id="403" idx="0"/>
          </p:cNvCxnSpPr>
          <p:nvPr/>
        </p:nvCxnSpPr>
        <p:spPr>
          <a:xfrm>
            <a:off x="1967223" y="27468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7"/>
          <p:cNvCxnSpPr>
            <a:stCxn id="402" idx="2"/>
            <a:endCxn id="404" idx="0"/>
          </p:cNvCxnSpPr>
          <p:nvPr/>
        </p:nvCxnSpPr>
        <p:spPr>
          <a:xfrm flipH="1">
            <a:off x="740622" y="33926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7"/>
          <p:cNvCxnSpPr>
            <a:stCxn id="402" idx="2"/>
            <a:endCxn id="405" idx="0"/>
          </p:cNvCxnSpPr>
          <p:nvPr/>
        </p:nvCxnSpPr>
        <p:spPr>
          <a:xfrm>
            <a:off x="1206522" y="33926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7"/>
          <p:cNvCxnSpPr>
            <a:stCxn id="403" idx="2"/>
            <a:endCxn id="406" idx="0"/>
          </p:cNvCxnSpPr>
          <p:nvPr/>
        </p:nvCxnSpPr>
        <p:spPr>
          <a:xfrm flipH="1">
            <a:off x="2480375" y="33926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7"/>
          <p:cNvCxnSpPr>
            <a:stCxn id="403" idx="2"/>
            <a:endCxn id="407" idx="0"/>
          </p:cNvCxnSpPr>
          <p:nvPr/>
        </p:nvCxnSpPr>
        <p:spPr>
          <a:xfrm>
            <a:off x="2738675" y="33926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7"/>
          <p:cNvCxnSpPr>
            <a:stCxn id="404" idx="2"/>
            <a:endCxn id="408" idx="0"/>
          </p:cNvCxnSpPr>
          <p:nvPr/>
        </p:nvCxnSpPr>
        <p:spPr>
          <a:xfrm flipH="1">
            <a:off x="401700" y="41038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7"/>
          <p:cNvCxnSpPr>
            <a:stCxn id="404" idx="2"/>
            <a:endCxn id="409" idx="0"/>
          </p:cNvCxnSpPr>
          <p:nvPr/>
        </p:nvCxnSpPr>
        <p:spPr>
          <a:xfrm>
            <a:off x="740700" y="41038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27"/>
          <p:cNvSpPr txBox="1"/>
          <p:nvPr/>
        </p:nvSpPr>
        <p:spPr>
          <a:xfrm>
            <a:off x="2883171" y="16374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27"/>
          <p:cNvSpPr txBox="1"/>
          <p:nvPr/>
        </p:nvSpPr>
        <p:spPr>
          <a:xfrm>
            <a:off x="4323274" y="23745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3856975" y="30858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4829725" y="3085800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34478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27"/>
          <p:cNvSpPr txBox="1"/>
          <p:nvPr/>
        </p:nvSpPr>
        <p:spPr>
          <a:xfrm>
            <a:off x="43010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4" name="Google Shape;424;p27"/>
          <p:cNvCxnSpPr>
            <a:stCxn id="419" idx="2"/>
            <a:endCxn id="420" idx="0"/>
          </p:cNvCxnSpPr>
          <p:nvPr/>
        </p:nvCxnSpPr>
        <p:spPr>
          <a:xfrm flipH="1">
            <a:off x="4345324" y="2746875"/>
            <a:ext cx="5214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7"/>
          <p:cNvCxnSpPr>
            <a:stCxn id="419" idx="2"/>
            <a:endCxn id="421" idx="0"/>
          </p:cNvCxnSpPr>
          <p:nvPr/>
        </p:nvCxnSpPr>
        <p:spPr>
          <a:xfrm>
            <a:off x="4866724" y="2746875"/>
            <a:ext cx="451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7"/>
          <p:cNvCxnSpPr>
            <a:stCxn id="420" idx="2"/>
            <a:endCxn id="422" idx="0"/>
          </p:cNvCxnSpPr>
          <p:nvPr/>
        </p:nvCxnSpPr>
        <p:spPr>
          <a:xfrm flipH="1">
            <a:off x="3936175" y="3458100"/>
            <a:ext cx="4092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27"/>
          <p:cNvCxnSpPr>
            <a:stCxn id="420" idx="2"/>
            <a:endCxn id="423" idx="0"/>
          </p:cNvCxnSpPr>
          <p:nvPr/>
        </p:nvCxnSpPr>
        <p:spPr>
          <a:xfrm>
            <a:off x="4345375" y="3458100"/>
            <a:ext cx="444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7"/>
          <p:cNvCxnSpPr>
            <a:stCxn id="418" idx="2"/>
            <a:endCxn id="401" idx="0"/>
          </p:cNvCxnSpPr>
          <p:nvPr/>
        </p:nvCxnSpPr>
        <p:spPr>
          <a:xfrm flipH="1">
            <a:off x="1967121" y="2009775"/>
            <a:ext cx="14595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7"/>
          <p:cNvCxnSpPr>
            <a:stCxn id="418" idx="2"/>
            <a:endCxn id="419" idx="0"/>
          </p:cNvCxnSpPr>
          <p:nvPr/>
        </p:nvCxnSpPr>
        <p:spPr>
          <a:xfrm>
            <a:off x="3426621" y="2009775"/>
            <a:ext cx="14400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27"/>
          <p:cNvSpPr txBox="1"/>
          <p:nvPr/>
        </p:nvSpPr>
        <p:spPr>
          <a:xfrm>
            <a:off x="6976673" y="16374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6242372" y="22832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7748125" y="22832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5776550" y="29944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6709525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75161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82890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543757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636152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9" name="Google Shape;439;p27"/>
          <p:cNvCxnSpPr>
            <a:stCxn id="430" idx="2"/>
            <a:endCxn id="431" idx="0"/>
          </p:cNvCxnSpPr>
          <p:nvPr/>
        </p:nvCxnSpPr>
        <p:spPr>
          <a:xfrm flipH="1">
            <a:off x="6704273" y="20097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7"/>
          <p:cNvCxnSpPr>
            <a:stCxn id="430" idx="2"/>
            <a:endCxn id="432" idx="0"/>
          </p:cNvCxnSpPr>
          <p:nvPr/>
        </p:nvCxnSpPr>
        <p:spPr>
          <a:xfrm>
            <a:off x="7465073" y="20097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7"/>
          <p:cNvCxnSpPr>
            <a:stCxn id="431" idx="2"/>
            <a:endCxn id="433" idx="0"/>
          </p:cNvCxnSpPr>
          <p:nvPr/>
        </p:nvCxnSpPr>
        <p:spPr>
          <a:xfrm flipH="1">
            <a:off x="6238472" y="26555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7"/>
          <p:cNvCxnSpPr>
            <a:stCxn id="431" idx="2"/>
            <a:endCxn id="434" idx="0"/>
          </p:cNvCxnSpPr>
          <p:nvPr/>
        </p:nvCxnSpPr>
        <p:spPr>
          <a:xfrm>
            <a:off x="6704372" y="26555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7"/>
          <p:cNvCxnSpPr>
            <a:stCxn id="432" idx="2"/>
            <a:endCxn id="435" idx="0"/>
          </p:cNvCxnSpPr>
          <p:nvPr/>
        </p:nvCxnSpPr>
        <p:spPr>
          <a:xfrm flipH="1">
            <a:off x="7978225" y="26555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7"/>
          <p:cNvCxnSpPr>
            <a:stCxn id="432" idx="2"/>
            <a:endCxn id="436" idx="0"/>
          </p:cNvCxnSpPr>
          <p:nvPr/>
        </p:nvCxnSpPr>
        <p:spPr>
          <a:xfrm>
            <a:off x="8236525" y="26555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7"/>
          <p:cNvCxnSpPr>
            <a:stCxn id="433" idx="2"/>
            <a:endCxn id="437" idx="0"/>
          </p:cNvCxnSpPr>
          <p:nvPr/>
        </p:nvCxnSpPr>
        <p:spPr>
          <a:xfrm flipH="1">
            <a:off x="5899550" y="33667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7"/>
          <p:cNvCxnSpPr>
            <a:stCxn id="433" idx="2"/>
            <a:endCxn id="438" idx="0"/>
          </p:cNvCxnSpPr>
          <p:nvPr/>
        </p:nvCxnSpPr>
        <p:spPr>
          <a:xfrm>
            <a:off x="6238550" y="33667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27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8" name="Google Shape;448;p27"/>
          <p:cNvCxnSpPr>
            <a:stCxn id="447" idx="2"/>
            <a:endCxn id="418" idx="0"/>
          </p:cNvCxnSpPr>
          <p:nvPr/>
        </p:nvCxnSpPr>
        <p:spPr>
          <a:xfrm flipH="1">
            <a:off x="3426546" y="1390025"/>
            <a:ext cx="2191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7"/>
          <p:cNvCxnSpPr>
            <a:stCxn id="447" idx="2"/>
            <a:endCxn id="430" idx="0"/>
          </p:cNvCxnSpPr>
          <p:nvPr/>
        </p:nvCxnSpPr>
        <p:spPr>
          <a:xfrm>
            <a:off x="5618346" y="1390025"/>
            <a:ext cx="1846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455" name="Google Shape;4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Obvious algorithm ends up duplicating a lot of work!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complexity is </a:t>
            </a:r>
            <a:r>
              <a:rPr i="1" lang="en"/>
              <a:t>O(</a:t>
            </a:r>
            <a:r>
              <a:rPr lang="en"/>
              <a:t>2</a:t>
            </a:r>
            <a:r>
              <a:rPr baseline="30000" i="1" lang="en"/>
              <a:t>n</a:t>
            </a:r>
            <a:r>
              <a:rPr i="1" lang="en"/>
              <a:t>)</a:t>
            </a:r>
            <a:r>
              <a:rPr lang="en"/>
              <a:t> - not good!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avoid doing duplicate work?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Complexity</a:t>
            </a:r>
            <a:endParaRPr/>
          </a:p>
        </p:txBody>
      </p:sp>
      <p:sp>
        <p:nvSpPr>
          <p:cNvPr id="461" name="Google Shape;461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how the amount of computation the algorithm does scales with the size of the input.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as the input gets bigger, how much worse does the algorithm perform?</a:t>
            </a:r>
            <a:endParaRPr/>
          </a:p>
        </p:txBody>
      </p:sp>
      <p:graphicFrame>
        <p:nvGraphicFramePr>
          <p:cNvPr id="462" name="Google Shape;462;p29"/>
          <p:cNvGraphicFramePr/>
          <p:nvPr/>
        </p:nvGraphicFramePr>
        <p:xfrm>
          <a:off x="2159000" y="19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2413000"/>
                <a:gridCol w="2413000"/>
              </a:tblGrid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Runtime Complexity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Rough implication*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O(1)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wesome!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O(log n)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fantastic!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O(n)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reat!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pretty good!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O(n</a:t>
                      </a:r>
                      <a:r>
                        <a:rPr baseline="30000" i="1" lang="en" sz="12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ok!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O(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i="1" lang="en" sz="12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very bad!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O(n!)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extremely bad!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O(n</a:t>
                      </a:r>
                      <a:r>
                        <a:rPr baseline="30000" i="1" lang="en" sz="12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complete disaster!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" name="Google Shape;463;p29"/>
          <p:cNvSpPr txBox="1"/>
          <p:nvPr/>
        </p:nvSpPr>
        <p:spPr>
          <a:xfrm>
            <a:off x="7255500" y="4358700"/>
            <a:ext cx="1888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*Caveat: sometimes it’s just the best you can 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1478823" y="23745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744522" y="30203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2250275" y="30203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30"/>
          <p:cNvSpPr txBox="1"/>
          <p:nvPr/>
        </p:nvSpPr>
        <p:spPr>
          <a:xfrm>
            <a:off x="278700" y="37315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30"/>
          <p:cNvSpPr txBox="1"/>
          <p:nvPr/>
        </p:nvSpPr>
        <p:spPr>
          <a:xfrm>
            <a:off x="1211675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30"/>
          <p:cNvSpPr txBox="1"/>
          <p:nvPr/>
        </p:nvSpPr>
        <p:spPr>
          <a:xfrm>
            <a:off x="20182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27911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-602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30"/>
          <p:cNvSpPr txBox="1"/>
          <p:nvPr/>
        </p:nvSpPr>
        <p:spPr>
          <a:xfrm>
            <a:off x="8636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8" name="Google Shape;478;p30"/>
          <p:cNvCxnSpPr>
            <a:stCxn id="469" idx="2"/>
            <a:endCxn id="470" idx="0"/>
          </p:cNvCxnSpPr>
          <p:nvPr/>
        </p:nvCxnSpPr>
        <p:spPr>
          <a:xfrm flipH="1">
            <a:off x="1206423" y="27468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0"/>
          <p:cNvCxnSpPr>
            <a:stCxn id="469" idx="2"/>
            <a:endCxn id="471" idx="0"/>
          </p:cNvCxnSpPr>
          <p:nvPr/>
        </p:nvCxnSpPr>
        <p:spPr>
          <a:xfrm>
            <a:off x="1967223" y="27468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0"/>
          <p:cNvCxnSpPr>
            <a:stCxn id="470" idx="2"/>
            <a:endCxn id="472" idx="0"/>
          </p:cNvCxnSpPr>
          <p:nvPr/>
        </p:nvCxnSpPr>
        <p:spPr>
          <a:xfrm flipH="1">
            <a:off x="740622" y="33926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0"/>
          <p:cNvCxnSpPr>
            <a:stCxn id="470" idx="2"/>
            <a:endCxn id="473" idx="0"/>
          </p:cNvCxnSpPr>
          <p:nvPr/>
        </p:nvCxnSpPr>
        <p:spPr>
          <a:xfrm>
            <a:off x="1206522" y="33926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30"/>
          <p:cNvCxnSpPr>
            <a:stCxn id="471" idx="2"/>
            <a:endCxn id="474" idx="0"/>
          </p:cNvCxnSpPr>
          <p:nvPr/>
        </p:nvCxnSpPr>
        <p:spPr>
          <a:xfrm flipH="1">
            <a:off x="2480375" y="33926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30"/>
          <p:cNvCxnSpPr>
            <a:stCxn id="471" idx="2"/>
            <a:endCxn id="475" idx="0"/>
          </p:cNvCxnSpPr>
          <p:nvPr/>
        </p:nvCxnSpPr>
        <p:spPr>
          <a:xfrm>
            <a:off x="2738675" y="33926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30"/>
          <p:cNvCxnSpPr>
            <a:stCxn id="472" idx="2"/>
            <a:endCxn id="476" idx="0"/>
          </p:cNvCxnSpPr>
          <p:nvPr/>
        </p:nvCxnSpPr>
        <p:spPr>
          <a:xfrm flipH="1">
            <a:off x="401700" y="41038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0"/>
          <p:cNvCxnSpPr>
            <a:stCxn id="472" idx="2"/>
            <a:endCxn id="477" idx="0"/>
          </p:cNvCxnSpPr>
          <p:nvPr/>
        </p:nvCxnSpPr>
        <p:spPr>
          <a:xfrm>
            <a:off x="740700" y="41038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0"/>
          <p:cNvSpPr txBox="1"/>
          <p:nvPr/>
        </p:nvSpPr>
        <p:spPr>
          <a:xfrm>
            <a:off x="2883171" y="16374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30"/>
          <p:cNvSpPr txBox="1"/>
          <p:nvPr/>
        </p:nvSpPr>
        <p:spPr>
          <a:xfrm>
            <a:off x="4323274" y="23745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3856975" y="30858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4829725" y="3085800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30"/>
          <p:cNvSpPr txBox="1"/>
          <p:nvPr/>
        </p:nvSpPr>
        <p:spPr>
          <a:xfrm>
            <a:off x="34478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30"/>
          <p:cNvSpPr txBox="1"/>
          <p:nvPr/>
        </p:nvSpPr>
        <p:spPr>
          <a:xfrm>
            <a:off x="43010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2" name="Google Shape;492;p30"/>
          <p:cNvCxnSpPr>
            <a:stCxn id="487" idx="2"/>
            <a:endCxn id="488" idx="0"/>
          </p:cNvCxnSpPr>
          <p:nvPr/>
        </p:nvCxnSpPr>
        <p:spPr>
          <a:xfrm flipH="1">
            <a:off x="4345324" y="2746875"/>
            <a:ext cx="5214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0"/>
          <p:cNvCxnSpPr>
            <a:stCxn id="487" idx="2"/>
            <a:endCxn id="489" idx="0"/>
          </p:cNvCxnSpPr>
          <p:nvPr/>
        </p:nvCxnSpPr>
        <p:spPr>
          <a:xfrm>
            <a:off x="4866724" y="2746875"/>
            <a:ext cx="451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30"/>
          <p:cNvCxnSpPr>
            <a:stCxn id="488" idx="2"/>
            <a:endCxn id="490" idx="0"/>
          </p:cNvCxnSpPr>
          <p:nvPr/>
        </p:nvCxnSpPr>
        <p:spPr>
          <a:xfrm flipH="1">
            <a:off x="3936175" y="3458100"/>
            <a:ext cx="4092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0"/>
          <p:cNvCxnSpPr>
            <a:stCxn id="488" idx="2"/>
            <a:endCxn id="491" idx="0"/>
          </p:cNvCxnSpPr>
          <p:nvPr/>
        </p:nvCxnSpPr>
        <p:spPr>
          <a:xfrm>
            <a:off x="4345375" y="3458100"/>
            <a:ext cx="444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0"/>
          <p:cNvCxnSpPr>
            <a:stCxn id="486" idx="2"/>
            <a:endCxn id="469" idx="0"/>
          </p:cNvCxnSpPr>
          <p:nvPr/>
        </p:nvCxnSpPr>
        <p:spPr>
          <a:xfrm flipH="1">
            <a:off x="1967121" y="2009775"/>
            <a:ext cx="14595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0"/>
          <p:cNvCxnSpPr>
            <a:stCxn id="486" idx="2"/>
            <a:endCxn id="487" idx="0"/>
          </p:cNvCxnSpPr>
          <p:nvPr/>
        </p:nvCxnSpPr>
        <p:spPr>
          <a:xfrm>
            <a:off x="3426621" y="2009775"/>
            <a:ext cx="14400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0"/>
          <p:cNvSpPr txBox="1"/>
          <p:nvPr/>
        </p:nvSpPr>
        <p:spPr>
          <a:xfrm>
            <a:off x="6976673" y="16374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30"/>
          <p:cNvSpPr txBox="1"/>
          <p:nvPr/>
        </p:nvSpPr>
        <p:spPr>
          <a:xfrm>
            <a:off x="6242372" y="22832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7748125" y="22832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5776550" y="29944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30"/>
          <p:cNvSpPr txBox="1"/>
          <p:nvPr/>
        </p:nvSpPr>
        <p:spPr>
          <a:xfrm>
            <a:off x="6709525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5161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30"/>
          <p:cNvSpPr txBox="1"/>
          <p:nvPr/>
        </p:nvSpPr>
        <p:spPr>
          <a:xfrm>
            <a:off x="82890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543757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636152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7" name="Google Shape;507;p30"/>
          <p:cNvCxnSpPr>
            <a:stCxn id="498" idx="2"/>
            <a:endCxn id="499" idx="0"/>
          </p:cNvCxnSpPr>
          <p:nvPr/>
        </p:nvCxnSpPr>
        <p:spPr>
          <a:xfrm flipH="1">
            <a:off x="6704273" y="20097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0"/>
          <p:cNvCxnSpPr>
            <a:stCxn id="498" idx="2"/>
            <a:endCxn id="500" idx="0"/>
          </p:cNvCxnSpPr>
          <p:nvPr/>
        </p:nvCxnSpPr>
        <p:spPr>
          <a:xfrm>
            <a:off x="7465073" y="20097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30"/>
          <p:cNvCxnSpPr>
            <a:stCxn id="499" idx="2"/>
            <a:endCxn id="501" idx="0"/>
          </p:cNvCxnSpPr>
          <p:nvPr/>
        </p:nvCxnSpPr>
        <p:spPr>
          <a:xfrm flipH="1">
            <a:off x="6238472" y="26555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0"/>
          <p:cNvCxnSpPr>
            <a:stCxn id="499" idx="2"/>
            <a:endCxn id="502" idx="0"/>
          </p:cNvCxnSpPr>
          <p:nvPr/>
        </p:nvCxnSpPr>
        <p:spPr>
          <a:xfrm>
            <a:off x="6704372" y="26555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0"/>
          <p:cNvCxnSpPr>
            <a:stCxn id="500" idx="2"/>
            <a:endCxn id="503" idx="0"/>
          </p:cNvCxnSpPr>
          <p:nvPr/>
        </p:nvCxnSpPr>
        <p:spPr>
          <a:xfrm flipH="1">
            <a:off x="7978225" y="26555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0"/>
          <p:cNvCxnSpPr>
            <a:stCxn id="500" idx="2"/>
            <a:endCxn id="504" idx="0"/>
          </p:cNvCxnSpPr>
          <p:nvPr/>
        </p:nvCxnSpPr>
        <p:spPr>
          <a:xfrm>
            <a:off x="8236525" y="26555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0"/>
          <p:cNvCxnSpPr>
            <a:stCxn id="501" idx="2"/>
            <a:endCxn id="505" idx="0"/>
          </p:cNvCxnSpPr>
          <p:nvPr/>
        </p:nvCxnSpPr>
        <p:spPr>
          <a:xfrm flipH="1">
            <a:off x="5899550" y="33667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0"/>
          <p:cNvCxnSpPr>
            <a:stCxn id="501" idx="2"/>
            <a:endCxn id="506" idx="0"/>
          </p:cNvCxnSpPr>
          <p:nvPr/>
        </p:nvCxnSpPr>
        <p:spPr>
          <a:xfrm>
            <a:off x="6238550" y="33667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30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6" name="Google Shape;516;p30"/>
          <p:cNvCxnSpPr>
            <a:stCxn id="515" idx="2"/>
            <a:endCxn id="486" idx="0"/>
          </p:cNvCxnSpPr>
          <p:nvPr/>
        </p:nvCxnSpPr>
        <p:spPr>
          <a:xfrm flipH="1">
            <a:off x="3426546" y="1390025"/>
            <a:ext cx="2191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0"/>
          <p:cNvCxnSpPr>
            <a:stCxn id="515" idx="2"/>
            <a:endCxn id="498" idx="0"/>
          </p:cNvCxnSpPr>
          <p:nvPr/>
        </p:nvCxnSpPr>
        <p:spPr>
          <a:xfrm>
            <a:off x="5618346" y="1390025"/>
            <a:ext cx="1846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523" name="Google Shape;523;p31"/>
          <p:cNvSpPr txBox="1"/>
          <p:nvPr/>
        </p:nvSpPr>
        <p:spPr>
          <a:xfrm>
            <a:off x="1478823" y="23745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31"/>
          <p:cNvSpPr txBox="1"/>
          <p:nvPr/>
        </p:nvSpPr>
        <p:spPr>
          <a:xfrm>
            <a:off x="744522" y="30203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31"/>
          <p:cNvSpPr txBox="1"/>
          <p:nvPr/>
        </p:nvSpPr>
        <p:spPr>
          <a:xfrm>
            <a:off x="2250275" y="30203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31"/>
          <p:cNvSpPr txBox="1"/>
          <p:nvPr/>
        </p:nvSpPr>
        <p:spPr>
          <a:xfrm>
            <a:off x="278700" y="37315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1211675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1"/>
          <p:cNvSpPr txBox="1"/>
          <p:nvPr/>
        </p:nvSpPr>
        <p:spPr>
          <a:xfrm>
            <a:off x="20182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31"/>
          <p:cNvSpPr txBox="1"/>
          <p:nvPr/>
        </p:nvSpPr>
        <p:spPr>
          <a:xfrm>
            <a:off x="27911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31"/>
          <p:cNvSpPr txBox="1"/>
          <p:nvPr/>
        </p:nvSpPr>
        <p:spPr>
          <a:xfrm>
            <a:off x="-602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31"/>
          <p:cNvSpPr txBox="1"/>
          <p:nvPr/>
        </p:nvSpPr>
        <p:spPr>
          <a:xfrm>
            <a:off x="8636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2" name="Google Shape;532;p31"/>
          <p:cNvCxnSpPr>
            <a:stCxn id="523" idx="2"/>
            <a:endCxn id="524" idx="0"/>
          </p:cNvCxnSpPr>
          <p:nvPr/>
        </p:nvCxnSpPr>
        <p:spPr>
          <a:xfrm flipH="1">
            <a:off x="1206423" y="27468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1"/>
          <p:cNvCxnSpPr>
            <a:stCxn id="523" idx="2"/>
            <a:endCxn id="525" idx="0"/>
          </p:cNvCxnSpPr>
          <p:nvPr/>
        </p:nvCxnSpPr>
        <p:spPr>
          <a:xfrm>
            <a:off x="1967223" y="27468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31"/>
          <p:cNvCxnSpPr>
            <a:stCxn id="524" idx="2"/>
            <a:endCxn id="526" idx="0"/>
          </p:cNvCxnSpPr>
          <p:nvPr/>
        </p:nvCxnSpPr>
        <p:spPr>
          <a:xfrm flipH="1">
            <a:off x="740622" y="33926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31"/>
          <p:cNvCxnSpPr>
            <a:stCxn id="524" idx="2"/>
            <a:endCxn id="527" idx="0"/>
          </p:cNvCxnSpPr>
          <p:nvPr/>
        </p:nvCxnSpPr>
        <p:spPr>
          <a:xfrm>
            <a:off x="1206522" y="33926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1"/>
          <p:cNvCxnSpPr>
            <a:stCxn id="525" idx="2"/>
            <a:endCxn id="528" idx="0"/>
          </p:cNvCxnSpPr>
          <p:nvPr/>
        </p:nvCxnSpPr>
        <p:spPr>
          <a:xfrm flipH="1">
            <a:off x="2480375" y="33926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1"/>
          <p:cNvCxnSpPr>
            <a:stCxn id="525" idx="2"/>
            <a:endCxn id="529" idx="0"/>
          </p:cNvCxnSpPr>
          <p:nvPr/>
        </p:nvCxnSpPr>
        <p:spPr>
          <a:xfrm>
            <a:off x="2738675" y="33926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1"/>
          <p:cNvCxnSpPr>
            <a:stCxn id="526" idx="2"/>
            <a:endCxn id="530" idx="0"/>
          </p:cNvCxnSpPr>
          <p:nvPr/>
        </p:nvCxnSpPr>
        <p:spPr>
          <a:xfrm flipH="1">
            <a:off x="401700" y="41038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1"/>
          <p:cNvCxnSpPr>
            <a:stCxn id="526" idx="2"/>
            <a:endCxn id="531" idx="0"/>
          </p:cNvCxnSpPr>
          <p:nvPr/>
        </p:nvCxnSpPr>
        <p:spPr>
          <a:xfrm>
            <a:off x="740700" y="41038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1"/>
          <p:cNvSpPr txBox="1"/>
          <p:nvPr/>
        </p:nvSpPr>
        <p:spPr>
          <a:xfrm>
            <a:off x="2883171" y="16374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31"/>
          <p:cNvSpPr txBox="1"/>
          <p:nvPr/>
        </p:nvSpPr>
        <p:spPr>
          <a:xfrm>
            <a:off x="4323274" y="23745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31"/>
          <p:cNvSpPr txBox="1"/>
          <p:nvPr/>
        </p:nvSpPr>
        <p:spPr>
          <a:xfrm>
            <a:off x="3856975" y="30858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31"/>
          <p:cNvSpPr txBox="1"/>
          <p:nvPr/>
        </p:nvSpPr>
        <p:spPr>
          <a:xfrm>
            <a:off x="4829725" y="3085800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31"/>
          <p:cNvSpPr txBox="1"/>
          <p:nvPr/>
        </p:nvSpPr>
        <p:spPr>
          <a:xfrm>
            <a:off x="34478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31"/>
          <p:cNvSpPr txBox="1"/>
          <p:nvPr/>
        </p:nvSpPr>
        <p:spPr>
          <a:xfrm>
            <a:off x="43010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6" name="Google Shape;546;p31"/>
          <p:cNvCxnSpPr>
            <a:stCxn id="541" idx="2"/>
            <a:endCxn id="542" idx="0"/>
          </p:cNvCxnSpPr>
          <p:nvPr/>
        </p:nvCxnSpPr>
        <p:spPr>
          <a:xfrm flipH="1">
            <a:off x="4345324" y="2746875"/>
            <a:ext cx="5214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1"/>
          <p:cNvCxnSpPr>
            <a:stCxn id="541" idx="2"/>
            <a:endCxn id="543" idx="0"/>
          </p:cNvCxnSpPr>
          <p:nvPr/>
        </p:nvCxnSpPr>
        <p:spPr>
          <a:xfrm>
            <a:off x="4866724" y="2746875"/>
            <a:ext cx="451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1"/>
          <p:cNvCxnSpPr>
            <a:stCxn id="542" idx="2"/>
            <a:endCxn id="544" idx="0"/>
          </p:cNvCxnSpPr>
          <p:nvPr/>
        </p:nvCxnSpPr>
        <p:spPr>
          <a:xfrm flipH="1">
            <a:off x="3936175" y="3458100"/>
            <a:ext cx="4092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1"/>
          <p:cNvCxnSpPr>
            <a:stCxn id="542" idx="2"/>
            <a:endCxn id="545" idx="0"/>
          </p:cNvCxnSpPr>
          <p:nvPr/>
        </p:nvCxnSpPr>
        <p:spPr>
          <a:xfrm>
            <a:off x="4345375" y="3458100"/>
            <a:ext cx="444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31"/>
          <p:cNvCxnSpPr>
            <a:stCxn id="540" idx="2"/>
            <a:endCxn id="523" idx="0"/>
          </p:cNvCxnSpPr>
          <p:nvPr/>
        </p:nvCxnSpPr>
        <p:spPr>
          <a:xfrm flipH="1">
            <a:off x="1967121" y="2009775"/>
            <a:ext cx="1459500" cy="364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1"/>
          <p:cNvCxnSpPr>
            <a:stCxn id="540" idx="2"/>
            <a:endCxn id="541" idx="0"/>
          </p:cNvCxnSpPr>
          <p:nvPr/>
        </p:nvCxnSpPr>
        <p:spPr>
          <a:xfrm>
            <a:off x="3426621" y="2009775"/>
            <a:ext cx="14400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1"/>
          <p:cNvSpPr txBox="1"/>
          <p:nvPr/>
        </p:nvSpPr>
        <p:spPr>
          <a:xfrm>
            <a:off x="6976673" y="16374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31"/>
          <p:cNvSpPr txBox="1"/>
          <p:nvPr/>
        </p:nvSpPr>
        <p:spPr>
          <a:xfrm>
            <a:off x="6242372" y="22832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31"/>
          <p:cNvSpPr txBox="1"/>
          <p:nvPr/>
        </p:nvSpPr>
        <p:spPr>
          <a:xfrm>
            <a:off x="7748125" y="22832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31"/>
          <p:cNvSpPr txBox="1"/>
          <p:nvPr/>
        </p:nvSpPr>
        <p:spPr>
          <a:xfrm>
            <a:off x="5776550" y="29944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31"/>
          <p:cNvSpPr txBox="1"/>
          <p:nvPr/>
        </p:nvSpPr>
        <p:spPr>
          <a:xfrm>
            <a:off x="6709525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75161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82890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543757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636152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1" name="Google Shape;561;p31"/>
          <p:cNvCxnSpPr>
            <a:stCxn id="552" idx="2"/>
            <a:endCxn id="553" idx="0"/>
          </p:cNvCxnSpPr>
          <p:nvPr/>
        </p:nvCxnSpPr>
        <p:spPr>
          <a:xfrm flipH="1">
            <a:off x="6704273" y="20097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1"/>
          <p:cNvCxnSpPr>
            <a:stCxn id="552" idx="2"/>
            <a:endCxn id="554" idx="0"/>
          </p:cNvCxnSpPr>
          <p:nvPr/>
        </p:nvCxnSpPr>
        <p:spPr>
          <a:xfrm>
            <a:off x="7465073" y="20097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1"/>
          <p:cNvCxnSpPr>
            <a:stCxn id="553" idx="2"/>
            <a:endCxn id="555" idx="0"/>
          </p:cNvCxnSpPr>
          <p:nvPr/>
        </p:nvCxnSpPr>
        <p:spPr>
          <a:xfrm flipH="1">
            <a:off x="6238472" y="26555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31"/>
          <p:cNvCxnSpPr>
            <a:stCxn id="553" idx="2"/>
            <a:endCxn id="556" idx="0"/>
          </p:cNvCxnSpPr>
          <p:nvPr/>
        </p:nvCxnSpPr>
        <p:spPr>
          <a:xfrm>
            <a:off x="6704372" y="26555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1"/>
          <p:cNvCxnSpPr>
            <a:stCxn id="554" idx="2"/>
            <a:endCxn id="557" idx="0"/>
          </p:cNvCxnSpPr>
          <p:nvPr/>
        </p:nvCxnSpPr>
        <p:spPr>
          <a:xfrm flipH="1">
            <a:off x="7978225" y="26555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1"/>
          <p:cNvCxnSpPr>
            <a:stCxn id="554" idx="2"/>
            <a:endCxn id="558" idx="0"/>
          </p:cNvCxnSpPr>
          <p:nvPr/>
        </p:nvCxnSpPr>
        <p:spPr>
          <a:xfrm>
            <a:off x="8236525" y="26555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1"/>
          <p:cNvCxnSpPr>
            <a:stCxn id="555" idx="2"/>
            <a:endCxn id="559" idx="0"/>
          </p:cNvCxnSpPr>
          <p:nvPr/>
        </p:nvCxnSpPr>
        <p:spPr>
          <a:xfrm flipH="1">
            <a:off x="5899550" y="33667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1"/>
          <p:cNvCxnSpPr>
            <a:stCxn id="555" idx="2"/>
            <a:endCxn id="560" idx="0"/>
          </p:cNvCxnSpPr>
          <p:nvPr/>
        </p:nvCxnSpPr>
        <p:spPr>
          <a:xfrm>
            <a:off x="6238550" y="33667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31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0" name="Google Shape;570;p31"/>
          <p:cNvCxnSpPr>
            <a:stCxn id="569" idx="2"/>
            <a:endCxn id="540" idx="0"/>
          </p:cNvCxnSpPr>
          <p:nvPr/>
        </p:nvCxnSpPr>
        <p:spPr>
          <a:xfrm flipH="1">
            <a:off x="3426546" y="1390025"/>
            <a:ext cx="2191800" cy="24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31"/>
          <p:cNvCxnSpPr>
            <a:stCxn id="569" idx="2"/>
            <a:endCxn id="552" idx="0"/>
          </p:cNvCxnSpPr>
          <p:nvPr/>
        </p:nvCxnSpPr>
        <p:spPr>
          <a:xfrm>
            <a:off x="5618346" y="1390025"/>
            <a:ext cx="1846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Course Staff: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Instructors: Prof. Ramin Zabih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rdz@cs.cornell.edu</a:t>
            </a:r>
            <a:r>
              <a:rPr lang="en" sz="1800"/>
              <a:t>) and Greg Zecchini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gez3@cornell.edu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TA: Gengmo Qi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gq35@cornell.edu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Consultants/Graders: TBD, office hours schedule forthcoming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Links to course website and Slack workspace will be emailed out in the next few days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577" name="Google Shape;5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idea: memoization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Essentially: save the work you’ve done in the past so you can reuse it later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mem = {0:0, 1:1}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n not in mem: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mem[n] = fib(n-1) + fib(n-2)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mem[n]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 with Memoization</a:t>
            </a:r>
            <a:endParaRPr/>
          </a:p>
        </p:txBody>
      </p:sp>
      <p:grpSp>
        <p:nvGrpSpPr>
          <p:cNvPr id="583" name="Google Shape;583;p33"/>
          <p:cNvGrpSpPr/>
          <p:nvPr/>
        </p:nvGrpSpPr>
        <p:grpSpPr>
          <a:xfrm>
            <a:off x="744522" y="2746875"/>
            <a:ext cx="2482553" cy="645725"/>
            <a:chOff x="744522" y="2746875"/>
            <a:chExt cx="2482553" cy="645725"/>
          </a:xfrm>
        </p:grpSpPr>
        <p:sp>
          <p:nvSpPr>
            <p:cNvPr id="584" name="Google Shape;584;p33"/>
            <p:cNvSpPr txBox="1"/>
            <p:nvPr/>
          </p:nvSpPr>
          <p:spPr>
            <a:xfrm>
              <a:off x="744522" y="3020300"/>
              <a:ext cx="9240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fib(3)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5" name="Google Shape;585;p33"/>
            <p:cNvSpPr txBox="1"/>
            <p:nvPr/>
          </p:nvSpPr>
          <p:spPr>
            <a:xfrm>
              <a:off x="2250275" y="3020300"/>
              <a:ext cx="9768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fib(2)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86" name="Google Shape;586;p33"/>
            <p:cNvCxnSpPr>
              <a:stCxn id="587" idx="2"/>
              <a:endCxn id="584" idx="0"/>
            </p:cNvCxnSpPr>
            <p:nvPr/>
          </p:nvCxnSpPr>
          <p:spPr>
            <a:xfrm flipH="1">
              <a:off x="1206423" y="2746875"/>
              <a:ext cx="760800" cy="273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8" name="Google Shape;588;p33"/>
            <p:cNvCxnSpPr>
              <a:stCxn id="587" idx="2"/>
              <a:endCxn id="585" idx="0"/>
            </p:cNvCxnSpPr>
            <p:nvPr/>
          </p:nvCxnSpPr>
          <p:spPr>
            <a:xfrm>
              <a:off x="1967223" y="2746875"/>
              <a:ext cx="771600" cy="273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89" name="Google Shape;589;p33"/>
          <p:cNvGrpSpPr/>
          <p:nvPr/>
        </p:nvGrpSpPr>
        <p:grpSpPr>
          <a:xfrm>
            <a:off x="278700" y="3392600"/>
            <a:ext cx="1856975" cy="919125"/>
            <a:chOff x="278700" y="3392600"/>
            <a:chExt cx="1856975" cy="919125"/>
          </a:xfrm>
        </p:grpSpPr>
        <p:sp>
          <p:nvSpPr>
            <p:cNvPr id="590" name="Google Shape;590;p33"/>
            <p:cNvSpPr txBox="1"/>
            <p:nvPr/>
          </p:nvSpPr>
          <p:spPr>
            <a:xfrm>
              <a:off x="278700" y="3731500"/>
              <a:ext cx="9240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fib(2)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1" name="Google Shape;591;p33"/>
            <p:cNvSpPr txBox="1"/>
            <p:nvPr/>
          </p:nvSpPr>
          <p:spPr>
            <a:xfrm>
              <a:off x="1211675" y="3731525"/>
              <a:ext cx="9240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fib(1)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92" name="Google Shape;592;p33"/>
            <p:cNvCxnSpPr>
              <a:stCxn id="584" idx="2"/>
              <a:endCxn id="590" idx="0"/>
            </p:cNvCxnSpPr>
            <p:nvPr/>
          </p:nvCxnSpPr>
          <p:spPr>
            <a:xfrm flipH="1">
              <a:off x="740622" y="3392600"/>
              <a:ext cx="465900" cy="33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3" name="Google Shape;593;p33"/>
            <p:cNvCxnSpPr>
              <a:stCxn id="584" idx="2"/>
              <a:endCxn id="591" idx="0"/>
            </p:cNvCxnSpPr>
            <p:nvPr/>
          </p:nvCxnSpPr>
          <p:spPr>
            <a:xfrm>
              <a:off x="1206522" y="3392600"/>
              <a:ext cx="467100" cy="33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94" name="Google Shape;594;p33"/>
          <p:cNvGrpSpPr/>
          <p:nvPr/>
        </p:nvGrpSpPr>
        <p:grpSpPr>
          <a:xfrm>
            <a:off x="-60275" y="4103800"/>
            <a:ext cx="1847950" cy="919125"/>
            <a:chOff x="-60275" y="4103800"/>
            <a:chExt cx="1847950" cy="919125"/>
          </a:xfrm>
        </p:grpSpPr>
        <p:sp>
          <p:nvSpPr>
            <p:cNvPr id="595" name="Google Shape;595;p33"/>
            <p:cNvSpPr txBox="1"/>
            <p:nvPr/>
          </p:nvSpPr>
          <p:spPr>
            <a:xfrm>
              <a:off x="-60275" y="4442725"/>
              <a:ext cx="9240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fib(1)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6" name="Google Shape;596;p33"/>
            <p:cNvSpPr txBox="1"/>
            <p:nvPr/>
          </p:nvSpPr>
          <p:spPr>
            <a:xfrm>
              <a:off x="863675" y="4442725"/>
              <a:ext cx="9240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fib(0)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97" name="Google Shape;597;p33"/>
            <p:cNvCxnSpPr>
              <a:stCxn id="590" idx="2"/>
              <a:endCxn id="595" idx="0"/>
            </p:cNvCxnSpPr>
            <p:nvPr/>
          </p:nvCxnSpPr>
          <p:spPr>
            <a:xfrm flipH="1">
              <a:off x="401700" y="4103800"/>
              <a:ext cx="339000" cy="33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8" name="Google Shape;598;p33"/>
            <p:cNvCxnSpPr>
              <a:stCxn id="590" idx="2"/>
              <a:endCxn id="596" idx="0"/>
            </p:cNvCxnSpPr>
            <p:nvPr/>
          </p:nvCxnSpPr>
          <p:spPr>
            <a:xfrm>
              <a:off x="740700" y="4103800"/>
              <a:ext cx="585000" cy="33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99" name="Google Shape;599;p33"/>
          <p:cNvGrpSpPr/>
          <p:nvPr/>
        </p:nvGrpSpPr>
        <p:grpSpPr>
          <a:xfrm>
            <a:off x="1478823" y="2009775"/>
            <a:ext cx="3931352" cy="737100"/>
            <a:chOff x="1478823" y="2009775"/>
            <a:chExt cx="3931352" cy="737100"/>
          </a:xfrm>
        </p:grpSpPr>
        <p:sp>
          <p:nvSpPr>
            <p:cNvPr id="587" name="Google Shape;587;p33"/>
            <p:cNvSpPr txBox="1"/>
            <p:nvPr/>
          </p:nvSpPr>
          <p:spPr>
            <a:xfrm>
              <a:off x="1478823" y="2374575"/>
              <a:ext cx="9768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fib(4)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0" name="Google Shape;600;p33"/>
            <p:cNvSpPr txBox="1"/>
            <p:nvPr/>
          </p:nvSpPr>
          <p:spPr>
            <a:xfrm>
              <a:off x="4323274" y="2374575"/>
              <a:ext cx="10869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fib(3)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01" name="Google Shape;601;p33"/>
            <p:cNvCxnSpPr>
              <a:stCxn id="602" idx="2"/>
              <a:endCxn id="587" idx="0"/>
            </p:cNvCxnSpPr>
            <p:nvPr/>
          </p:nvCxnSpPr>
          <p:spPr>
            <a:xfrm flipH="1">
              <a:off x="1967121" y="2009775"/>
              <a:ext cx="1459500" cy="36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33"/>
            <p:cNvCxnSpPr>
              <a:stCxn id="602" idx="2"/>
              <a:endCxn id="600" idx="0"/>
            </p:cNvCxnSpPr>
            <p:nvPr/>
          </p:nvCxnSpPr>
          <p:spPr>
            <a:xfrm>
              <a:off x="3426621" y="2009775"/>
              <a:ext cx="1440000" cy="36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4" name="Google Shape;604;p33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5" name="Google Shape;605;p33"/>
          <p:cNvGrpSpPr/>
          <p:nvPr/>
        </p:nvGrpSpPr>
        <p:grpSpPr>
          <a:xfrm>
            <a:off x="2883171" y="1390025"/>
            <a:ext cx="5070302" cy="619750"/>
            <a:chOff x="2883171" y="1390025"/>
            <a:chExt cx="5070302" cy="619750"/>
          </a:xfrm>
        </p:grpSpPr>
        <p:sp>
          <p:nvSpPr>
            <p:cNvPr id="602" name="Google Shape;602;p33"/>
            <p:cNvSpPr txBox="1"/>
            <p:nvPr/>
          </p:nvSpPr>
          <p:spPr>
            <a:xfrm>
              <a:off x="2883171" y="1637475"/>
              <a:ext cx="10869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fib(5)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6" name="Google Shape;606;p33"/>
            <p:cNvSpPr txBox="1"/>
            <p:nvPr/>
          </p:nvSpPr>
          <p:spPr>
            <a:xfrm>
              <a:off x="6976673" y="1637475"/>
              <a:ext cx="9768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fib(4)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07" name="Google Shape;607;p33"/>
            <p:cNvCxnSpPr>
              <a:stCxn id="604" idx="2"/>
              <a:endCxn id="602" idx="0"/>
            </p:cNvCxnSpPr>
            <p:nvPr/>
          </p:nvCxnSpPr>
          <p:spPr>
            <a:xfrm flipH="1">
              <a:off x="3426546" y="1390025"/>
              <a:ext cx="2191800" cy="24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8" name="Google Shape;608;p33"/>
            <p:cNvCxnSpPr>
              <a:stCxn id="604" idx="2"/>
              <a:endCxn id="606" idx="0"/>
            </p:cNvCxnSpPr>
            <p:nvPr/>
          </p:nvCxnSpPr>
          <p:spPr>
            <a:xfrm>
              <a:off x="5618346" y="1390025"/>
              <a:ext cx="1846800" cy="24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 with Memoization</a:t>
            </a:r>
            <a:endParaRPr/>
          </a:p>
        </p:txBody>
      </p:sp>
      <p:grpSp>
        <p:nvGrpSpPr>
          <p:cNvPr id="614" name="Google Shape;614;p34"/>
          <p:cNvGrpSpPr/>
          <p:nvPr/>
        </p:nvGrpSpPr>
        <p:grpSpPr>
          <a:xfrm>
            <a:off x="744522" y="2746875"/>
            <a:ext cx="2482553" cy="645725"/>
            <a:chOff x="744522" y="2746875"/>
            <a:chExt cx="2482553" cy="645725"/>
          </a:xfrm>
        </p:grpSpPr>
        <p:sp>
          <p:nvSpPr>
            <p:cNvPr id="615" name="Google Shape;615;p34"/>
            <p:cNvSpPr txBox="1"/>
            <p:nvPr/>
          </p:nvSpPr>
          <p:spPr>
            <a:xfrm>
              <a:off x="744522" y="3020300"/>
              <a:ext cx="9240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fib(3)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6" name="Google Shape;616;p34"/>
            <p:cNvSpPr txBox="1"/>
            <p:nvPr/>
          </p:nvSpPr>
          <p:spPr>
            <a:xfrm>
              <a:off x="2250275" y="3020300"/>
              <a:ext cx="9768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fib(2)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17" name="Google Shape;617;p34"/>
            <p:cNvCxnSpPr>
              <a:stCxn id="618" idx="2"/>
              <a:endCxn id="615" idx="0"/>
            </p:cNvCxnSpPr>
            <p:nvPr/>
          </p:nvCxnSpPr>
          <p:spPr>
            <a:xfrm flipH="1">
              <a:off x="1206423" y="2746875"/>
              <a:ext cx="760800" cy="273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9" name="Google Shape;619;p34"/>
            <p:cNvCxnSpPr>
              <a:stCxn id="618" idx="2"/>
              <a:endCxn id="616" idx="0"/>
            </p:cNvCxnSpPr>
            <p:nvPr/>
          </p:nvCxnSpPr>
          <p:spPr>
            <a:xfrm>
              <a:off x="1967223" y="2746875"/>
              <a:ext cx="771600" cy="273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0" name="Google Shape;620;p34"/>
          <p:cNvGrpSpPr/>
          <p:nvPr/>
        </p:nvGrpSpPr>
        <p:grpSpPr>
          <a:xfrm>
            <a:off x="278700" y="3392600"/>
            <a:ext cx="1856975" cy="919125"/>
            <a:chOff x="278700" y="3392600"/>
            <a:chExt cx="1856975" cy="919125"/>
          </a:xfrm>
        </p:grpSpPr>
        <p:sp>
          <p:nvSpPr>
            <p:cNvPr id="621" name="Google Shape;621;p34"/>
            <p:cNvSpPr txBox="1"/>
            <p:nvPr/>
          </p:nvSpPr>
          <p:spPr>
            <a:xfrm>
              <a:off x="278700" y="3731500"/>
              <a:ext cx="9240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fib(2)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2" name="Google Shape;622;p34"/>
            <p:cNvSpPr txBox="1"/>
            <p:nvPr/>
          </p:nvSpPr>
          <p:spPr>
            <a:xfrm>
              <a:off x="1211675" y="3731525"/>
              <a:ext cx="9240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fib(1)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23" name="Google Shape;623;p34"/>
            <p:cNvCxnSpPr>
              <a:stCxn id="615" idx="2"/>
              <a:endCxn id="621" idx="0"/>
            </p:cNvCxnSpPr>
            <p:nvPr/>
          </p:nvCxnSpPr>
          <p:spPr>
            <a:xfrm flipH="1">
              <a:off x="740622" y="3392600"/>
              <a:ext cx="465900" cy="33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4" name="Google Shape;624;p34"/>
            <p:cNvCxnSpPr>
              <a:stCxn id="615" idx="2"/>
              <a:endCxn id="622" idx="0"/>
            </p:cNvCxnSpPr>
            <p:nvPr/>
          </p:nvCxnSpPr>
          <p:spPr>
            <a:xfrm>
              <a:off x="1206522" y="3392600"/>
              <a:ext cx="467100" cy="33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5" name="Google Shape;625;p34"/>
          <p:cNvGrpSpPr/>
          <p:nvPr/>
        </p:nvGrpSpPr>
        <p:grpSpPr>
          <a:xfrm>
            <a:off x="-60275" y="4103800"/>
            <a:ext cx="1847950" cy="919125"/>
            <a:chOff x="-60275" y="4103800"/>
            <a:chExt cx="1847950" cy="919125"/>
          </a:xfrm>
        </p:grpSpPr>
        <p:sp>
          <p:nvSpPr>
            <p:cNvPr id="626" name="Google Shape;626;p34"/>
            <p:cNvSpPr txBox="1"/>
            <p:nvPr/>
          </p:nvSpPr>
          <p:spPr>
            <a:xfrm>
              <a:off x="-60275" y="4442725"/>
              <a:ext cx="9240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fib(1)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7" name="Google Shape;627;p34"/>
            <p:cNvSpPr txBox="1"/>
            <p:nvPr/>
          </p:nvSpPr>
          <p:spPr>
            <a:xfrm>
              <a:off x="863675" y="4442725"/>
              <a:ext cx="9240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fib(0)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28" name="Google Shape;628;p34"/>
            <p:cNvCxnSpPr>
              <a:stCxn id="621" idx="2"/>
              <a:endCxn id="626" idx="0"/>
            </p:cNvCxnSpPr>
            <p:nvPr/>
          </p:nvCxnSpPr>
          <p:spPr>
            <a:xfrm flipH="1">
              <a:off x="401700" y="4103800"/>
              <a:ext cx="339000" cy="33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9" name="Google Shape;629;p34"/>
            <p:cNvCxnSpPr>
              <a:stCxn id="621" idx="2"/>
              <a:endCxn id="627" idx="0"/>
            </p:cNvCxnSpPr>
            <p:nvPr/>
          </p:nvCxnSpPr>
          <p:spPr>
            <a:xfrm>
              <a:off x="740700" y="4103800"/>
              <a:ext cx="585000" cy="33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30" name="Google Shape;630;p34"/>
          <p:cNvGrpSpPr/>
          <p:nvPr/>
        </p:nvGrpSpPr>
        <p:grpSpPr>
          <a:xfrm>
            <a:off x="1478823" y="2009775"/>
            <a:ext cx="3931352" cy="737100"/>
            <a:chOff x="1478823" y="2009775"/>
            <a:chExt cx="3931352" cy="737100"/>
          </a:xfrm>
        </p:grpSpPr>
        <p:sp>
          <p:nvSpPr>
            <p:cNvPr id="618" name="Google Shape;618;p34"/>
            <p:cNvSpPr txBox="1"/>
            <p:nvPr/>
          </p:nvSpPr>
          <p:spPr>
            <a:xfrm>
              <a:off x="1478823" y="2374575"/>
              <a:ext cx="9768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fib(4)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1" name="Google Shape;631;p34"/>
            <p:cNvSpPr txBox="1"/>
            <p:nvPr/>
          </p:nvSpPr>
          <p:spPr>
            <a:xfrm>
              <a:off x="4323274" y="2374575"/>
              <a:ext cx="10869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fib(3)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32" name="Google Shape;632;p34"/>
            <p:cNvCxnSpPr>
              <a:stCxn id="633" idx="2"/>
              <a:endCxn id="618" idx="0"/>
            </p:cNvCxnSpPr>
            <p:nvPr/>
          </p:nvCxnSpPr>
          <p:spPr>
            <a:xfrm flipH="1">
              <a:off x="1967121" y="2009775"/>
              <a:ext cx="1459500" cy="36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4" name="Google Shape;634;p34"/>
            <p:cNvCxnSpPr>
              <a:stCxn id="633" idx="2"/>
              <a:endCxn id="631" idx="0"/>
            </p:cNvCxnSpPr>
            <p:nvPr/>
          </p:nvCxnSpPr>
          <p:spPr>
            <a:xfrm>
              <a:off x="3426621" y="2009775"/>
              <a:ext cx="1440000" cy="36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35" name="Google Shape;635;p34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6" name="Google Shape;636;p34"/>
          <p:cNvGrpSpPr/>
          <p:nvPr/>
        </p:nvGrpSpPr>
        <p:grpSpPr>
          <a:xfrm>
            <a:off x="2883171" y="1390025"/>
            <a:ext cx="5070302" cy="619750"/>
            <a:chOff x="2883171" y="1390025"/>
            <a:chExt cx="5070302" cy="619750"/>
          </a:xfrm>
        </p:grpSpPr>
        <p:sp>
          <p:nvSpPr>
            <p:cNvPr id="633" name="Google Shape;633;p34"/>
            <p:cNvSpPr txBox="1"/>
            <p:nvPr/>
          </p:nvSpPr>
          <p:spPr>
            <a:xfrm>
              <a:off x="2883171" y="1637475"/>
              <a:ext cx="10869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fib(5)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7" name="Google Shape;637;p34"/>
            <p:cNvSpPr txBox="1"/>
            <p:nvPr/>
          </p:nvSpPr>
          <p:spPr>
            <a:xfrm>
              <a:off x="6976673" y="1637475"/>
              <a:ext cx="976800" cy="3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fib(4)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38" name="Google Shape;638;p34"/>
            <p:cNvCxnSpPr>
              <a:stCxn id="635" idx="2"/>
              <a:endCxn id="633" idx="0"/>
            </p:cNvCxnSpPr>
            <p:nvPr/>
          </p:nvCxnSpPr>
          <p:spPr>
            <a:xfrm flipH="1">
              <a:off x="3426546" y="1390025"/>
              <a:ext cx="2191800" cy="24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9" name="Google Shape;639;p34"/>
            <p:cNvCxnSpPr>
              <a:stCxn id="635" idx="2"/>
              <a:endCxn id="637" idx="0"/>
            </p:cNvCxnSpPr>
            <p:nvPr/>
          </p:nvCxnSpPr>
          <p:spPr>
            <a:xfrm>
              <a:off x="5618346" y="1390025"/>
              <a:ext cx="1846800" cy="24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645" name="Google Shape;645;p35"/>
          <p:cNvSpPr txBox="1"/>
          <p:nvPr/>
        </p:nvSpPr>
        <p:spPr>
          <a:xfrm>
            <a:off x="1478823" y="23745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744522" y="30203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5"/>
          <p:cNvSpPr txBox="1"/>
          <p:nvPr/>
        </p:nvSpPr>
        <p:spPr>
          <a:xfrm>
            <a:off x="2250275" y="30203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35"/>
          <p:cNvSpPr txBox="1"/>
          <p:nvPr/>
        </p:nvSpPr>
        <p:spPr>
          <a:xfrm>
            <a:off x="278700" y="37315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35"/>
          <p:cNvSpPr txBox="1"/>
          <p:nvPr/>
        </p:nvSpPr>
        <p:spPr>
          <a:xfrm>
            <a:off x="1211675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35"/>
          <p:cNvSpPr txBox="1"/>
          <p:nvPr/>
        </p:nvSpPr>
        <p:spPr>
          <a:xfrm>
            <a:off x="20182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35"/>
          <p:cNvSpPr txBox="1"/>
          <p:nvPr/>
        </p:nvSpPr>
        <p:spPr>
          <a:xfrm>
            <a:off x="2791150" y="37315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35"/>
          <p:cNvSpPr txBox="1"/>
          <p:nvPr/>
        </p:nvSpPr>
        <p:spPr>
          <a:xfrm>
            <a:off x="-602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35"/>
          <p:cNvSpPr txBox="1"/>
          <p:nvPr/>
        </p:nvSpPr>
        <p:spPr>
          <a:xfrm>
            <a:off x="863675" y="44427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4" name="Google Shape;654;p35"/>
          <p:cNvCxnSpPr>
            <a:stCxn id="645" idx="2"/>
            <a:endCxn id="646" idx="0"/>
          </p:cNvCxnSpPr>
          <p:nvPr/>
        </p:nvCxnSpPr>
        <p:spPr>
          <a:xfrm flipH="1">
            <a:off x="1206423" y="27468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35"/>
          <p:cNvCxnSpPr>
            <a:stCxn id="645" idx="2"/>
            <a:endCxn id="647" idx="0"/>
          </p:cNvCxnSpPr>
          <p:nvPr/>
        </p:nvCxnSpPr>
        <p:spPr>
          <a:xfrm>
            <a:off x="1967223" y="27468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35"/>
          <p:cNvCxnSpPr>
            <a:stCxn id="646" idx="2"/>
            <a:endCxn id="648" idx="0"/>
          </p:cNvCxnSpPr>
          <p:nvPr/>
        </p:nvCxnSpPr>
        <p:spPr>
          <a:xfrm flipH="1">
            <a:off x="740622" y="33926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35"/>
          <p:cNvCxnSpPr>
            <a:stCxn id="646" idx="2"/>
            <a:endCxn id="649" idx="0"/>
          </p:cNvCxnSpPr>
          <p:nvPr/>
        </p:nvCxnSpPr>
        <p:spPr>
          <a:xfrm>
            <a:off x="1206522" y="33926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35"/>
          <p:cNvCxnSpPr>
            <a:stCxn id="647" idx="2"/>
            <a:endCxn id="650" idx="0"/>
          </p:cNvCxnSpPr>
          <p:nvPr/>
        </p:nvCxnSpPr>
        <p:spPr>
          <a:xfrm flipH="1">
            <a:off x="2480375" y="33926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35"/>
          <p:cNvCxnSpPr>
            <a:stCxn id="647" idx="2"/>
            <a:endCxn id="651" idx="0"/>
          </p:cNvCxnSpPr>
          <p:nvPr/>
        </p:nvCxnSpPr>
        <p:spPr>
          <a:xfrm>
            <a:off x="2738675" y="33926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35"/>
          <p:cNvCxnSpPr>
            <a:stCxn id="648" idx="2"/>
            <a:endCxn id="652" idx="0"/>
          </p:cNvCxnSpPr>
          <p:nvPr/>
        </p:nvCxnSpPr>
        <p:spPr>
          <a:xfrm flipH="1">
            <a:off x="401700" y="41038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35"/>
          <p:cNvCxnSpPr>
            <a:stCxn id="648" idx="2"/>
            <a:endCxn id="653" idx="0"/>
          </p:cNvCxnSpPr>
          <p:nvPr/>
        </p:nvCxnSpPr>
        <p:spPr>
          <a:xfrm>
            <a:off x="740700" y="41038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35"/>
          <p:cNvSpPr txBox="1"/>
          <p:nvPr/>
        </p:nvSpPr>
        <p:spPr>
          <a:xfrm>
            <a:off x="2883171" y="16374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35"/>
          <p:cNvSpPr txBox="1"/>
          <p:nvPr/>
        </p:nvSpPr>
        <p:spPr>
          <a:xfrm>
            <a:off x="4323274" y="237457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35"/>
          <p:cNvSpPr txBox="1"/>
          <p:nvPr/>
        </p:nvSpPr>
        <p:spPr>
          <a:xfrm>
            <a:off x="3856975" y="30858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35"/>
          <p:cNvSpPr txBox="1"/>
          <p:nvPr/>
        </p:nvSpPr>
        <p:spPr>
          <a:xfrm>
            <a:off x="4829725" y="3085800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35"/>
          <p:cNvSpPr txBox="1"/>
          <p:nvPr/>
        </p:nvSpPr>
        <p:spPr>
          <a:xfrm>
            <a:off x="34478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35"/>
          <p:cNvSpPr txBox="1"/>
          <p:nvPr/>
        </p:nvSpPr>
        <p:spPr>
          <a:xfrm>
            <a:off x="4301000" y="3797025"/>
            <a:ext cx="976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8" name="Google Shape;668;p35"/>
          <p:cNvCxnSpPr>
            <a:stCxn id="663" idx="2"/>
            <a:endCxn id="664" idx="0"/>
          </p:cNvCxnSpPr>
          <p:nvPr/>
        </p:nvCxnSpPr>
        <p:spPr>
          <a:xfrm flipH="1">
            <a:off x="4345324" y="2746875"/>
            <a:ext cx="5214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35"/>
          <p:cNvCxnSpPr>
            <a:stCxn id="663" idx="2"/>
            <a:endCxn id="665" idx="0"/>
          </p:cNvCxnSpPr>
          <p:nvPr/>
        </p:nvCxnSpPr>
        <p:spPr>
          <a:xfrm>
            <a:off x="4866724" y="2746875"/>
            <a:ext cx="4515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35"/>
          <p:cNvCxnSpPr>
            <a:stCxn id="664" idx="2"/>
            <a:endCxn id="666" idx="0"/>
          </p:cNvCxnSpPr>
          <p:nvPr/>
        </p:nvCxnSpPr>
        <p:spPr>
          <a:xfrm flipH="1">
            <a:off x="3936175" y="3458100"/>
            <a:ext cx="4092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35"/>
          <p:cNvCxnSpPr>
            <a:stCxn id="664" idx="2"/>
            <a:endCxn id="667" idx="0"/>
          </p:cNvCxnSpPr>
          <p:nvPr/>
        </p:nvCxnSpPr>
        <p:spPr>
          <a:xfrm>
            <a:off x="4345375" y="3458100"/>
            <a:ext cx="444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5"/>
          <p:cNvCxnSpPr>
            <a:stCxn id="662" idx="2"/>
            <a:endCxn id="645" idx="0"/>
          </p:cNvCxnSpPr>
          <p:nvPr/>
        </p:nvCxnSpPr>
        <p:spPr>
          <a:xfrm flipH="1">
            <a:off x="1967121" y="2009775"/>
            <a:ext cx="14595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35"/>
          <p:cNvCxnSpPr>
            <a:stCxn id="662" idx="2"/>
            <a:endCxn id="663" idx="0"/>
          </p:cNvCxnSpPr>
          <p:nvPr/>
        </p:nvCxnSpPr>
        <p:spPr>
          <a:xfrm>
            <a:off x="3426621" y="2009775"/>
            <a:ext cx="14400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35"/>
          <p:cNvSpPr txBox="1"/>
          <p:nvPr/>
        </p:nvSpPr>
        <p:spPr>
          <a:xfrm>
            <a:off x="6976673" y="1637475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35"/>
          <p:cNvSpPr txBox="1"/>
          <p:nvPr/>
        </p:nvSpPr>
        <p:spPr>
          <a:xfrm>
            <a:off x="6242372" y="22832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35"/>
          <p:cNvSpPr txBox="1"/>
          <p:nvPr/>
        </p:nvSpPr>
        <p:spPr>
          <a:xfrm>
            <a:off x="7748125" y="2283200"/>
            <a:ext cx="9768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5776550" y="2994400"/>
            <a:ext cx="924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5"/>
          <p:cNvSpPr txBox="1"/>
          <p:nvPr/>
        </p:nvSpPr>
        <p:spPr>
          <a:xfrm>
            <a:off x="6709525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5"/>
          <p:cNvSpPr txBox="1"/>
          <p:nvPr/>
        </p:nvSpPr>
        <p:spPr>
          <a:xfrm>
            <a:off x="75161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35"/>
          <p:cNvSpPr txBox="1"/>
          <p:nvPr/>
        </p:nvSpPr>
        <p:spPr>
          <a:xfrm>
            <a:off x="8289000" y="29944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35"/>
          <p:cNvSpPr txBox="1"/>
          <p:nvPr/>
        </p:nvSpPr>
        <p:spPr>
          <a:xfrm>
            <a:off x="543757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35"/>
          <p:cNvSpPr txBox="1"/>
          <p:nvPr/>
        </p:nvSpPr>
        <p:spPr>
          <a:xfrm>
            <a:off x="6361525" y="3705625"/>
            <a:ext cx="92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3" name="Google Shape;683;p35"/>
          <p:cNvCxnSpPr>
            <a:stCxn id="674" idx="2"/>
            <a:endCxn id="675" idx="0"/>
          </p:cNvCxnSpPr>
          <p:nvPr/>
        </p:nvCxnSpPr>
        <p:spPr>
          <a:xfrm flipH="1">
            <a:off x="6704273" y="2009775"/>
            <a:ext cx="760800" cy="27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35"/>
          <p:cNvCxnSpPr>
            <a:stCxn id="674" idx="2"/>
            <a:endCxn id="676" idx="0"/>
          </p:cNvCxnSpPr>
          <p:nvPr/>
        </p:nvCxnSpPr>
        <p:spPr>
          <a:xfrm>
            <a:off x="7465073" y="2009775"/>
            <a:ext cx="771600" cy="27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35"/>
          <p:cNvCxnSpPr>
            <a:stCxn id="675" idx="2"/>
            <a:endCxn id="677" idx="0"/>
          </p:cNvCxnSpPr>
          <p:nvPr/>
        </p:nvCxnSpPr>
        <p:spPr>
          <a:xfrm flipH="1">
            <a:off x="6238472" y="2655500"/>
            <a:ext cx="4659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35"/>
          <p:cNvCxnSpPr>
            <a:stCxn id="675" idx="2"/>
            <a:endCxn id="678" idx="0"/>
          </p:cNvCxnSpPr>
          <p:nvPr/>
        </p:nvCxnSpPr>
        <p:spPr>
          <a:xfrm>
            <a:off x="6704372" y="2655500"/>
            <a:ext cx="4671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35"/>
          <p:cNvCxnSpPr>
            <a:stCxn id="676" idx="2"/>
            <a:endCxn id="679" idx="0"/>
          </p:cNvCxnSpPr>
          <p:nvPr/>
        </p:nvCxnSpPr>
        <p:spPr>
          <a:xfrm flipH="1">
            <a:off x="7978225" y="2655500"/>
            <a:ext cx="2583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5"/>
          <p:cNvCxnSpPr>
            <a:stCxn id="676" idx="2"/>
            <a:endCxn id="680" idx="0"/>
          </p:cNvCxnSpPr>
          <p:nvPr/>
        </p:nvCxnSpPr>
        <p:spPr>
          <a:xfrm>
            <a:off x="8236525" y="2655500"/>
            <a:ext cx="5145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35"/>
          <p:cNvCxnSpPr>
            <a:stCxn id="677" idx="2"/>
            <a:endCxn id="681" idx="0"/>
          </p:cNvCxnSpPr>
          <p:nvPr/>
        </p:nvCxnSpPr>
        <p:spPr>
          <a:xfrm flipH="1">
            <a:off x="5899550" y="3366700"/>
            <a:ext cx="339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5"/>
          <p:cNvCxnSpPr>
            <a:stCxn id="677" idx="2"/>
            <a:endCxn id="682" idx="0"/>
          </p:cNvCxnSpPr>
          <p:nvPr/>
        </p:nvCxnSpPr>
        <p:spPr>
          <a:xfrm>
            <a:off x="6238550" y="3366700"/>
            <a:ext cx="5850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35"/>
          <p:cNvSpPr txBox="1"/>
          <p:nvPr/>
        </p:nvSpPr>
        <p:spPr>
          <a:xfrm>
            <a:off x="5074896" y="1017725"/>
            <a:ext cx="10869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Google Shape;692;p35"/>
          <p:cNvCxnSpPr>
            <a:stCxn id="691" idx="2"/>
            <a:endCxn id="662" idx="0"/>
          </p:cNvCxnSpPr>
          <p:nvPr/>
        </p:nvCxnSpPr>
        <p:spPr>
          <a:xfrm flipH="1">
            <a:off x="3426546" y="1390025"/>
            <a:ext cx="2191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5"/>
          <p:cNvCxnSpPr>
            <a:stCxn id="691" idx="2"/>
            <a:endCxn id="674" idx="0"/>
          </p:cNvCxnSpPr>
          <p:nvPr/>
        </p:nvCxnSpPr>
        <p:spPr>
          <a:xfrm>
            <a:off x="5618346" y="1390025"/>
            <a:ext cx="1846800" cy="24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699" name="Google Shape;6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runtime with memoization: </a:t>
            </a:r>
            <a:r>
              <a:rPr i="1" lang="en"/>
              <a:t>O(n)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from </a:t>
            </a:r>
            <a:r>
              <a:rPr i="1" lang="en"/>
              <a:t>O(</a:t>
            </a:r>
            <a:r>
              <a:rPr lang="en"/>
              <a:t>2</a:t>
            </a:r>
            <a:r>
              <a:rPr baseline="30000" i="1" lang="en"/>
              <a:t>n</a:t>
            </a:r>
            <a:r>
              <a:rPr i="1" lang="en"/>
              <a:t>)</a:t>
            </a:r>
            <a:r>
              <a:rPr lang="en"/>
              <a:t> to </a:t>
            </a:r>
            <a:r>
              <a:rPr i="1" lang="en"/>
              <a:t>O(n)</a:t>
            </a:r>
            <a:r>
              <a:rPr lang="en"/>
              <a:t> is a </a:t>
            </a:r>
            <a:r>
              <a:rPr b="1" lang="en"/>
              <a:t>massive</a:t>
            </a:r>
            <a:r>
              <a:rPr lang="en"/>
              <a:t> improvement!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705" name="Google Shape;7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technique to solve problems that have an “optimal substructure.”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an optimal solution to a problem can be built from optimal solutions to subproblems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fib(n-1) and fib(n-2) can be used to calculate fib(n)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Programming also requires “overlapping subproblems.”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.e. there is shared work in the recursive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fib(n) = fib(n-1) + fib(n-2)     &lt;- notice that fib(n-1) can be expanded to also need fib(n-2)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if subproblems don’t overlap, you may still be able to develop a “Divide and Conquer” algorithm</a:t>
            </a:r>
            <a:endParaRPr/>
          </a:p>
        </p:txBody>
      </p:sp>
      <p:sp>
        <p:nvSpPr>
          <p:cNvPr id="706" name="Google Shape;706;p37"/>
          <p:cNvSpPr txBox="1"/>
          <p:nvPr/>
        </p:nvSpPr>
        <p:spPr>
          <a:xfrm>
            <a:off x="464950" y="3406375"/>
            <a:ext cx="35742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ef fib(n):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 n == 0 or n == 1: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eturn fib(n-1) + fib(n-2)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37"/>
          <p:cNvSpPr txBox="1"/>
          <p:nvPr/>
        </p:nvSpPr>
        <p:spPr>
          <a:xfrm>
            <a:off x="4736675" y="3367675"/>
            <a:ext cx="42549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em = {0:0, 1:1}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 n not in mem: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mem[n] = fib(n-1) + fib(n-2)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mem[n]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</p:txBody>
      </p:sp>
      <p:sp>
        <p:nvSpPr>
          <p:cNvPr id="713" name="Google Shape;713;p38"/>
          <p:cNvSpPr txBox="1"/>
          <p:nvPr>
            <p:ph idx="1" type="body"/>
          </p:nvPr>
        </p:nvSpPr>
        <p:spPr>
          <a:xfrm>
            <a:off x="311700" y="1152475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subsequence of a string </a:t>
            </a:r>
            <a:r>
              <a:rPr i="1" lang="en"/>
              <a:t>s</a:t>
            </a:r>
            <a:r>
              <a:rPr lang="en"/>
              <a:t> </a:t>
            </a:r>
            <a:r>
              <a:rPr lang="en"/>
              <a:t>to be a string </a:t>
            </a:r>
            <a:r>
              <a:rPr i="1" lang="en"/>
              <a:t>s’</a:t>
            </a:r>
            <a:r>
              <a:rPr lang="en"/>
              <a:t> where all characters of </a:t>
            </a:r>
            <a:r>
              <a:rPr i="1" lang="en"/>
              <a:t>s’</a:t>
            </a:r>
            <a:r>
              <a:rPr lang="en"/>
              <a:t> appear in </a:t>
            </a:r>
            <a:r>
              <a:rPr i="1" lang="en"/>
              <a:t>s</a:t>
            </a:r>
            <a:r>
              <a:rPr lang="en"/>
              <a:t> and are in the same order in both </a:t>
            </a:r>
            <a:r>
              <a:rPr i="1" lang="en"/>
              <a:t>s </a:t>
            </a:r>
            <a:r>
              <a:rPr lang="en"/>
              <a:t>and </a:t>
            </a:r>
            <a:r>
              <a:rPr i="1" lang="en"/>
              <a:t>s’.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MTA, H, ATTN, HAT are all subsequences of MANHATTAN, but TAM is not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statement: given two strings </a:t>
            </a:r>
            <a:r>
              <a:rPr i="1" lang="en"/>
              <a:t>s </a:t>
            </a:r>
            <a:r>
              <a:rPr lang="en"/>
              <a:t>and </a:t>
            </a:r>
            <a:r>
              <a:rPr i="1" lang="en"/>
              <a:t>t</a:t>
            </a:r>
            <a:r>
              <a:rPr lang="en"/>
              <a:t>, find the longest subsequence common to both strings.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our strings are ITHACA and MANHATTAN, the LCS would be HAA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force: enumerate all subsequences of </a:t>
            </a:r>
            <a:r>
              <a:rPr i="1" lang="en"/>
              <a:t>s</a:t>
            </a:r>
            <a:r>
              <a:rPr lang="en"/>
              <a:t> and check if each is a subsequence of </a:t>
            </a:r>
            <a:r>
              <a:rPr i="1" lang="en"/>
              <a:t>t</a:t>
            </a:r>
            <a:r>
              <a:rPr lang="en"/>
              <a:t>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Runtime complexity: </a:t>
            </a:r>
            <a:r>
              <a:rPr i="1" lang="en"/>
              <a:t>O(2</a:t>
            </a:r>
            <a:r>
              <a:rPr baseline="30000" i="1" lang="en"/>
              <a:t>n</a:t>
            </a:r>
            <a:r>
              <a:rPr i="1" lang="en"/>
              <a:t>)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this problem have an optimal substructure?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#1: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at least one of </a:t>
            </a:r>
            <a:r>
              <a:rPr i="1" lang="en"/>
              <a:t>s</a:t>
            </a:r>
            <a:r>
              <a:rPr lang="en"/>
              <a:t> or </a:t>
            </a:r>
            <a:r>
              <a:rPr i="1" lang="en"/>
              <a:t>t </a:t>
            </a:r>
            <a:r>
              <a:rPr lang="en"/>
              <a:t>is the empty string, then </a:t>
            </a:r>
            <a:r>
              <a:rPr i="1" lang="en"/>
              <a:t>LCS(s, t)</a:t>
            </a:r>
            <a:r>
              <a:rPr lang="en"/>
              <a:t> is also the empty string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#2: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case where </a:t>
            </a:r>
            <a:r>
              <a:rPr i="1" lang="en"/>
              <a:t>s</a:t>
            </a:r>
            <a:r>
              <a:rPr lang="en"/>
              <a:t> and </a:t>
            </a:r>
            <a:r>
              <a:rPr i="1" lang="en"/>
              <a:t>t</a:t>
            </a:r>
            <a:r>
              <a:rPr lang="en"/>
              <a:t> end in the same letter. Example: MANHATTAN and MADMEN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know they both end in N, let’s guess that </a:t>
            </a:r>
            <a:r>
              <a:rPr i="1" lang="en"/>
              <a:t>LCS(</a:t>
            </a:r>
            <a:r>
              <a:rPr lang="en"/>
              <a:t>MANHATTAN, MADMEN</a:t>
            </a:r>
            <a:r>
              <a:rPr i="1" lang="en"/>
              <a:t>)</a:t>
            </a:r>
            <a:r>
              <a:rPr lang="en"/>
              <a:t> ends in 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</a:t>
            </a:r>
            <a:r>
              <a:rPr i="1" lang="en"/>
              <a:t>LCS(</a:t>
            </a:r>
            <a:r>
              <a:rPr lang="en"/>
              <a:t>MANHATTA, MADME</a:t>
            </a:r>
            <a:r>
              <a:rPr i="1" lang="en"/>
              <a:t>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By inspection, this equals MA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 </a:t>
            </a:r>
            <a:r>
              <a:rPr i="1" lang="en"/>
              <a:t>LCS(</a:t>
            </a:r>
            <a:r>
              <a:rPr lang="en"/>
              <a:t>MANHATTA, MADME</a:t>
            </a:r>
            <a:r>
              <a:rPr i="1" lang="en"/>
              <a:t>)</a:t>
            </a:r>
            <a:r>
              <a:rPr lang="en"/>
              <a:t> + N = MAN = </a:t>
            </a:r>
            <a:r>
              <a:rPr i="1" lang="en"/>
              <a:t>LCS(</a:t>
            </a:r>
            <a:r>
              <a:rPr lang="en"/>
              <a:t>MANHATTAN, MADMEN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generally,</a:t>
            </a:r>
            <a:endParaRPr/>
          </a:p>
        </p:txBody>
      </p:sp>
      <p:sp>
        <p:nvSpPr>
          <p:cNvPr id="726" name="Google Shape;726;p40"/>
          <p:cNvSpPr txBox="1"/>
          <p:nvPr/>
        </p:nvSpPr>
        <p:spPr>
          <a:xfrm>
            <a:off x="1551950" y="3823675"/>
            <a:ext cx="57435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If </a:t>
            </a:r>
            <a:r>
              <a:rPr i="1" lang="en" sz="1800">
                <a:solidFill>
                  <a:schemeClr val="lt2"/>
                </a:solidFill>
              </a:rPr>
              <a:t>s</a:t>
            </a:r>
            <a:r>
              <a:rPr baseline="-25000" i="1" lang="en" sz="1800">
                <a:solidFill>
                  <a:schemeClr val="lt2"/>
                </a:solidFill>
              </a:rPr>
              <a:t>n </a:t>
            </a:r>
            <a:r>
              <a:rPr i="1" lang="en" sz="1800">
                <a:solidFill>
                  <a:schemeClr val="lt2"/>
                </a:solidFill>
              </a:rPr>
              <a:t>= </a:t>
            </a:r>
            <a:r>
              <a:rPr i="1" lang="en" sz="1800">
                <a:solidFill>
                  <a:schemeClr val="lt2"/>
                </a:solidFill>
              </a:rPr>
              <a:t>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lang="en" sz="1800">
                <a:solidFill>
                  <a:schemeClr val="lt2"/>
                </a:solidFill>
              </a:rPr>
              <a:t>,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LCS(</a:t>
            </a:r>
            <a:r>
              <a:rPr i="1" lang="en" sz="1800">
                <a:solidFill>
                  <a:schemeClr val="lt2"/>
                </a:solidFill>
              </a:rPr>
              <a:t>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</a:t>
            </a:r>
            <a:r>
              <a:rPr i="1" lang="en" sz="1800">
                <a:solidFill>
                  <a:schemeClr val="lt2"/>
                </a:solidFill>
              </a:rPr>
              <a:t>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i="1" lang="en" sz="1800">
                <a:solidFill>
                  <a:schemeClr val="lt2"/>
                </a:solidFill>
              </a:rPr>
              <a:t>) = </a:t>
            </a:r>
            <a:r>
              <a:rPr i="1" lang="en" sz="1800">
                <a:solidFill>
                  <a:schemeClr val="lt2"/>
                </a:solidFill>
              </a:rPr>
              <a:t>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n-1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...t</a:t>
            </a:r>
            <a:r>
              <a:rPr baseline="-25000" i="1" lang="en" sz="1800">
                <a:solidFill>
                  <a:schemeClr val="lt2"/>
                </a:solidFill>
              </a:rPr>
              <a:t>m-1</a:t>
            </a:r>
            <a:r>
              <a:rPr i="1" lang="en" sz="1800">
                <a:solidFill>
                  <a:schemeClr val="lt2"/>
                </a:solidFill>
              </a:rPr>
              <a:t>) + 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endParaRPr baseline="-25000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#3: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case where </a:t>
            </a:r>
            <a:r>
              <a:rPr i="1" lang="en"/>
              <a:t>s</a:t>
            </a:r>
            <a:r>
              <a:rPr lang="en"/>
              <a:t> and </a:t>
            </a:r>
            <a:r>
              <a:rPr i="1" lang="en"/>
              <a:t>t </a:t>
            </a:r>
            <a:r>
              <a:rPr lang="en"/>
              <a:t>do NOT end in the same letter. Example: MANHATTAN and ITHACA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1: </a:t>
            </a:r>
            <a:r>
              <a:rPr i="1" lang="en"/>
              <a:t>LCS(</a:t>
            </a:r>
            <a:r>
              <a:rPr lang="en"/>
              <a:t>MANHATTAN, ITHACA</a:t>
            </a:r>
            <a:r>
              <a:rPr i="1" lang="en"/>
              <a:t>)</a:t>
            </a:r>
            <a:r>
              <a:rPr lang="en"/>
              <a:t> does NOT end in 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so, we don’t need it, so </a:t>
            </a:r>
            <a:r>
              <a:rPr i="1" lang="en"/>
              <a:t>LCS(</a:t>
            </a:r>
            <a:r>
              <a:rPr lang="en"/>
              <a:t>MANHATTAN, ITHACA</a:t>
            </a:r>
            <a:r>
              <a:rPr i="1" lang="en"/>
              <a:t>)</a:t>
            </a:r>
            <a:r>
              <a:rPr lang="en"/>
              <a:t> = </a:t>
            </a:r>
            <a:r>
              <a:rPr i="1" lang="en"/>
              <a:t>LCS(</a:t>
            </a:r>
            <a:r>
              <a:rPr lang="en"/>
              <a:t>MANHATTA, ITHACA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2: </a:t>
            </a:r>
            <a:r>
              <a:rPr i="1" lang="en"/>
              <a:t>LCS(</a:t>
            </a:r>
            <a:r>
              <a:rPr lang="en"/>
              <a:t>MANHATTAN, ITHACA</a:t>
            </a:r>
            <a:r>
              <a:rPr i="1" lang="en"/>
              <a:t>)</a:t>
            </a:r>
            <a:r>
              <a:rPr lang="en"/>
              <a:t> ends in 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so, we don’t need the A at the end of ITHACA, so </a:t>
            </a:r>
            <a:r>
              <a:rPr i="1" lang="en"/>
              <a:t>LCS(</a:t>
            </a:r>
            <a:r>
              <a:rPr lang="en"/>
              <a:t>MANHATTAN, ITHACA</a:t>
            </a:r>
            <a:r>
              <a:rPr i="1" lang="en"/>
              <a:t>)</a:t>
            </a:r>
            <a:r>
              <a:rPr lang="en"/>
              <a:t> = </a:t>
            </a:r>
            <a:r>
              <a:rPr i="1" lang="en"/>
              <a:t>LCS(</a:t>
            </a:r>
            <a:r>
              <a:rPr lang="en"/>
              <a:t>MANHATTAN, ITHAC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But… we don’t know which case is true </a:t>
            </a:r>
            <a:r>
              <a:rPr i="1" lang="en"/>
              <a:t>a priori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So, generally: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1"/>
          <p:cNvSpPr txBox="1"/>
          <p:nvPr/>
        </p:nvSpPr>
        <p:spPr>
          <a:xfrm>
            <a:off x="706375" y="3882375"/>
            <a:ext cx="85206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If </a:t>
            </a:r>
            <a:r>
              <a:rPr i="1" lang="en" sz="1800">
                <a:solidFill>
                  <a:schemeClr val="lt2"/>
                </a:solidFill>
              </a:rPr>
              <a:t>s</a:t>
            </a:r>
            <a:r>
              <a:rPr baseline="-25000" i="1" lang="en" sz="1800">
                <a:solidFill>
                  <a:schemeClr val="lt2"/>
                </a:solidFill>
              </a:rPr>
              <a:t>n </a:t>
            </a:r>
            <a:r>
              <a:rPr i="1" lang="en" sz="1800">
                <a:solidFill>
                  <a:schemeClr val="lt2"/>
                </a:solidFill>
              </a:rPr>
              <a:t>≠ </a:t>
            </a:r>
            <a:r>
              <a:rPr i="1" lang="en" sz="1800">
                <a:solidFill>
                  <a:schemeClr val="lt2"/>
                </a:solidFill>
              </a:rPr>
              <a:t>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lang="en" sz="1800">
                <a:solidFill>
                  <a:schemeClr val="lt2"/>
                </a:solidFill>
              </a:rPr>
              <a:t>,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i="1" lang="en" sz="1800">
                <a:solidFill>
                  <a:schemeClr val="lt2"/>
                </a:solidFill>
              </a:rPr>
              <a:t>) = max(LCS(s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n-1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i="1" lang="en" sz="1800">
                <a:solidFill>
                  <a:schemeClr val="lt2"/>
                </a:solidFill>
              </a:rPr>
              <a:t>) + </a:t>
            </a:r>
            <a:r>
              <a:rPr i="1" lang="en" sz="1800">
                <a:solidFill>
                  <a:schemeClr val="lt2"/>
                </a:solidFill>
              </a:rPr>
              <a:t>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...t</a:t>
            </a:r>
            <a:r>
              <a:rPr baseline="-25000" i="1" lang="en" sz="1800">
                <a:solidFill>
                  <a:schemeClr val="lt2"/>
                </a:solidFill>
              </a:rPr>
              <a:t>m-1</a:t>
            </a:r>
            <a:r>
              <a:rPr i="1" lang="en" sz="1800">
                <a:solidFill>
                  <a:schemeClr val="lt2"/>
                </a:solidFill>
              </a:rPr>
              <a:t>))</a:t>
            </a:r>
            <a:endParaRPr baseline="-25000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Course Information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CS5112 work will be constant but not time intensive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Roughly 4 programming assignments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Weekly quizzes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Prelim on 10/9 (tentative) and final on 12/9 (last day of class)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Exams will be in-class and closed book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Ramin and Greg will lecture, with the possible occasional guest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2"/>
          <p:cNvSpPr txBox="1"/>
          <p:nvPr/>
        </p:nvSpPr>
        <p:spPr>
          <a:xfrm>
            <a:off x="137350" y="2633700"/>
            <a:ext cx="2431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</a:t>
            </a:r>
            <a:r>
              <a:rPr i="1" lang="en" sz="1800">
                <a:solidFill>
                  <a:schemeClr val="lt2"/>
                </a:solidFill>
              </a:rPr>
              <a:t>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i="1" lang="en" sz="1800">
                <a:solidFill>
                  <a:schemeClr val="lt2"/>
                </a:solidFill>
              </a:rPr>
              <a:t>) =</a:t>
            </a:r>
            <a:endParaRPr i="1" sz="1800">
              <a:solidFill>
                <a:schemeClr val="lt2"/>
              </a:solidFill>
            </a:endParaRPr>
          </a:p>
        </p:txBody>
      </p:sp>
      <p:sp>
        <p:nvSpPr>
          <p:cNvPr id="740" name="Google Shape;740;p42"/>
          <p:cNvSpPr/>
          <p:nvPr/>
        </p:nvSpPr>
        <p:spPr>
          <a:xfrm>
            <a:off x="2319425" y="1848500"/>
            <a:ext cx="745800" cy="204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42"/>
          <p:cNvGrpSpPr/>
          <p:nvPr/>
        </p:nvGrpSpPr>
        <p:grpSpPr>
          <a:xfrm>
            <a:off x="2774600" y="1920750"/>
            <a:ext cx="5883525" cy="651000"/>
            <a:chOff x="2948950" y="1920750"/>
            <a:chExt cx="5883525" cy="651000"/>
          </a:xfrm>
        </p:grpSpPr>
        <p:sp>
          <p:nvSpPr>
            <p:cNvPr id="742" name="Google Shape;742;p42"/>
            <p:cNvSpPr txBox="1"/>
            <p:nvPr/>
          </p:nvSpPr>
          <p:spPr>
            <a:xfrm>
              <a:off x="2948950" y="1920750"/>
              <a:ext cx="4455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2"/>
                  </a:solidFill>
                </a:rPr>
                <a:t>“ ”</a:t>
              </a:r>
              <a:endParaRPr sz="1800">
                <a:solidFill>
                  <a:schemeClr val="lt2"/>
                </a:solidFill>
              </a:endParaRPr>
            </a:p>
          </p:txBody>
        </p:sp>
        <p:sp>
          <p:nvSpPr>
            <p:cNvPr id="743" name="Google Shape;743;p42"/>
            <p:cNvSpPr txBox="1"/>
            <p:nvPr/>
          </p:nvSpPr>
          <p:spPr>
            <a:xfrm>
              <a:off x="6809575" y="1920750"/>
              <a:ext cx="20229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lt2"/>
                  </a:solidFill>
                </a:rPr>
                <a:t>i</a:t>
              </a:r>
              <a:r>
                <a:rPr i="1" lang="en">
                  <a:solidFill>
                    <a:schemeClr val="lt2"/>
                  </a:solidFill>
                </a:rPr>
                <a:t>f n = 0 or m = 0</a:t>
              </a:r>
              <a:endParaRPr i="1">
                <a:solidFill>
                  <a:schemeClr val="lt2"/>
                </a:solidFill>
              </a:endParaRPr>
            </a:p>
          </p:txBody>
        </p:sp>
      </p:grpSp>
      <p:grpSp>
        <p:nvGrpSpPr>
          <p:cNvPr id="744" name="Google Shape;744;p42"/>
          <p:cNvGrpSpPr/>
          <p:nvPr/>
        </p:nvGrpSpPr>
        <p:grpSpPr>
          <a:xfrm>
            <a:off x="2722650" y="2502088"/>
            <a:ext cx="5935400" cy="651013"/>
            <a:chOff x="2897000" y="2502088"/>
            <a:chExt cx="5935400" cy="651013"/>
          </a:xfrm>
        </p:grpSpPr>
        <p:sp>
          <p:nvSpPr>
            <p:cNvPr id="745" name="Google Shape;745;p42"/>
            <p:cNvSpPr txBox="1"/>
            <p:nvPr/>
          </p:nvSpPr>
          <p:spPr>
            <a:xfrm>
              <a:off x="2897000" y="2502100"/>
              <a:ext cx="27801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2"/>
                  </a:solidFill>
                </a:rPr>
                <a:t>LCS(s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...s</a:t>
              </a:r>
              <a:r>
                <a:rPr baseline="-25000" i="1" lang="en" sz="1800">
                  <a:solidFill>
                    <a:schemeClr val="lt2"/>
                  </a:solidFill>
                </a:rPr>
                <a:t>n-1</a:t>
              </a:r>
              <a:r>
                <a:rPr i="1" lang="en" sz="1800">
                  <a:solidFill>
                    <a:schemeClr val="lt2"/>
                  </a:solidFill>
                </a:rPr>
                <a:t>, t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</a:t>
              </a:r>
              <a:r>
                <a:rPr i="1" lang="en" sz="1800">
                  <a:solidFill>
                    <a:schemeClr val="lt2"/>
                  </a:solidFill>
                </a:rPr>
                <a:t>t</a:t>
              </a:r>
              <a:r>
                <a:rPr baseline="-25000" i="1" lang="en" sz="1800">
                  <a:solidFill>
                    <a:schemeClr val="lt2"/>
                  </a:solidFill>
                </a:rPr>
                <a:t>m</a:t>
              </a:r>
              <a:r>
                <a:rPr baseline="-25000" i="1" lang="en" sz="1800">
                  <a:solidFill>
                    <a:schemeClr val="lt2"/>
                  </a:solidFill>
                </a:rPr>
                <a:t>-1</a:t>
              </a:r>
              <a:r>
                <a:rPr i="1" lang="en" sz="1800">
                  <a:solidFill>
                    <a:schemeClr val="lt2"/>
                  </a:solidFill>
                </a:rPr>
                <a:t>) + t</a:t>
              </a:r>
              <a:r>
                <a:rPr baseline="-25000" lang="en" sz="1800">
                  <a:solidFill>
                    <a:schemeClr val="lt2"/>
                  </a:solidFill>
                </a:rPr>
                <a:t>m</a:t>
              </a:r>
              <a:endParaRPr sz="1800">
                <a:solidFill>
                  <a:schemeClr val="lt2"/>
                </a:solidFill>
              </a:endParaRPr>
            </a:p>
          </p:txBody>
        </p:sp>
        <p:sp>
          <p:nvSpPr>
            <p:cNvPr id="746" name="Google Shape;746;p42"/>
            <p:cNvSpPr txBox="1"/>
            <p:nvPr/>
          </p:nvSpPr>
          <p:spPr>
            <a:xfrm>
              <a:off x="7935700" y="2502088"/>
              <a:ext cx="8967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lt2"/>
                  </a:solidFill>
                </a:rPr>
                <a:t>if s</a:t>
              </a:r>
              <a:r>
                <a:rPr baseline="-25000" i="1" lang="en">
                  <a:solidFill>
                    <a:schemeClr val="lt2"/>
                  </a:solidFill>
                </a:rPr>
                <a:t>n</a:t>
              </a:r>
              <a:r>
                <a:rPr i="1" lang="en">
                  <a:solidFill>
                    <a:schemeClr val="lt2"/>
                  </a:solidFill>
                </a:rPr>
                <a:t> = t</a:t>
              </a:r>
              <a:r>
                <a:rPr baseline="-25000" i="1" lang="en">
                  <a:solidFill>
                    <a:schemeClr val="lt2"/>
                  </a:solidFill>
                </a:rPr>
                <a:t>m</a:t>
              </a:r>
              <a:endParaRPr baseline="-25000">
                <a:solidFill>
                  <a:schemeClr val="lt2"/>
                </a:solidFill>
              </a:endParaRPr>
            </a:p>
          </p:txBody>
        </p:sp>
      </p:grpSp>
      <p:grpSp>
        <p:nvGrpSpPr>
          <p:cNvPr id="747" name="Google Shape;747;p42"/>
          <p:cNvGrpSpPr/>
          <p:nvPr/>
        </p:nvGrpSpPr>
        <p:grpSpPr>
          <a:xfrm>
            <a:off x="2722651" y="3155675"/>
            <a:ext cx="5935399" cy="651000"/>
            <a:chOff x="2897001" y="3155675"/>
            <a:chExt cx="5935399" cy="651000"/>
          </a:xfrm>
        </p:grpSpPr>
        <p:sp>
          <p:nvSpPr>
            <p:cNvPr id="748" name="Google Shape;748;p42"/>
            <p:cNvSpPr txBox="1"/>
            <p:nvPr/>
          </p:nvSpPr>
          <p:spPr>
            <a:xfrm>
              <a:off x="2897001" y="3155675"/>
              <a:ext cx="51306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2"/>
                  </a:solidFill>
                </a:rPr>
                <a:t>max(</a:t>
              </a:r>
              <a:r>
                <a:rPr i="1" lang="en" sz="1800">
                  <a:solidFill>
                    <a:schemeClr val="lt2"/>
                  </a:solidFill>
                </a:rPr>
                <a:t>LCS(s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...s</a:t>
              </a:r>
              <a:r>
                <a:rPr baseline="-25000" i="1" lang="en" sz="1800">
                  <a:solidFill>
                    <a:schemeClr val="lt2"/>
                  </a:solidFill>
                </a:rPr>
                <a:t>n-1</a:t>
              </a:r>
              <a:r>
                <a:rPr i="1" lang="en" sz="1800">
                  <a:solidFill>
                    <a:schemeClr val="lt2"/>
                  </a:solidFill>
                </a:rPr>
                <a:t>, t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...t</a:t>
              </a:r>
              <a:r>
                <a:rPr baseline="-25000" i="1" lang="en" sz="1800">
                  <a:solidFill>
                    <a:schemeClr val="lt2"/>
                  </a:solidFill>
                </a:rPr>
                <a:t>m</a:t>
              </a:r>
              <a:r>
                <a:rPr i="1" lang="en" sz="1800">
                  <a:solidFill>
                    <a:schemeClr val="lt2"/>
                  </a:solidFill>
                </a:rPr>
                <a:t>), </a:t>
              </a:r>
              <a:r>
                <a:rPr i="1" lang="en" sz="1800">
                  <a:solidFill>
                    <a:schemeClr val="lt2"/>
                  </a:solidFill>
                </a:rPr>
                <a:t>LCS(s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...s</a:t>
              </a:r>
              <a:r>
                <a:rPr baseline="-25000" i="1" lang="en" sz="1800">
                  <a:solidFill>
                    <a:schemeClr val="lt2"/>
                  </a:solidFill>
                </a:rPr>
                <a:t>n</a:t>
              </a:r>
              <a:r>
                <a:rPr i="1" lang="en" sz="1800">
                  <a:solidFill>
                    <a:schemeClr val="lt2"/>
                  </a:solidFill>
                </a:rPr>
                <a:t>, t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...t</a:t>
              </a:r>
              <a:r>
                <a:rPr baseline="-25000" i="1" lang="en" sz="1800">
                  <a:solidFill>
                    <a:schemeClr val="lt2"/>
                  </a:solidFill>
                </a:rPr>
                <a:t>m-1</a:t>
              </a:r>
              <a:r>
                <a:rPr i="1" lang="en" sz="1800">
                  <a:solidFill>
                    <a:schemeClr val="lt2"/>
                  </a:solidFill>
                </a:rPr>
                <a:t>))</a:t>
              </a:r>
              <a:endParaRPr sz="1800">
                <a:solidFill>
                  <a:schemeClr val="lt2"/>
                </a:solidFill>
              </a:endParaRPr>
            </a:p>
          </p:txBody>
        </p:sp>
        <p:sp>
          <p:nvSpPr>
            <p:cNvPr id="749" name="Google Shape;749;p42"/>
            <p:cNvSpPr txBox="1"/>
            <p:nvPr/>
          </p:nvSpPr>
          <p:spPr>
            <a:xfrm>
              <a:off x="7875100" y="3155675"/>
              <a:ext cx="9573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lt2"/>
                  </a:solidFill>
                </a:rPr>
                <a:t>otherwise</a:t>
              </a:r>
              <a:endParaRPr baseline="-25000">
                <a:solidFill>
                  <a:schemeClr val="lt2"/>
                </a:solidFill>
              </a:endParaRPr>
            </a:p>
          </p:txBody>
        </p:sp>
      </p:grpSp>
      <p:sp>
        <p:nvSpPr>
          <p:cNvPr id="750" name="Google Shape;750;p42"/>
          <p:cNvSpPr txBox="1"/>
          <p:nvPr/>
        </p:nvSpPr>
        <p:spPr>
          <a:xfrm>
            <a:off x="1545000" y="4289175"/>
            <a:ext cx="60540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Does this problem have an optimal substructure? Yes!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Naive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3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 lcs(s, t):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len(s) == 0 or len(t) == 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“”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s[-1] == t[-1]: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lcs(s[:-1], t[:-1]) + t[-1]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mp1 = lcs(s[:-1], 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mp2 = lcs(s, t[:-1])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tmp1 if len(tmp1) &gt; len(tmp2) else tmp2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Naive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4"/>
          <p:cNvSpPr txBox="1"/>
          <p:nvPr/>
        </p:nvSpPr>
        <p:spPr>
          <a:xfrm>
            <a:off x="3768000" y="1257325"/>
            <a:ext cx="1404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lcs(s, t)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63" name="Google Shape;763;p44"/>
          <p:cNvGrpSpPr/>
          <p:nvPr/>
        </p:nvGrpSpPr>
        <p:grpSpPr>
          <a:xfrm>
            <a:off x="2067688" y="2571750"/>
            <a:ext cx="2361600" cy="1076650"/>
            <a:chOff x="2067688" y="2571750"/>
            <a:chExt cx="2361600" cy="1076650"/>
          </a:xfrm>
        </p:grpSpPr>
        <p:sp>
          <p:nvSpPr>
            <p:cNvPr id="764" name="Google Shape;764;p44"/>
            <p:cNvSpPr txBox="1"/>
            <p:nvPr/>
          </p:nvSpPr>
          <p:spPr>
            <a:xfrm>
              <a:off x="2067688" y="3172600"/>
              <a:ext cx="2361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lcs(s[:-1], t[:-1])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65" name="Google Shape;765;p44"/>
            <p:cNvCxnSpPr>
              <a:stCxn id="766" idx="2"/>
              <a:endCxn id="764" idx="0"/>
            </p:cNvCxnSpPr>
            <p:nvPr/>
          </p:nvCxnSpPr>
          <p:spPr>
            <a:xfrm>
              <a:off x="2100650" y="2571750"/>
              <a:ext cx="11478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67" name="Google Shape;767;p44"/>
          <p:cNvGrpSpPr/>
          <p:nvPr/>
        </p:nvGrpSpPr>
        <p:grpSpPr>
          <a:xfrm>
            <a:off x="101375" y="2571750"/>
            <a:ext cx="1999275" cy="1076650"/>
            <a:chOff x="101375" y="2571750"/>
            <a:chExt cx="1999275" cy="1076650"/>
          </a:xfrm>
        </p:grpSpPr>
        <p:sp>
          <p:nvSpPr>
            <p:cNvPr id="768" name="Google Shape;768;p44"/>
            <p:cNvSpPr txBox="1"/>
            <p:nvPr/>
          </p:nvSpPr>
          <p:spPr>
            <a:xfrm>
              <a:off x="101375" y="3172600"/>
              <a:ext cx="1707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lcs(s[:-2], t)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69" name="Google Shape;769;p44"/>
            <p:cNvCxnSpPr>
              <a:stCxn id="766" idx="2"/>
              <a:endCxn id="768" idx="0"/>
            </p:cNvCxnSpPr>
            <p:nvPr/>
          </p:nvCxnSpPr>
          <p:spPr>
            <a:xfrm flipH="1">
              <a:off x="954950" y="2571750"/>
              <a:ext cx="11457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70" name="Google Shape;770;p44"/>
          <p:cNvGrpSpPr/>
          <p:nvPr/>
        </p:nvGrpSpPr>
        <p:grpSpPr>
          <a:xfrm>
            <a:off x="1247000" y="1654525"/>
            <a:ext cx="3223300" cy="917225"/>
            <a:chOff x="1247000" y="1654525"/>
            <a:chExt cx="3223300" cy="917225"/>
          </a:xfrm>
        </p:grpSpPr>
        <p:sp>
          <p:nvSpPr>
            <p:cNvPr id="766" name="Google Shape;766;p44"/>
            <p:cNvSpPr txBox="1"/>
            <p:nvPr/>
          </p:nvSpPr>
          <p:spPr>
            <a:xfrm>
              <a:off x="1247000" y="2095950"/>
              <a:ext cx="1707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lcs(s[:-1], t)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71" name="Google Shape;771;p44"/>
            <p:cNvCxnSpPr>
              <a:stCxn id="762" idx="2"/>
              <a:endCxn id="766" idx="0"/>
            </p:cNvCxnSpPr>
            <p:nvPr/>
          </p:nvCxnSpPr>
          <p:spPr>
            <a:xfrm flipH="1">
              <a:off x="2100600" y="1654525"/>
              <a:ext cx="2369700" cy="4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72" name="Google Shape;772;p44"/>
          <p:cNvGrpSpPr/>
          <p:nvPr/>
        </p:nvGrpSpPr>
        <p:grpSpPr>
          <a:xfrm>
            <a:off x="4470300" y="1654525"/>
            <a:ext cx="2988275" cy="917225"/>
            <a:chOff x="4470300" y="1654525"/>
            <a:chExt cx="2988275" cy="917225"/>
          </a:xfrm>
        </p:grpSpPr>
        <p:sp>
          <p:nvSpPr>
            <p:cNvPr id="773" name="Google Shape;773;p44"/>
            <p:cNvSpPr txBox="1"/>
            <p:nvPr/>
          </p:nvSpPr>
          <p:spPr>
            <a:xfrm>
              <a:off x="5709875" y="2095950"/>
              <a:ext cx="17487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lcs(s, t[:-1])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74" name="Google Shape;774;p44"/>
            <p:cNvCxnSpPr>
              <a:stCxn id="762" idx="2"/>
              <a:endCxn id="773" idx="0"/>
            </p:cNvCxnSpPr>
            <p:nvPr/>
          </p:nvCxnSpPr>
          <p:spPr>
            <a:xfrm>
              <a:off x="4470300" y="1654525"/>
              <a:ext cx="2113800" cy="4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75" name="Google Shape;775;p44"/>
          <p:cNvGrpSpPr/>
          <p:nvPr/>
        </p:nvGrpSpPr>
        <p:grpSpPr>
          <a:xfrm>
            <a:off x="4572000" y="2571750"/>
            <a:ext cx="2361600" cy="1076650"/>
            <a:chOff x="4572000" y="2571750"/>
            <a:chExt cx="2361600" cy="1076650"/>
          </a:xfrm>
        </p:grpSpPr>
        <p:sp>
          <p:nvSpPr>
            <p:cNvPr id="776" name="Google Shape;776;p44"/>
            <p:cNvSpPr txBox="1"/>
            <p:nvPr/>
          </p:nvSpPr>
          <p:spPr>
            <a:xfrm>
              <a:off x="4572000" y="3172600"/>
              <a:ext cx="2361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lcs(s[:-1], t[:-1])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77" name="Google Shape;777;p44"/>
            <p:cNvCxnSpPr>
              <a:stCxn id="773" idx="2"/>
              <a:endCxn id="776" idx="0"/>
            </p:cNvCxnSpPr>
            <p:nvPr/>
          </p:nvCxnSpPr>
          <p:spPr>
            <a:xfrm flipH="1">
              <a:off x="5752925" y="2571750"/>
              <a:ext cx="8313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78" name="Google Shape;778;p44"/>
          <p:cNvGrpSpPr/>
          <p:nvPr/>
        </p:nvGrpSpPr>
        <p:grpSpPr>
          <a:xfrm>
            <a:off x="6584225" y="2571750"/>
            <a:ext cx="2311275" cy="1076650"/>
            <a:chOff x="6584225" y="2571750"/>
            <a:chExt cx="2311275" cy="1076650"/>
          </a:xfrm>
        </p:grpSpPr>
        <p:sp>
          <p:nvSpPr>
            <p:cNvPr id="779" name="Google Shape;779;p44"/>
            <p:cNvSpPr txBox="1"/>
            <p:nvPr/>
          </p:nvSpPr>
          <p:spPr>
            <a:xfrm>
              <a:off x="7146800" y="3172600"/>
              <a:ext cx="17487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lcs(s, t[:-2])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80" name="Google Shape;780;p44"/>
            <p:cNvCxnSpPr>
              <a:stCxn id="773" idx="2"/>
              <a:endCxn id="779" idx="0"/>
            </p:cNvCxnSpPr>
            <p:nvPr/>
          </p:nvCxnSpPr>
          <p:spPr>
            <a:xfrm>
              <a:off x="6584225" y="2571750"/>
              <a:ext cx="14370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Naive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5"/>
          <p:cNvSpPr txBox="1"/>
          <p:nvPr/>
        </p:nvSpPr>
        <p:spPr>
          <a:xfrm>
            <a:off x="3768000" y="1257325"/>
            <a:ext cx="1404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lcs(s, t)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p45"/>
          <p:cNvSpPr txBox="1"/>
          <p:nvPr/>
        </p:nvSpPr>
        <p:spPr>
          <a:xfrm>
            <a:off x="2067688" y="3172600"/>
            <a:ext cx="2361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lcs(s[:-1], t[:-1])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8" name="Google Shape;788;p45"/>
          <p:cNvCxnSpPr>
            <a:stCxn id="789" idx="2"/>
            <a:endCxn id="787" idx="0"/>
          </p:cNvCxnSpPr>
          <p:nvPr/>
        </p:nvCxnSpPr>
        <p:spPr>
          <a:xfrm>
            <a:off x="2100650" y="2571750"/>
            <a:ext cx="1147800" cy="60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90" name="Google Shape;790;p45"/>
          <p:cNvGrpSpPr/>
          <p:nvPr/>
        </p:nvGrpSpPr>
        <p:grpSpPr>
          <a:xfrm>
            <a:off x="101375" y="2571750"/>
            <a:ext cx="1999275" cy="1076650"/>
            <a:chOff x="101375" y="2571750"/>
            <a:chExt cx="1999275" cy="1076650"/>
          </a:xfrm>
        </p:grpSpPr>
        <p:sp>
          <p:nvSpPr>
            <p:cNvPr id="791" name="Google Shape;791;p45"/>
            <p:cNvSpPr txBox="1"/>
            <p:nvPr/>
          </p:nvSpPr>
          <p:spPr>
            <a:xfrm>
              <a:off x="101375" y="3172600"/>
              <a:ext cx="1707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lcs(s[:-2], t)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92" name="Google Shape;792;p45"/>
            <p:cNvCxnSpPr>
              <a:stCxn id="789" idx="2"/>
              <a:endCxn id="791" idx="0"/>
            </p:cNvCxnSpPr>
            <p:nvPr/>
          </p:nvCxnSpPr>
          <p:spPr>
            <a:xfrm flipH="1">
              <a:off x="954950" y="2571750"/>
              <a:ext cx="11457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93" name="Google Shape;793;p45"/>
          <p:cNvGrpSpPr/>
          <p:nvPr/>
        </p:nvGrpSpPr>
        <p:grpSpPr>
          <a:xfrm>
            <a:off x="1247000" y="1654525"/>
            <a:ext cx="3223300" cy="917225"/>
            <a:chOff x="1247000" y="1654525"/>
            <a:chExt cx="3223300" cy="917225"/>
          </a:xfrm>
        </p:grpSpPr>
        <p:sp>
          <p:nvSpPr>
            <p:cNvPr id="789" name="Google Shape;789;p45"/>
            <p:cNvSpPr txBox="1"/>
            <p:nvPr/>
          </p:nvSpPr>
          <p:spPr>
            <a:xfrm>
              <a:off x="1247000" y="2095950"/>
              <a:ext cx="1707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lcs(s[:-1], t)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94" name="Google Shape;794;p45"/>
            <p:cNvCxnSpPr>
              <a:stCxn id="786" idx="2"/>
              <a:endCxn id="789" idx="0"/>
            </p:cNvCxnSpPr>
            <p:nvPr/>
          </p:nvCxnSpPr>
          <p:spPr>
            <a:xfrm flipH="1">
              <a:off x="2100600" y="1654525"/>
              <a:ext cx="2369700" cy="4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95" name="Google Shape;795;p45"/>
          <p:cNvGrpSpPr/>
          <p:nvPr/>
        </p:nvGrpSpPr>
        <p:grpSpPr>
          <a:xfrm>
            <a:off x="4470300" y="1654525"/>
            <a:ext cx="2988275" cy="917225"/>
            <a:chOff x="4470300" y="1654525"/>
            <a:chExt cx="2988275" cy="917225"/>
          </a:xfrm>
        </p:grpSpPr>
        <p:sp>
          <p:nvSpPr>
            <p:cNvPr id="796" name="Google Shape;796;p45"/>
            <p:cNvSpPr txBox="1"/>
            <p:nvPr/>
          </p:nvSpPr>
          <p:spPr>
            <a:xfrm>
              <a:off x="5709875" y="2095950"/>
              <a:ext cx="17487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lcs(s, t[:-1])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97" name="Google Shape;797;p45"/>
            <p:cNvCxnSpPr>
              <a:stCxn id="786" idx="2"/>
              <a:endCxn id="796" idx="0"/>
            </p:cNvCxnSpPr>
            <p:nvPr/>
          </p:nvCxnSpPr>
          <p:spPr>
            <a:xfrm>
              <a:off x="4470300" y="1654525"/>
              <a:ext cx="2113800" cy="4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798" name="Google Shape;798;p45"/>
          <p:cNvSpPr txBox="1"/>
          <p:nvPr/>
        </p:nvSpPr>
        <p:spPr>
          <a:xfrm>
            <a:off x="4572000" y="3172600"/>
            <a:ext cx="2361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lcs(s[:-1], t[:-1])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9" name="Google Shape;799;p45"/>
          <p:cNvCxnSpPr>
            <a:stCxn id="796" idx="2"/>
            <a:endCxn id="798" idx="0"/>
          </p:cNvCxnSpPr>
          <p:nvPr/>
        </p:nvCxnSpPr>
        <p:spPr>
          <a:xfrm flipH="1">
            <a:off x="5752925" y="2571750"/>
            <a:ext cx="831300" cy="60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00" name="Google Shape;800;p45"/>
          <p:cNvGrpSpPr/>
          <p:nvPr/>
        </p:nvGrpSpPr>
        <p:grpSpPr>
          <a:xfrm>
            <a:off x="6584225" y="2571750"/>
            <a:ext cx="2311275" cy="1076650"/>
            <a:chOff x="6584225" y="2571750"/>
            <a:chExt cx="2311275" cy="1076650"/>
          </a:xfrm>
        </p:grpSpPr>
        <p:sp>
          <p:nvSpPr>
            <p:cNvPr id="801" name="Google Shape;801;p45"/>
            <p:cNvSpPr txBox="1"/>
            <p:nvPr/>
          </p:nvSpPr>
          <p:spPr>
            <a:xfrm>
              <a:off x="7146800" y="3172600"/>
              <a:ext cx="17487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lcs(s, t[:-2])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02" name="Google Shape;802;p45"/>
            <p:cNvCxnSpPr>
              <a:stCxn id="796" idx="2"/>
              <a:endCxn id="801" idx="0"/>
            </p:cNvCxnSpPr>
            <p:nvPr/>
          </p:nvCxnSpPr>
          <p:spPr>
            <a:xfrm>
              <a:off x="6584225" y="2571750"/>
              <a:ext cx="14370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803" name="Google Shape;803;p45"/>
          <p:cNvSpPr txBox="1"/>
          <p:nvPr/>
        </p:nvSpPr>
        <p:spPr>
          <a:xfrm>
            <a:off x="2876850" y="4056675"/>
            <a:ext cx="2988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Runtime complexity: </a:t>
            </a:r>
            <a:r>
              <a:rPr i="1" lang="en" sz="1800">
                <a:solidFill>
                  <a:schemeClr val="lt2"/>
                </a:solidFill>
              </a:rPr>
              <a:t>O(2</a:t>
            </a:r>
            <a:r>
              <a:rPr baseline="30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)</a:t>
            </a:r>
            <a:endParaRPr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Recursive Implementation with Memoization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6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 =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lcs(s, t):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(s, t) in mem: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mem[(s, t)]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len(s) == 0 or len(t) == 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“”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s[-1] == t[-1]: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mem[(s, t)] = lcs(s[:-1], t[:-1]) + t[-1]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tmp1 = lcs(s[:-1], 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tmp2 = lcs(s, t[:-1])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mem[(s, t)] = tmp1 if len(tmp1) &gt; len(tmp2) else tmp2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mem[(s, t)]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815" name="Google Shape;815;p47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816" name="Google Shape;816;p47"/>
          <p:cNvGrpSpPr/>
          <p:nvPr/>
        </p:nvGrpSpPr>
        <p:grpSpPr>
          <a:xfrm>
            <a:off x="246050" y="1115150"/>
            <a:ext cx="7451425" cy="3341075"/>
            <a:chOff x="246050" y="1115150"/>
            <a:chExt cx="7451425" cy="3341075"/>
          </a:xfrm>
        </p:grpSpPr>
        <p:sp>
          <p:nvSpPr>
            <p:cNvPr id="817" name="Google Shape;817;p47"/>
            <p:cNvSpPr txBox="1"/>
            <p:nvPr/>
          </p:nvSpPr>
          <p:spPr>
            <a:xfrm>
              <a:off x="1208225" y="1121700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“”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8" name="Google Shape;818;p47"/>
            <p:cNvSpPr txBox="1"/>
            <p:nvPr/>
          </p:nvSpPr>
          <p:spPr>
            <a:xfrm>
              <a:off x="2448100" y="1115150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9" name="Google Shape;819;p47"/>
            <p:cNvSpPr txBox="1"/>
            <p:nvPr/>
          </p:nvSpPr>
          <p:spPr>
            <a:xfrm>
              <a:off x="3598200" y="1115163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0" name="Google Shape;820;p47"/>
            <p:cNvSpPr txBox="1"/>
            <p:nvPr/>
          </p:nvSpPr>
          <p:spPr>
            <a:xfrm>
              <a:off x="4796725" y="1115163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1" name="Google Shape;821;p47"/>
            <p:cNvSpPr txBox="1"/>
            <p:nvPr/>
          </p:nvSpPr>
          <p:spPr>
            <a:xfrm>
              <a:off x="5995250" y="1115163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2" name="Google Shape;822;p47"/>
            <p:cNvSpPr txBox="1"/>
            <p:nvPr/>
          </p:nvSpPr>
          <p:spPr>
            <a:xfrm>
              <a:off x="7193775" y="1115163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3" name="Google Shape;823;p47"/>
            <p:cNvSpPr txBox="1"/>
            <p:nvPr/>
          </p:nvSpPr>
          <p:spPr>
            <a:xfrm>
              <a:off x="246050" y="1813300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“”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4" name="Google Shape;824;p47"/>
            <p:cNvSpPr txBox="1"/>
            <p:nvPr/>
          </p:nvSpPr>
          <p:spPr>
            <a:xfrm>
              <a:off x="246050" y="2517825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5" name="Google Shape;825;p47"/>
            <p:cNvSpPr txBox="1"/>
            <p:nvPr/>
          </p:nvSpPr>
          <p:spPr>
            <a:xfrm>
              <a:off x="246050" y="3280475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6" name="Google Shape;826;p47"/>
            <p:cNvSpPr txBox="1"/>
            <p:nvPr/>
          </p:nvSpPr>
          <p:spPr>
            <a:xfrm>
              <a:off x="246050" y="4043125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832" name="Google Shape;832;p48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3" name="Google Shape;833;p48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Google Shape;834;p48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5" name="Google Shape;835;p48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6" name="Google Shape;836;p48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p48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48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Google Shape;839;p48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0" name="Google Shape;840;p48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48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48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848" name="Google Shape;848;p49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9" name="Google Shape;849;p49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Google Shape;850;p49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49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49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Google Shape;853;p49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4" name="Google Shape;854;p49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5" name="Google Shape;855;p49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6" name="Google Shape;856;p49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7" name="Google Shape;857;p49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8" name="Google Shape;858;p49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59" name="Google Shape;859;p49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860" name="Google Shape;860;p4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61" name="Google Shape;861;p4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867" name="Google Shape;867;p50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8" name="Google Shape;868;p50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Google Shape;869;p50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Google Shape;870;p50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Google Shape;871;p50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50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Google Shape;873;p50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p50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Google Shape;875;p50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6" name="Google Shape;876;p50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50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78" name="Google Shape;878;p50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879" name="Google Shape;879;p5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80" name="Google Shape;880;p5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886" name="Google Shape;886;p51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7" name="Google Shape;887;p51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8" name="Google Shape;888;p51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9" name="Google Shape;889;p51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51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1" name="Google Shape;891;p51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2" name="Google Shape;892;p51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Google Shape;893;p51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51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5" name="Google Shape;895;p51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Google Shape;896;p51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97" name="Google Shape;897;p51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898" name="Google Shape;898;p5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99" name="Google Shape;899;p5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00" name="Google Shape;900;p51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Integrity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student is expected to abide by the Cornell University Code of Academic Integrity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http://theuniversityfaculty.cornell.edu/academic-integrity/</a:t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Any work submitted by a student in this course for academic credit will be the student’s own work.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Exception: some assignments may be designed for groups of two, in which case the group will obviously submit shared work together</a:t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take this very seriously. Students have been expelled from Cornell for violations. Copying code is easy to catch.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906" name="Google Shape;906;p52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7" name="Google Shape;907;p52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Google Shape;908;p52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9" name="Google Shape;909;p52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Google Shape;910;p52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52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Google Shape;912;p52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3" name="Google Shape;913;p52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4" name="Google Shape;914;p52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5" name="Google Shape;915;p52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6" name="Google Shape;916;p52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7" name="Google Shape;917;p52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918" name="Google Shape;918;p5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9" name="Google Shape;919;p5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20" name="Google Shape;920;p52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926" name="Google Shape;926;p53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7" name="Google Shape;927;p53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8" name="Google Shape;928;p53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9" name="Google Shape;929;p53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0" name="Google Shape;930;p53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1" name="Google Shape;931;p53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2" name="Google Shape;932;p53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3" name="Google Shape;933;p53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4" name="Google Shape;934;p53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p53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p53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37" name="Google Shape;937;p53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938" name="Google Shape;938;p5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39" name="Google Shape;939;p5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40" name="Google Shape;940;p53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41" name="Google Shape;941;p53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942" name="Google Shape;942;p5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43" name="Google Shape;943;p5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949" name="Google Shape;949;p54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0" name="Google Shape;950;p54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Google Shape;951;p54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2" name="Google Shape;952;p54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3" name="Google Shape;953;p54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4" name="Google Shape;954;p54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54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6" name="Google Shape;956;p54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Google Shape;957;p54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Google Shape;958;p54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9" name="Google Shape;959;p54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60" name="Google Shape;960;p54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961" name="Google Shape;961;p5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62" name="Google Shape;962;p5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63" name="Google Shape;963;p54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64" name="Google Shape;964;p54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965" name="Google Shape;965;p5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66" name="Google Shape;966;p5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972" name="Google Shape;972;p55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3" name="Google Shape;973;p55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4" name="Google Shape;974;p55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5" name="Google Shape;975;p55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6" name="Google Shape;976;p55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55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55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9" name="Google Shape;979;p55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55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p55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p55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83" name="Google Shape;983;p55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984" name="Google Shape;984;p5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85" name="Google Shape;985;p5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86" name="Google Shape;986;p55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87" name="Google Shape;987;p55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988" name="Google Shape;988;p5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89" name="Google Shape;989;p5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990" name="Google Shape;990;p55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991" name="Google Shape;991;p5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92" name="Google Shape;992;p5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993" name="Google Shape;993;p55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994" name="Google Shape;994;p5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95" name="Google Shape;995;p5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001" name="Google Shape;1001;p56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2" name="Google Shape;1002;p56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3" name="Google Shape;1003;p56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4" name="Google Shape;1004;p56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56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56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Google Shape;1007;p56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56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9" name="Google Shape;1009;p56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0" name="Google Shape;1010;p56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Google Shape;1011;p56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12" name="Google Shape;1012;p56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013" name="Google Shape;1013;p5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14" name="Google Shape;1014;p5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015" name="Google Shape;1015;p56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16" name="Google Shape;1016;p56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017" name="Google Shape;1017;p5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18" name="Google Shape;1018;p5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19" name="Google Shape;1019;p56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020" name="Google Shape;1020;p5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21" name="Google Shape;1021;p5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22" name="Google Shape;1022;p56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023" name="Google Shape;1023;p5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24" name="Google Shape;1024;p5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25" name="Google Shape;1025;p56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026" name="Google Shape;1026;p5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27" name="Google Shape;1027;p5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033" name="Google Shape;1033;p57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4" name="Google Shape;1034;p57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Google Shape;1035;p57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6" name="Google Shape;1036;p57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7" name="Google Shape;1037;p57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8" name="Google Shape;1038;p57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9" name="Google Shape;1039;p57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57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57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2" name="Google Shape;1042;p57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57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44" name="Google Shape;1044;p57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045" name="Google Shape;1045;p5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46" name="Google Shape;1046;p5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047" name="Google Shape;1047;p57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48" name="Google Shape;1048;p57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049" name="Google Shape;1049;p5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0" name="Google Shape;1050;p5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51" name="Google Shape;1051;p57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052" name="Google Shape;1052;p5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3" name="Google Shape;1053;p5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54" name="Google Shape;1054;p57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055" name="Google Shape;1055;p5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6" name="Google Shape;1056;p5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57" name="Google Shape;1057;p57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058" name="Google Shape;1058;p5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9" name="Google Shape;1059;p5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065" name="Google Shape;1065;p58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6" name="Google Shape;1066;p58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7" name="Google Shape;1067;p58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8" name="Google Shape;1068;p58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9" name="Google Shape;1069;p58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0" name="Google Shape;1070;p58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Google Shape;1071;p58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2" name="Google Shape;1072;p58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3" name="Google Shape;1073;p58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58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5" name="Google Shape;1075;p58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76" name="Google Shape;1076;p58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077" name="Google Shape;1077;p5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78" name="Google Shape;1078;p5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079" name="Google Shape;1079;p58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80" name="Google Shape;1080;p58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081" name="Google Shape;1081;p5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82" name="Google Shape;1082;p5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83" name="Google Shape;1083;p58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084" name="Google Shape;1084;p5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85" name="Google Shape;1085;p5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86" name="Google Shape;1086;p58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087" name="Google Shape;1087;p5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88" name="Google Shape;1088;p5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89" name="Google Shape;1089;p58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090" name="Google Shape;1090;p5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91" name="Google Shape;1091;p5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092" name="Google Shape;1092;p58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093" name="Google Shape;1093;p5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94" name="Google Shape;1094;p5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100" name="Google Shape;1100;p59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1" name="Google Shape;1101;p59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2" name="Google Shape;1102;p59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3" name="Google Shape;1103;p59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4" name="Google Shape;1104;p59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Google Shape;1105;p59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6" name="Google Shape;1106;p59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Google Shape;1107;p59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8" name="Google Shape;1108;p59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9" name="Google Shape;1109;p59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0" name="Google Shape;1110;p59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11" name="Google Shape;1111;p59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112" name="Google Shape;1112;p5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13" name="Google Shape;1113;p5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114" name="Google Shape;1114;p59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15" name="Google Shape;1115;p59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116" name="Google Shape;1116;p5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17" name="Google Shape;1117;p5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18" name="Google Shape;1118;p59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119" name="Google Shape;1119;p5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20" name="Google Shape;1120;p5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21" name="Google Shape;1121;p59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122" name="Google Shape;1122;p5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23" name="Google Shape;1123;p5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24" name="Google Shape;1124;p59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125" name="Google Shape;1125;p5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26" name="Google Shape;1126;p5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27" name="Google Shape;1127;p59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128" name="Google Shape;1128;p5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29" name="Google Shape;1129;p5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135" name="Google Shape;1135;p60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6" name="Google Shape;1136;p60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7" name="Google Shape;1137;p60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8" name="Google Shape;1138;p60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9" name="Google Shape;1139;p60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0" name="Google Shape;1140;p60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1" name="Google Shape;1141;p60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2" name="Google Shape;1142;p60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3" name="Google Shape;1143;p60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4" name="Google Shape;1144;p60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5" name="Google Shape;1145;p60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46" name="Google Shape;1146;p60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147" name="Google Shape;1147;p6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48" name="Google Shape;1148;p6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149" name="Google Shape;1149;p60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50" name="Google Shape;1150;p60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151" name="Google Shape;1151;p6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52" name="Google Shape;1152;p6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53" name="Google Shape;1153;p60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154" name="Google Shape;1154;p6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55" name="Google Shape;1155;p6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56" name="Google Shape;1156;p60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157" name="Google Shape;1157;p6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58" name="Google Shape;1158;p6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59" name="Google Shape;1159;p60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160" name="Google Shape;1160;p6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61" name="Google Shape;1161;p6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62" name="Google Shape;1162;p60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163" name="Google Shape;1163;p6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64" name="Google Shape;1164;p6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165" name="Google Shape;1165;p60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171" name="Google Shape;1171;p61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2" name="Google Shape;1172;p61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3" name="Google Shape;1173;p61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4" name="Google Shape;1174;p61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5" name="Google Shape;1175;p61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6" name="Google Shape;1176;p61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7" name="Google Shape;1177;p61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8" name="Google Shape;1178;p61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9" name="Google Shape;1179;p61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0" name="Google Shape;1180;p61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1" name="Google Shape;1181;p61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82" name="Google Shape;1182;p61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183" name="Google Shape;1183;p6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84" name="Google Shape;1184;p6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185" name="Google Shape;1185;p61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86" name="Google Shape;1186;p61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187" name="Google Shape;1187;p6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88" name="Google Shape;1188;p6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89" name="Google Shape;1189;p61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190" name="Google Shape;1190;p6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91" name="Google Shape;1191;p6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92" name="Google Shape;1192;p61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193" name="Google Shape;1193;p6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94" name="Google Shape;1194;p6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95" name="Google Shape;1195;p61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196" name="Google Shape;1196;p6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97" name="Google Shape;1197;p6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98" name="Google Shape;1198;p61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199" name="Google Shape;1199;p6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00" name="Google Shape;1200;p6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201" name="Google Shape;1201;p61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207" name="Google Shape;1207;p62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8" name="Google Shape;1208;p62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9" name="Google Shape;1209;p62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0" name="Google Shape;1210;p62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1" name="Google Shape;1211;p62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2" name="Google Shape;1212;p62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3" name="Google Shape;1213;p62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4" name="Google Shape;1214;p62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5" name="Google Shape;1215;p62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6" name="Google Shape;1216;p62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7" name="Google Shape;1217;p62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18" name="Google Shape;1218;p62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219" name="Google Shape;1219;p6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20" name="Google Shape;1220;p6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221" name="Google Shape;1221;p62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22" name="Google Shape;1222;p62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223" name="Google Shape;1223;p6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24" name="Google Shape;1224;p6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25" name="Google Shape;1225;p62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226" name="Google Shape;1226;p6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27" name="Google Shape;1227;p6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28" name="Google Shape;1228;p62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229" name="Google Shape;1229;p6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30" name="Google Shape;1230;p6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31" name="Google Shape;1231;p62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232" name="Google Shape;1232;p6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33" name="Google Shape;1233;p6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34" name="Google Shape;1234;p62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235" name="Google Shape;1235;p6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36" name="Google Shape;1236;p6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237" name="Google Shape;1237;p62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38" name="Google Shape;1238;p62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1239" name="Google Shape;1239;p6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40" name="Google Shape;1240;p6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41" name="Google Shape;1241;p62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1242" name="Google Shape;1242;p6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43" name="Google Shape;1243;p6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249" name="Google Shape;1249;p63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0" name="Google Shape;1250;p63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1" name="Google Shape;1251;p63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2" name="Google Shape;1252;p63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3" name="Google Shape;1253;p63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4" name="Google Shape;1254;p63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5" name="Google Shape;1255;p63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6" name="Google Shape;1256;p63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7" name="Google Shape;1257;p63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8" name="Google Shape;1258;p63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9" name="Google Shape;1259;p63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60" name="Google Shape;1260;p63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261" name="Google Shape;1261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2" name="Google Shape;1262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263" name="Google Shape;1263;p63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64" name="Google Shape;1264;p63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265" name="Google Shape;1265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6" name="Google Shape;1266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67" name="Google Shape;1267;p63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268" name="Google Shape;1268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9" name="Google Shape;1269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70" name="Google Shape;1270;p63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271" name="Google Shape;1271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72" name="Google Shape;1272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73" name="Google Shape;1273;p63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274" name="Google Shape;1274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75" name="Google Shape;1275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76" name="Google Shape;1276;p63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277" name="Google Shape;1277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78" name="Google Shape;1278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279" name="Google Shape;1279;p63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80" name="Google Shape;1280;p63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1281" name="Google Shape;1281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2" name="Google Shape;1282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83" name="Google Shape;1283;p63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1284" name="Google Shape;1284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5" name="Google Shape;1285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86" name="Google Shape;1286;p63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1287" name="Google Shape;1287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8" name="Google Shape;1288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89" name="Google Shape;1289;p63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1290" name="Google Shape;1290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91" name="Google Shape;1291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92" name="Google Shape;1292;p63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1293" name="Google Shape;1293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94" name="Google Shape;1294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95" name="Google Shape;1295;p63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1296" name="Google Shape;1296;p6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97" name="Google Shape;1297;p6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303" name="Google Shape;1303;p64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1304" name="Google Shape;1304;p64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5" name="Google Shape;1305;p64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6" name="Google Shape;1306;p64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7" name="Google Shape;1307;p64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8" name="Google Shape;1308;p64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9" name="Google Shape;1309;p64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0" name="Google Shape;1310;p64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1" name="Google Shape;1311;p64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2" name="Google Shape;1312;p64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3" name="Google Shape;1313;p64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14" name="Google Shape;1314;p64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315" name="Google Shape;1315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16" name="Google Shape;1316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317" name="Google Shape;1317;p64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18" name="Google Shape;1318;p64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319" name="Google Shape;1319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20" name="Google Shape;1320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21" name="Google Shape;1321;p64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322" name="Google Shape;1322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23" name="Google Shape;1323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24" name="Google Shape;1324;p64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325" name="Google Shape;1325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26" name="Google Shape;1326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27" name="Google Shape;1327;p64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328" name="Google Shape;1328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29" name="Google Shape;1329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30" name="Google Shape;1330;p64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331" name="Google Shape;1331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32" name="Google Shape;1332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333" name="Google Shape;1333;p64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34" name="Google Shape;1334;p64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1335" name="Google Shape;1335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36" name="Google Shape;1336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37" name="Google Shape;1337;p64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1338" name="Google Shape;1338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39" name="Google Shape;1339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40" name="Google Shape;1340;p64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1341" name="Google Shape;1341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42" name="Google Shape;1342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43" name="Google Shape;1343;p64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1344" name="Google Shape;1344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45" name="Google Shape;1345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46" name="Google Shape;1346;p64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1347" name="Google Shape;1347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48" name="Google Shape;1348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49" name="Google Shape;1349;p64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1350" name="Google Shape;1350;p6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51" name="Google Shape;1351;p6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352" name="Google Shape;1352;p64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358" name="Google Shape;1358;p65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9" name="Google Shape;1359;p65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0" name="Google Shape;1360;p65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1" name="Google Shape;1361;p65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2" name="Google Shape;1362;p65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3" name="Google Shape;1363;p65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4" name="Google Shape;1364;p65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5" name="Google Shape;1365;p65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6" name="Google Shape;1366;p65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7" name="Google Shape;1367;p65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8" name="Google Shape;1368;p65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69" name="Google Shape;1369;p65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370" name="Google Shape;1370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71" name="Google Shape;1371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372" name="Google Shape;1372;p65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73" name="Google Shape;1373;p65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374" name="Google Shape;1374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75" name="Google Shape;1375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76" name="Google Shape;1376;p65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377" name="Google Shape;1377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78" name="Google Shape;1378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79" name="Google Shape;1379;p65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380" name="Google Shape;1380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81" name="Google Shape;1381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82" name="Google Shape;1382;p65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383" name="Google Shape;1383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84" name="Google Shape;1384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85" name="Google Shape;1385;p65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386" name="Google Shape;1386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87" name="Google Shape;1387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388" name="Google Shape;1388;p65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89" name="Google Shape;1389;p65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1390" name="Google Shape;1390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91" name="Google Shape;1391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92" name="Google Shape;1392;p65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1393" name="Google Shape;1393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94" name="Google Shape;1394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95" name="Google Shape;1395;p65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1396" name="Google Shape;1396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97" name="Google Shape;1397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98" name="Google Shape;1398;p65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1399" name="Google Shape;1399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00" name="Google Shape;1400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01" name="Google Shape;1401;p65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1402" name="Google Shape;1402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03" name="Google Shape;1403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04" name="Google Shape;1404;p65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1405" name="Google Shape;1405;p6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06" name="Google Shape;1406;p6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407" name="Google Shape;1407;p65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413" name="Google Shape;1413;p66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{6E96C33D-19A1-4034-9197-DEEF4B294B35}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AGT</a:t>
                      </a:r>
                      <a:endParaRPr>
                        <a:solidFill>
                          <a:srgbClr val="00FF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4" name="Google Shape;1414;p66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5" name="Google Shape;1415;p66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6" name="Google Shape;1416;p66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7" name="Google Shape;1417;p66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8" name="Google Shape;1418;p66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9" name="Google Shape;1419;p66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0" name="Google Shape;1420;p66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1" name="Google Shape;1421;p66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2" name="Google Shape;1422;p66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3" name="Google Shape;1423;p66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24" name="Google Shape;1424;p66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1425" name="Google Shape;1425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26" name="Google Shape;1426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427" name="Google Shape;1427;p66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28" name="Google Shape;1428;p66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1429" name="Google Shape;1429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30" name="Google Shape;1430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31" name="Google Shape;1431;p66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1432" name="Google Shape;1432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33" name="Google Shape;1433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34" name="Google Shape;1434;p66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1435" name="Google Shape;1435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36" name="Google Shape;1436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37" name="Google Shape;1437;p66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1438" name="Google Shape;1438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39" name="Google Shape;1439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40" name="Google Shape;1440;p66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1441" name="Google Shape;1441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42" name="Google Shape;1442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443" name="Google Shape;1443;p66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44" name="Google Shape;1444;p66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1445" name="Google Shape;1445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46" name="Google Shape;1446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47" name="Google Shape;1447;p66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1448" name="Google Shape;1448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49" name="Google Shape;1449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50" name="Google Shape;1450;p66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1451" name="Google Shape;1451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52" name="Google Shape;1452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53" name="Google Shape;1453;p66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1454" name="Google Shape;1454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55" name="Google Shape;1455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56" name="Google Shape;1456;p66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1457" name="Google Shape;1457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58" name="Google Shape;1458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59" name="Google Shape;1459;p66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1460" name="Google Shape;1460;p6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61" name="Google Shape;1461;p6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462" name="Google Shape;1462;p66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Iterative Implementation with “table filling”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67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def lcs(s, t):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atrix = [[“” for x in range(len(t)+1)] for y in range(len(s)+1)]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or i in range(1, len(s)+1):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or j in range(1, len(t)+1):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 s[i-1] == t[j-1]: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atrix[i][j] = matrix[i-1][j-1] + t[j-1]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mp1 = matrix[i-1][j]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mp2 = matrix[i][j-1]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atrix[i][j] = tmp1 if len(tmp1) &gt; len(tmp2) else tmp2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eturn matrix[len(s)][len(t)]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  1   1   2   3   5   8   13   21 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two numbers are 0 and 1, all subsequent numbers are the sum of the two prior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find the </a:t>
            </a:r>
            <a:r>
              <a:rPr i="1" lang="en"/>
              <a:t>n</a:t>
            </a:r>
            <a:r>
              <a:rPr baseline="30000" lang="en"/>
              <a:t>th</a:t>
            </a:r>
            <a:r>
              <a:rPr lang="en"/>
              <a:t> fibonacci number?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n == 0 or n == 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fib(n-1) + fib(n-2)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4009500" y="1017725"/>
            <a:ext cx="1125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ib(4)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" name="Google Shape;90;p19"/>
          <p:cNvGrpSpPr/>
          <p:nvPr/>
        </p:nvGrpSpPr>
        <p:grpSpPr>
          <a:xfrm>
            <a:off x="2261650" y="1450925"/>
            <a:ext cx="4651900" cy="751200"/>
            <a:chOff x="2261650" y="1450925"/>
            <a:chExt cx="4651900" cy="751200"/>
          </a:xfrm>
        </p:grpSpPr>
        <p:sp>
          <p:nvSpPr>
            <p:cNvPr id="91" name="Google Shape;91;p19"/>
            <p:cNvSpPr txBox="1"/>
            <p:nvPr/>
          </p:nvSpPr>
          <p:spPr>
            <a:xfrm>
              <a:off x="2261650" y="1768925"/>
              <a:ext cx="1125000" cy="4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fib(3)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" name="Google Shape;92;p19"/>
            <p:cNvSpPr txBox="1"/>
            <p:nvPr/>
          </p:nvSpPr>
          <p:spPr>
            <a:xfrm>
              <a:off x="5788550" y="1768925"/>
              <a:ext cx="1125000" cy="4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fib(2)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3" name="Google Shape;93;p19"/>
            <p:cNvCxnSpPr>
              <a:stCxn id="89" idx="2"/>
              <a:endCxn id="91" idx="0"/>
            </p:cNvCxnSpPr>
            <p:nvPr/>
          </p:nvCxnSpPr>
          <p:spPr>
            <a:xfrm flipH="1">
              <a:off x="2824200" y="1450925"/>
              <a:ext cx="17478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" name="Google Shape;94;p19"/>
            <p:cNvCxnSpPr>
              <a:stCxn id="89" idx="2"/>
              <a:endCxn id="92" idx="0"/>
            </p:cNvCxnSpPr>
            <p:nvPr/>
          </p:nvCxnSpPr>
          <p:spPr>
            <a:xfrm>
              <a:off x="4572000" y="1450925"/>
              <a:ext cx="17790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5" name="Google Shape;95;p19"/>
          <p:cNvGrpSpPr/>
          <p:nvPr/>
        </p:nvGrpSpPr>
        <p:grpSpPr>
          <a:xfrm>
            <a:off x="1136650" y="2202125"/>
            <a:ext cx="3165100" cy="1069200"/>
            <a:chOff x="1136650" y="2202125"/>
            <a:chExt cx="3165100" cy="1069200"/>
          </a:xfrm>
        </p:grpSpPr>
        <p:sp>
          <p:nvSpPr>
            <p:cNvPr id="96" name="Google Shape;96;p19"/>
            <p:cNvSpPr txBox="1"/>
            <p:nvPr/>
          </p:nvSpPr>
          <p:spPr>
            <a:xfrm>
              <a:off x="1136650" y="2596325"/>
              <a:ext cx="1125000" cy="4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fib(2)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" name="Google Shape;97;p19"/>
            <p:cNvSpPr txBox="1"/>
            <p:nvPr/>
          </p:nvSpPr>
          <p:spPr>
            <a:xfrm>
              <a:off x="3176750" y="2596325"/>
              <a:ext cx="112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fib(1)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8" name="Google Shape;98;p19"/>
            <p:cNvCxnSpPr>
              <a:stCxn id="91" idx="2"/>
              <a:endCxn id="96" idx="0"/>
            </p:cNvCxnSpPr>
            <p:nvPr/>
          </p:nvCxnSpPr>
          <p:spPr>
            <a:xfrm flipH="1">
              <a:off x="1699150" y="2202125"/>
              <a:ext cx="1125000" cy="3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p19"/>
            <p:cNvCxnSpPr>
              <a:stCxn id="91" idx="2"/>
              <a:endCxn id="97" idx="0"/>
            </p:cNvCxnSpPr>
            <p:nvPr/>
          </p:nvCxnSpPr>
          <p:spPr>
            <a:xfrm>
              <a:off x="2824150" y="2202125"/>
              <a:ext cx="915000" cy="3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0" name="Google Shape;100;p19"/>
          <p:cNvGrpSpPr/>
          <p:nvPr/>
        </p:nvGrpSpPr>
        <p:grpSpPr>
          <a:xfrm>
            <a:off x="4810075" y="2202125"/>
            <a:ext cx="3228475" cy="1069200"/>
            <a:chOff x="4810075" y="2202125"/>
            <a:chExt cx="3228475" cy="1069200"/>
          </a:xfrm>
        </p:grpSpPr>
        <p:sp>
          <p:nvSpPr>
            <p:cNvPr id="101" name="Google Shape;101;p19"/>
            <p:cNvSpPr txBox="1"/>
            <p:nvPr/>
          </p:nvSpPr>
          <p:spPr>
            <a:xfrm>
              <a:off x="4810075" y="2596325"/>
              <a:ext cx="112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fib(1)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" name="Google Shape;102;p19"/>
            <p:cNvSpPr txBox="1"/>
            <p:nvPr/>
          </p:nvSpPr>
          <p:spPr>
            <a:xfrm>
              <a:off x="6913550" y="2596325"/>
              <a:ext cx="112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fib(0)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3" name="Google Shape;103;p19"/>
            <p:cNvCxnSpPr>
              <a:stCxn id="92" idx="2"/>
              <a:endCxn id="101" idx="0"/>
            </p:cNvCxnSpPr>
            <p:nvPr/>
          </p:nvCxnSpPr>
          <p:spPr>
            <a:xfrm flipH="1">
              <a:off x="5372450" y="2202125"/>
              <a:ext cx="978600" cy="3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9"/>
            <p:cNvCxnSpPr>
              <a:stCxn id="92" idx="2"/>
              <a:endCxn id="102" idx="0"/>
            </p:cNvCxnSpPr>
            <p:nvPr/>
          </p:nvCxnSpPr>
          <p:spPr>
            <a:xfrm>
              <a:off x="6351050" y="2202125"/>
              <a:ext cx="1125000" cy="3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p19"/>
          <p:cNvGrpSpPr/>
          <p:nvPr/>
        </p:nvGrpSpPr>
        <p:grpSpPr>
          <a:xfrm>
            <a:off x="46813" y="3029525"/>
            <a:ext cx="3304675" cy="1069200"/>
            <a:chOff x="46813" y="3029525"/>
            <a:chExt cx="3304675" cy="1069200"/>
          </a:xfrm>
        </p:grpSpPr>
        <p:sp>
          <p:nvSpPr>
            <p:cNvPr id="106" name="Google Shape;106;p19"/>
            <p:cNvSpPr txBox="1"/>
            <p:nvPr/>
          </p:nvSpPr>
          <p:spPr>
            <a:xfrm>
              <a:off x="46813" y="3423725"/>
              <a:ext cx="112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fib(1)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" name="Google Shape;107;p19"/>
            <p:cNvSpPr txBox="1"/>
            <p:nvPr/>
          </p:nvSpPr>
          <p:spPr>
            <a:xfrm>
              <a:off x="2226488" y="3423725"/>
              <a:ext cx="112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fib(0)</a:t>
              </a:r>
              <a:endPara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8" name="Google Shape;108;p19"/>
            <p:cNvCxnSpPr>
              <a:stCxn id="96" idx="2"/>
              <a:endCxn id="106" idx="0"/>
            </p:cNvCxnSpPr>
            <p:nvPr/>
          </p:nvCxnSpPr>
          <p:spPr>
            <a:xfrm flipH="1">
              <a:off x="609250" y="3029525"/>
              <a:ext cx="1089900" cy="3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9"/>
            <p:cNvCxnSpPr>
              <a:stCxn id="96" idx="2"/>
              <a:endCxn id="107" idx="0"/>
            </p:cNvCxnSpPr>
            <p:nvPr/>
          </p:nvCxnSpPr>
          <p:spPr>
            <a:xfrm>
              <a:off x="1699150" y="3029525"/>
              <a:ext cx="1089900" cy="3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009500" y="1017725"/>
            <a:ext cx="1125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261650" y="1768925"/>
            <a:ext cx="1125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788550" y="1768925"/>
            <a:ext cx="1125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136650" y="2596325"/>
            <a:ext cx="1125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176750" y="2596325"/>
            <a:ext cx="1125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810075" y="2596325"/>
            <a:ext cx="1125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913550" y="2596325"/>
            <a:ext cx="1125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6813" y="3423725"/>
            <a:ext cx="1125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226488" y="3423725"/>
            <a:ext cx="1125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" name="Google Shape;124;p20"/>
          <p:cNvCxnSpPr>
            <a:stCxn id="115" idx="2"/>
            <a:endCxn id="116" idx="0"/>
          </p:cNvCxnSpPr>
          <p:nvPr/>
        </p:nvCxnSpPr>
        <p:spPr>
          <a:xfrm flipH="1">
            <a:off x="2824200" y="1450925"/>
            <a:ext cx="1747800" cy="3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15" idx="2"/>
            <a:endCxn id="117" idx="0"/>
          </p:cNvCxnSpPr>
          <p:nvPr/>
        </p:nvCxnSpPr>
        <p:spPr>
          <a:xfrm>
            <a:off x="4572000" y="1450925"/>
            <a:ext cx="1779000" cy="3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16" idx="2"/>
            <a:endCxn id="118" idx="0"/>
          </p:cNvCxnSpPr>
          <p:nvPr/>
        </p:nvCxnSpPr>
        <p:spPr>
          <a:xfrm flipH="1">
            <a:off x="1699150" y="2202125"/>
            <a:ext cx="11250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16" idx="2"/>
            <a:endCxn id="119" idx="0"/>
          </p:cNvCxnSpPr>
          <p:nvPr/>
        </p:nvCxnSpPr>
        <p:spPr>
          <a:xfrm>
            <a:off x="2824150" y="2202125"/>
            <a:ext cx="9150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17" idx="2"/>
            <a:endCxn id="120" idx="0"/>
          </p:cNvCxnSpPr>
          <p:nvPr/>
        </p:nvCxnSpPr>
        <p:spPr>
          <a:xfrm flipH="1">
            <a:off x="5372450" y="2202125"/>
            <a:ext cx="9786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stCxn id="117" idx="2"/>
            <a:endCxn id="121" idx="0"/>
          </p:cNvCxnSpPr>
          <p:nvPr/>
        </p:nvCxnSpPr>
        <p:spPr>
          <a:xfrm>
            <a:off x="6351050" y="2202125"/>
            <a:ext cx="11250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18" idx="2"/>
            <a:endCxn id="122" idx="0"/>
          </p:cNvCxnSpPr>
          <p:nvPr/>
        </p:nvCxnSpPr>
        <p:spPr>
          <a:xfrm flipH="1">
            <a:off x="609250" y="3029525"/>
            <a:ext cx="10899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18" idx="2"/>
            <a:endCxn id="123" idx="0"/>
          </p:cNvCxnSpPr>
          <p:nvPr/>
        </p:nvCxnSpPr>
        <p:spPr>
          <a:xfrm>
            <a:off x="1699150" y="3029525"/>
            <a:ext cx="1089900" cy="39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566275" y="1941950"/>
            <a:ext cx="1101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486800" y="26931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813600" y="2693150"/>
            <a:ext cx="996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32900" y="35205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091800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193000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338125" y="35205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-60275" y="4347950"/>
            <a:ext cx="1101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308628" y="43479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" name="Google Shape;146;p21"/>
          <p:cNvCxnSpPr>
            <a:stCxn id="137" idx="2"/>
            <a:endCxn id="138" idx="0"/>
          </p:cNvCxnSpPr>
          <p:nvPr/>
        </p:nvCxnSpPr>
        <p:spPr>
          <a:xfrm flipH="1">
            <a:off x="1994025" y="2375150"/>
            <a:ext cx="1122900" cy="3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>
            <a:stCxn id="137" idx="2"/>
            <a:endCxn id="139" idx="0"/>
          </p:cNvCxnSpPr>
          <p:nvPr/>
        </p:nvCxnSpPr>
        <p:spPr>
          <a:xfrm>
            <a:off x="3116925" y="2375150"/>
            <a:ext cx="1194900" cy="3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>
            <a:stCxn id="138" idx="2"/>
            <a:endCxn id="140" idx="0"/>
          </p:cNvCxnSpPr>
          <p:nvPr/>
        </p:nvCxnSpPr>
        <p:spPr>
          <a:xfrm flipH="1">
            <a:off x="1140300" y="3126350"/>
            <a:ext cx="853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>
            <a:stCxn id="138" idx="2"/>
            <a:endCxn id="141" idx="0"/>
          </p:cNvCxnSpPr>
          <p:nvPr/>
        </p:nvCxnSpPr>
        <p:spPr>
          <a:xfrm>
            <a:off x="1994100" y="3126350"/>
            <a:ext cx="595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1"/>
          <p:cNvCxnSpPr>
            <a:stCxn id="139" idx="2"/>
            <a:endCxn id="142" idx="0"/>
          </p:cNvCxnSpPr>
          <p:nvPr/>
        </p:nvCxnSpPr>
        <p:spPr>
          <a:xfrm flipH="1">
            <a:off x="3691050" y="3126350"/>
            <a:ext cx="6207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>
            <a:stCxn id="139" idx="2"/>
            <a:endCxn id="143" idx="0"/>
          </p:cNvCxnSpPr>
          <p:nvPr/>
        </p:nvCxnSpPr>
        <p:spPr>
          <a:xfrm>
            <a:off x="4311750" y="3126350"/>
            <a:ext cx="5244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0" idx="2"/>
            <a:endCxn id="144" idx="0"/>
          </p:cNvCxnSpPr>
          <p:nvPr/>
        </p:nvCxnSpPr>
        <p:spPr>
          <a:xfrm flipH="1">
            <a:off x="490400" y="3953750"/>
            <a:ext cx="649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>
            <a:stCxn id="140" idx="2"/>
            <a:endCxn id="145" idx="0"/>
          </p:cNvCxnSpPr>
          <p:nvPr/>
        </p:nvCxnSpPr>
        <p:spPr>
          <a:xfrm>
            <a:off x="1140200" y="3953750"/>
            <a:ext cx="6666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1"/>
          <p:cNvSpPr txBox="1"/>
          <p:nvPr/>
        </p:nvSpPr>
        <p:spPr>
          <a:xfrm>
            <a:off x="4809900" y="1084425"/>
            <a:ext cx="1101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030325" y="19419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176425" y="2769350"/>
            <a:ext cx="1014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635325" y="27693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483250" y="3596750"/>
            <a:ext cx="1101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852153" y="3596750"/>
            <a:ext cx="99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fib(0)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0" name="Google Shape;160;p21"/>
          <p:cNvCxnSpPr>
            <a:stCxn id="155" idx="2"/>
            <a:endCxn id="156" idx="0"/>
          </p:cNvCxnSpPr>
          <p:nvPr/>
        </p:nvCxnSpPr>
        <p:spPr>
          <a:xfrm flipH="1">
            <a:off x="6683825" y="2375150"/>
            <a:ext cx="853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>
            <a:stCxn id="155" idx="2"/>
            <a:endCxn id="157" idx="0"/>
          </p:cNvCxnSpPr>
          <p:nvPr/>
        </p:nvCxnSpPr>
        <p:spPr>
          <a:xfrm>
            <a:off x="7537625" y="2375150"/>
            <a:ext cx="595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56" idx="2"/>
            <a:endCxn id="158" idx="0"/>
          </p:cNvCxnSpPr>
          <p:nvPr/>
        </p:nvCxnSpPr>
        <p:spPr>
          <a:xfrm flipH="1">
            <a:off x="6033925" y="3202550"/>
            <a:ext cx="6498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>
            <a:stCxn id="156" idx="2"/>
            <a:endCxn id="159" idx="0"/>
          </p:cNvCxnSpPr>
          <p:nvPr/>
        </p:nvCxnSpPr>
        <p:spPr>
          <a:xfrm>
            <a:off x="6683725" y="3202550"/>
            <a:ext cx="666600" cy="39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>
            <a:stCxn id="154" idx="2"/>
            <a:endCxn id="137" idx="0"/>
          </p:cNvCxnSpPr>
          <p:nvPr/>
        </p:nvCxnSpPr>
        <p:spPr>
          <a:xfrm flipH="1">
            <a:off x="3116850" y="1517625"/>
            <a:ext cx="2243700" cy="42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>
            <a:stCxn id="154" idx="2"/>
            <a:endCxn id="155" idx="0"/>
          </p:cNvCxnSpPr>
          <p:nvPr/>
        </p:nvCxnSpPr>
        <p:spPr>
          <a:xfrm>
            <a:off x="5360550" y="1517625"/>
            <a:ext cx="2177100" cy="42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