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AAEA39E-9764-4A3A-98A4-A36401813EC9}">
  <a:tblStyle styleId="{CAAEA39E-9764-4A3A-98A4-A36401813E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4fe07ea1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4fe07ea1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4fe07ea16_1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4fe07ea16_1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1c59415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1c59415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1c59415b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1c59415b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0486e293d998d9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0486e293d998d9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1c59415b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1c59415b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1c59415b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1c59415b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41c59415b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41c59415b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41c59415b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41c59415b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41c59415b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41c59415b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1c59415b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41c59415b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4fe07ea16_1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4fe07ea16_1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41c59415b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41c59415b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41c59415b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41c59415b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41c59415b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41c59415b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41c59415b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41c59415b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41c59415b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41c59415b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41c59415b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41c59415b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41c59415b8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41c59415b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41c59415b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41c59415b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41c59415b8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41c59415b8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41c59415b8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41c59415b8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4fe07ea16_1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4fe07ea16_1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41c59415b8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41c59415b8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g41c59415b8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41c59415b8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41c59415b8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41c59415b8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Google Shape;597;g41c59415b8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41c59415b8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41c59415b8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41c59415b8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41c59415b8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41c59415b8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41c59415b8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41c59415b8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41c59415b8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41c59415b8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41c59415b8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41c59415b8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g41c59415b8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41c59415b8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4fe07ea16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4fe07ea16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Google Shape;696;g41c59415b8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41c59415b8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g41c59415b8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41c59415b8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g41c59415b8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41c59415b8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Google Shape;757;g41c59415b8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41c59415b8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Google Shape;779;g41c59415b8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41c59415b8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8" name="Shape 798"/>
        <p:cNvGrpSpPr/>
        <p:nvPr/>
      </p:nvGrpSpPr>
      <p:grpSpPr>
        <a:xfrm>
          <a:off x="0" y="0"/>
          <a:ext cx="0" cy="0"/>
          <a:chOff x="0" y="0"/>
          <a:chExt cx="0" cy="0"/>
        </a:xfrm>
      </p:grpSpPr>
      <p:sp>
        <p:nvSpPr>
          <p:cNvPr id="799" name="Google Shape;799;g41c59415b8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41c59415b8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Google Shape;819;g41c59415b8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41c59415b8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8" name="Shape 838"/>
        <p:cNvGrpSpPr/>
        <p:nvPr/>
      </p:nvGrpSpPr>
      <p:grpSpPr>
        <a:xfrm>
          <a:off x="0" y="0"/>
          <a:ext cx="0" cy="0"/>
          <a:chOff x="0" y="0"/>
          <a:chExt cx="0" cy="0"/>
        </a:xfrm>
      </p:grpSpPr>
      <p:sp>
        <p:nvSpPr>
          <p:cNvPr id="839" name="Google Shape;839;g41c59415b8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41c59415b8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9" name="Shape 859"/>
        <p:cNvGrpSpPr/>
        <p:nvPr/>
      </p:nvGrpSpPr>
      <p:grpSpPr>
        <a:xfrm>
          <a:off x="0" y="0"/>
          <a:ext cx="0" cy="0"/>
          <a:chOff x="0" y="0"/>
          <a:chExt cx="0" cy="0"/>
        </a:xfrm>
      </p:grpSpPr>
      <p:sp>
        <p:nvSpPr>
          <p:cNvPr id="860" name="Google Shape;860;g41c59415b8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41c59415b8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g41c59415b8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41c59415b8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4fe07ea1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4fe07ea1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0" name="Shape 900"/>
        <p:cNvGrpSpPr/>
        <p:nvPr/>
      </p:nvGrpSpPr>
      <p:grpSpPr>
        <a:xfrm>
          <a:off x="0" y="0"/>
          <a:ext cx="0" cy="0"/>
          <a:chOff x="0" y="0"/>
          <a:chExt cx="0" cy="0"/>
        </a:xfrm>
      </p:grpSpPr>
      <p:sp>
        <p:nvSpPr>
          <p:cNvPr id="901" name="Google Shape;901;g41c59415b8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41c59415b8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0" name="Shape 920"/>
        <p:cNvGrpSpPr/>
        <p:nvPr/>
      </p:nvGrpSpPr>
      <p:grpSpPr>
        <a:xfrm>
          <a:off x="0" y="0"/>
          <a:ext cx="0" cy="0"/>
          <a:chOff x="0" y="0"/>
          <a:chExt cx="0" cy="0"/>
        </a:xfrm>
      </p:grpSpPr>
      <p:sp>
        <p:nvSpPr>
          <p:cNvPr id="921" name="Google Shape;921;g41c59415b8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41c59415b8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2" name="Shape 942"/>
        <p:cNvGrpSpPr/>
        <p:nvPr/>
      </p:nvGrpSpPr>
      <p:grpSpPr>
        <a:xfrm>
          <a:off x="0" y="0"/>
          <a:ext cx="0" cy="0"/>
          <a:chOff x="0" y="0"/>
          <a:chExt cx="0" cy="0"/>
        </a:xfrm>
      </p:grpSpPr>
      <p:sp>
        <p:nvSpPr>
          <p:cNvPr id="943" name="Google Shape;943;g41c59415b8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41c59415b8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2" name="Shape 962"/>
        <p:cNvGrpSpPr/>
        <p:nvPr/>
      </p:nvGrpSpPr>
      <p:grpSpPr>
        <a:xfrm>
          <a:off x="0" y="0"/>
          <a:ext cx="0" cy="0"/>
          <a:chOff x="0" y="0"/>
          <a:chExt cx="0" cy="0"/>
        </a:xfrm>
      </p:grpSpPr>
      <p:sp>
        <p:nvSpPr>
          <p:cNvPr id="963" name="Google Shape;963;g41c59415b8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41c59415b8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4" name="Shape 984"/>
        <p:cNvGrpSpPr/>
        <p:nvPr/>
      </p:nvGrpSpPr>
      <p:grpSpPr>
        <a:xfrm>
          <a:off x="0" y="0"/>
          <a:ext cx="0" cy="0"/>
          <a:chOff x="0" y="0"/>
          <a:chExt cx="0" cy="0"/>
        </a:xfrm>
      </p:grpSpPr>
      <p:sp>
        <p:nvSpPr>
          <p:cNvPr id="985" name="Google Shape;985;g41c59415b8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41c59415b8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4" name="Shape 1004"/>
        <p:cNvGrpSpPr/>
        <p:nvPr/>
      </p:nvGrpSpPr>
      <p:grpSpPr>
        <a:xfrm>
          <a:off x="0" y="0"/>
          <a:ext cx="0" cy="0"/>
          <a:chOff x="0" y="0"/>
          <a:chExt cx="0" cy="0"/>
        </a:xfrm>
      </p:grpSpPr>
      <p:sp>
        <p:nvSpPr>
          <p:cNvPr id="1005" name="Google Shape;1005;g41c59415b8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41c59415b8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6" name="Shape 1026"/>
        <p:cNvGrpSpPr/>
        <p:nvPr/>
      </p:nvGrpSpPr>
      <p:grpSpPr>
        <a:xfrm>
          <a:off x="0" y="0"/>
          <a:ext cx="0" cy="0"/>
          <a:chOff x="0" y="0"/>
          <a:chExt cx="0" cy="0"/>
        </a:xfrm>
      </p:grpSpPr>
      <p:sp>
        <p:nvSpPr>
          <p:cNvPr id="1027" name="Google Shape;1027;g41c59415b8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41c59415b8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6" name="Shape 1046"/>
        <p:cNvGrpSpPr/>
        <p:nvPr/>
      </p:nvGrpSpPr>
      <p:grpSpPr>
        <a:xfrm>
          <a:off x="0" y="0"/>
          <a:ext cx="0" cy="0"/>
          <a:chOff x="0" y="0"/>
          <a:chExt cx="0" cy="0"/>
        </a:xfrm>
      </p:grpSpPr>
      <p:sp>
        <p:nvSpPr>
          <p:cNvPr id="1047" name="Google Shape;1047;g41c59415b8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41c59415b8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6" name="Shape 1066"/>
        <p:cNvGrpSpPr/>
        <p:nvPr/>
      </p:nvGrpSpPr>
      <p:grpSpPr>
        <a:xfrm>
          <a:off x="0" y="0"/>
          <a:ext cx="0" cy="0"/>
          <a:chOff x="0" y="0"/>
          <a:chExt cx="0" cy="0"/>
        </a:xfrm>
      </p:grpSpPr>
      <p:sp>
        <p:nvSpPr>
          <p:cNvPr id="1067" name="Google Shape;1067;g41c59415b8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41c59415b8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6" name="Shape 1086"/>
        <p:cNvGrpSpPr/>
        <p:nvPr/>
      </p:nvGrpSpPr>
      <p:grpSpPr>
        <a:xfrm>
          <a:off x="0" y="0"/>
          <a:ext cx="0" cy="0"/>
          <a:chOff x="0" y="0"/>
          <a:chExt cx="0" cy="0"/>
        </a:xfrm>
      </p:grpSpPr>
      <p:sp>
        <p:nvSpPr>
          <p:cNvPr id="1087" name="Google Shape;1087;g41c59415b8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41c59415b8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4fe07ea16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4fe07ea16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8" name="Shape 1108"/>
        <p:cNvGrpSpPr/>
        <p:nvPr/>
      </p:nvGrpSpPr>
      <p:grpSpPr>
        <a:xfrm>
          <a:off x="0" y="0"/>
          <a:ext cx="0" cy="0"/>
          <a:chOff x="0" y="0"/>
          <a:chExt cx="0" cy="0"/>
        </a:xfrm>
      </p:grpSpPr>
      <p:sp>
        <p:nvSpPr>
          <p:cNvPr id="1109" name="Google Shape;1109;g41c59415b8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41c59415b8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8" name="Shape 1128"/>
        <p:cNvGrpSpPr/>
        <p:nvPr/>
      </p:nvGrpSpPr>
      <p:grpSpPr>
        <a:xfrm>
          <a:off x="0" y="0"/>
          <a:ext cx="0" cy="0"/>
          <a:chOff x="0" y="0"/>
          <a:chExt cx="0" cy="0"/>
        </a:xfrm>
      </p:grpSpPr>
      <p:sp>
        <p:nvSpPr>
          <p:cNvPr id="1129" name="Google Shape;1129;g41c59415b8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41c59415b8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0" name="Shape 1150"/>
        <p:cNvGrpSpPr/>
        <p:nvPr/>
      </p:nvGrpSpPr>
      <p:grpSpPr>
        <a:xfrm>
          <a:off x="0" y="0"/>
          <a:ext cx="0" cy="0"/>
          <a:chOff x="0" y="0"/>
          <a:chExt cx="0" cy="0"/>
        </a:xfrm>
      </p:grpSpPr>
      <p:sp>
        <p:nvSpPr>
          <p:cNvPr id="1151" name="Google Shape;1151;g41c59415b8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41c59415b8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0" name="Shape 1170"/>
        <p:cNvGrpSpPr/>
        <p:nvPr/>
      </p:nvGrpSpPr>
      <p:grpSpPr>
        <a:xfrm>
          <a:off x="0" y="0"/>
          <a:ext cx="0" cy="0"/>
          <a:chOff x="0" y="0"/>
          <a:chExt cx="0" cy="0"/>
        </a:xfrm>
      </p:grpSpPr>
      <p:sp>
        <p:nvSpPr>
          <p:cNvPr id="1171" name="Google Shape;1171;g41c59415b8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2" name="Google Shape;1172;g41c59415b8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0" name="Shape 1190"/>
        <p:cNvGrpSpPr/>
        <p:nvPr/>
      </p:nvGrpSpPr>
      <p:grpSpPr>
        <a:xfrm>
          <a:off x="0" y="0"/>
          <a:ext cx="0" cy="0"/>
          <a:chOff x="0" y="0"/>
          <a:chExt cx="0" cy="0"/>
        </a:xfrm>
      </p:grpSpPr>
      <p:sp>
        <p:nvSpPr>
          <p:cNvPr id="1191" name="Google Shape;1191;g41c59415b8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41c59415b8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0" name="Shape 1210"/>
        <p:cNvGrpSpPr/>
        <p:nvPr/>
      </p:nvGrpSpPr>
      <p:grpSpPr>
        <a:xfrm>
          <a:off x="0" y="0"/>
          <a:ext cx="0" cy="0"/>
          <a:chOff x="0" y="0"/>
          <a:chExt cx="0" cy="0"/>
        </a:xfrm>
      </p:grpSpPr>
      <p:sp>
        <p:nvSpPr>
          <p:cNvPr id="1211" name="Google Shape;1211;g41c59415b8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2" name="Google Shape;1212;g41c59415b8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2" name="Shape 1232"/>
        <p:cNvGrpSpPr/>
        <p:nvPr/>
      </p:nvGrpSpPr>
      <p:grpSpPr>
        <a:xfrm>
          <a:off x="0" y="0"/>
          <a:ext cx="0" cy="0"/>
          <a:chOff x="0" y="0"/>
          <a:chExt cx="0" cy="0"/>
        </a:xfrm>
      </p:grpSpPr>
      <p:sp>
        <p:nvSpPr>
          <p:cNvPr id="1233" name="Google Shape;1233;g41c59415b8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41c59415b8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2" name="Shape 1252"/>
        <p:cNvGrpSpPr/>
        <p:nvPr/>
      </p:nvGrpSpPr>
      <p:grpSpPr>
        <a:xfrm>
          <a:off x="0" y="0"/>
          <a:ext cx="0" cy="0"/>
          <a:chOff x="0" y="0"/>
          <a:chExt cx="0" cy="0"/>
        </a:xfrm>
      </p:grpSpPr>
      <p:sp>
        <p:nvSpPr>
          <p:cNvPr id="1253" name="Google Shape;1253;g41c59415b8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4" name="Google Shape;1254;g41c59415b8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2" name="Shape 1272"/>
        <p:cNvGrpSpPr/>
        <p:nvPr/>
      </p:nvGrpSpPr>
      <p:grpSpPr>
        <a:xfrm>
          <a:off x="0" y="0"/>
          <a:ext cx="0" cy="0"/>
          <a:chOff x="0" y="0"/>
          <a:chExt cx="0" cy="0"/>
        </a:xfrm>
      </p:grpSpPr>
      <p:sp>
        <p:nvSpPr>
          <p:cNvPr id="1273" name="Google Shape;1273;g41c59415b8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41c59415b8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6" name="Shape 1296"/>
        <p:cNvGrpSpPr/>
        <p:nvPr/>
      </p:nvGrpSpPr>
      <p:grpSpPr>
        <a:xfrm>
          <a:off x="0" y="0"/>
          <a:ext cx="0" cy="0"/>
          <a:chOff x="0" y="0"/>
          <a:chExt cx="0" cy="0"/>
        </a:xfrm>
      </p:grpSpPr>
      <p:sp>
        <p:nvSpPr>
          <p:cNvPr id="1297" name="Google Shape;1297;g41c59415b8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41c59415b8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4fe07ea16_2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4fe07ea16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2" name="Shape 1302"/>
        <p:cNvGrpSpPr/>
        <p:nvPr/>
      </p:nvGrpSpPr>
      <p:grpSpPr>
        <a:xfrm>
          <a:off x="0" y="0"/>
          <a:ext cx="0" cy="0"/>
          <a:chOff x="0" y="0"/>
          <a:chExt cx="0" cy="0"/>
        </a:xfrm>
      </p:grpSpPr>
      <p:sp>
        <p:nvSpPr>
          <p:cNvPr id="1303" name="Google Shape;1303;g41c59415b8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41c59415b8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8" name="Shape 1308"/>
        <p:cNvGrpSpPr/>
        <p:nvPr/>
      </p:nvGrpSpPr>
      <p:grpSpPr>
        <a:xfrm>
          <a:off x="0" y="0"/>
          <a:ext cx="0" cy="0"/>
          <a:chOff x="0" y="0"/>
          <a:chExt cx="0" cy="0"/>
        </a:xfrm>
      </p:grpSpPr>
      <p:sp>
        <p:nvSpPr>
          <p:cNvPr id="1309" name="Google Shape;1309;g41c59415b8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41c59415b8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4fe07ea16_2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4fe07ea16_2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4fe07ea16_1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4fe07ea16_1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Dynamic 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LCS application: diff</a:t>
            </a:r>
            <a:endParaRPr/>
          </a:p>
        </p:txBody>
      </p:sp>
      <p:sp>
        <p:nvSpPr>
          <p:cNvPr id="283" name="Google Shape;283;p22"/>
          <p:cNvSpPr txBox="1"/>
          <p:nvPr/>
        </p:nvSpPr>
        <p:spPr>
          <a:xfrm>
            <a:off x="2591100" y="1567325"/>
            <a:ext cx="39618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Sequence 1:  </a:t>
            </a:r>
            <a:r>
              <a:rPr lang="en" sz="1800">
                <a:solidFill>
                  <a:srgbClr val="FF0000"/>
                </a:solidFill>
              </a:rPr>
              <a:t>A B</a:t>
            </a:r>
            <a:r>
              <a:rPr lang="en" sz="1800">
                <a:solidFill>
                  <a:schemeClr val="lt2"/>
                </a:solidFill>
              </a:rPr>
              <a:t> D </a:t>
            </a:r>
            <a:r>
              <a:rPr lang="en" sz="1800">
                <a:solidFill>
                  <a:srgbClr val="FF0000"/>
                </a:solidFill>
              </a:rPr>
              <a:t>F H Y Z</a:t>
            </a:r>
            <a:endParaRPr sz="1800">
              <a:solidFill>
                <a:srgbClr val="FF0000"/>
              </a:solidFill>
            </a:endParaRPr>
          </a:p>
          <a:p>
            <a:pPr indent="0" lvl="0" marL="0" rtl="0" algn="l">
              <a:spcBef>
                <a:spcPts val="1000"/>
              </a:spcBef>
              <a:spcAft>
                <a:spcPts val="1000"/>
              </a:spcAft>
              <a:buNone/>
            </a:pPr>
            <a:r>
              <a:rPr lang="en" sz="1800">
                <a:solidFill>
                  <a:schemeClr val="lt2"/>
                </a:solidFill>
              </a:rPr>
              <a:t>Sequence 2:  </a:t>
            </a:r>
            <a:r>
              <a:rPr lang="en" sz="1800">
                <a:solidFill>
                  <a:srgbClr val="FF0000"/>
                </a:solidFill>
              </a:rPr>
              <a:t>A B</a:t>
            </a:r>
            <a:r>
              <a:rPr lang="en" sz="1800">
                <a:solidFill>
                  <a:schemeClr val="lt2"/>
                </a:solidFill>
              </a:rPr>
              <a:t> C </a:t>
            </a:r>
            <a:r>
              <a:rPr lang="en" sz="1800">
                <a:solidFill>
                  <a:srgbClr val="FF0000"/>
                </a:solidFill>
              </a:rPr>
              <a:t>F H</a:t>
            </a:r>
            <a:r>
              <a:rPr lang="en" sz="1800">
                <a:solidFill>
                  <a:schemeClr val="lt2"/>
                </a:solidFill>
              </a:rPr>
              <a:t> W</a:t>
            </a:r>
            <a:r>
              <a:rPr lang="en" sz="1800">
                <a:solidFill>
                  <a:schemeClr val="lt2"/>
                </a:solidFill>
              </a:rPr>
              <a:t> X</a:t>
            </a:r>
            <a:r>
              <a:rPr lang="en" sz="1800">
                <a:solidFill>
                  <a:schemeClr val="lt2"/>
                </a:solidFill>
              </a:rPr>
              <a:t> </a:t>
            </a:r>
            <a:r>
              <a:rPr lang="en" sz="1800">
                <a:solidFill>
                  <a:srgbClr val="FF0000"/>
                </a:solidFill>
              </a:rPr>
              <a:t>Y Z</a:t>
            </a:r>
            <a:endParaRPr sz="1800">
              <a:solidFill>
                <a:srgbClr val="FF0000"/>
              </a:solidFill>
            </a:endParaRPr>
          </a:p>
        </p:txBody>
      </p:sp>
      <p:sp>
        <p:nvSpPr>
          <p:cNvPr id="284" name="Google Shape;284;p22"/>
          <p:cNvSpPr txBox="1"/>
          <p:nvPr/>
        </p:nvSpPr>
        <p:spPr>
          <a:xfrm>
            <a:off x="2591100" y="2642025"/>
            <a:ext cx="55794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LCS:  A B F H Y Z</a:t>
            </a:r>
            <a:endParaRPr sz="1800">
              <a:solidFill>
                <a:schemeClr val="lt2"/>
              </a:solidFill>
            </a:endParaRPr>
          </a:p>
        </p:txBody>
      </p:sp>
      <p:sp>
        <p:nvSpPr>
          <p:cNvPr id="285" name="Google Shape;285;p22"/>
          <p:cNvSpPr txBox="1"/>
          <p:nvPr/>
        </p:nvSpPr>
        <p:spPr>
          <a:xfrm>
            <a:off x="2591100" y="3365925"/>
            <a:ext cx="33105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diff</a:t>
            </a:r>
            <a:r>
              <a:rPr lang="en" sz="1800">
                <a:solidFill>
                  <a:schemeClr val="lt2"/>
                </a:solidFill>
              </a:rPr>
              <a:t>:  D C W X</a:t>
            </a:r>
            <a:endParaRPr sz="1800">
              <a:solidFill>
                <a:schemeClr val="lt2"/>
              </a:solidFill>
            </a:endParaRPr>
          </a:p>
          <a:p>
            <a:pPr indent="0" lvl="0" marL="0" rtl="0" algn="l">
              <a:spcBef>
                <a:spcPts val="0"/>
              </a:spcBef>
              <a:spcAft>
                <a:spcPts val="0"/>
              </a:spcAft>
              <a:buNone/>
            </a:pPr>
            <a:r>
              <a:rPr lang="en" sz="1800">
                <a:solidFill>
                  <a:schemeClr val="lt2"/>
                </a:solidFill>
              </a:rPr>
              <a:t>        -  +  +  +</a:t>
            </a:r>
            <a:endParaRPr sz="18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p:txBody>
      </p:sp>
      <p:sp>
        <p:nvSpPr>
          <p:cNvPr id="291" name="Google Shape;291;p23"/>
          <p:cNvSpPr txBox="1"/>
          <p:nvPr>
            <p:ph idx="1" type="body"/>
          </p:nvPr>
        </p:nvSpPr>
        <p:spPr>
          <a:xfrm>
            <a:off x="311700" y="1152475"/>
            <a:ext cx="8520600" cy="85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Given: Array </a:t>
            </a:r>
            <a:r>
              <a:rPr i="1" lang="en"/>
              <a:t>a</a:t>
            </a:r>
            <a:r>
              <a:rPr lang="en"/>
              <a:t> containing integers [</a:t>
            </a:r>
            <a:r>
              <a:rPr i="1" lang="en"/>
              <a:t>x</a:t>
            </a:r>
            <a:r>
              <a:rPr baseline="-25000" i="1" lang="en"/>
              <a:t>1</a:t>
            </a:r>
            <a:r>
              <a:rPr lang="en"/>
              <a:t>, …, </a:t>
            </a:r>
            <a:r>
              <a:rPr i="1" lang="en"/>
              <a:t>x</a:t>
            </a:r>
            <a:r>
              <a:rPr baseline="-25000" i="1" lang="en"/>
              <a:t>n</a:t>
            </a:r>
            <a:r>
              <a:rPr lang="en"/>
              <a:t>]</a:t>
            </a:r>
            <a:endParaRPr/>
          </a:p>
          <a:p>
            <a:pPr indent="-342900" lvl="0" marL="457200" rtl="0" algn="l">
              <a:spcBef>
                <a:spcPts val="0"/>
              </a:spcBef>
              <a:spcAft>
                <a:spcPts val="0"/>
              </a:spcAft>
              <a:buSzPts val="1800"/>
              <a:buChar char="●"/>
            </a:pPr>
            <a:r>
              <a:rPr lang="en"/>
              <a:t>Find: integers </a:t>
            </a:r>
            <a:r>
              <a:rPr i="1" lang="en"/>
              <a:t>i, j</a:t>
            </a:r>
            <a:r>
              <a:rPr lang="en"/>
              <a:t> such that </a:t>
            </a:r>
            <a:r>
              <a:rPr i="1" lang="en"/>
              <a:t>1 ≤ i ≤ j ≤ n </a:t>
            </a:r>
            <a:r>
              <a:rPr lang="en"/>
              <a:t>and</a:t>
            </a:r>
            <a:endParaRPr/>
          </a:p>
        </p:txBody>
      </p:sp>
      <p:grpSp>
        <p:nvGrpSpPr>
          <p:cNvPr id="292" name="Google Shape;292;p23"/>
          <p:cNvGrpSpPr/>
          <p:nvPr/>
        </p:nvGrpSpPr>
        <p:grpSpPr>
          <a:xfrm>
            <a:off x="1778875" y="2004100"/>
            <a:ext cx="1293186" cy="1376700"/>
            <a:chOff x="1778875" y="2004100"/>
            <a:chExt cx="1293186" cy="1376700"/>
          </a:xfrm>
        </p:grpSpPr>
        <p:sp>
          <p:nvSpPr>
            <p:cNvPr id="293" name="Google Shape;293;p23"/>
            <p:cNvSpPr txBox="1"/>
            <p:nvPr/>
          </p:nvSpPr>
          <p:spPr>
            <a:xfrm>
              <a:off x="1778875" y="2101350"/>
              <a:ext cx="977700" cy="11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lt2"/>
                  </a:solidFill>
                </a:rPr>
                <a:t>∑</a:t>
              </a:r>
              <a:endParaRPr sz="6000">
                <a:solidFill>
                  <a:schemeClr val="lt2"/>
                </a:solidFill>
              </a:endParaRPr>
            </a:p>
          </p:txBody>
        </p:sp>
        <p:sp>
          <p:nvSpPr>
            <p:cNvPr id="294" name="Google Shape;294;p23"/>
            <p:cNvSpPr txBox="1"/>
            <p:nvPr/>
          </p:nvSpPr>
          <p:spPr>
            <a:xfrm>
              <a:off x="1865461" y="3037600"/>
              <a:ext cx="6033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lt2"/>
                  </a:solidFill>
                </a:rPr>
                <a:t>t = i</a:t>
              </a:r>
              <a:endParaRPr i="1">
                <a:solidFill>
                  <a:schemeClr val="lt2"/>
                </a:solidFill>
              </a:endParaRPr>
            </a:p>
          </p:txBody>
        </p:sp>
        <p:sp>
          <p:nvSpPr>
            <p:cNvPr id="295" name="Google Shape;295;p23"/>
            <p:cNvSpPr txBox="1"/>
            <p:nvPr/>
          </p:nvSpPr>
          <p:spPr>
            <a:xfrm>
              <a:off x="2090875" y="2004100"/>
              <a:ext cx="3537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lt2"/>
                  </a:solidFill>
                </a:rPr>
                <a:t>j</a:t>
              </a:r>
              <a:endParaRPr i="1">
                <a:solidFill>
                  <a:schemeClr val="lt2"/>
                </a:solidFill>
              </a:endParaRPr>
            </a:p>
          </p:txBody>
        </p:sp>
        <p:sp>
          <p:nvSpPr>
            <p:cNvPr id="296" name="Google Shape;296;p23"/>
            <p:cNvSpPr txBox="1"/>
            <p:nvPr/>
          </p:nvSpPr>
          <p:spPr>
            <a:xfrm>
              <a:off x="2468761" y="2495550"/>
              <a:ext cx="6033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x</a:t>
              </a:r>
              <a:r>
                <a:rPr baseline="-25000" i="1" lang="en" sz="1800">
                  <a:solidFill>
                    <a:schemeClr val="lt2"/>
                  </a:solidFill>
                </a:rPr>
                <a:t>t</a:t>
              </a:r>
              <a:endParaRPr i="1" sz="1800">
                <a:solidFill>
                  <a:schemeClr val="lt2"/>
                </a:solidFill>
              </a:endParaRPr>
            </a:p>
          </p:txBody>
        </p:sp>
      </p:grpSp>
      <p:sp>
        <p:nvSpPr>
          <p:cNvPr id="297" name="Google Shape;297;p23"/>
          <p:cNvSpPr txBox="1"/>
          <p:nvPr/>
        </p:nvSpPr>
        <p:spPr>
          <a:xfrm>
            <a:off x="3682550" y="2571750"/>
            <a:ext cx="11754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is maximal</a:t>
            </a:r>
            <a:endParaRPr>
              <a:solidFill>
                <a:schemeClr val="lt2"/>
              </a:solidFill>
            </a:endParaRPr>
          </a:p>
        </p:txBody>
      </p:sp>
      <p:sp>
        <p:nvSpPr>
          <p:cNvPr id="298" name="Google Shape;298;p23"/>
          <p:cNvSpPr txBox="1"/>
          <p:nvPr>
            <p:ph idx="1" type="body"/>
          </p:nvPr>
        </p:nvSpPr>
        <p:spPr>
          <a:xfrm>
            <a:off x="311700" y="3574025"/>
            <a:ext cx="8520600" cy="85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Brute force: try all (</a:t>
            </a:r>
            <a:r>
              <a:rPr i="1" lang="en"/>
              <a:t>i, j</a:t>
            </a:r>
            <a:r>
              <a:rPr lang="en"/>
              <a:t>) pairs (where </a:t>
            </a:r>
            <a:r>
              <a:rPr i="1" lang="en"/>
              <a:t>i ≤ j)</a:t>
            </a:r>
            <a:endParaRPr i="1"/>
          </a:p>
          <a:p>
            <a:pPr indent="-317500" lvl="1" marL="914400" rtl="0" algn="l">
              <a:spcBef>
                <a:spcPts val="0"/>
              </a:spcBef>
              <a:spcAft>
                <a:spcPts val="0"/>
              </a:spcAft>
              <a:buSzPts val="1400"/>
              <a:buChar char="○"/>
            </a:pPr>
            <a:r>
              <a:rPr lang="en"/>
              <a:t>Runtime complexity: </a:t>
            </a:r>
            <a:r>
              <a:rPr i="1" lang="en"/>
              <a:t>O(n</a:t>
            </a:r>
            <a:r>
              <a:rPr baseline="30000" i="1" lang="en"/>
              <a:t>3</a:t>
            </a:r>
            <a:r>
              <a:rPr i="1" lang="en"/>
              <a:t>)</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304" name="Google Shape;304;p24"/>
          <p:cNvSpPr txBox="1"/>
          <p:nvPr>
            <p:ph idx="1" type="body"/>
          </p:nvPr>
        </p:nvSpPr>
        <p:spPr>
          <a:xfrm>
            <a:off x="311700" y="1152475"/>
            <a:ext cx="8520600" cy="392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the optimal substructure?</a:t>
            </a:r>
            <a:endParaRPr/>
          </a:p>
          <a:p>
            <a:pPr indent="-342900" lvl="0" marL="457200" rtl="0" algn="l">
              <a:spcBef>
                <a:spcPts val="0"/>
              </a:spcBef>
              <a:spcAft>
                <a:spcPts val="0"/>
              </a:spcAft>
              <a:buSzPts val="1800"/>
              <a:buChar char="●"/>
            </a:pPr>
            <a:r>
              <a:rPr lang="en"/>
              <a:t>First idea: optimal solution to </a:t>
            </a:r>
            <a:r>
              <a:rPr i="1" lang="en"/>
              <a:t>a</a:t>
            </a:r>
            <a:r>
              <a:rPr lang="en"/>
              <a:t>[</a:t>
            </a:r>
            <a:r>
              <a:rPr i="1" lang="en"/>
              <a:t>x</a:t>
            </a:r>
            <a:r>
              <a:rPr baseline="-25000" i="1" lang="en"/>
              <a:t>1</a:t>
            </a:r>
            <a:r>
              <a:rPr i="1" lang="en"/>
              <a:t>,...,x</a:t>
            </a:r>
            <a:r>
              <a:rPr baseline="-25000" i="1" lang="en"/>
              <a:t>n</a:t>
            </a:r>
            <a:r>
              <a:rPr lang="en"/>
              <a:t>] is the optimal solution to </a:t>
            </a:r>
            <a:r>
              <a:rPr i="1" lang="en"/>
              <a:t>a</a:t>
            </a:r>
            <a:r>
              <a:rPr lang="en"/>
              <a:t>[</a:t>
            </a:r>
            <a:r>
              <a:rPr i="1" lang="en"/>
              <a:t>x</a:t>
            </a:r>
            <a:r>
              <a:rPr baseline="-25000" i="1" lang="en"/>
              <a:t>1</a:t>
            </a:r>
            <a:r>
              <a:rPr i="1" lang="en"/>
              <a:t>,...,x</a:t>
            </a:r>
            <a:r>
              <a:rPr baseline="-25000" i="1" lang="en"/>
              <a:t>n-1</a:t>
            </a:r>
            <a:r>
              <a:rPr lang="en"/>
              <a:t>] plus the decision to add in or leave out </a:t>
            </a:r>
            <a:r>
              <a:rPr i="1" lang="en"/>
              <a:t>x</a:t>
            </a:r>
            <a:r>
              <a:rPr baseline="-25000" i="1" lang="en"/>
              <a:t>n</a:t>
            </a:r>
            <a:endParaRPr i="1"/>
          </a:p>
          <a:p>
            <a:pPr indent="-317500" lvl="1" marL="914400" rtl="0" algn="l">
              <a:spcBef>
                <a:spcPts val="0"/>
              </a:spcBef>
              <a:spcAft>
                <a:spcPts val="0"/>
              </a:spcAft>
              <a:buSzPts val="1400"/>
              <a:buChar char="○"/>
            </a:pPr>
            <a:r>
              <a:rPr lang="en"/>
              <a:t>Doesn’t quite work, consider [100, -10, 50]</a:t>
            </a:r>
            <a:endParaRPr/>
          </a:p>
          <a:p>
            <a:pPr indent="-317500" lvl="1" marL="914400" rtl="0" algn="l">
              <a:spcBef>
                <a:spcPts val="0"/>
              </a:spcBef>
              <a:spcAft>
                <a:spcPts val="0"/>
              </a:spcAft>
              <a:buSzPts val="1400"/>
              <a:buChar char="○"/>
            </a:pPr>
            <a:r>
              <a:rPr lang="en"/>
              <a:t>Optimal solution to [100, -10] is 100</a:t>
            </a:r>
            <a:endParaRPr/>
          </a:p>
          <a:p>
            <a:pPr indent="-317500" lvl="1" marL="914400" rtl="0" algn="l">
              <a:spcBef>
                <a:spcPts val="0"/>
              </a:spcBef>
              <a:spcAft>
                <a:spcPts val="0"/>
              </a:spcAft>
              <a:buSzPts val="1400"/>
              <a:buChar char="○"/>
            </a:pPr>
            <a:r>
              <a:rPr lang="en"/>
              <a:t>If we add in the 50 we have 150</a:t>
            </a:r>
            <a:endParaRPr/>
          </a:p>
          <a:p>
            <a:pPr indent="-317500" lvl="1" marL="914400" rtl="0" algn="l">
              <a:spcBef>
                <a:spcPts val="0"/>
              </a:spcBef>
              <a:spcAft>
                <a:spcPts val="0"/>
              </a:spcAft>
              <a:buSzPts val="1400"/>
              <a:buChar char="○"/>
            </a:pPr>
            <a:r>
              <a:rPr lang="en"/>
              <a:t>But wait… 100 and 50 aren’t consecutive! The real optimal is 140</a:t>
            </a:r>
            <a:endParaRPr/>
          </a:p>
          <a:p>
            <a:pPr indent="-342900" lvl="0" marL="457200" rtl="0" algn="l">
              <a:spcBef>
                <a:spcPts val="0"/>
              </a:spcBef>
              <a:spcAft>
                <a:spcPts val="0"/>
              </a:spcAft>
              <a:buSzPts val="1800"/>
              <a:buChar char="●"/>
            </a:pPr>
            <a:r>
              <a:rPr lang="en"/>
              <a:t>Insight: we may need to include negative numbers in our running sum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310" name="Google Shape;310;p25"/>
          <p:cNvSpPr txBox="1"/>
          <p:nvPr>
            <p:ph idx="1" type="body"/>
          </p:nvPr>
        </p:nvSpPr>
        <p:spPr>
          <a:xfrm>
            <a:off x="311700" y="1152475"/>
            <a:ext cx="8520600" cy="392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Insight: the maximum subarray will have to end in some element </a:t>
            </a:r>
            <a:r>
              <a:rPr i="1" lang="en"/>
              <a:t>x</a:t>
            </a:r>
            <a:r>
              <a:rPr baseline="-25000" i="1" lang="en"/>
              <a:t>i</a:t>
            </a:r>
            <a:endParaRPr/>
          </a:p>
          <a:p>
            <a:pPr indent="-342900" lvl="0" marL="457200" rtl="0" algn="l">
              <a:spcBef>
                <a:spcPts val="0"/>
              </a:spcBef>
              <a:spcAft>
                <a:spcPts val="0"/>
              </a:spcAft>
              <a:buSzPts val="1800"/>
              <a:buChar char="●"/>
            </a:pPr>
            <a:r>
              <a:rPr lang="en"/>
              <a:t>So lets reframe the problem a little: what’s the </a:t>
            </a:r>
            <a:r>
              <a:rPr lang="en"/>
              <a:t>maximum subarray for </a:t>
            </a:r>
            <a:r>
              <a:rPr i="1" lang="en"/>
              <a:t>a</a:t>
            </a:r>
            <a:r>
              <a:rPr lang="en"/>
              <a:t>[</a:t>
            </a:r>
            <a:r>
              <a:rPr i="1" lang="en"/>
              <a:t>x</a:t>
            </a:r>
            <a:r>
              <a:rPr baseline="-25000" i="1" lang="en"/>
              <a:t>i</a:t>
            </a:r>
            <a:r>
              <a:rPr i="1" lang="en"/>
              <a:t>,...,x</a:t>
            </a:r>
            <a:r>
              <a:rPr baseline="-25000" i="1" lang="en"/>
              <a:t>n</a:t>
            </a:r>
            <a:r>
              <a:rPr lang="en"/>
              <a:t>] </a:t>
            </a:r>
            <a:r>
              <a:rPr b="1" lang="en"/>
              <a:t>that includes </a:t>
            </a:r>
            <a:r>
              <a:rPr i="1" lang="en"/>
              <a:t>x</a:t>
            </a:r>
            <a:r>
              <a:rPr baseline="-25000" i="1" lang="en"/>
              <a:t>n</a:t>
            </a:r>
            <a:endParaRPr i="1"/>
          </a:p>
          <a:p>
            <a:pPr indent="-317500" lvl="1" marL="914400" rtl="0" algn="l">
              <a:spcBef>
                <a:spcPts val="0"/>
              </a:spcBef>
              <a:spcAft>
                <a:spcPts val="0"/>
              </a:spcAft>
              <a:buSzPts val="1400"/>
              <a:buChar char="○"/>
            </a:pPr>
            <a:r>
              <a:rPr lang="en"/>
              <a:t>the maximum sum in </a:t>
            </a:r>
            <a:r>
              <a:rPr i="1" lang="en"/>
              <a:t>a</a:t>
            </a:r>
            <a:r>
              <a:rPr lang="en"/>
              <a:t>[</a:t>
            </a:r>
            <a:r>
              <a:rPr i="1" lang="en"/>
              <a:t>x</a:t>
            </a:r>
            <a:r>
              <a:rPr baseline="-25000" i="1" lang="en"/>
              <a:t>1</a:t>
            </a:r>
            <a:r>
              <a:rPr i="1" lang="en"/>
              <a:t>,...,x</a:t>
            </a:r>
            <a:r>
              <a:rPr baseline="-25000" i="1" lang="en"/>
              <a:t>n-1</a:t>
            </a:r>
            <a:r>
              <a:rPr lang="en"/>
              <a:t>] </a:t>
            </a:r>
            <a:r>
              <a:rPr b="1" lang="en"/>
              <a:t>that includes </a:t>
            </a:r>
            <a:r>
              <a:rPr b="1" i="1" lang="en"/>
              <a:t>x</a:t>
            </a:r>
            <a:r>
              <a:rPr b="1" baseline="-25000" i="1" lang="en"/>
              <a:t>n-1</a:t>
            </a:r>
            <a:r>
              <a:rPr b="1" lang="en"/>
              <a:t> </a:t>
            </a:r>
            <a:r>
              <a:rPr lang="en"/>
              <a:t>plus </a:t>
            </a:r>
            <a:r>
              <a:rPr i="1" lang="en"/>
              <a:t>x</a:t>
            </a:r>
            <a:r>
              <a:rPr baseline="-25000" i="1" lang="en"/>
              <a:t>n</a:t>
            </a:r>
            <a:r>
              <a:rPr i="1" lang="en"/>
              <a:t>, </a:t>
            </a:r>
            <a:r>
              <a:rPr lang="en"/>
              <a:t>OR</a:t>
            </a:r>
            <a:endParaRPr/>
          </a:p>
          <a:p>
            <a:pPr indent="-317500" lvl="1" marL="914400" rtl="0" algn="l">
              <a:spcBef>
                <a:spcPts val="0"/>
              </a:spcBef>
              <a:spcAft>
                <a:spcPts val="0"/>
              </a:spcAft>
              <a:buSzPts val="1400"/>
              <a:buChar char="○"/>
            </a:pPr>
            <a:r>
              <a:rPr lang="en"/>
              <a:t>simply </a:t>
            </a:r>
            <a:r>
              <a:rPr i="1" lang="en"/>
              <a:t>x</a:t>
            </a:r>
            <a:r>
              <a:rPr baseline="-25000" i="1" lang="en"/>
              <a:t>n</a:t>
            </a:r>
            <a:endParaRPr/>
          </a:p>
          <a:p>
            <a:pPr indent="-342900" lvl="0" marL="457200" rtl="0" algn="l">
              <a:spcBef>
                <a:spcPts val="0"/>
              </a:spcBef>
              <a:spcAft>
                <a:spcPts val="0"/>
              </a:spcAft>
              <a:buSzPts val="1800"/>
              <a:buChar char="●"/>
            </a:pPr>
            <a:r>
              <a:rPr lang="en"/>
              <a:t>Intuition: build up sum as you go, but if sum would ever be lower than the next value alone you can “cut your losses”</a:t>
            </a:r>
            <a:endParaRPr/>
          </a:p>
          <a:p>
            <a:pPr indent="-317500" lvl="1" marL="914400" rtl="0" algn="l">
              <a:spcBef>
                <a:spcPts val="0"/>
              </a:spcBef>
              <a:spcAft>
                <a:spcPts val="0"/>
              </a:spcAft>
              <a:buSzPts val="1400"/>
              <a:buChar char="○"/>
            </a:pPr>
            <a:r>
              <a:rPr lang="en"/>
              <a:t>Insures that adding in </a:t>
            </a:r>
            <a:r>
              <a:rPr i="1" lang="en"/>
              <a:t>x</a:t>
            </a:r>
            <a:r>
              <a:rPr baseline="-25000" i="1" lang="en"/>
              <a:t>n</a:t>
            </a:r>
            <a:r>
              <a:rPr i="1" lang="en"/>
              <a:t> </a:t>
            </a:r>
            <a:r>
              <a:rPr lang="en"/>
              <a:t>is even a valid option</a:t>
            </a:r>
            <a:endParaRPr/>
          </a:p>
          <a:p>
            <a:pPr indent="-317500" lvl="1" marL="914400" rtl="0" algn="l">
              <a:spcBef>
                <a:spcPts val="0"/>
              </a:spcBef>
              <a:spcAft>
                <a:spcPts val="0"/>
              </a:spcAft>
              <a:buSzPts val="1400"/>
              <a:buChar char="○"/>
            </a:pPr>
            <a:r>
              <a:rPr lang="en"/>
              <a:t>Still breaking down things into subproblems</a:t>
            </a:r>
            <a:endParaRPr/>
          </a:p>
          <a:p>
            <a:pPr indent="-342900" lvl="0" marL="457200" rtl="0" algn="l">
              <a:spcBef>
                <a:spcPts val="0"/>
              </a:spcBef>
              <a:spcAft>
                <a:spcPts val="0"/>
              </a:spcAft>
              <a:buSzPts val="1800"/>
              <a:buChar char="●"/>
            </a:pPr>
            <a:r>
              <a:rPr lang="en"/>
              <a:t>Can the solution to this problem be used to find the solution to our original problem?</a:t>
            </a:r>
            <a:endParaRPr/>
          </a:p>
          <a:p>
            <a:pPr indent="-317500" lvl="1" marL="914400" rtl="0" algn="l">
              <a:spcBef>
                <a:spcPts val="0"/>
              </a:spcBef>
              <a:spcAft>
                <a:spcPts val="0"/>
              </a:spcAft>
              <a:buSzPts val="1400"/>
              <a:buChar char="○"/>
            </a:pPr>
            <a:r>
              <a:rPr lang="en"/>
              <a:t>Yes! The maximum sum will end in some </a:t>
            </a:r>
            <a:r>
              <a:rPr i="1" lang="en"/>
              <a:t>x</a:t>
            </a:r>
            <a:r>
              <a:rPr baseline="-25000" i="1" lang="en"/>
              <a:t>i</a:t>
            </a:r>
            <a:r>
              <a:rPr lang="en"/>
              <a:t> and this solution will find that sum</a:t>
            </a:r>
            <a:endParaRPr/>
          </a:p>
          <a:p>
            <a:pPr indent="-317500" lvl="1" marL="914400" rtl="0" algn="l">
              <a:spcBef>
                <a:spcPts val="0"/>
              </a:spcBef>
              <a:spcAft>
                <a:spcPts val="0"/>
              </a:spcAft>
              <a:buSzPts val="1400"/>
              <a:buChar char="○"/>
            </a:pPr>
            <a:r>
              <a:rPr lang="en"/>
              <a:t>...but this means we won’t know which </a:t>
            </a:r>
            <a:r>
              <a:rPr i="1" lang="en"/>
              <a:t>x</a:t>
            </a:r>
            <a:r>
              <a:rPr baseline="-25000" i="1" lang="en"/>
              <a:t>i</a:t>
            </a:r>
            <a:r>
              <a:rPr lang="en"/>
              <a:t> until after we calculate all the sums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316" name="Google Shape;316;p26"/>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317" name="Google Shape;317;p26"/>
          <p:cNvGraphicFramePr/>
          <p:nvPr/>
        </p:nvGraphicFramePr>
        <p:xfrm>
          <a:off x="708000" y="2497425"/>
          <a:ext cx="3000000" cy="3000000"/>
        </p:xfrm>
        <a:graphic>
          <a:graphicData uri="http://schemas.openxmlformats.org/drawingml/2006/table">
            <a:tbl>
              <a:tblPr>
                <a:noFill/>
                <a:tableStyleId>{CAAEA39E-9764-4A3A-98A4-A36401813EC9}</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pSp>
        <p:nvGrpSpPr>
          <p:cNvPr id="318" name="Google Shape;318;p26"/>
          <p:cNvGrpSpPr/>
          <p:nvPr/>
        </p:nvGrpSpPr>
        <p:grpSpPr>
          <a:xfrm>
            <a:off x="1045475" y="1947075"/>
            <a:ext cx="6985975" cy="489000"/>
            <a:chOff x="1045475" y="1947075"/>
            <a:chExt cx="6985975" cy="489000"/>
          </a:xfrm>
        </p:grpSpPr>
        <p:sp>
          <p:nvSpPr>
            <p:cNvPr id="319" name="Google Shape;319;p26"/>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320" name="Google Shape;320;p26"/>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321" name="Google Shape;321;p26"/>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322" name="Google Shape;322;p26"/>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323" name="Google Shape;323;p26"/>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324" name="Google Shape;324;p26"/>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325" name="Google Shape;325;p26"/>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326" name="Google Shape;326;p26"/>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grpSp>
      <p:sp>
        <p:nvSpPr>
          <p:cNvPr id="327" name="Google Shape;327;p26"/>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333" name="Google Shape;333;p27"/>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334" name="Google Shape;334;p27"/>
          <p:cNvGraphicFramePr/>
          <p:nvPr/>
        </p:nvGraphicFramePr>
        <p:xfrm>
          <a:off x="708000" y="2497425"/>
          <a:ext cx="3000000" cy="3000000"/>
        </p:xfrm>
        <a:graphic>
          <a:graphicData uri="http://schemas.openxmlformats.org/drawingml/2006/table">
            <a:tbl>
              <a:tblPr>
                <a:noFill/>
                <a:tableStyleId>{CAAEA39E-9764-4A3A-98A4-A36401813EC9}</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35" name="Google Shape;335;p27"/>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336" name="Google Shape;336;p27"/>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337" name="Google Shape;337;p27"/>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338" name="Google Shape;338;p27"/>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339" name="Google Shape;339;p27"/>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340" name="Google Shape;340;p27"/>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341" name="Google Shape;341;p27"/>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342" name="Google Shape;342;p27"/>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343" name="Google Shape;343;p27"/>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349" name="Google Shape;349;p28"/>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a:t>
            </a:r>
            <a:r>
              <a:rPr lang="en" sz="3000">
                <a:solidFill>
                  <a:srgbClr val="FF0000"/>
                </a:solidFill>
              </a:rPr>
              <a:t>-5</a:t>
            </a:r>
            <a:r>
              <a:rPr lang="en" sz="3000">
                <a:solidFill>
                  <a:srgbClr val="999999"/>
                </a:solidFill>
              </a:rPr>
              <a:t>, 6, -2, -3, 1, 5, -6]</a:t>
            </a:r>
            <a:endParaRPr sz="3000">
              <a:solidFill>
                <a:srgbClr val="999999"/>
              </a:solidFill>
            </a:endParaRPr>
          </a:p>
        </p:txBody>
      </p:sp>
      <p:graphicFrame>
        <p:nvGraphicFramePr>
          <p:cNvPr id="350" name="Google Shape;350;p28"/>
          <p:cNvGraphicFramePr/>
          <p:nvPr/>
        </p:nvGraphicFramePr>
        <p:xfrm>
          <a:off x="708000" y="2497425"/>
          <a:ext cx="3000000" cy="3000000"/>
        </p:xfrm>
        <a:graphic>
          <a:graphicData uri="http://schemas.openxmlformats.org/drawingml/2006/table">
            <a:tbl>
              <a:tblPr>
                <a:noFill/>
                <a:tableStyleId>{CAAEA39E-9764-4A3A-98A4-A36401813EC9}</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51" name="Google Shape;351;p28"/>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352" name="Google Shape;352;p28"/>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353" name="Google Shape;353;p28"/>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354" name="Google Shape;354;p28"/>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355" name="Google Shape;355;p28"/>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356" name="Google Shape;356;p28"/>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357" name="Google Shape;357;p28"/>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358" name="Google Shape;358;p28"/>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359" name="Google Shape;359;p28"/>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365" name="Google Shape;365;p29"/>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a:t>
            </a:r>
            <a:r>
              <a:rPr lang="en" sz="3000">
                <a:solidFill>
                  <a:schemeClr val="lt2"/>
                </a:solidFill>
              </a:rPr>
              <a:t>-5</a:t>
            </a:r>
            <a:r>
              <a:rPr lang="en" sz="3000">
                <a:solidFill>
                  <a:srgbClr val="999999"/>
                </a:solidFill>
              </a:rPr>
              <a:t>, 6, -2, -3, 1, 5, -6]</a:t>
            </a:r>
            <a:endParaRPr sz="3000">
              <a:solidFill>
                <a:srgbClr val="999999"/>
              </a:solidFill>
            </a:endParaRPr>
          </a:p>
        </p:txBody>
      </p:sp>
      <p:graphicFrame>
        <p:nvGraphicFramePr>
          <p:cNvPr id="366" name="Google Shape;366;p29"/>
          <p:cNvGraphicFramePr/>
          <p:nvPr/>
        </p:nvGraphicFramePr>
        <p:xfrm>
          <a:off x="708000" y="2497425"/>
          <a:ext cx="3000000" cy="3000000"/>
        </p:xfrm>
        <a:graphic>
          <a:graphicData uri="http://schemas.openxmlformats.org/drawingml/2006/table">
            <a:tbl>
              <a:tblPr>
                <a:noFill/>
                <a:tableStyleId>{CAAEA39E-9764-4A3A-98A4-A36401813EC9}</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67" name="Google Shape;367;p29"/>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368" name="Google Shape;368;p29"/>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369" name="Google Shape;369;p29"/>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370" name="Google Shape;370;p29"/>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371" name="Google Shape;371;p29"/>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372" name="Google Shape;372;p29"/>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373" name="Google Shape;373;p29"/>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374" name="Google Shape;374;p29"/>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375" name="Google Shape;375;p29"/>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381" name="Google Shape;381;p30"/>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a:t>
            </a:r>
            <a:r>
              <a:rPr lang="en" sz="3000">
                <a:solidFill>
                  <a:srgbClr val="FF0000"/>
                </a:solidFill>
              </a:rPr>
              <a:t>6</a:t>
            </a:r>
            <a:r>
              <a:rPr lang="en" sz="3000">
                <a:solidFill>
                  <a:srgbClr val="999999"/>
                </a:solidFill>
              </a:rPr>
              <a:t>, -2, -3, 1, 5, -6]</a:t>
            </a:r>
            <a:endParaRPr sz="3000">
              <a:solidFill>
                <a:srgbClr val="999999"/>
              </a:solidFill>
            </a:endParaRPr>
          </a:p>
        </p:txBody>
      </p:sp>
      <p:graphicFrame>
        <p:nvGraphicFramePr>
          <p:cNvPr id="382" name="Google Shape;382;p30"/>
          <p:cNvGraphicFramePr/>
          <p:nvPr/>
        </p:nvGraphicFramePr>
        <p:xfrm>
          <a:off x="708000" y="2497425"/>
          <a:ext cx="3000000" cy="3000000"/>
        </p:xfrm>
        <a:graphic>
          <a:graphicData uri="http://schemas.openxmlformats.org/drawingml/2006/table">
            <a:tbl>
              <a:tblPr>
                <a:noFill/>
                <a:tableStyleId>{CAAEA39E-9764-4A3A-98A4-A36401813EC9}</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83" name="Google Shape;383;p30"/>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384" name="Google Shape;384;p30"/>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385" name="Google Shape;385;p30"/>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386" name="Google Shape;386;p30"/>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387" name="Google Shape;387;p30"/>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388" name="Google Shape;388;p30"/>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389" name="Google Shape;389;p30"/>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390" name="Google Shape;390;p30"/>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391" name="Google Shape;391;p30"/>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397" name="Google Shape;397;p31"/>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398" name="Google Shape;398;p31"/>
          <p:cNvGraphicFramePr/>
          <p:nvPr/>
        </p:nvGraphicFramePr>
        <p:xfrm>
          <a:off x="708000" y="2497425"/>
          <a:ext cx="3000000" cy="3000000"/>
        </p:xfrm>
        <a:graphic>
          <a:graphicData uri="http://schemas.openxmlformats.org/drawingml/2006/table">
            <a:tbl>
              <a:tblPr>
                <a:noFill/>
                <a:tableStyleId>{CAAEA39E-9764-4A3A-98A4-A36401813EC9}</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99" name="Google Shape;399;p31"/>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400" name="Google Shape;400;p31"/>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401" name="Google Shape;401;p31"/>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402" name="Google Shape;402;p31"/>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403" name="Google Shape;403;p31"/>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404" name="Google Shape;404;p31"/>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405" name="Google Shape;405;p31"/>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406" name="Google Shape;406;p31"/>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407" name="Google Shape;407;p31"/>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LCS: Alternative implementation with “table-filling”</a:t>
            </a:r>
            <a:endParaRPr/>
          </a:p>
        </p:txBody>
      </p:sp>
      <p:graphicFrame>
        <p:nvGraphicFramePr>
          <p:cNvPr id="60" name="Google Shape;60;p14"/>
          <p:cNvGraphicFramePr/>
          <p:nvPr/>
        </p:nvGraphicFramePr>
        <p:xfrm>
          <a:off x="807200" y="16257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rgbClr val="00FF00"/>
                          </a:solidFill>
                          <a:latin typeface="Courier New"/>
                          <a:ea typeface="Courier New"/>
                          <a:cs typeface="Courier New"/>
                          <a:sym typeface="Courier New"/>
                        </a:rPr>
                        <a:t>AGT</a:t>
                      </a:r>
                      <a:endParaRPr>
                        <a:solidFill>
                          <a:srgbClr val="00FF00"/>
                        </a:solidFill>
                        <a:latin typeface="Courier New"/>
                        <a:ea typeface="Courier New"/>
                        <a:cs typeface="Courier New"/>
                        <a:sym typeface="Courier New"/>
                      </a:endParaRPr>
                    </a:p>
                  </a:txBody>
                  <a:tcPr marT="91425" marB="91425" marR="91425" marL="91425"/>
                </a:tc>
              </a:tr>
            </a:tbl>
          </a:graphicData>
        </a:graphic>
      </p:graphicFrame>
      <p:sp>
        <p:nvSpPr>
          <p:cNvPr id="61" name="Google Shape;61;p14"/>
          <p:cNvSpPr txBox="1"/>
          <p:nvPr/>
        </p:nvSpPr>
        <p:spPr>
          <a:xfrm>
            <a:off x="1208225" y="112170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p:txBody>
      </p:sp>
      <p:sp>
        <p:nvSpPr>
          <p:cNvPr id="62" name="Google Shape;62;p14"/>
          <p:cNvSpPr txBox="1"/>
          <p:nvPr/>
        </p:nvSpPr>
        <p:spPr>
          <a:xfrm>
            <a:off x="2448100" y="111515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X</a:t>
            </a:r>
            <a:endParaRPr>
              <a:solidFill>
                <a:schemeClr val="lt2"/>
              </a:solidFill>
              <a:latin typeface="Courier New"/>
              <a:ea typeface="Courier New"/>
              <a:cs typeface="Courier New"/>
              <a:sym typeface="Courier New"/>
            </a:endParaRPr>
          </a:p>
        </p:txBody>
      </p:sp>
      <p:sp>
        <p:nvSpPr>
          <p:cNvPr id="63" name="Google Shape;63;p14"/>
          <p:cNvSpPr txBox="1"/>
          <p:nvPr/>
        </p:nvSpPr>
        <p:spPr>
          <a:xfrm>
            <a:off x="3598200"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p:txBody>
      </p:sp>
      <p:sp>
        <p:nvSpPr>
          <p:cNvPr id="64" name="Google Shape;64;p14"/>
          <p:cNvSpPr txBox="1"/>
          <p:nvPr/>
        </p:nvSpPr>
        <p:spPr>
          <a:xfrm>
            <a:off x="4796725"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G</a:t>
            </a:r>
            <a:endParaRPr>
              <a:solidFill>
                <a:schemeClr val="lt2"/>
              </a:solidFill>
              <a:latin typeface="Courier New"/>
              <a:ea typeface="Courier New"/>
              <a:cs typeface="Courier New"/>
              <a:sym typeface="Courier New"/>
            </a:endParaRPr>
          </a:p>
        </p:txBody>
      </p:sp>
      <p:sp>
        <p:nvSpPr>
          <p:cNvPr id="65" name="Google Shape;65;p14"/>
          <p:cNvSpPr txBox="1"/>
          <p:nvPr/>
        </p:nvSpPr>
        <p:spPr>
          <a:xfrm>
            <a:off x="5995250"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W</a:t>
            </a:r>
            <a:endParaRPr>
              <a:solidFill>
                <a:schemeClr val="lt2"/>
              </a:solidFill>
              <a:latin typeface="Courier New"/>
              <a:ea typeface="Courier New"/>
              <a:cs typeface="Courier New"/>
              <a:sym typeface="Courier New"/>
            </a:endParaRPr>
          </a:p>
        </p:txBody>
      </p:sp>
      <p:sp>
        <p:nvSpPr>
          <p:cNvPr id="66" name="Google Shape;66;p14"/>
          <p:cNvSpPr txBox="1"/>
          <p:nvPr/>
        </p:nvSpPr>
        <p:spPr>
          <a:xfrm>
            <a:off x="7193775"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T</a:t>
            </a:r>
            <a:endParaRPr>
              <a:solidFill>
                <a:schemeClr val="lt2"/>
              </a:solidFill>
              <a:latin typeface="Courier New"/>
              <a:ea typeface="Courier New"/>
              <a:cs typeface="Courier New"/>
              <a:sym typeface="Courier New"/>
            </a:endParaRPr>
          </a:p>
        </p:txBody>
      </p:sp>
      <p:sp>
        <p:nvSpPr>
          <p:cNvPr id="67" name="Google Shape;67;p14"/>
          <p:cNvSpPr txBox="1"/>
          <p:nvPr/>
        </p:nvSpPr>
        <p:spPr>
          <a:xfrm>
            <a:off x="246050" y="181330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p:txBody>
      </p:sp>
      <p:sp>
        <p:nvSpPr>
          <p:cNvPr id="68" name="Google Shape;68;p14"/>
          <p:cNvSpPr txBox="1"/>
          <p:nvPr/>
        </p:nvSpPr>
        <p:spPr>
          <a:xfrm>
            <a:off x="246050" y="251782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p:txBody>
      </p:sp>
      <p:sp>
        <p:nvSpPr>
          <p:cNvPr id="69" name="Google Shape;69;p14"/>
          <p:cNvSpPr txBox="1"/>
          <p:nvPr/>
        </p:nvSpPr>
        <p:spPr>
          <a:xfrm>
            <a:off x="246050" y="328047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G</a:t>
            </a:r>
            <a:endParaRPr>
              <a:solidFill>
                <a:schemeClr val="lt2"/>
              </a:solidFill>
              <a:latin typeface="Courier New"/>
              <a:ea typeface="Courier New"/>
              <a:cs typeface="Courier New"/>
              <a:sym typeface="Courier New"/>
            </a:endParaRPr>
          </a:p>
        </p:txBody>
      </p:sp>
      <p:sp>
        <p:nvSpPr>
          <p:cNvPr id="70" name="Google Shape;70;p14"/>
          <p:cNvSpPr txBox="1"/>
          <p:nvPr/>
        </p:nvSpPr>
        <p:spPr>
          <a:xfrm>
            <a:off x="246050" y="404312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T</a:t>
            </a:r>
            <a:endParaRPr>
              <a:solidFill>
                <a:schemeClr val="lt2"/>
              </a:solidFill>
              <a:latin typeface="Courier New"/>
              <a:ea typeface="Courier New"/>
              <a:cs typeface="Courier New"/>
              <a:sym typeface="Courier New"/>
            </a:endParaRPr>
          </a:p>
        </p:txBody>
      </p:sp>
      <p:grpSp>
        <p:nvGrpSpPr>
          <p:cNvPr id="71" name="Google Shape;71;p14"/>
          <p:cNvGrpSpPr/>
          <p:nvPr/>
        </p:nvGrpSpPr>
        <p:grpSpPr>
          <a:xfrm>
            <a:off x="1869525" y="2157750"/>
            <a:ext cx="752925" cy="620325"/>
            <a:chOff x="1869525" y="2157750"/>
            <a:chExt cx="752925" cy="620325"/>
          </a:xfrm>
        </p:grpSpPr>
        <p:cxnSp>
          <p:nvCxnSpPr>
            <p:cNvPr id="72" name="Google Shape;72;p14"/>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73" name="Google Shape;73;p14"/>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cxnSp>
        <p:nvCxnSpPr>
          <p:cNvPr id="74" name="Google Shape;74;p14"/>
          <p:cNvCxnSpPr/>
          <p:nvPr/>
        </p:nvCxnSpPr>
        <p:spPr>
          <a:xfrm rot="10800000">
            <a:off x="3029275" y="2157750"/>
            <a:ext cx="408300" cy="408300"/>
          </a:xfrm>
          <a:prstGeom prst="straightConnector1">
            <a:avLst/>
          </a:prstGeom>
          <a:noFill/>
          <a:ln cap="flat" cmpd="sng" w="9525">
            <a:solidFill>
              <a:schemeClr val="lt2"/>
            </a:solidFill>
            <a:prstDash val="solid"/>
            <a:round/>
            <a:headEnd len="med" w="med" type="none"/>
            <a:tailEnd len="med" w="med" type="stealth"/>
          </a:ln>
        </p:spPr>
      </p:cxnSp>
      <p:grpSp>
        <p:nvGrpSpPr>
          <p:cNvPr id="75" name="Google Shape;75;p14"/>
          <p:cNvGrpSpPr/>
          <p:nvPr/>
        </p:nvGrpSpPr>
        <p:grpSpPr>
          <a:xfrm>
            <a:off x="4263338" y="2157738"/>
            <a:ext cx="752925" cy="620325"/>
            <a:chOff x="1869525" y="2157750"/>
            <a:chExt cx="752925" cy="620325"/>
          </a:xfrm>
        </p:grpSpPr>
        <p:cxnSp>
          <p:nvCxnSpPr>
            <p:cNvPr id="76" name="Google Shape;76;p14"/>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77" name="Google Shape;77;p14"/>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78" name="Google Shape;78;p14"/>
          <p:cNvGrpSpPr/>
          <p:nvPr/>
        </p:nvGrpSpPr>
        <p:grpSpPr>
          <a:xfrm>
            <a:off x="5490311" y="2157750"/>
            <a:ext cx="752925" cy="620325"/>
            <a:chOff x="1869525" y="2157750"/>
            <a:chExt cx="752925" cy="620325"/>
          </a:xfrm>
        </p:grpSpPr>
        <p:cxnSp>
          <p:nvCxnSpPr>
            <p:cNvPr id="79" name="Google Shape;79;p14"/>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80" name="Google Shape;80;p14"/>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81" name="Google Shape;81;p14"/>
          <p:cNvGrpSpPr/>
          <p:nvPr/>
        </p:nvGrpSpPr>
        <p:grpSpPr>
          <a:xfrm>
            <a:off x="6717377" y="2157750"/>
            <a:ext cx="712267" cy="620325"/>
            <a:chOff x="1869525" y="2157750"/>
            <a:chExt cx="752925" cy="620325"/>
          </a:xfrm>
        </p:grpSpPr>
        <p:cxnSp>
          <p:nvCxnSpPr>
            <p:cNvPr id="82" name="Google Shape;82;p14"/>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83" name="Google Shape;83;p14"/>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84" name="Google Shape;84;p14"/>
          <p:cNvGrpSpPr/>
          <p:nvPr/>
        </p:nvGrpSpPr>
        <p:grpSpPr>
          <a:xfrm>
            <a:off x="1869525" y="2872800"/>
            <a:ext cx="752925" cy="620325"/>
            <a:chOff x="1869525" y="2157750"/>
            <a:chExt cx="752925" cy="620325"/>
          </a:xfrm>
        </p:grpSpPr>
        <p:cxnSp>
          <p:nvCxnSpPr>
            <p:cNvPr id="85" name="Google Shape;85;p14"/>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86" name="Google Shape;86;p14"/>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87" name="Google Shape;87;p14"/>
          <p:cNvGrpSpPr/>
          <p:nvPr/>
        </p:nvGrpSpPr>
        <p:grpSpPr>
          <a:xfrm>
            <a:off x="3068052" y="2892173"/>
            <a:ext cx="752925" cy="620325"/>
            <a:chOff x="1869525" y="2157750"/>
            <a:chExt cx="752925" cy="620325"/>
          </a:xfrm>
        </p:grpSpPr>
        <p:cxnSp>
          <p:nvCxnSpPr>
            <p:cNvPr id="88" name="Google Shape;88;p14"/>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89" name="Google Shape;89;p14"/>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cxnSp>
        <p:nvCxnSpPr>
          <p:cNvPr id="90" name="Google Shape;90;p14"/>
          <p:cNvCxnSpPr/>
          <p:nvPr/>
        </p:nvCxnSpPr>
        <p:spPr>
          <a:xfrm rot="10800000">
            <a:off x="4222550" y="2901800"/>
            <a:ext cx="408300" cy="408300"/>
          </a:xfrm>
          <a:prstGeom prst="straightConnector1">
            <a:avLst/>
          </a:prstGeom>
          <a:noFill/>
          <a:ln cap="flat" cmpd="sng" w="9525">
            <a:solidFill>
              <a:schemeClr val="lt2"/>
            </a:solidFill>
            <a:prstDash val="solid"/>
            <a:round/>
            <a:headEnd len="med" w="med" type="none"/>
            <a:tailEnd len="med" w="med" type="stealth"/>
          </a:ln>
        </p:spPr>
      </p:cxnSp>
      <p:grpSp>
        <p:nvGrpSpPr>
          <p:cNvPr id="91" name="Google Shape;91;p14"/>
          <p:cNvGrpSpPr/>
          <p:nvPr/>
        </p:nvGrpSpPr>
        <p:grpSpPr>
          <a:xfrm>
            <a:off x="5490288" y="2930913"/>
            <a:ext cx="752925" cy="620325"/>
            <a:chOff x="1869525" y="2157750"/>
            <a:chExt cx="752925" cy="620325"/>
          </a:xfrm>
        </p:grpSpPr>
        <p:cxnSp>
          <p:nvCxnSpPr>
            <p:cNvPr id="92" name="Google Shape;92;p14"/>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93" name="Google Shape;93;p14"/>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94" name="Google Shape;94;p14"/>
          <p:cNvGrpSpPr/>
          <p:nvPr/>
        </p:nvGrpSpPr>
        <p:grpSpPr>
          <a:xfrm>
            <a:off x="6697038" y="2930913"/>
            <a:ext cx="752925" cy="620325"/>
            <a:chOff x="1869525" y="2157750"/>
            <a:chExt cx="752925" cy="620325"/>
          </a:xfrm>
        </p:grpSpPr>
        <p:cxnSp>
          <p:nvCxnSpPr>
            <p:cNvPr id="95" name="Google Shape;95;p14"/>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96" name="Google Shape;96;p14"/>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97" name="Google Shape;97;p14"/>
          <p:cNvGrpSpPr/>
          <p:nvPr/>
        </p:nvGrpSpPr>
        <p:grpSpPr>
          <a:xfrm>
            <a:off x="1869525" y="3635450"/>
            <a:ext cx="752925" cy="620325"/>
            <a:chOff x="1869525" y="2157750"/>
            <a:chExt cx="752925" cy="620325"/>
          </a:xfrm>
        </p:grpSpPr>
        <p:cxnSp>
          <p:nvCxnSpPr>
            <p:cNvPr id="98" name="Google Shape;98;p14"/>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99" name="Google Shape;99;p14"/>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100" name="Google Shape;100;p14"/>
          <p:cNvGrpSpPr/>
          <p:nvPr/>
        </p:nvGrpSpPr>
        <p:grpSpPr>
          <a:xfrm>
            <a:off x="3068050" y="3635450"/>
            <a:ext cx="752925" cy="620325"/>
            <a:chOff x="1869525" y="2157750"/>
            <a:chExt cx="752925" cy="620325"/>
          </a:xfrm>
        </p:grpSpPr>
        <p:cxnSp>
          <p:nvCxnSpPr>
            <p:cNvPr id="101" name="Google Shape;101;p14"/>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02" name="Google Shape;102;p14"/>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103" name="Google Shape;103;p14"/>
          <p:cNvGrpSpPr/>
          <p:nvPr/>
        </p:nvGrpSpPr>
        <p:grpSpPr>
          <a:xfrm>
            <a:off x="4285948" y="3645143"/>
            <a:ext cx="752925" cy="620325"/>
            <a:chOff x="1869525" y="2157750"/>
            <a:chExt cx="752925" cy="620325"/>
          </a:xfrm>
        </p:grpSpPr>
        <p:cxnSp>
          <p:nvCxnSpPr>
            <p:cNvPr id="104" name="Google Shape;104;p14"/>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05" name="Google Shape;105;p14"/>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106" name="Google Shape;106;p14"/>
          <p:cNvGrpSpPr/>
          <p:nvPr/>
        </p:nvGrpSpPr>
        <p:grpSpPr>
          <a:xfrm>
            <a:off x="5484475" y="3655661"/>
            <a:ext cx="752925" cy="620325"/>
            <a:chOff x="1869525" y="2157750"/>
            <a:chExt cx="752925" cy="620325"/>
          </a:xfrm>
        </p:grpSpPr>
        <p:cxnSp>
          <p:nvCxnSpPr>
            <p:cNvPr id="107" name="Google Shape;107;p14"/>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08" name="Google Shape;108;p14"/>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cxnSp>
        <p:nvCxnSpPr>
          <p:cNvPr id="109" name="Google Shape;109;p14"/>
          <p:cNvCxnSpPr/>
          <p:nvPr/>
        </p:nvCxnSpPr>
        <p:spPr>
          <a:xfrm rot="10800000">
            <a:off x="6683000" y="3645150"/>
            <a:ext cx="408300" cy="408300"/>
          </a:xfrm>
          <a:prstGeom prst="straightConnector1">
            <a:avLst/>
          </a:prstGeom>
          <a:noFill/>
          <a:ln cap="flat" cmpd="sng" w="9525">
            <a:solidFill>
              <a:schemeClr val="lt2"/>
            </a:solidFill>
            <a:prstDash val="solid"/>
            <a:round/>
            <a:headEnd len="med" w="med" type="none"/>
            <a:tailEnd len="med" w="med" type="stealth"/>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413" name="Google Shape;413;p32"/>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a:t>
            </a:r>
            <a:r>
              <a:rPr lang="en" sz="3000">
                <a:solidFill>
                  <a:srgbClr val="FF0000"/>
                </a:solidFill>
              </a:rPr>
              <a:t>-2</a:t>
            </a:r>
            <a:r>
              <a:rPr lang="en" sz="3000">
                <a:solidFill>
                  <a:srgbClr val="999999"/>
                </a:solidFill>
              </a:rPr>
              <a:t>, -3, 1, 5, -6]</a:t>
            </a:r>
            <a:endParaRPr sz="3000">
              <a:solidFill>
                <a:srgbClr val="999999"/>
              </a:solidFill>
            </a:endParaRPr>
          </a:p>
        </p:txBody>
      </p:sp>
      <p:graphicFrame>
        <p:nvGraphicFramePr>
          <p:cNvPr id="414" name="Google Shape;414;p32"/>
          <p:cNvGraphicFramePr/>
          <p:nvPr/>
        </p:nvGraphicFramePr>
        <p:xfrm>
          <a:off x="708000" y="2497425"/>
          <a:ext cx="3000000" cy="3000000"/>
        </p:xfrm>
        <a:graphic>
          <a:graphicData uri="http://schemas.openxmlformats.org/drawingml/2006/table">
            <a:tbl>
              <a:tblPr>
                <a:noFill/>
                <a:tableStyleId>{CAAEA39E-9764-4A3A-98A4-A36401813EC9}</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15" name="Google Shape;415;p32"/>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416" name="Google Shape;416;p32"/>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417" name="Google Shape;417;p32"/>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418" name="Google Shape;418;p32"/>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419" name="Google Shape;419;p32"/>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420" name="Google Shape;420;p32"/>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421" name="Google Shape;421;p32"/>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422" name="Google Shape;422;p32"/>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423" name="Google Shape;423;p32"/>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429" name="Google Shape;429;p33"/>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430" name="Google Shape;430;p33"/>
          <p:cNvGraphicFramePr/>
          <p:nvPr/>
        </p:nvGraphicFramePr>
        <p:xfrm>
          <a:off x="708000" y="2497425"/>
          <a:ext cx="3000000" cy="3000000"/>
        </p:xfrm>
        <a:graphic>
          <a:graphicData uri="http://schemas.openxmlformats.org/drawingml/2006/table">
            <a:tbl>
              <a:tblPr>
                <a:noFill/>
                <a:tableStyleId>{CAAEA39E-9764-4A3A-98A4-A36401813EC9}</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31" name="Google Shape;431;p33"/>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432" name="Google Shape;432;p33"/>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433" name="Google Shape;433;p33"/>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434" name="Google Shape;434;p33"/>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435" name="Google Shape;435;p33"/>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436" name="Google Shape;436;p33"/>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437" name="Google Shape;437;p33"/>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438" name="Google Shape;438;p33"/>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439" name="Google Shape;439;p33"/>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445" name="Google Shape;445;p34"/>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a:t>
            </a:r>
            <a:r>
              <a:rPr lang="en" sz="3000">
                <a:solidFill>
                  <a:srgbClr val="FF0000"/>
                </a:solidFill>
              </a:rPr>
              <a:t>-3</a:t>
            </a:r>
            <a:r>
              <a:rPr lang="en" sz="3000">
                <a:solidFill>
                  <a:srgbClr val="999999"/>
                </a:solidFill>
              </a:rPr>
              <a:t>, 1, 5, -6]</a:t>
            </a:r>
            <a:endParaRPr sz="3000">
              <a:solidFill>
                <a:srgbClr val="999999"/>
              </a:solidFill>
            </a:endParaRPr>
          </a:p>
        </p:txBody>
      </p:sp>
      <p:graphicFrame>
        <p:nvGraphicFramePr>
          <p:cNvPr id="446" name="Google Shape;446;p34"/>
          <p:cNvGraphicFramePr/>
          <p:nvPr/>
        </p:nvGraphicFramePr>
        <p:xfrm>
          <a:off x="708000" y="2497425"/>
          <a:ext cx="3000000" cy="3000000"/>
        </p:xfrm>
        <a:graphic>
          <a:graphicData uri="http://schemas.openxmlformats.org/drawingml/2006/table">
            <a:tbl>
              <a:tblPr>
                <a:noFill/>
                <a:tableStyleId>{CAAEA39E-9764-4A3A-98A4-A36401813EC9}</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47" name="Google Shape;447;p34"/>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448" name="Google Shape;448;p34"/>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449" name="Google Shape;449;p34"/>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450" name="Google Shape;450;p34"/>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451" name="Google Shape;451;p34"/>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452" name="Google Shape;452;p34"/>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453" name="Google Shape;453;p34"/>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454" name="Google Shape;454;p34"/>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455" name="Google Shape;455;p34"/>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461" name="Google Shape;461;p35"/>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462" name="Google Shape;462;p35"/>
          <p:cNvGraphicFramePr/>
          <p:nvPr/>
        </p:nvGraphicFramePr>
        <p:xfrm>
          <a:off x="708000" y="2497425"/>
          <a:ext cx="3000000" cy="3000000"/>
        </p:xfrm>
        <a:graphic>
          <a:graphicData uri="http://schemas.openxmlformats.org/drawingml/2006/table">
            <a:tbl>
              <a:tblPr>
                <a:noFill/>
                <a:tableStyleId>{CAAEA39E-9764-4A3A-98A4-A36401813EC9}</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63" name="Google Shape;463;p35"/>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464" name="Google Shape;464;p35"/>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465" name="Google Shape;465;p35"/>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466" name="Google Shape;466;p35"/>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467" name="Google Shape;467;p35"/>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468" name="Google Shape;468;p35"/>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469" name="Google Shape;469;p35"/>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470" name="Google Shape;470;p35"/>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471" name="Google Shape;471;p35"/>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477" name="Google Shape;477;p36"/>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a:t>
            </a:r>
            <a:r>
              <a:rPr lang="en" sz="3000">
                <a:solidFill>
                  <a:srgbClr val="FF0000"/>
                </a:solidFill>
              </a:rPr>
              <a:t>1</a:t>
            </a:r>
            <a:r>
              <a:rPr lang="en" sz="3000">
                <a:solidFill>
                  <a:srgbClr val="999999"/>
                </a:solidFill>
              </a:rPr>
              <a:t>, 5, -6]</a:t>
            </a:r>
            <a:endParaRPr sz="3000">
              <a:solidFill>
                <a:srgbClr val="999999"/>
              </a:solidFill>
            </a:endParaRPr>
          </a:p>
        </p:txBody>
      </p:sp>
      <p:graphicFrame>
        <p:nvGraphicFramePr>
          <p:cNvPr id="478" name="Google Shape;478;p36"/>
          <p:cNvGraphicFramePr/>
          <p:nvPr/>
        </p:nvGraphicFramePr>
        <p:xfrm>
          <a:off x="708000" y="2497425"/>
          <a:ext cx="3000000" cy="3000000"/>
        </p:xfrm>
        <a:graphic>
          <a:graphicData uri="http://schemas.openxmlformats.org/drawingml/2006/table">
            <a:tbl>
              <a:tblPr>
                <a:noFill/>
                <a:tableStyleId>{CAAEA39E-9764-4A3A-98A4-A36401813EC9}</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79" name="Google Shape;479;p36"/>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480" name="Google Shape;480;p36"/>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481" name="Google Shape;481;p36"/>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482" name="Google Shape;482;p36"/>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483" name="Google Shape;483;p36"/>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484" name="Google Shape;484;p36"/>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485" name="Google Shape;485;p36"/>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486" name="Google Shape;486;p36"/>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487" name="Google Shape;487;p36"/>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493" name="Google Shape;493;p37"/>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494" name="Google Shape;494;p37"/>
          <p:cNvGraphicFramePr/>
          <p:nvPr/>
        </p:nvGraphicFramePr>
        <p:xfrm>
          <a:off x="708000" y="2497425"/>
          <a:ext cx="3000000" cy="3000000"/>
        </p:xfrm>
        <a:graphic>
          <a:graphicData uri="http://schemas.openxmlformats.org/drawingml/2006/table">
            <a:tbl>
              <a:tblPr>
                <a:noFill/>
                <a:tableStyleId>{CAAEA39E-9764-4A3A-98A4-A36401813EC9}</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95" name="Google Shape;495;p37"/>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496" name="Google Shape;496;p37"/>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497" name="Google Shape;497;p37"/>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498" name="Google Shape;498;p37"/>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499" name="Google Shape;499;p37"/>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500" name="Google Shape;500;p37"/>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501" name="Google Shape;501;p37"/>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502" name="Google Shape;502;p37"/>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503" name="Google Shape;503;p37"/>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509" name="Google Shape;509;p38"/>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a:t>
            </a:r>
            <a:r>
              <a:rPr lang="en" sz="3000">
                <a:solidFill>
                  <a:srgbClr val="FF0000"/>
                </a:solidFill>
              </a:rPr>
              <a:t>5</a:t>
            </a:r>
            <a:r>
              <a:rPr lang="en" sz="3000">
                <a:solidFill>
                  <a:srgbClr val="999999"/>
                </a:solidFill>
              </a:rPr>
              <a:t>, -6]</a:t>
            </a:r>
            <a:endParaRPr sz="3000">
              <a:solidFill>
                <a:srgbClr val="999999"/>
              </a:solidFill>
            </a:endParaRPr>
          </a:p>
        </p:txBody>
      </p:sp>
      <p:graphicFrame>
        <p:nvGraphicFramePr>
          <p:cNvPr id="510" name="Google Shape;510;p38"/>
          <p:cNvGraphicFramePr/>
          <p:nvPr/>
        </p:nvGraphicFramePr>
        <p:xfrm>
          <a:off x="708000" y="2497425"/>
          <a:ext cx="3000000" cy="3000000"/>
        </p:xfrm>
        <a:graphic>
          <a:graphicData uri="http://schemas.openxmlformats.org/drawingml/2006/table">
            <a:tbl>
              <a:tblPr>
                <a:noFill/>
                <a:tableStyleId>{CAAEA39E-9764-4A3A-98A4-A36401813EC9}</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11" name="Google Shape;511;p38"/>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512" name="Google Shape;512;p38"/>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513" name="Google Shape;513;p38"/>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514" name="Google Shape;514;p38"/>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515" name="Google Shape;515;p38"/>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516" name="Google Shape;516;p38"/>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517" name="Google Shape;517;p38"/>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518" name="Google Shape;518;p38"/>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519" name="Google Shape;519;p38"/>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525" name="Google Shape;525;p39"/>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526" name="Google Shape;526;p39"/>
          <p:cNvGraphicFramePr/>
          <p:nvPr/>
        </p:nvGraphicFramePr>
        <p:xfrm>
          <a:off x="708000" y="2497425"/>
          <a:ext cx="3000000" cy="3000000"/>
        </p:xfrm>
        <a:graphic>
          <a:graphicData uri="http://schemas.openxmlformats.org/drawingml/2006/table">
            <a:tbl>
              <a:tblPr>
                <a:noFill/>
                <a:tableStyleId>{CAAEA39E-9764-4A3A-98A4-A36401813EC9}</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7</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27" name="Google Shape;527;p39"/>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528" name="Google Shape;528;p39"/>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529" name="Google Shape;529;p39"/>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530" name="Google Shape;530;p39"/>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531" name="Google Shape;531;p39"/>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532" name="Google Shape;532;p39"/>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533" name="Google Shape;533;p39"/>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534" name="Google Shape;534;p39"/>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535" name="Google Shape;535;p39"/>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541" name="Google Shape;541;p40"/>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a:t>
            </a:r>
            <a:r>
              <a:rPr lang="en" sz="3000">
                <a:solidFill>
                  <a:srgbClr val="FF0000"/>
                </a:solidFill>
              </a:rPr>
              <a:t>-6</a:t>
            </a:r>
            <a:r>
              <a:rPr lang="en" sz="3000">
                <a:solidFill>
                  <a:srgbClr val="999999"/>
                </a:solidFill>
              </a:rPr>
              <a:t>]</a:t>
            </a:r>
            <a:endParaRPr sz="3000">
              <a:solidFill>
                <a:srgbClr val="999999"/>
              </a:solidFill>
            </a:endParaRPr>
          </a:p>
        </p:txBody>
      </p:sp>
      <p:graphicFrame>
        <p:nvGraphicFramePr>
          <p:cNvPr id="542" name="Google Shape;542;p40"/>
          <p:cNvGraphicFramePr/>
          <p:nvPr/>
        </p:nvGraphicFramePr>
        <p:xfrm>
          <a:off x="708000" y="2497425"/>
          <a:ext cx="3000000" cy="3000000"/>
        </p:xfrm>
        <a:graphic>
          <a:graphicData uri="http://schemas.openxmlformats.org/drawingml/2006/table">
            <a:tbl>
              <a:tblPr>
                <a:noFill/>
                <a:tableStyleId>{CAAEA39E-9764-4A3A-98A4-A36401813EC9}</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7</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43" name="Google Shape;543;p40"/>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544" name="Google Shape;544;p40"/>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545" name="Google Shape;545;p40"/>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546" name="Google Shape;546;p40"/>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547" name="Google Shape;547;p40"/>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548" name="Google Shape;548;p40"/>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549" name="Google Shape;549;p40"/>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550" name="Google Shape;550;p40"/>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551" name="Google Shape;551;p40"/>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557" name="Google Shape;557;p41"/>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558" name="Google Shape;558;p41"/>
          <p:cNvGraphicFramePr/>
          <p:nvPr/>
        </p:nvGraphicFramePr>
        <p:xfrm>
          <a:off x="708000" y="2497425"/>
          <a:ext cx="3000000" cy="3000000"/>
        </p:xfrm>
        <a:graphic>
          <a:graphicData uri="http://schemas.openxmlformats.org/drawingml/2006/table">
            <a:tbl>
              <a:tblPr>
                <a:noFill/>
                <a:tableStyleId>{CAAEA39E-9764-4A3A-98A4-A36401813EC9}</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7</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59" name="Google Shape;559;p41"/>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560" name="Google Shape;560;p41"/>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561" name="Google Shape;561;p41"/>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562" name="Google Shape;562;p41"/>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563" name="Google Shape;563;p41"/>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564" name="Google Shape;564;p41"/>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565" name="Google Shape;565;p41"/>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566" name="Google Shape;566;p41"/>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567" name="Google Shape;567;p41"/>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Longest common subsequence</a:t>
            </a:r>
            <a:endParaRPr/>
          </a:p>
        </p:txBody>
      </p:sp>
      <p:sp>
        <p:nvSpPr>
          <p:cNvPr id="115" name="Google Shape;115;p15"/>
          <p:cNvSpPr txBox="1"/>
          <p:nvPr>
            <p:ph idx="1" type="body"/>
          </p:nvPr>
        </p:nvSpPr>
        <p:spPr>
          <a:xfrm>
            <a:off x="311700" y="1152475"/>
            <a:ext cx="8520600" cy="365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Iterative “table-filling” runtime complexity</a:t>
            </a:r>
            <a:endParaRPr/>
          </a:p>
          <a:p>
            <a:pPr indent="-317500" lvl="1" marL="914400" rtl="0" algn="l">
              <a:spcBef>
                <a:spcPts val="0"/>
              </a:spcBef>
              <a:spcAft>
                <a:spcPts val="0"/>
              </a:spcAft>
              <a:buSzPts val="1400"/>
              <a:buChar char="○"/>
            </a:pPr>
            <a:r>
              <a:rPr lang="en"/>
              <a:t>Filling in an n * m grid, so </a:t>
            </a:r>
            <a:r>
              <a:rPr i="1" lang="en"/>
              <a:t>O(nm)</a:t>
            </a:r>
            <a:endParaRPr i="1"/>
          </a:p>
          <a:p>
            <a:pPr indent="-317500" lvl="1" marL="914400" rtl="0" algn="l">
              <a:spcBef>
                <a:spcPts val="0"/>
              </a:spcBef>
              <a:spcAft>
                <a:spcPts val="0"/>
              </a:spcAft>
              <a:buSzPts val="1400"/>
              <a:buChar char="○"/>
            </a:pPr>
            <a:r>
              <a:rPr lang="en"/>
              <a:t>Space is worse, because we’re storing the whole string</a:t>
            </a:r>
            <a:endParaRPr/>
          </a:p>
          <a:p>
            <a:pPr indent="-317500" lvl="2" marL="1371600" rtl="0" algn="l">
              <a:spcBef>
                <a:spcPts val="0"/>
              </a:spcBef>
              <a:spcAft>
                <a:spcPts val="0"/>
              </a:spcAft>
              <a:buSzPts val="1400"/>
              <a:buChar char="■"/>
            </a:pPr>
            <a:r>
              <a:rPr lang="en"/>
              <a:t>Can improve by only storing the path to the previous call, and reconstruct answer later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573" name="Google Shape;573;p42"/>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574" name="Google Shape;574;p42"/>
          <p:cNvGraphicFramePr/>
          <p:nvPr/>
        </p:nvGraphicFramePr>
        <p:xfrm>
          <a:off x="708000" y="2497425"/>
          <a:ext cx="3000000" cy="3000000"/>
        </p:xfrm>
        <a:graphic>
          <a:graphicData uri="http://schemas.openxmlformats.org/drawingml/2006/table">
            <a:tbl>
              <a:tblPr>
                <a:noFill/>
                <a:tableStyleId>{CAAEA39E-9764-4A3A-98A4-A36401813EC9}</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00FF00"/>
                          </a:solidFill>
                        </a:rPr>
                        <a:t>7</a:t>
                      </a:r>
                      <a:endParaRPr sz="2400">
                        <a:solidFill>
                          <a:srgbClr val="00FF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75" name="Google Shape;575;p42"/>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576" name="Google Shape;576;p42"/>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577" name="Google Shape;577;p42"/>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578" name="Google Shape;578;p42"/>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579" name="Google Shape;579;p42"/>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580" name="Google Shape;580;p42"/>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581" name="Google Shape;581;p42"/>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582" name="Google Shape;582;p42"/>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583" name="Google Shape;583;p42"/>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589" name="Google Shape;58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def maximum_subarray(a):</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mem = [0 for x in range(len(a))]</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mem[0] = a[0]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for i in range(1, len(a)):</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tmp = mem[i-1] + a[i]</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mem[i] = tmp if tmp &gt; a[i] else a[i]</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max_sum = mem[0]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for i in range(1, len(a)):</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max_sum = mem[i] if mem[i] &gt; max_sum else max_sum</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return max_sum</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595" name="Google Shape;595;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Runtime analysis:</a:t>
            </a:r>
            <a:endParaRPr/>
          </a:p>
          <a:p>
            <a:pPr indent="-317500" lvl="1" marL="914400" rtl="0" algn="l">
              <a:lnSpc>
                <a:spcPct val="150000"/>
              </a:lnSpc>
              <a:spcBef>
                <a:spcPts val="0"/>
              </a:spcBef>
              <a:spcAft>
                <a:spcPts val="0"/>
              </a:spcAft>
              <a:buSzPts val="1400"/>
              <a:buChar char="○"/>
            </a:pPr>
            <a:r>
              <a:rPr lang="en"/>
              <a:t>Two passes through the list, so </a:t>
            </a:r>
            <a:r>
              <a:rPr i="1" lang="en"/>
              <a:t>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Google Shape;600;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sp>
        <p:nvSpPr>
          <p:cNvPr id="601" name="Google Shape;601;p45"/>
          <p:cNvSpPr txBox="1"/>
          <p:nvPr>
            <p:ph idx="1" type="body"/>
          </p:nvPr>
        </p:nvSpPr>
        <p:spPr>
          <a:xfrm>
            <a:off x="311700" y="1171900"/>
            <a:ext cx="8520600" cy="229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Imagine you have a knapsack that can only hold up to a certain amount of weight. You want to fill it with items that cumulatively are higher value than any other items you could fill it with, while still making sure to stay under the weight limit.</a:t>
            </a:r>
            <a:endParaRPr/>
          </a:p>
          <a:p>
            <a:pPr indent="-342900" lvl="0" marL="457200" rtl="0" algn="l">
              <a:spcBef>
                <a:spcPts val="0"/>
              </a:spcBef>
              <a:spcAft>
                <a:spcPts val="0"/>
              </a:spcAft>
              <a:buSzPts val="1800"/>
              <a:buChar char="●"/>
            </a:pPr>
            <a:r>
              <a:rPr lang="en"/>
              <a:t>Given: a set of </a:t>
            </a:r>
            <a:r>
              <a:rPr i="1" lang="en"/>
              <a:t>n</a:t>
            </a:r>
            <a:r>
              <a:rPr lang="en"/>
              <a:t> items, each with value </a:t>
            </a:r>
            <a:r>
              <a:rPr i="1" lang="en"/>
              <a:t>v</a:t>
            </a:r>
            <a:r>
              <a:rPr baseline="-25000" i="1" lang="en"/>
              <a:t>i</a:t>
            </a:r>
            <a:r>
              <a:rPr i="1" lang="en"/>
              <a:t> </a:t>
            </a:r>
            <a:r>
              <a:rPr lang="en"/>
              <a:t>and weight </a:t>
            </a:r>
            <a:r>
              <a:rPr i="1" lang="en"/>
              <a:t>w</a:t>
            </a:r>
            <a:r>
              <a:rPr baseline="-25000" i="1" lang="en"/>
              <a:t>i</a:t>
            </a:r>
            <a:r>
              <a:rPr lang="en"/>
              <a:t> (both integers), as well as an integer </a:t>
            </a:r>
            <a:r>
              <a:rPr i="1" lang="en"/>
              <a:t>W</a:t>
            </a:r>
            <a:endParaRPr i="1"/>
          </a:p>
          <a:p>
            <a:pPr indent="-342900" lvl="0" marL="457200" rtl="0" algn="l">
              <a:spcBef>
                <a:spcPts val="0"/>
              </a:spcBef>
              <a:spcAft>
                <a:spcPts val="0"/>
              </a:spcAft>
              <a:buSzPts val="1800"/>
              <a:buChar char="●"/>
            </a:pPr>
            <a:r>
              <a:rPr lang="en"/>
              <a:t>Goal: choosing </a:t>
            </a:r>
            <a:r>
              <a:rPr i="1" lang="en"/>
              <a:t>x</a:t>
            </a:r>
            <a:r>
              <a:rPr baseline="-25000" i="1" lang="en"/>
              <a:t>i</a:t>
            </a:r>
            <a:r>
              <a:rPr i="1" lang="en"/>
              <a:t> </a:t>
            </a:r>
            <a:r>
              <a:rPr lang="en"/>
              <a:t>as either 0 or 1 for each </a:t>
            </a:r>
            <a:r>
              <a:rPr i="1" lang="en"/>
              <a:t>i,</a:t>
            </a:r>
            <a:endParaRPr/>
          </a:p>
        </p:txBody>
      </p:sp>
      <p:grpSp>
        <p:nvGrpSpPr>
          <p:cNvPr id="602" name="Google Shape;602;p45"/>
          <p:cNvGrpSpPr/>
          <p:nvPr/>
        </p:nvGrpSpPr>
        <p:grpSpPr>
          <a:xfrm>
            <a:off x="926150" y="3413950"/>
            <a:ext cx="2359811" cy="1376700"/>
            <a:chOff x="926150" y="3413950"/>
            <a:chExt cx="2359811" cy="1376700"/>
          </a:xfrm>
        </p:grpSpPr>
        <p:grpSp>
          <p:nvGrpSpPr>
            <p:cNvPr id="603" name="Google Shape;603;p45"/>
            <p:cNvGrpSpPr/>
            <p:nvPr/>
          </p:nvGrpSpPr>
          <p:grpSpPr>
            <a:xfrm>
              <a:off x="1992775" y="3413950"/>
              <a:ext cx="1293186" cy="1376700"/>
              <a:chOff x="1778875" y="2004100"/>
              <a:chExt cx="1293186" cy="1376700"/>
            </a:xfrm>
          </p:grpSpPr>
          <p:sp>
            <p:nvSpPr>
              <p:cNvPr id="604" name="Google Shape;604;p45"/>
              <p:cNvSpPr txBox="1"/>
              <p:nvPr/>
            </p:nvSpPr>
            <p:spPr>
              <a:xfrm>
                <a:off x="1778875" y="2101350"/>
                <a:ext cx="977700" cy="11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lt2"/>
                    </a:solidFill>
                  </a:rPr>
                  <a:t>∑</a:t>
                </a:r>
                <a:endParaRPr sz="6000">
                  <a:solidFill>
                    <a:schemeClr val="lt2"/>
                  </a:solidFill>
                </a:endParaRPr>
              </a:p>
            </p:txBody>
          </p:sp>
          <p:sp>
            <p:nvSpPr>
              <p:cNvPr id="605" name="Google Shape;605;p45"/>
              <p:cNvSpPr txBox="1"/>
              <p:nvPr/>
            </p:nvSpPr>
            <p:spPr>
              <a:xfrm>
                <a:off x="1865461" y="3037600"/>
                <a:ext cx="6033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lt2"/>
                    </a:solidFill>
                  </a:rPr>
                  <a:t>i = 1</a:t>
                </a:r>
                <a:endParaRPr i="1">
                  <a:solidFill>
                    <a:schemeClr val="lt2"/>
                  </a:solidFill>
                </a:endParaRPr>
              </a:p>
            </p:txBody>
          </p:sp>
          <p:sp>
            <p:nvSpPr>
              <p:cNvPr id="606" name="Google Shape;606;p45"/>
              <p:cNvSpPr txBox="1"/>
              <p:nvPr/>
            </p:nvSpPr>
            <p:spPr>
              <a:xfrm>
                <a:off x="2014675" y="2004100"/>
                <a:ext cx="3537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lt2"/>
                    </a:solidFill>
                  </a:rPr>
                  <a:t>n</a:t>
                </a:r>
                <a:endParaRPr i="1">
                  <a:solidFill>
                    <a:schemeClr val="lt2"/>
                  </a:solidFill>
                </a:endParaRPr>
              </a:p>
            </p:txBody>
          </p:sp>
          <p:sp>
            <p:nvSpPr>
              <p:cNvPr id="607" name="Google Shape;607;p45"/>
              <p:cNvSpPr txBox="1"/>
              <p:nvPr/>
            </p:nvSpPr>
            <p:spPr>
              <a:xfrm>
                <a:off x="2468761" y="2495550"/>
                <a:ext cx="6033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v</a:t>
                </a:r>
                <a:r>
                  <a:rPr baseline="-25000" i="1" lang="en" sz="1800">
                    <a:solidFill>
                      <a:schemeClr val="lt2"/>
                    </a:solidFill>
                  </a:rPr>
                  <a:t>i</a:t>
                </a:r>
                <a:r>
                  <a:rPr i="1" lang="en" sz="1800">
                    <a:solidFill>
                      <a:schemeClr val="lt2"/>
                    </a:solidFill>
                  </a:rPr>
                  <a:t>x</a:t>
                </a:r>
                <a:r>
                  <a:rPr baseline="-25000" i="1" lang="en" sz="1800">
                    <a:solidFill>
                      <a:schemeClr val="lt2"/>
                    </a:solidFill>
                  </a:rPr>
                  <a:t>i</a:t>
                </a:r>
                <a:endParaRPr i="1" sz="1800">
                  <a:solidFill>
                    <a:schemeClr val="lt2"/>
                  </a:solidFill>
                </a:endParaRPr>
              </a:p>
            </p:txBody>
          </p:sp>
        </p:grpSp>
        <p:sp>
          <p:nvSpPr>
            <p:cNvPr id="608" name="Google Shape;608;p45"/>
            <p:cNvSpPr txBox="1"/>
            <p:nvPr/>
          </p:nvSpPr>
          <p:spPr>
            <a:xfrm>
              <a:off x="926150" y="3971875"/>
              <a:ext cx="11754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maximize</a:t>
              </a:r>
              <a:endParaRPr>
                <a:solidFill>
                  <a:schemeClr val="lt2"/>
                </a:solidFill>
              </a:endParaRPr>
            </a:p>
          </p:txBody>
        </p:sp>
      </p:grpSp>
      <p:grpSp>
        <p:nvGrpSpPr>
          <p:cNvPr id="609" name="Google Shape;609;p45"/>
          <p:cNvGrpSpPr/>
          <p:nvPr/>
        </p:nvGrpSpPr>
        <p:grpSpPr>
          <a:xfrm>
            <a:off x="3617000" y="3413950"/>
            <a:ext cx="4871350" cy="1376700"/>
            <a:chOff x="3617000" y="3413950"/>
            <a:chExt cx="4871350" cy="1376700"/>
          </a:xfrm>
        </p:grpSpPr>
        <p:grpSp>
          <p:nvGrpSpPr>
            <p:cNvPr id="610" name="Google Shape;610;p45"/>
            <p:cNvGrpSpPr/>
            <p:nvPr/>
          </p:nvGrpSpPr>
          <p:grpSpPr>
            <a:xfrm>
              <a:off x="6219150" y="3413950"/>
              <a:ext cx="1293186" cy="1376700"/>
              <a:chOff x="1778875" y="2004100"/>
              <a:chExt cx="1293186" cy="1376700"/>
            </a:xfrm>
          </p:grpSpPr>
          <p:sp>
            <p:nvSpPr>
              <p:cNvPr id="611" name="Google Shape;611;p45"/>
              <p:cNvSpPr txBox="1"/>
              <p:nvPr/>
            </p:nvSpPr>
            <p:spPr>
              <a:xfrm>
                <a:off x="1778875" y="2101350"/>
                <a:ext cx="977700" cy="11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lt2"/>
                    </a:solidFill>
                  </a:rPr>
                  <a:t>∑</a:t>
                </a:r>
                <a:endParaRPr sz="6000">
                  <a:solidFill>
                    <a:schemeClr val="lt2"/>
                  </a:solidFill>
                </a:endParaRPr>
              </a:p>
            </p:txBody>
          </p:sp>
          <p:sp>
            <p:nvSpPr>
              <p:cNvPr id="612" name="Google Shape;612;p45"/>
              <p:cNvSpPr txBox="1"/>
              <p:nvPr/>
            </p:nvSpPr>
            <p:spPr>
              <a:xfrm>
                <a:off x="1865461" y="3037600"/>
                <a:ext cx="6033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lt2"/>
                    </a:solidFill>
                  </a:rPr>
                  <a:t>i = 1</a:t>
                </a:r>
                <a:endParaRPr i="1">
                  <a:solidFill>
                    <a:schemeClr val="lt2"/>
                  </a:solidFill>
                </a:endParaRPr>
              </a:p>
            </p:txBody>
          </p:sp>
          <p:sp>
            <p:nvSpPr>
              <p:cNvPr id="613" name="Google Shape;613;p45"/>
              <p:cNvSpPr txBox="1"/>
              <p:nvPr/>
            </p:nvSpPr>
            <p:spPr>
              <a:xfrm>
                <a:off x="2014675" y="2004100"/>
                <a:ext cx="3537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lt2"/>
                    </a:solidFill>
                  </a:rPr>
                  <a:t>n</a:t>
                </a:r>
                <a:endParaRPr i="1">
                  <a:solidFill>
                    <a:schemeClr val="lt2"/>
                  </a:solidFill>
                </a:endParaRPr>
              </a:p>
            </p:txBody>
          </p:sp>
          <p:sp>
            <p:nvSpPr>
              <p:cNvPr id="614" name="Google Shape;614;p45"/>
              <p:cNvSpPr txBox="1"/>
              <p:nvPr/>
            </p:nvSpPr>
            <p:spPr>
              <a:xfrm>
                <a:off x="2468761" y="2495550"/>
                <a:ext cx="6033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r>
                  <a:rPr baseline="-25000" i="1" lang="en" sz="1800">
                    <a:solidFill>
                      <a:schemeClr val="lt2"/>
                    </a:solidFill>
                  </a:rPr>
                  <a:t>i</a:t>
                </a:r>
                <a:r>
                  <a:rPr i="1" lang="en" sz="1800">
                    <a:solidFill>
                      <a:schemeClr val="lt2"/>
                    </a:solidFill>
                  </a:rPr>
                  <a:t>x</a:t>
                </a:r>
                <a:r>
                  <a:rPr baseline="-25000" i="1" lang="en" sz="1800">
                    <a:solidFill>
                      <a:schemeClr val="lt2"/>
                    </a:solidFill>
                  </a:rPr>
                  <a:t>i</a:t>
                </a:r>
                <a:endParaRPr i="1" sz="1800">
                  <a:solidFill>
                    <a:schemeClr val="lt2"/>
                  </a:solidFill>
                </a:endParaRPr>
              </a:p>
            </p:txBody>
          </p:sp>
        </p:grpSp>
        <p:sp>
          <p:nvSpPr>
            <p:cNvPr id="615" name="Google Shape;615;p45"/>
            <p:cNvSpPr txBox="1"/>
            <p:nvPr/>
          </p:nvSpPr>
          <p:spPr>
            <a:xfrm>
              <a:off x="3617000" y="3971875"/>
              <a:ext cx="24777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subject to to the constraint</a:t>
              </a:r>
              <a:endParaRPr>
                <a:solidFill>
                  <a:schemeClr val="lt2"/>
                </a:solidFill>
              </a:endParaRPr>
            </a:p>
          </p:txBody>
        </p:sp>
        <p:sp>
          <p:nvSpPr>
            <p:cNvPr id="616" name="Google Shape;616;p45"/>
            <p:cNvSpPr txBox="1"/>
            <p:nvPr/>
          </p:nvSpPr>
          <p:spPr>
            <a:xfrm>
              <a:off x="7570650" y="3884950"/>
              <a:ext cx="9177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chemeClr val="lt2"/>
                  </a:solidFill>
                </a:rPr>
                <a:t>≤   W</a:t>
              </a:r>
              <a:endParaRPr i="1" sz="2400">
                <a:solidFill>
                  <a:schemeClr val="lt2"/>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sp>
        <p:nvSpPr>
          <p:cNvPr id="622" name="Google Shape;622;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Practical Applications</a:t>
            </a:r>
            <a:endParaRPr/>
          </a:p>
          <a:p>
            <a:pPr indent="-317500" lvl="1" marL="914400" rtl="0" algn="l">
              <a:spcBef>
                <a:spcPts val="0"/>
              </a:spcBef>
              <a:spcAft>
                <a:spcPts val="0"/>
              </a:spcAft>
              <a:buSzPts val="1400"/>
              <a:buChar char="○"/>
            </a:pPr>
            <a:r>
              <a:rPr lang="en"/>
              <a:t>Resource allocation</a:t>
            </a:r>
            <a:endParaRPr/>
          </a:p>
          <a:p>
            <a:pPr indent="-317500" lvl="2" marL="1371600" rtl="0" algn="l">
              <a:spcBef>
                <a:spcPts val="0"/>
              </a:spcBef>
              <a:spcAft>
                <a:spcPts val="0"/>
              </a:spcAft>
              <a:buSzPts val="1400"/>
              <a:buChar char="■"/>
            </a:pPr>
            <a:r>
              <a:rPr lang="en"/>
              <a:t>Computer systems</a:t>
            </a:r>
            <a:endParaRPr/>
          </a:p>
          <a:p>
            <a:pPr indent="-317500" lvl="2" marL="1371600" rtl="0" algn="l">
              <a:spcBef>
                <a:spcPts val="0"/>
              </a:spcBef>
              <a:spcAft>
                <a:spcPts val="0"/>
              </a:spcAft>
              <a:buSzPts val="1400"/>
              <a:buChar char="■"/>
            </a:pPr>
            <a:r>
              <a:rPr lang="en"/>
              <a:t>Financial investments</a:t>
            </a:r>
            <a:endParaRPr/>
          </a:p>
          <a:p>
            <a:pPr indent="-317500" lvl="2" marL="1371600" rtl="0" algn="l">
              <a:spcBef>
                <a:spcPts val="0"/>
              </a:spcBef>
              <a:spcAft>
                <a:spcPts val="0"/>
              </a:spcAft>
              <a:buSzPts val="1400"/>
              <a:buChar char="■"/>
            </a:pPr>
            <a:r>
              <a:rPr lang="en"/>
              <a:t>Test Scoring</a:t>
            </a:r>
            <a:endParaRPr/>
          </a:p>
          <a:p>
            <a:pPr indent="-317500" lvl="2" marL="1371600" rtl="0" algn="l">
              <a:spcBef>
                <a:spcPts val="0"/>
              </a:spcBef>
              <a:spcAft>
                <a:spcPts val="0"/>
              </a:spcAft>
              <a:buSzPts val="1400"/>
              <a:buChar char="■"/>
            </a:pPr>
            <a:r>
              <a:rPr lang="en"/>
              <a:t>Cutting raw materials</a:t>
            </a:r>
            <a:endParaRPr/>
          </a:p>
          <a:p>
            <a:pPr indent="-317500" lvl="2" marL="1371600" rtl="0" algn="l">
              <a:spcBef>
                <a:spcPts val="0"/>
              </a:spcBef>
              <a:spcAft>
                <a:spcPts val="0"/>
              </a:spcAft>
              <a:buSzPts val="1400"/>
              <a:buChar char="■"/>
            </a:pPr>
            <a:r>
              <a:rPr lang="en"/>
              <a:t>Daily Fantasy Sports</a:t>
            </a:r>
            <a:endParaRPr/>
          </a:p>
          <a:p>
            <a:pPr indent="-317500" lvl="2" marL="1371600" rtl="0" algn="l">
              <a:spcBef>
                <a:spcPts val="0"/>
              </a:spcBef>
              <a:spcAft>
                <a:spcPts val="0"/>
              </a:spcAft>
              <a:buSzPts val="1400"/>
              <a:buChar char="■"/>
            </a:pPr>
            <a:r>
              <a:rPr lang="en"/>
              <a:t>etc. etc.</a:t>
            </a:r>
            <a:endParaRPr/>
          </a:p>
          <a:p>
            <a:pPr indent="-317500" lvl="1" marL="914400" rtl="0" algn="l">
              <a:spcBef>
                <a:spcPts val="0"/>
              </a:spcBef>
              <a:spcAft>
                <a:spcPts val="0"/>
              </a:spcAft>
              <a:buSzPts val="1400"/>
              <a:buChar char="○"/>
            </a:pPr>
            <a:r>
              <a:rPr lang="en"/>
              <a:t>Cryptography (Merkle-Hellman)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sp>
        <p:nvSpPr>
          <p:cNvPr id="628" name="Google Shape;628;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Initial insight: for each item, we either choose to put it in the knapsack or not</a:t>
            </a:r>
            <a:endParaRPr/>
          </a:p>
          <a:p>
            <a:pPr indent="-317500" lvl="1" marL="914400" rtl="0" algn="l">
              <a:spcBef>
                <a:spcPts val="0"/>
              </a:spcBef>
              <a:spcAft>
                <a:spcPts val="0"/>
              </a:spcAft>
              <a:buSzPts val="1400"/>
              <a:buChar char="○"/>
            </a:pPr>
            <a:r>
              <a:rPr lang="en"/>
              <a:t>If you choose to put item </a:t>
            </a:r>
            <a:r>
              <a:rPr i="1" lang="en"/>
              <a:t>i</a:t>
            </a:r>
            <a:r>
              <a:rPr lang="en"/>
              <a:t> in the knapsack, now you have a knapsack that can hold </a:t>
            </a:r>
            <a:r>
              <a:rPr i="1" lang="en"/>
              <a:t>W - w</a:t>
            </a:r>
            <a:r>
              <a:rPr baseline="-25000" i="1" lang="en"/>
              <a:t>i</a:t>
            </a:r>
            <a:r>
              <a:rPr baseline="-25000" lang="en"/>
              <a:t> </a:t>
            </a:r>
            <a:r>
              <a:rPr lang="en"/>
              <a:t>weight and </a:t>
            </a:r>
            <a:r>
              <a:rPr i="1" lang="en"/>
              <a:t>n-1</a:t>
            </a:r>
            <a:r>
              <a:rPr lang="en"/>
              <a:t> items to fill it with</a:t>
            </a:r>
            <a:endParaRPr/>
          </a:p>
          <a:p>
            <a:pPr indent="-317500" lvl="2" marL="1371600" rtl="0" algn="l">
              <a:spcBef>
                <a:spcPts val="0"/>
              </a:spcBef>
              <a:spcAft>
                <a:spcPts val="0"/>
              </a:spcAft>
              <a:buSzPts val="1400"/>
              <a:buChar char="■"/>
            </a:pPr>
            <a:r>
              <a:rPr lang="en"/>
              <a:t>This is a subproblem! Fewer items, and smaller max weight</a:t>
            </a:r>
            <a:endParaRPr/>
          </a:p>
          <a:p>
            <a:pPr indent="-317500" lvl="1" marL="914400" rtl="0" algn="l">
              <a:spcBef>
                <a:spcPts val="0"/>
              </a:spcBef>
              <a:spcAft>
                <a:spcPts val="0"/>
              </a:spcAft>
              <a:buSzPts val="1400"/>
              <a:buChar char="○"/>
            </a:pPr>
            <a:r>
              <a:rPr lang="en"/>
              <a:t>If you choose NOT to put item </a:t>
            </a:r>
            <a:r>
              <a:rPr i="1" lang="en"/>
              <a:t>i</a:t>
            </a:r>
            <a:r>
              <a:rPr lang="en"/>
              <a:t> in the knapsack, you now have </a:t>
            </a:r>
            <a:r>
              <a:rPr i="1" lang="en"/>
              <a:t>n-1</a:t>
            </a:r>
            <a:r>
              <a:rPr lang="en"/>
              <a:t> items to fill the knapsack (which can still hold </a:t>
            </a:r>
            <a:r>
              <a:rPr i="1" lang="en"/>
              <a:t>W</a:t>
            </a:r>
            <a:r>
              <a:rPr lang="en"/>
              <a:t> weight).</a:t>
            </a:r>
            <a:endParaRPr/>
          </a:p>
          <a:p>
            <a:pPr indent="-317500" lvl="2" marL="1371600" rtl="0" algn="l">
              <a:spcBef>
                <a:spcPts val="0"/>
              </a:spcBef>
              <a:spcAft>
                <a:spcPts val="0"/>
              </a:spcAft>
              <a:buSzPts val="1400"/>
              <a:buChar char="■"/>
            </a:pPr>
            <a:r>
              <a:rPr lang="en"/>
              <a:t>This is also a subproblem! Only fewer items this time.</a:t>
            </a:r>
            <a:endParaRPr/>
          </a:p>
          <a:p>
            <a:pPr indent="-342900" lvl="0" marL="457200" rtl="0" algn="l">
              <a:spcBef>
                <a:spcPts val="0"/>
              </a:spcBef>
              <a:spcAft>
                <a:spcPts val="0"/>
              </a:spcAft>
              <a:buSzPts val="1800"/>
              <a:buChar char="●"/>
            </a:pPr>
            <a:r>
              <a:rPr lang="en"/>
              <a:t>It seems like there’s an optimal substructure: we can break the problem down into smaller subproblems</a:t>
            </a:r>
            <a:endParaRPr/>
          </a:p>
          <a:p>
            <a:pPr indent="-342900" lvl="0" marL="457200" rtl="0" algn="l">
              <a:spcBef>
                <a:spcPts val="0"/>
              </a:spcBef>
              <a:spcAft>
                <a:spcPts val="0"/>
              </a:spcAft>
              <a:buSzPts val="1800"/>
              <a:buChar char="●"/>
            </a:pPr>
            <a:r>
              <a:rPr lang="en"/>
              <a:t>Two different dimensions the problem can be broken down: number of items, and max weight</a:t>
            </a:r>
            <a:endParaRPr/>
          </a:p>
          <a:p>
            <a:pPr indent="-342900" lvl="0" marL="457200" rtl="0" algn="l">
              <a:spcBef>
                <a:spcPts val="0"/>
              </a:spcBef>
              <a:spcAft>
                <a:spcPts val="0"/>
              </a:spcAft>
              <a:buSzPts val="1800"/>
              <a:buChar char="●"/>
            </a:pPr>
            <a:r>
              <a:rPr lang="en"/>
              <a:t>Additional insight: if an item’s weight is greater than </a:t>
            </a:r>
            <a:r>
              <a:rPr i="1" lang="en"/>
              <a:t>W</a:t>
            </a:r>
            <a:r>
              <a:rPr lang="en"/>
              <a:t>, we can’t choose 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sp>
        <p:nvSpPr>
          <p:cNvPr id="634" name="Google Shape;634;p48"/>
          <p:cNvSpPr txBox="1"/>
          <p:nvPr>
            <p:ph idx="1" type="body"/>
          </p:nvPr>
        </p:nvSpPr>
        <p:spPr>
          <a:xfrm>
            <a:off x="159300" y="1152475"/>
            <a:ext cx="8905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Define </a:t>
            </a:r>
            <a:r>
              <a:rPr lang="en">
                <a:latin typeface="Courier New"/>
                <a:ea typeface="Courier New"/>
                <a:cs typeface="Courier New"/>
                <a:sym typeface="Courier New"/>
              </a:rPr>
              <a:t>m[i, w]</a:t>
            </a:r>
            <a:r>
              <a:rPr lang="en"/>
              <a:t> to be the highest value you can obtain with the first </a:t>
            </a:r>
            <a:r>
              <a:rPr i="1" lang="en"/>
              <a:t>i</a:t>
            </a:r>
            <a:r>
              <a:rPr lang="en"/>
              <a:t> items without going over weight </a:t>
            </a:r>
            <a:r>
              <a:rPr i="1" lang="en"/>
              <a:t>w</a:t>
            </a:r>
            <a:endParaRPr i="1"/>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m[0, w] = 0</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m[i, w] = m[i - 1, w]  if  w</a:t>
            </a:r>
            <a:r>
              <a:rPr baseline="-25000" lang="en">
                <a:latin typeface="Courier New"/>
                <a:ea typeface="Courier New"/>
                <a:cs typeface="Courier New"/>
                <a:sym typeface="Courier New"/>
              </a:rPr>
              <a:t>i</a:t>
            </a:r>
            <a:r>
              <a:rPr lang="en">
                <a:latin typeface="Courier New"/>
                <a:ea typeface="Courier New"/>
                <a:cs typeface="Courier New"/>
                <a:sym typeface="Courier New"/>
              </a:rPr>
              <a:t> &gt; w</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m[i, w] = max(m[i - 1, w], m[i - 1, w - w</a:t>
            </a:r>
            <a:r>
              <a:rPr baseline="-25000" lang="en">
                <a:latin typeface="Courier New"/>
                <a:ea typeface="Courier New"/>
                <a:cs typeface="Courier New"/>
                <a:sym typeface="Courier New"/>
              </a:rPr>
              <a:t>i</a:t>
            </a:r>
            <a:r>
              <a:rPr lang="en">
                <a:latin typeface="Courier New"/>
                <a:ea typeface="Courier New"/>
                <a:cs typeface="Courier New"/>
                <a:sym typeface="Courier New"/>
              </a:rPr>
              <a:t>] + v</a:t>
            </a:r>
            <a:r>
              <a:rPr baseline="-25000" lang="en">
                <a:latin typeface="Courier New"/>
                <a:ea typeface="Courier New"/>
                <a:cs typeface="Courier New"/>
                <a:sym typeface="Courier New"/>
              </a:rPr>
              <a:t>i</a:t>
            </a:r>
            <a:r>
              <a:rPr lang="en">
                <a:latin typeface="Courier New"/>
                <a:ea typeface="Courier New"/>
                <a:cs typeface="Courier New"/>
                <a:sym typeface="Courier New"/>
              </a:rPr>
              <a:t>)  if  w</a:t>
            </a:r>
            <a:r>
              <a:rPr baseline="-25000" lang="en">
                <a:latin typeface="Courier New"/>
                <a:ea typeface="Courier New"/>
                <a:cs typeface="Courier New"/>
                <a:sym typeface="Courier New"/>
              </a:rPr>
              <a:t>i</a:t>
            </a:r>
            <a:r>
              <a:rPr lang="en">
                <a:latin typeface="Courier New"/>
                <a:ea typeface="Courier New"/>
                <a:cs typeface="Courier New"/>
                <a:sym typeface="Courier New"/>
              </a:rPr>
              <a:t> ≤ w</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
              <a:t>Solution to problem: </a:t>
            </a:r>
            <a:r>
              <a:rPr lang="en">
                <a:latin typeface="Courier New"/>
                <a:ea typeface="Courier New"/>
                <a:cs typeface="Courier New"/>
                <a:sym typeface="Courier New"/>
              </a:rPr>
              <a:t>m[n, W]</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
              <a:t>How should we fill the table?</a:t>
            </a:r>
            <a:endParaRPr/>
          </a:p>
          <a:p>
            <a:pPr indent="-317500" lvl="1" marL="914400" rtl="0" algn="l">
              <a:spcBef>
                <a:spcPts val="0"/>
              </a:spcBef>
              <a:spcAft>
                <a:spcPts val="0"/>
              </a:spcAft>
              <a:buSzPts val="1400"/>
              <a:buChar char="○"/>
            </a:pPr>
            <a:r>
              <a:rPr lang="en"/>
              <a:t>Always rely on subproblems with one fewer item, so need to complete row for </a:t>
            </a:r>
            <a:r>
              <a:rPr i="1" lang="en"/>
              <a:t>i-1</a:t>
            </a:r>
            <a:r>
              <a:rPr lang="en"/>
              <a:t> before moving on to row for </a:t>
            </a:r>
            <a:r>
              <a:rPr i="1" lang="en"/>
              <a:t>i</a:t>
            </a:r>
            <a:endParaRPr/>
          </a:p>
          <a:p>
            <a:pPr indent="-317500" lvl="1" marL="914400" rtl="0" algn="l">
              <a:spcBef>
                <a:spcPts val="0"/>
              </a:spcBef>
              <a:spcAft>
                <a:spcPts val="0"/>
              </a:spcAft>
              <a:buSzPts val="1400"/>
              <a:buChar char="○"/>
            </a:pPr>
            <a:r>
              <a:rPr lang="en"/>
              <a:t>Could examine row </a:t>
            </a:r>
            <a:r>
              <a:rPr i="1" lang="en"/>
              <a:t>i-1</a:t>
            </a:r>
            <a:r>
              <a:rPr lang="en"/>
              <a:t> for any </a:t>
            </a:r>
            <a:r>
              <a:rPr i="1" lang="en"/>
              <a:t>w</a:t>
            </a:r>
            <a:r>
              <a:rPr lang="en"/>
              <a:t>, so need to calculate for all </a:t>
            </a:r>
            <a:r>
              <a:rPr i="1" lang="en"/>
              <a:t>w</a:t>
            </a:r>
            <a:r>
              <a:rPr lang="en"/>
              <a:t> before moving 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49"/>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640" name="Google Shape;640;p49"/>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sz="2400">
                        <a:solidFill>
                          <a:srgbClr val="999999"/>
                        </a:solidFill>
                      </a:endParaRPr>
                    </a:p>
                  </a:txBody>
                  <a:tcPr marT="91425" marB="91425" marR="91425" marL="91425"/>
                </a:tc>
              </a:tr>
            </a:tbl>
          </a:graphicData>
        </a:graphic>
      </p:graphicFrame>
      <p:sp>
        <p:nvSpPr>
          <p:cNvPr id="641" name="Google Shape;641;p49"/>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642" name="Google Shape;642;p49"/>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643" name="Google Shape;643;p49"/>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644" name="Google Shape;644;p49"/>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645" name="Google Shape;645;p49"/>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646" name="Google Shape;646;p49"/>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647" name="Google Shape;647;p49"/>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648" name="Google Shape;648;p49"/>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649" name="Google Shape;649;p49"/>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650" name="Google Shape;650;p49"/>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651" name="Google Shape;651;p49"/>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652" name="Google Shape;652;p49"/>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(6, 5)}</a:t>
            </a:r>
            <a:endParaRPr sz="1800">
              <a:solidFill>
                <a:srgbClr val="999999"/>
              </a:solidFill>
            </a:endParaRPr>
          </a:p>
        </p:txBody>
      </p:sp>
      <p:sp>
        <p:nvSpPr>
          <p:cNvPr id="653" name="Google Shape;653;p49"/>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654" name="Google Shape;654;p49"/>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p50"/>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660" name="Google Shape;660;p50"/>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661" name="Google Shape;661;p50"/>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662" name="Google Shape;662;p50"/>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663" name="Google Shape;663;p50"/>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664" name="Google Shape;664;p50"/>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665" name="Google Shape;665;p50"/>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666" name="Google Shape;666;p50"/>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667" name="Google Shape;667;p50"/>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668" name="Google Shape;668;p50"/>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669" name="Google Shape;669;p50"/>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670" name="Google Shape;670;p50"/>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671" name="Google Shape;671;p50"/>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672" name="Google Shape;672;p50"/>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(6, 5)}</a:t>
            </a:r>
            <a:endParaRPr sz="1800">
              <a:solidFill>
                <a:srgbClr val="999999"/>
              </a:solidFill>
            </a:endParaRPr>
          </a:p>
        </p:txBody>
      </p:sp>
      <p:sp>
        <p:nvSpPr>
          <p:cNvPr id="673" name="Google Shape;673;p50"/>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674" name="Google Shape;674;p50"/>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Google Shape;679;p51"/>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680" name="Google Shape;680;p51"/>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681" name="Google Shape;681;p51"/>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682" name="Google Shape;682;p51"/>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683" name="Google Shape;683;p51"/>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684" name="Google Shape;684;p51"/>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685" name="Google Shape;685;p51"/>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686" name="Google Shape;686;p51"/>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687" name="Google Shape;687;p51"/>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688" name="Google Shape;688;p51"/>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689" name="Google Shape;689;p51"/>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690" name="Google Shape;690;p51"/>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691" name="Google Shape;691;p51"/>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692" name="Google Shape;692;p51"/>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(6, 5)}</a:t>
            </a:r>
            <a:endParaRPr sz="1800">
              <a:solidFill>
                <a:srgbClr val="999999"/>
              </a:solidFill>
            </a:endParaRPr>
          </a:p>
        </p:txBody>
      </p:sp>
      <p:sp>
        <p:nvSpPr>
          <p:cNvPr id="693" name="Google Shape;693;p51"/>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694" name="Google Shape;694;p51"/>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LCS: Space saving with “table-filling”</a:t>
            </a:r>
            <a:endParaRPr/>
          </a:p>
        </p:txBody>
      </p:sp>
      <p:graphicFrame>
        <p:nvGraphicFramePr>
          <p:cNvPr id="121" name="Google Shape;121;p16"/>
          <p:cNvGraphicFramePr/>
          <p:nvPr/>
        </p:nvGraphicFramePr>
        <p:xfrm>
          <a:off x="807200" y="16257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AGT</a:t>
                      </a:r>
                      <a:endParaRPr>
                        <a:solidFill>
                          <a:schemeClr val="lt2"/>
                        </a:solidFill>
                        <a:latin typeface="Courier New"/>
                        <a:ea typeface="Courier New"/>
                        <a:cs typeface="Courier New"/>
                        <a:sym typeface="Courier New"/>
                      </a:endParaRPr>
                    </a:p>
                  </a:txBody>
                  <a:tcPr marT="91425" marB="91425" marR="91425" marL="91425"/>
                </a:tc>
              </a:tr>
            </a:tbl>
          </a:graphicData>
        </a:graphic>
      </p:graphicFrame>
      <p:sp>
        <p:nvSpPr>
          <p:cNvPr id="122" name="Google Shape;122;p16"/>
          <p:cNvSpPr txBox="1"/>
          <p:nvPr/>
        </p:nvSpPr>
        <p:spPr>
          <a:xfrm>
            <a:off x="1208225" y="112170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p:txBody>
      </p:sp>
      <p:sp>
        <p:nvSpPr>
          <p:cNvPr id="123" name="Google Shape;123;p16"/>
          <p:cNvSpPr txBox="1"/>
          <p:nvPr/>
        </p:nvSpPr>
        <p:spPr>
          <a:xfrm>
            <a:off x="2448100" y="111515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X</a:t>
            </a:r>
            <a:endParaRPr>
              <a:solidFill>
                <a:schemeClr val="lt2"/>
              </a:solidFill>
              <a:latin typeface="Courier New"/>
              <a:ea typeface="Courier New"/>
              <a:cs typeface="Courier New"/>
              <a:sym typeface="Courier New"/>
            </a:endParaRPr>
          </a:p>
        </p:txBody>
      </p:sp>
      <p:sp>
        <p:nvSpPr>
          <p:cNvPr id="124" name="Google Shape;124;p16"/>
          <p:cNvSpPr txBox="1"/>
          <p:nvPr/>
        </p:nvSpPr>
        <p:spPr>
          <a:xfrm>
            <a:off x="3598200"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p:txBody>
      </p:sp>
      <p:sp>
        <p:nvSpPr>
          <p:cNvPr id="125" name="Google Shape;125;p16"/>
          <p:cNvSpPr txBox="1"/>
          <p:nvPr/>
        </p:nvSpPr>
        <p:spPr>
          <a:xfrm>
            <a:off x="4796725"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G</a:t>
            </a:r>
            <a:endParaRPr>
              <a:solidFill>
                <a:schemeClr val="lt2"/>
              </a:solidFill>
              <a:latin typeface="Courier New"/>
              <a:ea typeface="Courier New"/>
              <a:cs typeface="Courier New"/>
              <a:sym typeface="Courier New"/>
            </a:endParaRPr>
          </a:p>
        </p:txBody>
      </p:sp>
      <p:sp>
        <p:nvSpPr>
          <p:cNvPr id="126" name="Google Shape;126;p16"/>
          <p:cNvSpPr txBox="1"/>
          <p:nvPr/>
        </p:nvSpPr>
        <p:spPr>
          <a:xfrm>
            <a:off x="5995250"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W</a:t>
            </a:r>
            <a:endParaRPr>
              <a:solidFill>
                <a:schemeClr val="lt2"/>
              </a:solidFill>
              <a:latin typeface="Courier New"/>
              <a:ea typeface="Courier New"/>
              <a:cs typeface="Courier New"/>
              <a:sym typeface="Courier New"/>
            </a:endParaRPr>
          </a:p>
        </p:txBody>
      </p:sp>
      <p:sp>
        <p:nvSpPr>
          <p:cNvPr id="127" name="Google Shape;127;p16"/>
          <p:cNvSpPr txBox="1"/>
          <p:nvPr/>
        </p:nvSpPr>
        <p:spPr>
          <a:xfrm>
            <a:off x="7193775"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T</a:t>
            </a:r>
            <a:endParaRPr>
              <a:solidFill>
                <a:schemeClr val="lt2"/>
              </a:solidFill>
              <a:latin typeface="Courier New"/>
              <a:ea typeface="Courier New"/>
              <a:cs typeface="Courier New"/>
              <a:sym typeface="Courier New"/>
            </a:endParaRPr>
          </a:p>
        </p:txBody>
      </p:sp>
      <p:sp>
        <p:nvSpPr>
          <p:cNvPr id="128" name="Google Shape;128;p16"/>
          <p:cNvSpPr txBox="1"/>
          <p:nvPr/>
        </p:nvSpPr>
        <p:spPr>
          <a:xfrm>
            <a:off x="246050" y="181330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p:txBody>
      </p:sp>
      <p:sp>
        <p:nvSpPr>
          <p:cNvPr id="129" name="Google Shape;129;p16"/>
          <p:cNvSpPr txBox="1"/>
          <p:nvPr/>
        </p:nvSpPr>
        <p:spPr>
          <a:xfrm>
            <a:off x="246050" y="251782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p:txBody>
      </p:sp>
      <p:sp>
        <p:nvSpPr>
          <p:cNvPr id="130" name="Google Shape;130;p16"/>
          <p:cNvSpPr txBox="1"/>
          <p:nvPr/>
        </p:nvSpPr>
        <p:spPr>
          <a:xfrm>
            <a:off x="246050" y="328047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G</a:t>
            </a:r>
            <a:endParaRPr>
              <a:solidFill>
                <a:schemeClr val="lt2"/>
              </a:solidFill>
              <a:latin typeface="Courier New"/>
              <a:ea typeface="Courier New"/>
              <a:cs typeface="Courier New"/>
              <a:sym typeface="Courier New"/>
            </a:endParaRPr>
          </a:p>
        </p:txBody>
      </p:sp>
      <p:sp>
        <p:nvSpPr>
          <p:cNvPr id="131" name="Google Shape;131;p16"/>
          <p:cNvSpPr txBox="1"/>
          <p:nvPr/>
        </p:nvSpPr>
        <p:spPr>
          <a:xfrm>
            <a:off x="246050" y="404312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T</a:t>
            </a:r>
            <a:endParaRPr>
              <a:solidFill>
                <a:schemeClr val="lt2"/>
              </a:solidFill>
              <a:latin typeface="Courier New"/>
              <a:ea typeface="Courier New"/>
              <a:cs typeface="Courier New"/>
              <a:sym typeface="Courier New"/>
            </a:endParaRPr>
          </a:p>
        </p:txBody>
      </p:sp>
      <p:grpSp>
        <p:nvGrpSpPr>
          <p:cNvPr id="132" name="Google Shape;132;p16"/>
          <p:cNvGrpSpPr/>
          <p:nvPr/>
        </p:nvGrpSpPr>
        <p:grpSpPr>
          <a:xfrm>
            <a:off x="1869525" y="2157750"/>
            <a:ext cx="752925" cy="620325"/>
            <a:chOff x="1869525" y="2157750"/>
            <a:chExt cx="752925" cy="620325"/>
          </a:xfrm>
        </p:grpSpPr>
        <p:cxnSp>
          <p:nvCxnSpPr>
            <p:cNvPr id="133" name="Google Shape;133;p16"/>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34" name="Google Shape;134;p16"/>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cxnSp>
        <p:nvCxnSpPr>
          <p:cNvPr id="135" name="Google Shape;135;p16"/>
          <p:cNvCxnSpPr/>
          <p:nvPr/>
        </p:nvCxnSpPr>
        <p:spPr>
          <a:xfrm rot="10800000">
            <a:off x="3029275" y="2157750"/>
            <a:ext cx="408300" cy="408300"/>
          </a:xfrm>
          <a:prstGeom prst="straightConnector1">
            <a:avLst/>
          </a:prstGeom>
          <a:noFill/>
          <a:ln cap="flat" cmpd="sng" w="9525">
            <a:solidFill>
              <a:schemeClr val="lt2"/>
            </a:solidFill>
            <a:prstDash val="solid"/>
            <a:round/>
            <a:headEnd len="med" w="med" type="none"/>
            <a:tailEnd len="med" w="med" type="stealth"/>
          </a:ln>
        </p:spPr>
      </p:cxnSp>
      <p:grpSp>
        <p:nvGrpSpPr>
          <p:cNvPr id="136" name="Google Shape;136;p16"/>
          <p:cNvGrpSpPr/>
          <p:nvPr/>
        </p:nvGrpSpPr>
        <p:grpSpPr>
          <a:xfrm>
            <a:off x="4263338" y="2157738"/>
            <a:ext cx="752925" cy="620325"/>
            <a:chOff x="1869525" y="2157750"/>
            <a:chExt cx="752925" cy="620325"/>
          </a:xfrm>
        </p:grpSpPr>
        <p:cxnSp>
          <p:nvCxnSpPr>
            <p:cNvPr id="137" name="Google Shape;137;p16"/>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38" name="Google Shape;138;p16"/>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139" name="Google Shape;139;p16"/>
          <p:cNvGrpSpPr/>
          <p:nvPr/>
        </p:nvGrpSpPr>
        <p:grpSpPr>
          <a:xfrm>
            <a:off x="5490311" y="2157750"/>
            <a:ext cx="752925" cy="620325"/>
            <a:chOff x="1869525" y="2157750"/>
            <a:chExt cx="752925" cy="620325"/>
          </a:xfrm>
        </p:grpSpPr>
        <p:cxnSp>
          <p:nvCxnSpPr>
            <p:cNvPr id="140" name="Google Shape;140;p16"/>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41" name="Google Shape;141;p16"/>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142" name="Google Shape;142;p16"/>
          <p:cNvGrpSpPr/>
          <p:nvPr/>
        </p:nvGrpSpPr>
        <p:grpSpPr>
          <a:xfrm>
            <a:off x="6717377" y="2157750"/>
            <a:ext cx="712267" cy="620325"/>
            <a:chOff x="1869525" y="2157750"/>
            <a:chExt cx="752925" cy="620325"/>
          </a:xfrm>
        </p:grpSpPr>
        <p:cxnSp>
          <p:nvCxnSpPr>
            <p:cNvPr id="143" name="Google Shape;143;p16"/>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44" name="Google Shape;144;p16"/>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145" name="Google Shape;145;p16"/>
          <p:cNvGrpSpPr/>
          <p:nvPr/>
        </p:nvGrpSpPr>
        <p:grpSpPr>
          <a:xfrm>
            <a:off x="1869525" y="2872800"/>
            <a:ext cx="752925" cy="620325"/>
            <a:chOff x="1869525" y="2157750"/>
            <a:chExt cx="752925" cy="620325"/>
          </a:xfrm>
        </p:grpSpPr>
        <p:cxnSp>
          <p:nvCxnSpPr>
            <p:cNvPr id="146" name="Google Shape;146;p16"/>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47" name="Google Shape;147;p16"/>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148" name="Google Shape;148;p16"/>
          <p:cNvGrpSpPr/>
          <p:nvPr/>
        </p:nvGrpSpPr>
        <p:grpSpPr>
          <a:xfrm>
            <a:off x="3068052" y="2892173"/>
            <a:ext cx="752925" cy="620325"/>
            <a:chOff x="1869525" y="2157750"/>
            <a:chExt cx="752925" cy="620325"/>
          </a:xfrm>
        </p:grpSpPr>
        <p:cxnSp>
          <p:nvCxnSpPr>
            <p:cNvPr id="149" name="Google Shape;149;p16"/>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50" name="Google Shape;150;p16"/>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cxnSp>
        <p:nvCxnSpPr>
          <p:cNvPr id="151" name="Google Shape;151;p16"/>
          <p:cNvCxnSpPr/>
          <p:nvPr/>
        </p:nvCxnSpPr>
        <p:spPr>
          <a:xfrm rot="10800000">
            <a:off x="4222550" y="2901800"/>
            <a:ext cx="408300" cy="408300"/>
          </a:xfrm>
          <a:prstGeom prst="straightConnector1">
            <a:avLst/>
          </a:prstGeom>
          <a:noFill/>
          <a:ln cap="flat" cmpd="sng" w="9525">
            <a:solidFill>
              <a:schemeClr val="lt2"/>
            </a:solidFill>
            <a:prstDash val="solid"/>
            <a:round/>
            <a:headEnd len="med" w="med" type="none"/>
            <a:tailEnd len="med" w="med" type="stealth"/>
          </a:ln>
        </p:spPr>
      </p:cxnSp>
      <p:grpSp>
        <p:nvGrpSpPr>
          <p:cNvPr id="152" name="Google Shape;152;p16"/>
          <p:cNvGrpSpPr/>
          <p:nvPr/>
        </p:nvGrpSpPr>
        <p:grpSpPr>
          <a:xfrm>
            <a:off x="5490288" y="2930913"/>
            <a:ext cx="752925" cy="620325"/>
            <a:chOff x="1869525" y="2157750"/>
            <a:chExt cx="752925" cy="620325"/>
          </a:xfrm>
        </p:grpSpPr>
        <p:cxnSp>
          <p:nvCxnSpPr>
            <p:cNvPr id="153" name="Google Shape;153;p16"/>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54" name="Google Shape;154;p16"/>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155" name="Google Shape;155;p16"/>
          <p:cNvGrpSpPr/>
          <p:nvPr/>
        </p:nvGrpSpPr>
        <p:grpSpPr>
          <a:xfrm>
            <a:off x="6697038" y="2930913"/>
            <a:ext cx="752925" cy="620325"/>
            <a:chOff x="1869525" y="2157750"/>
            <a:chExt cx="752925" cy="620325"/>
          </a:xfrm>
        </p:grpSpPr>
        <p:cxnSp>
          <p:nvCxnSpPr>
            <p:cNvPr id="156" name="Google Shape;156;p16"/>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57" name="Google Shape;157;p16"/>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158" name="Google Shape;158;p16"/>
          <p:cNvGrpSpPr/>
          <p:nvPr/>
        </p:nvGrpSpPr>
        <p:grpSpPr>
          <a:xfrm>
            <a:off x="1869525" y="3635450"/>
            <a:ext cx="752925" cy="620325"/>
            <a:chOff x="1869525" y="2157750"/>
            <a:chExt cx="752925" cy="620325"/>
          </a:xfrm>
        </p:grpSpPr>
        <p:cxnSp>
          <p:nvCxnSpPr>
            <p:cNvPr id="159" name="Google Shape;159;p16"/>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60" name="Google Shape;160;p16"/>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161" name="Google Shape;161;p16"/>
          <p:cNvGrpSpPr/>
          <p:nvPr/>
        </p:nvGrpSpPr>
        <p:grpSpPr>
          <a:xfrm>
            <a:off x="3068050" y="3635450"/>
            <a:ext cx="752925" cy="620325"/>
            <a:chOff x="1869525" y="2157750"/>
            <a:chExt cx="752925" cy="620325"/>
          </a:xfrm>
        </p:grpSpPr>
        <p:cxnSp>
          <p:nvCxnSpPr>
            <p:cNvPr id="162" name="Google Shape;162;p16"/>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63" name="Google Shape;163;p16"/>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164" name="Google Shape;164;p16"/>
          <p:cNvGrpSpPr/>
          <p:nvPr/>
        </p:nvGrpSpPr>
        <p:grpSpPr>
          <a:xfrm>
            <a:off x="4285948" y="3645143"/>
            <a:ext cx="752925" cy="620325"/>
            <a:chOff x="1869525" y="2157750"/>
            <a:chExt cx="752925" cy="620325"/>
          </a:xfrm>
        </p:grpSpPr>
        <p:cxnSp>
          <p:nvCxnSpPr>
            <p:cNvPr id="165" name="Google Shape;165;p16"/>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66" name="Google Shape;166;p16"/>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167" name="Google Shape;167;p16"/>
          <p:cNvGrpSpPr/>
          <p:nvPr/>
        </p:nvGrpSpPr>
        <p:grpSpPr>
          <a:xfrm>
            <a:off x="5484475" y="3655661"/>
            <a:ext cx="752925" cy="620325"/>
            <a:chOff x="1869525" y="2157750"/>
            <a:chExt cx="752925" cy="620325"/>
          </a:xfrm>
        </p:grpSpPr>
        <p:cxnSp>
          <p:nvCxnSpPr>
            <p:cNvPr id="168" name="Google Shape;168;p16"/>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69" name="Google Shape;169;p16"/>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cxnSp>
        <p:nvCxnSpPr>
          <p:cNvPr id="170" name="Google Shape;170;p16"/>
          <p:cNvCxnSpPr/>
          <p:nvPr/>
        </p:nvCxnSpPr>
        <p:spPr>
          <a:xfrm rot="10800000">
            <a:off x="6683000" y="3645150"/>
            <a:ext cx="408300" cy="408300"/>
          </a:xfrm>
          <a:prstGeom prst="straightConnector1">
            <a:avLst/>
          </a:prstGeom>
          <a:noFill/>
          <a:ln cap="flat" cmpd="sng" w="9525">
            <a:solidFill>
              <a:schemeClr val="lt2"/>
            </a:solidFill>
            <a:prstDash val="solid"/>
            <a:round/>
            <a:headEnd len="med" w="med" type="none"/>
            <a:tailEnd len="med" w="med" type="stealth"/>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Google Shape;699;p52"/>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700" name="Google Shape;700;p52"/>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701" name="Google Shape;701;p52"/>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02" name="Google Shape;702;p52"/>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03" name="Google Shape;703;p52"/>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04" name="Google Shape;704;p52"/>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05" name="Google Shape;705;p52"/>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06" name="Google Shape;706;p52"/>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07" name="Google Shape;707;p52"/>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08" name="Google Shape;708;p52"/>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09" name="Google Shape;709;p52"/>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10" name="Google Shape;710;p52"/>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11" name="Google Shape;711;p52"/>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712" name="Google Shape;712;p52"/>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a:t>
            </a:r>
            <a:r>
              <a:rPr lang="en" sz="1800">
                <a:solidFill>
                  <a:srgbClr val="00FF00"/>
                </a:solidFill>
              </a:rPr>
              <a:t>(3, 2)</a:t>
            </a:r>
            <a:r>
              <a:rPr lang="en" sz="1800">
                <a:solidFill>
                  <a:srgbClr val="999999"/>
                </a:solidFill>
              </a:rPr>
              <a:t>, (4, 3), (5, 4), (6, 5)}</a:t>
            </a:r>
            <a:endParaRPr sz="1800">
              <a:solidFill>
                <a:srgbClr val="999999"/>
              </a:solidFill>
            </a:endParaRPr>
          </a:p>
        </p:txBody>
      </p:sp>
      <p:sp>
        <p:nvSpPr>
          <p:cNvPr id="713" name="Google Shape;713;p52"/>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714" name="Google Shape;714;p52"/>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53"/>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720" name="Google Shape;720;p53"/>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434343"/>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721" name="Google Shape;721;p53"/>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22" name="Google Shape;722;p53"/>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23" name="Google Shape;723;p53"/>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24" name="Google Shape;724;p53"/>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25" name="Google Shape;725;p53"/>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26" name="Google Shape;726;p53"/>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27" name="Google Shape;727;p53"/>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28" name="Google Shape;728;p53"/>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29" name="Google Shape;729;p53"/>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30" name="Google Shape;730;p53"/>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31" name="Google Shape;731;p53"/>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732" name="Google Shape;732;p53"/>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a:t>
            </a:r>
            <a:r>
              <a:rPr lang="en" sz="1800">
                <a:solidFill>
                  <a:srgbClr val="00FF00"/>
                </a:solidFill>
              </a:rPr>
              <a:t>(3, 2)</a:t>
            </a:r>
            <a:r>
              <a:rPr lang="en" sz="1800">
                <a:solidFill>
                  <a:srgbClr val="999999"/>
                </a:solidFill>
              </a:rPr>
              <a:t>, (4, 3), (5, 4), (6, 5)}</a:t>
            </a:r>
            <a:endParaRPr sz="1800">
              <a:solidFill>
                <a:srgbClr val="999999"/>
              </a:solidFill>
            </a:endParaRPr>
          </a:p>
        </p:txBody>
      </p:sp>
      <p:sp>
        <p:nvSpPr>
          <p:cNvPr id="733" name="Google Shape;733;p53"/>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734" name="Google Shape;734;p53"/>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735" name="Google Shape;735;p53"/>
          <p:cNvCxnSpPr/>
          <p:nvPr/>
        </p:nvCxnSpPr>
        <p:spPr>
          <a:xfrm rot="10800000">
            <a:off x="2761348" y="2088435"/>
            <a:ext cx="0" cy="3501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
        <p:nvSpPr>
          <p:cNvPr id="740" name="Google Shape;740;p54"/>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741" name="Google Shape;741;p54"/>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742" name="Google Shape;742;p54"/>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43" name="Google Shape;743;p54"/>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44" name="Google Shape;744;p54"/>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45" name="Google Shape;745;p54"/>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46" name="Google Shape;746;p54"/>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47" name="Google Shape;747;p54"/>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48" name="Google Shape;748;p54"/>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49" name="Google Shape;749;p54"/>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50" name="Google Shape;750;p54"/>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51" name="Google Shape;751;p54"/>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52" name="Google Shape;752;p54"/>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753" name="Google Shape;753;p54"/>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a:t>
            </a:r>
            <a:r>
              <a:rPr lang="en" sz="1800">
                <a:solidFill>
                  <a:srgbClr val="00FF00"/>
                </a:solidFill>
              </a:rPr>
              <a:t>(3, 2)</a:t>
            </a:r>
            <a:r>
              <a:rPr lang="en" sz="1800">
                <a:solidFill>
                  <a:srgbClr val="999999"/>
                </a:solidFill>
              </a:rPr>
              <a:t>, (4, 3), (5, 4), (6, 5)}</a:t>
            </a:r>
            <a:endParaRPr sz="1800">
              <a:solidFill>
                <a:srgbClr val="999999"/>
              </a:solidFill>
            </a:endParaRPr>
          </a:p>
        </p:txBody>
      </p:sp>
      <p:sp>
        <p:nvSpPr>
          <p:cNvPr id="754" name="Google Shape;754;p54"/>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755" name="Google Shape;755;p54"/>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55"/>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761" name="Google Shape;761;p55"/>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434343"/>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762" name="Google Shape;762;p55"/>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63" name="Google Shape;763;p55"/>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64" name="Google Shape;764;p55"/>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65" name="Google Shape;765;p55"/>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66" name="Google Shape;766;p55"/>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67" name="Google Shape;767;p55"/>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68" name="Google Shape;768;p55"/>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69" name="Google Shape;769;p55"/>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70" name="Google Shape;770;p55"/>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71" name="Google Shape;771;p55"/>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72" name="Google Shape;772;p55"/>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773" name="Google Shape;773;p55"/>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a:t>
            </a:r>
            <a:r>
              <a:rPr lang="en" sz="1800">
                <a:solidFill>
                  <a:srgbClr val="00FF00"/>
                </a:solidFill>
              </a:rPr>
              <a:t>(3, 2)</a:t>
            </a:r>
            <a:r>
              <a:rPr lang="en" sz="1800">
                <a:solidFill>
                  <a:srgbClr val="999999"/>
                </a:solidFill>
              </a:rPr>
              <a:t>, (4, 3), (5, 4), (6, 5)}</a:t>
            </a:r>
            <a:endParaRPr sz="1800">
              <a:solidFill>
                <a:srgbClr val="999999"/>
              </a:solidFill>
            </a:endParaRPr>
          </a:p>
        </p:txBody>
      </p:sp>
      <p:sp>
        <p:nvSpPr>
          <p:cNvPr id="774" name="Google Shape;774;p55"/>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775" name="Google Shape;775;p55"/>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776" name="Google Shape;776;p55"/>
          <p:cNvCxnSpPr/>
          <p:nvPr/>
        </p:nvCxnSpPr>
        <p:spPr>
          <a:xfrm rot="10800000">
            <a:off x="3973546" y="2090019"/>
            <a:ext cx="0" cy="350100"/>
          </a:xfrm>
          <a:prstGeom prst="straightConnector1">
            <a:avLst/>
          </a:prstGeom>
          <a:noFill/>
          <a:ln cap="flat" cmpd="sng" w="19050">
            <a:solidFill>
              <a:srgbClr val="CCCCCC"/>
            </a:solidFill>
            <a:prstDash val="solid"/>
            <a:round/>
            <a:headEnd len="med" w="med" type="none"/>
            <a:tailEnd len="med" w="med" type="triangle"/>
          </a:ln>
        </p:spPr>
      </p:cxnSp>
      <p:cxnSp>
        <p:nvCxnSpPr>
          <p:cNvPr id="777" name="Google Shape;777;p55"/>
          <p:cNvCxnSpPr/>
          <p:nvPr/>
        </p:nvCxnSpPr>
        <p:spPr>
          <a:xfrm rot="10800000">
            <a:off x="1975000" y="2131350"/>
            <a:ext cx="1612800" cy="4320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Google Shape;782;p56"/>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783" name="Google Shape;783;p56"/>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784" name="Google Shape;784;p56"/>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85" name="Google Shape;785;p56"/>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86" name="Google Shape;786;p56"/>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87" name="Google Shape;787;p56"/>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88" name="Google Shape;788;p56"/>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89" name="Google Shape;789;p56"/>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90" name="Google Shape;790;p56"/>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91" name="Google Shape;791;p56"/>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92" name="Google Shape;792;p56"/>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93" name="Google Shape;793;p56"/>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94" name="Google Shape;794;p56"/>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795" name="Google Shape;795;p56"/>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a:t>
            </a:r>
            <a:r>
              <a:rPr lang="en" sz="1800">
                <a:solidFill>
                  <a:srgbClr val="00FF00"/>
                </a:solidFill>
              </a:rPr>
              <a:t>(3, 2)</a:t>
            </a:r>
            <a:r>
              <a:rPr lang="en" sz="1800">
                <a:solidFill>
                  <a:srgbClr val="999999"/>
                </a:solidFill>
              </a:rPr>
              <a:t>, (4, 3), (5, 4), (6, 5)}</a:t>
            </a:r>
            <a:endParaRPr sz="1800">
              <a:solidFill>
                <a:srgbClr val="999999"/>
              </a:solidFill>
            </a:endParaRPr>
          </a:p>
        </p:txBody>
      </p:sp>
      <p:sp>
        <p:nvSpPr>
          <p:cNvPr id="796" name="Google Shape;796;p56"/>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797" name="Google Shape;797;p56"/>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1" name="Shape 801"/>
        <p:cNvGrpSpPr/>
        <p:nvPr/>
      </p:nvGrpSpPr>
      <p:grpSpPr>
        <a:xfrm>
          <a:off x="0" y="0"/>
          <a:ext cx="0" cy="0"/>
          <a:chOff x="0" y="0"/>
          <a:chExt cx="0" cy="0"/>
        </a:xfrm>
      </p:grpSpPr>
      <p:sp>
        <p:nvSpPr>
          <p:cNvPr id="802" name="Google Shape;802;p57"/>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803" name="Google Shape;803;p57"/>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804" name="Google Shape;804;p57"/>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05" name="Google Shape;805;p57"/>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06" name="Google Shape;806;p57"/>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07" name="Google Shape;807;p57"/>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08" name="Google Shape;808;p57"/>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09" name="Google Shape;809;p57"/>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10" name="Google Shape;810;p57"/>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11" name="Google Shape;811;p57"/>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12" name="Google Shape;812;p57"/>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13" name="Google Shape;813;p57"/>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14" name="Google Shape;814;p57"/>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815" name="Google Shape;815;p57"/>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a:t>
            </a:r>
            <a:r>
              <a:rPr lang="en" sz="1800">
                <a:solidFill>
                  <a:srgbClr val="00FF00"/>
                </a:solidFill>
              </a:rPr>
              <a:t>(3, 2)</a:t>
            </a:r>
            <a:r>
              <a:rPr lang="en" sz="1800">
                <a:solidFill>
                  <a:srgbClr val="999999"/>
                </a:solidFill>
              </a:rPr>
              <a:t>, (4, 3), (5, 4), (6, 5)}</a:t>
            </a:r>
            <a:endParaRPr sz="1800">
              <a:solidFill>
                <a:srgbClr val="999999"/>
              </a:solidFill>
            </a:endParaRPr>
          </a:p>
        </p:txBody>
      </p:sp>
      <p:sp>
        <p:nvSpPr>
          <p:cNvPr id="816" name="Google Shape;816;p57"/>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817" name="Google Shape;817;p57"/>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Google Shape;822;p58"/>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823" name="Google Shape;823;p58"/>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824" name="Google Shape;824;p58"/>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25" name="Google Shape;825;p58"/>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26" name="Google Shape;826;p58"/>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27" name="Google Shape;827;p58"/>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28" name="Google Shape;828;p58"/>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29" name="Google Shape;829;p58"/>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30" name="Google Shape;830;p58"/>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31" name="Google Shape;831;p58"/>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32" name="Google Shape;832;p58"/>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33" name="Google Shape;833;p58"/>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34" name="Google Shape;834;p58"/>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835" name="Google Shape;835;p58"/>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836" name="Google Shape;836;p58"/>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837" name="Google Shape;837;p58"/>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1" name="Shape 841"/>
        <p:cNvGrpSpPr/>
        <p:nvPr/>
      </p:nvGrpSpPr>
      <p:grpSpPr>
        <a:xfrm>
          <a:off x="0" y="0"/>
          <a:ext cx="0" cy="0"/>
          <a:chOff x="0" y="0"/>
          <a:chExt cx="0" cy="0"/>
        </a:xfrm>
      </p:grpSpPr>
      <p:sp>
        <p:nvSpPr>
          <p:cNvPr id="842" name="Google Shape;842;p59"/>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843" name="Google Shape;843;p59"/>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434343"/>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844" name="Google Shape;844;p59"/>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45" name="Google Shape;845;p59"/>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46" name="Google Shape;846;p59"/>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47" name="Google Shape;847;p59"/>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48" name="Google Shape;848;p59"/>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49" name="Google Shape;849;p59"/>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50" name="Google Shape;850;p59"/>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51" name="Google Shape;851;p59"/>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52" name="Google Shape;852;p59"/>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53" name="Google Shape;853;p59"/>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54" name="Google Shape;854;p59"/>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855" name="Google Shape;855;p59"/>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856" name="Google Shape;856;p59"/>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857" name="Google Shape;857;p59"/>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858" name="Google Shape;858;p59"/>
          <p:cNvCxnSpPr/>
          <p:nvPr/>
        </p:nvCxnSpPr>
        <p:spPr>
          <a:xfrm rot="10800000">
            <a:off x="2761348" y="2738298"/>
            <a:ext cx="0" cy="3501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2" name="Shape 862"/>
        <p:cNvGrpSpPr/>
        <p:nvPr/>
      </p:nvGrpSpPr>
      <p:grpSpPr>
        <a:xfrm>
          <a:off x="0" y="0"/>
          <a:ext cx="0" cy="0"/>
          <a:chOff x="0" y="0"/>
          <a:chExt cx="0" cy="0"/>
        </a:xfrm>
      </p:grpSpPr>
      <p:sp>
        <p:nvSpPr>
          <p:cNvPr id="863" name="Google Shape;863;p60"/>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864" name="Google Shape;864;p60"/>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865" name="Google Shape;865;p60"/>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66" name="Google Shape;866;p60"/>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67" name="Google Shape;867;p60"/>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68" name="Google Shape;868;p60"/>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69" name="Google Shape;869;p60"/>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70" name="Google Shape;870;p60"/>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71" name="Google Shape;871;p60"/>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72" name="Google Shape;872;p60"/>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73" name="Google Shape;873;p60"/>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74" name="Google Shape;874;p60"/>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75" name="Google Shape;875;p60"/>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876" name="Google Shape;876;p60"/>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877" name="Google Shape;877;p60"/>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878" name="Google Shape;878;p60"/>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Google Shape;883;p61"/>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884" name="Google Shape;884;p61"/>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434343"/>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885" name="Google Shape;885;p61"/>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86" name="Google Shape;886;p61"/>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87" name="Google Shape;887;p61"/>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88" name="Google Shape;888;p61"/>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89" name="Google Shape;889;p61"/>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90" name="Google Shape;890;p61"/>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91" name="Google Shape;891;p61"/>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92" name="Google Shape;892;p61"/>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93" name="Google Shape;893;p61"/>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94" name="Google Shape;894;p61"/>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95" name="Google Shape;895;p61"/>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896" name="Google Shape;896;p61"/>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897" name="Google Shape;897;p61"/>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898" name="Google Shape;898;p61"/>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899" name="Google Shape;899;p61"/>
          <p:cNvCxnSpPr/>
          <p:nvPr/>
        </p:nvCxnSpPr>
        <p:spPr>
          <a:xfrm rot="10800000">
            <a:off x="3976721" y="2738298"/>
            <a:ext cx="0" cy="3501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LCS: Space saving with “table-filling”</a:t>
            </a:r>
            <a:endParaRPr/>
          </a:p>
          <a:p>
            <a:pPr indent="0" lvl="0" marL="0" rtl="0" algn="l">
              <a:spcBef>
                <a:spcPts val="0"/>
              </a:spcBef>
              <a:spcAft>
                <a:spcPts val="0"/>
              </a:spcAft>
              <a:buNone/>
            </a:pPr>
            <a:r>
              <a:t/>
            </a:r>
            <a:endParaRPr/>
          </a:p>
        </p:txBody>
      </p:sp>
      <p:graphicFrame>
        <p:nvGraphicFramePr>
          <p:cNvPr id="176" name="Google Shape;176;p17"/>
          <p:cNvGraphicFramePr/>
          <p:nvPr/>
        </p:nvGraphicFramePr>
        <p:xfrm>
          <a:off x="807200" y="16257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AGT</a:t>
                      </a:r>
                      <a:endParaRPr>
                        <a:solidFill>
                          <a:schemeClr val="lt2"/>
                        </a:solidFill>
                        <a:latin typeface="Courier New"/>
                        <a:ea typeface="Courier New"/>
                        <a:cs typeface="Courier New"/>
                        <a:sym typeface="Courier New"/>
                      </a:endParaRPr>
                    </a:p>
                  </a:txBody>
                  <a:tcPr marT="91425" marB="91425" marR="91425" marL="91425"/>
                </a:tc>
              </a:tr>
            </a:tbl>
          </a:graphicData>
        </a:graphic>
      </p:graphicFrame>
      <p:sp>
        <p:nvSpPr>
          <p:cNvPr id="177" name="Google Shape;177;p17"/>
          <p:cNvSpPr txBox="1"/>
          <p:nvPr/>
        </p:nvSpPr>
        <p:spPr>
          <a:xfrm>
            <a:off x="1208225" y="112170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p:txBody>
      </p:sp>
      <p:sp>
        <p:nvSpPr>
          <p:cNvPr id="178" name="Google Shape;178;p17"/>
          <p:cNvSpPr txBox="1"/>
          <p:nvPr/>
        </p:nvSpPr>
        <p:spPr>
          <a:xfrm>
            <a:off x="2448100" y="111515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X</a:t>
            </a:r>
            <a:endParaRPr>
              <a:solidFill>
                <a:schemeClr val="lt2"/>
              </a:solidFill>
              <a:latin typeface="Courier New"/>
              <a:ea typeface="Courier New"/>
              <a:cs typeface="Courier New"/>
              <a:sym typeface="Courier New"/>
            </a:endParaRPr>
          </a:p>
        </p:txBody>
      </p:sp>
      <p:sp>
        <p:nvSpPr>
          <p:cNvPr id="179" name="Google Shape;179;p17"/>
          <p:cNvSpPr txBox="1"/>
          <p:nvPr/>
        </p:nvSpPr>
        <p:spPr>
          <a:xfrm>
            <a:off x="3598200"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p:txBody>
      </p:sp>
      <p:sp>
        <p:nvSpPr>
          <p:cNvPr id="180" name="Google Shape;180;p17"/>
          <p:cNvSpPr txBox="1"/>
          <p:nvPr/>
        </p:nvSpPr>
        <p:spPr>
          <a:xfrm>
            <a:off x="4796725"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G</a:t>
            </a:r>
            <a:endParaRPr>
              <a:solidFill>
                <a:schemeClr val="lt2"/>
              </a:solidFill>
              <a:latin typeface="Courier New"/>
              <a:ea typeface="Courier New"/>
              <a:cs typeface="Courier New"/>
              <a:sym typeface="Courier New"/>
            </a:endParaRPr>
          </a:p>
        </p:txBody>
      </p:sp>
      <p:sp>
        <p:nvSpPr>
          <p:cNvPr id="181" name="Google Shape;181;p17"/>
          <p:cNvSpPr txBox="1"/>
          <p:nvPr/>
        </p:nvSpPr>
        <p:spPr>
          <a:xfrm>
            <a:off x="5995250"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W</a:t>
            </a:r>
            <a:endParaRPr>
              <a:solidFill>
                <a:schemeClr val="lt2"/>
              </a:solidFill>
              <a:latin typeface="Courier New"/>
              <a:ea typeface="Courier New"/>
              <a:cs typeface="Courier New"/>
              <a:sym typeface="Courier New"/>
            </a:endParaRPr>
          </a:p>
        </p:txBody>
      </p:sp>
      <p:sp>
        <p:nvSpPr>
          <p:cNvPr id="182" name="Google Shape;182;p17"/>
          <p:cNvSpPr txBox="1"/>
          <p:nvPr/>
        </p:nvSpPr>
        <p:spPr>
          <a:xfrm>
            <a:off x="7193775"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T</a:t>
            </a:r>
            <a:endParaRPr>
              <a:solidFill>
                <a:schemeClr val="lt2"/>
              </a:solidFill>
              <a:latin typeface="Courier New"/>
              <a:ea typeface="Courier New"/>
              <a:cs typeface="Courier New"/>
              <a:sym typeface="Courier New"/>
            </a:endParaRPr>
          </a:p>
        </p:txBody>
      </p:sp>
      <p:sp>
        <p:nvSpPr>
          <p:cNvPr id="183" name="Google Shape;183;p17"/>
          <p:cNvSpPr txBox="1"/>
          <p:nvPr/>
        </p:nvSpPr>
        <p:spPr>
          <a:xfrm>
            <a:off x="246050" y="181330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p:txBody>
      </p:sp>
      <p:sp>
        <p:nvSpPr>
          <p:cNvPr id="184" name="Google Shape;184;p17"/>
          <p:cNvSpPr txBox="1"/>
          <p:nvPr/>
        </p:nvSpPr>
        <p:spPr>
          <a:xfrm>
            <a:off x="246050" y="251782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p:txBody>
      </p:sp>
      <p:sp>
        <p:nvSpPr>
          <p:cNvPr id="185" name="Google Shape;185;p17"/>
          <p:cNvSpPr txBox="1"/>
          <p:nvPr/>
        </p:nvSpPr>
        <p:spPr>
          <a:xfrm>
            <a:off x="246050" y="328047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G</a:t>
            </a:r>
            <a:endParaRPr>
              <a:solidFill>
                <a:schemeClr val="lt2"/>
              </a:solidFill>
              <a:latin typeface="Courier New"/>
              <a:ea typeface="Courier New"/>
              <a:cs typeface="Courier New"/>
              <a:sym typeface="Courier New"/>
            </a:endParaRPr>
          </a:p>
        </p:txBody>
      </p:sp>
      <p:sp>
        <p:nvSpPr>
          <p:cNvPr id="186" name="Google Shape;186;p17"/>
          <p:cNvSpPr txBox="1"/>
          <p:nvPr/>
        </p:nvSpPr>
        <p:spPr>
          <a:xfrm>
            <a:off x="246050" y="404312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T</a:t>
            </a:r>
            <a:endParaRPr>
              <a:solidFill>
                <a:schemeClr val="lt2"/>
              </a:solidFill>
              <a:latin typeface="Courier New"/>
              <a:ea typeface="Courier New"/>
              <a:cs typeface="Courier New"/>
              <a:sym typeface="Courier New"/>
            </a:endParaRPr>
          </a:p>
        </p:txBody>
      </p:sp>
      <p:cxnSp>
        <p:nvCxnSpPr>
          <p:cNvPr id="187" name="Google Shape;187;p17"/>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188" name="Google Shape;188;p17"/>
          <p:cNvCxnSpPr/>
          <p:nvPr/>
        </p:nvCxnSpPr>
        <p:spPr>
          <a:xfrm rot="10800000">
            <a:off x="3029275" y="2157750"/>
            <a:ext cx="408300" cy="408300"/>
          </a:xfrm>
          <a:prstGeom prst="straightConnector1">
            <a:avLst/>
          </a:prstGeom>
          <a:noFill/>
          <a:ln cap="flat" cmpd="sng" w="9525">
            <a:solidFill>
              <a:schemeClr val="lt2"/>
            </a:solidFill>
            <a:prstDash val="solid"/>
            <a:round/>
            <a:headEnd len="med" w="med" type="none"/>
            <a:tailEnd len="med" w="med" type="stealth"/>
          </a:ln>
        </p:spPr>
      </p:cxnSp>
      <p:cxnSp>
        <p:nvCxnSpPr>
          <p:cNvPr id="189" name="Google Shape;189;p17"/>
          <p:cNvCxnSpPr/>
          <p:nvPr/>
        </p:nvCxnSpPr>
        <p:spPr>
          <a:xfrm rot="10800000">
            <a:off x="4263338" y="2778063"/>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90" name="Google Shape;190;p17"/>
          <p:cNvCxnSpPr/>
          <p:nvPr/>
        </p:nvCxnSpPr>
        <p:spPr>
          <a:xfrm rot="10800000">
            <a:off x="5490311"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91" name="Google Shape;191;p17"/>
          <p:cNvCxnSpPr/>
          <p:nvPr/>
        </p:nvCxnSpPr>
        <p:spPr>
          <a:xfrm rot="10800000">
            <a:off x="6717377" y="2778075"/>
            <a:ext cx="384833" cy="0"/>
          </a:xfrm>
          <a:prstGeom prst="straightConnector1">
            <a:avLst/>
          </a:prstGeom>
          <a:noFill/>
          <a:ln cap="flat" cmpd="sng" w="9525">
            <a:solidFill>
              <a:schemeClr val="lt2"/>
            </a:solidFill>
            <a:prstDash val="solid"/>
            <a:round/>
            <a:headEnd len="med" w="med" type="none"/>
            <a:tailEnd len="med" w="med" type="stealth"/>
          </a:ln>
        </p:spPr>
      </p:cxnSp>
      <p:cxnSp>
        <p:nvCxnSpPr>
          <p:cNvPr id="192" name="Google Shape;192;p17"/>
          <p:cNvCxnSpPr/>
          <p:nvPr/>
        </p:nvCxnSpPr>
        <p:spPr>
          <a:xfrm rot="10800000">
            <a:off x="2622450" y="2872800"/>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193" name="Google Shape;193;p17"/>
          <p:cNvCxnSpPr/>
          <p:nvPr/>
        </p:nvCxnSpPr>
        <p:spPr>
          <a:xfrm rot="10800000">
            <a:off x="3820977" y="2892173"/>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194" name="Google Shape;194;p17"/>
          <p:cNvCxnSpPr/>
          <p:nvPr/>
        </p:nvCxnSpPr>
        <p:spPr>
          <a:xfrm rot="10800000">
            <a:off x="4222550" y="2901800"/>
            <a:ext cx="408300" cy="408300"/>
          </a:xfrm>
          <a:prstGeom prst="straightConnector1">
            <a:avLst/>
          </a:prstGeom>
          <a:noFill/>
          <a:ln cap="flat" cmpd="sng" w="9525">
            <a:solidFill>
              <a:schemeClr val="lt2"/>
            </a:solidFill>
            <a:prstDash val="solid"/>
            <a:round/>
            <a:headEnd len="med" w="med" type="none"/>
            <a:tailEnd len="med" w="med" type="stealth"/>
          </a:ln>
        </p:spPr>
      </p:cxnSp>
      <p:cxnSp>
        <p:nvCxnSpPr>
          <p:cNvPr id="195" name="Google Shape;195;p17"/>
          <p:cNvCxnSpPr/>
          <p:nvPr/>
        </p:nvCxnSpPr>
        <p:spPr>
          <a:xfrm rot="10800000">
            <a:off x="5490288" y="3551238"/>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96" name="Google Shape;196;p17"/>
          <p:cNvCxnSpPr/>
          <p:nvPr/>
        </p:nvCxnSpPr>
        <p:spPr>
          <a:xfrm rot="10800000">
            <a:off x="6697038" y="3551238"/>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97" name="Google Shape;197;p17"/>
          <p:cNvCxnSpPr/>
          <p:nvPr/>
        </p:nvCxnSpPr>
        <p:spPr>
          <a:xfrm rot="10800000">
            <a:off x="1869525" y="42557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98" name="Google Shape;198;p17"/>
          <p:cNvCxnSpPr/>
          <p:nvPr/>
        </p:nvCxnSpPr>
        <p:spPr>
          <a:xfrm rot="10800000">
            <a:off x="3820975" y="3635450"/>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199" name="Google Shape;199;p17"/>
          <p:cNvCxnSpPr/>
          <p:nvPr/>
        </p:nvCxnSpPr>
        <p:spPr>
          <a:xfrm rot="10800000">
            <a:off x="5038873" y="3645143"/>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00" name="Google Shape;200;p17"/>
          <p:cNvCxnSpPr/>
          <p:nvPr/>
        </p:nvCxnSpPr>
        <p:spPr>
          <a:xfrm rot="10800000">
            <a:off x="6237400" y="3655661"/>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01" name="Google Shape;201;p17"/>
          <p:cNvCxnSpPr/>
          <p:nvPr/>
        </p:nvCxnSpPr>
        <p:spPr>
          <a:xfrm rot="10800000">
            <a:off x="6683000" y="3645150"/>
            <a:ext cx="408300" cy="408300"/>
          </a:xfrm>
          <a:prstGeom prst="straightConnector1">
            <a:avLst/>
          </a:prstGeom>
          <a:noFill/>
          <a:ln cap="flat" cmpd="sng" w="9525">
            <a:solidFill>
              <a:schemeClr val="lt2"/>
            </a:solidFill>
            <a:prstDash val="solid"/>
            <a:round/>
            <a:headEnd len="med" w="med" type="none"/>
            <a:tailEnd len="med" w="med" type="stealth"/>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3" name="Shape 903"/>
        <p:cNvGrpSpPr/>
        <p:nvPr/>
      </p:nvGrpSpPr>
      <p:grpSpPr>
        <a:xfrm>
          <a:off x="0" y="0"/>
          <a:ext cx="0" cy="0"/>
          <a:chOff x="0" y="0"/>
          <a:chExt cx="0" cy="0"/>
        </a:xfrm>
      </p:grpSpPr>
      <p:sp>
        <p:nvSpPr>
          <p:cNvPr id="904" name="Google Shape;904;p62"/>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905" name="Google Shape;905;p62"/>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906" name="Google Shape;906;p62"/>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07" name="Google Shape;907;p62"/>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08" name="Google Shape;908;p62"/>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09" name="Google Shape;909;p62"/>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10" name="Google Shape;910;p62"/>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11" name="Google Shape;911;p62"/>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12" name="Google Shape;912;p62"/>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13" name="Google Shape;913;p62"/>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14" name="Google Shape;914;p62"/>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15" name="Google Shape;915;p62"/>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16" name="Google Shape;916;p62"/>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917" name="Google Shape;917;p62"/>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918" name="Google Shape;918;p62"/>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919" name="Google Shape;919;p62"/>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3" name="Shape 923"/>
        <p:cNvGrpSpPr/>
        <p:nvPr/>
      </p:nvGrpSpPr>
      <p:grpSpPr>
        <a:xfrm>
          <a:off x="0" y="0"/>
          <a:ext cx="0" cy="0"/>
          <a:chOff x="0" y="0"/>
          <a:chExt cx="0" cy="0"/>
        </a:xfrm>
      </p:grpSpPr>
      <p:sp>
        <p:nvSpPr>
          <p:cNvPr id="924" name="Google Shape;924;p63"/>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925" name="Google Shape;925;p63"/>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434343"/>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926" name="Google Shape;926;p63"/>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27" name="Google Shape;927;p63"/>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28" name="Google Shape;928;p63"/>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29" name="Google Shape;929;p63"/>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30" name="Google Shape;930;p63"/>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31" name="Google Shape;931;p63"/>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32" name="Google Shape;932;p63"/>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33" name="Google Shape;933;p63"/>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34" name="Google Shape;934;p63"/>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35" name="Google Shape;935;p63"/>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36" name="Google Shape;936;p63"/>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937" name="Google Shape;937;p63"/>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938" name="Google Shape;938;p63"/>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939" name="Google Shape;939;p63"/>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940" name="Google Shape;940;p63"/>
          <p:cNvCxnSpPr/>
          <p:nvPr/>
        </p:nvCxnSpPr>
        <p:spPr>
          <a:xfrm rot="10800000">
            <a:off x="5179196" y="2738298"/>
            <a:ext cx="0" cy="350100"/>
          </a:xfrm>
          <a:prstGeom prst="straightConnector1">
            <a:avLst/>
          </a:prstGeom>
          <a:noFill/>
          <a:ln cap="flat" cmpd="sng" w="19050">
            <a:solidFill>
              <a:srgbClr val="CCCCCC"/>
            </a:solidFill>
            <a:prstDash val="solid"/>
            <a:round/>
            <a:headEnd len="med" w="med" type="none"/>
            <a:tailEnd len="med" w="med" type="triangle"/>
          </a:ln>
        </p:spPr>
      </p:cxnSp>
      <p:cxnSp>
        <p:nvCxnSpPr>
          <p:cNvPr id="941" name="Google Shape;941;p63"/>
          <p:cNvCxnSpPr/>
          <p:nvPr/>
        </p:nvCxnSpPr>
        <p:spPr>
          <a:xfrm rot="10800000">
            <a:off x="1798900" y="2691200"/>
            <a:ext cx="3016200" cy="4791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5" name="Shape 945"/>
        <p:cNvGrpSpPr/>
        <p:nvPr/>
      </p:nvGrpSpPr>
      <p:grpSpPr>
        <a:xfrm>
          <a:off x="0" y="0"/>
          <a:ext cx="0" cy="0"/>
          <a:chOff x="0" y="0"/>
          <a:chExt cx="0" cy="0"/>
        </a:xfrm>
      </p:grpSpPr>
      <p:sp>
        <p:nvSpPr>
          <p:cNvPr id="946" name="Google Shape;946;p64"/>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947" name="Google Shape;947;p64"/>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948" name="Google Shape;948;p64"/>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49" name="Google Shape;949;p64"/>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50" name="Google Shape;950;p64"/>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51" name="Google Shape;951;p64"/>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52" name="Google Shape;952;p64"/>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53" name="Google Shape;953;p64"/>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54" name="Google Shape;954;p64"/>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55" name="Google Shape;955;p64"/>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56" name="Google Shape;956;p64"/>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57" name="Google Shape;957;p64"/>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58" name="Google Shape;958;p64"/>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959" name="Google Shape;959;p64"/>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960" name="Google Shape;960;p64"/>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961" name="Google Shape;961;p64"/>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5" name="Shape 965"/>
        <p:cNvGrpSpPr/>
        <p:nvPr/>
      </p:nvGrpSpPr>
      <p:grpSpPr>
        <a:xfrm>
          <a:off x="0" y="0"/>
          <a:ext cx="0" cy="0"/>
          <a:chOff x="0" y="0"/>
          <a:chExt cx="0" cy="0"/>
        </a:xfrm>
      </p:grpSpPr>
      <p:sp>
        <p:nvSpPr>
          <p:cNvPr id="966" name="Google Shape;966;p65"/>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967" name="Google Shape;967;p65"/>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434343"/>
                    </a:solidFill>
                  </a:tcPr>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968" name="Google Shape;968;p65"/>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69" name="Google Shape;969;p65"/>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70" name="Google Shape;970;p65"/>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71" name="Google Shape;971;p65"/>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72" name="Google Shape;972;p65"/>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73" name="Google Shape;973;p65"/>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74" name="Google Shape;974;p65"/>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75" name="Google Shape;975;p65"/>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76" name="Google Shape;976;p65"/>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77" name="Google Shape;977;p65"/>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78" name="Google Shape;978;p65"/>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979" name="Google Shape;979;p65"/>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980" name="Google Shape;980;p65"/>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981" name="Google Shape;981;p65"/>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982" name="Google Shape;982;p65"/>
          <p:cNvCxnSpPr/>
          <p:nvPr/>
        </p:nvCxnSpPr>
        <p:spPr>
          <a:xfrm rot="10800000">
            <a:off x="6386452" y="2718837"/>
            <a:ext cx="0" cy="350100"/>
          </a:xfrm>
          <a:prstGeom prst="straightConnector1">
            <a:avLst/>
          </a:prstGeom>
          <a:noFill/>
          <a:ln cap="flat" cmpd="sng" w="19050">
            <a:solidFill>
              <a:srgbClr val="CCCCCC"/>
            </a:solidFill>
            <a:prstDash val="solid"/>
            <a:round/>
            <a:headEnd len="med" w="med" type="none"/>
            <a:tailEnd len="med" w="med" type="triangle"/>
          </a:ln>
        </p:spPr>
      </p:cxnSp>
      <p:cxnSp>
        <p:nvCxnSpPr>
          <p:cNvPr id="983" name="Google Shape;983;p65"/>
          <p:cNvCxnSpPr/>
          <p:nvPr/>
        </p:nvCxnSpPr>
        <p:spPr>
          <a:xfrm rot="10800000">
            <a:off x="3006156" y="2671739"/>
            <a:ext cx="3016200" cy="4791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7" name="Shape 987"/>
        <p:cNvGrpSpPr/>
        <p:nvPr/>
      </p:nvGrpSpPr>
      <p:grpSpPr>
        <a:xfrm>
          <a:off x="0" y="0"/>
          <a:ext cx="0" cy="0"/>
          <a:chOff x="0" y="0"/>
          <a:chExt cx="0" cy="0"/>
        </a:xfrm>
      </p:grpSpPr>
      <p:sp>
        <p:nvSpPr>
          <p:cNvPr id="988" name="Google Shape;988;p66"/>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989" name="Google Shape;989;p66"/>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990" name="Google Shape;990;p66"/>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91" name="Google Shape;991;p66"/>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92" name="Google Shape;992;p66"/>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93" name="Google Shape;993;p66"/>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94" name="Google Shape;994;p66"/>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95" name="Google Shape;995;p66"/>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96" name="Google Shape;996;p66"/>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97" name="Google Shape;997;p66"/>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98" name="Google Shape;998;p66"/>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99" name="Google Shape;999;p66"/>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00" name="Google Shape;1000;p66"/>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001" name="Google Shape;1001;p66"/>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1002" name="Google Shape;1002;p66"/>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003" name="Google Shape;1003;p66"/>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7" name="Shape 1007"/>
        <p:cNvGrpSpPr/>
        <p:nvPr/>
      </p:nvGrpSpPr>
      <p:grpSpPr>
        <a:xfrm>
          <a:off x="0" y="0"/>
          <a:ext cx="0" cy="0"/>
          <a:chOff x="0" y="0"/>
          <a:chExt cx="0" cy="0"/>
        </a:xfrm>
      </p:grpSpPr>
      <p:sp>
        <p:nvSpPr>
          <p:cNvPr id="1008" name="Google Shape;1008;p67"/>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009" name="Google Shape;1009;p67"/>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434343"/>
                    </a:solidFill>
                  </a:tcPr>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010" name="Google Shape;1010;p67"/>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11" name="Google Shape;1011;p67"/>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12" name="Google Shape;1012;p67"/>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13" name="Google Shape;1013;p67"/>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14" name="Google Shape;1014;p67"/>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15" name="Google Shape;1015;p67"/>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16" name="Google Shape;1016;p67"/>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17" name="Google Shape;1017;p67"/>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18" name="Google Shape;1018;p67"/>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19" name="Google Shape;1019;p67"/>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20" name="Google Shape;1020;p67"/>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021" name="Google Shape;1021;p67"/>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1022" name="Google Shape;1022;p67"/>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023" name="Google Shape;1023;p67"/>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1024" name="Google Shape;1024;p67"/>
          <p:cNvCxnSpPr/>
          <p:nvPr/>
        </p:nvCxnSpPr>
        <p:spPr>
          <a:xfrm rot="10800000">
            <a:off x="7595929" y="2718837"/>
            <a:ext cx="0" cy="350100"/>
          </a:xfrm>
          <a:prstGeom prst="straightConnector1">
            <a:avLst/>
          </a:prstGeom>
          <a:noFill/>
          <a:ln cap="flat" cmpd="sng" w="19050">
            <a:solidFill>
              <a:srgbClr val="CCCCCC"/>
            </a:solidFill>
            <a:prstDash val="solid"/>
            <a:round/>
            <a:headEnd len="med" w="med" type="none"/>
            <a:tailEnd len="med" w="med" type="triangle"/>
          </a:ln>
        </p:spPr>
      </p:cxnSp>
      <p:cxnSp>
        <p:nvCxnSpPr>
          <p:cNvPr id="1025" name="Google Shape;1025;p67"/>
          <p:cNvCxnSpPr/>
          <p:nvPr/>
        </p:nvCxnSpPr>
        <p:spPr>
          <a:xfrm rot="10800000">
            <a:off x="4215633" y="2671739"/>
            <a:ext cx="3016200" cy="4791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9" name="Shape 1029"/>
        <p:cNvGrpSpPr/>
        <p:nvPr/>
      </p:nvGrpSpPr>
      <p:grpSpPr>
        <a:xfrm>
          <a:off x="0" y="0"/>
          <a:ext cx="0" cy="0"/>
          <a:chOff x="0" y="0"/>
          <a:chExt cx="0" cy="0"/>
        </a:xfrm>
      </p:grpSpPr>
      <p:sp>
        <p:nvSpPr>
          <p:cNvPr id="1030" name="Google Shape;1030;p68"/>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031" name="Google Shape;1031;p68"/>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032" name="Google Shape;1032;p68"/>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33" name="Google Shape;1033;p68"/>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34" name="Google Shape;1034;p68"/>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35" name="Google Shape;1035;p68"/>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36" name="Google Shape;1036;p68"/>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37" name="Google Shape;1037;p68"/>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38" name="Google Shape;1038;p68"/>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39" name="Google Shape;1039;p68"/>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40" name="Google Shape;1040;p68"/>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41" name="Google Shape;1041;p68"/>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42" name="Google Shape;1042;p68"/>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043" name="Google Shape;1043;p68"/>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1044" name="Google Shape;1044;p68"/>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045" name="Google Shape;1045;p68"/>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9" name="Shape 1049"/>
        <p:cNvGrpSpPr/>
        <p:nvPr/>
      </p:nvGrpSpPr>
      <p:grpSpPr>
        <a:xfrm>
          <a:off x="0" y="0"/>
          <a:ext cx="0" cy="0"/>
          <a:chOff x="0" y="0"/>
          <a:chExt cx="0" cy="0"/>
        </a:xfrm>
      </p:grpSpPr>
      <p:sp>
        <p:nvSpPr>
          <p:cNvPr id="1050" name="Google Shape;1050;p69"/>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051" name="Google Shape;1051;p69"/>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052" name="Google Shape;1052;p69"/>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53" name="Google Shape;1053;p69"/>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54" name="Google Shape;1054;p69"/>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55" name="Google Shape;1055;p69"/>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56" name="Google Shape;1056;p69"/>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57" name="Google Shape;1057;p69"/>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58" name="Google Shape;1058;p69"/>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59" name="Google Shape;1059;p69"/>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60" name="Google Shape;1060;p69"/>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61" name="Google Shape;1061;p69"/>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62" name="Google Shape;1062;p69"/>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063" name="Google Shape;1063;p69"/>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a:t>
            </a:r>
            <a:r>
              <a:rPr lang="en" sz="1800">
                <a:solidFill>
                  <a:srgbClr val="00FF00"/>
                </a:solidFill>
              </a:rPr>
              <a:t>(5, 4)</a:t>
            </a:r>
            <a:r>
              <a:rPr lang="en" sz="1800">
                <a:solidFill>
                  <a:srgbClr val="999999"/>
                </a:solidFill>
              </a:rPr>
              <a:t>, (6, 5)}</a:t>
            </a:r>
            <a:endParaRPr sz="1800">
              <a:solidFill>
                <a:srgbClr val="999999"/>
              </a:solidFill>
            </a:endParaRPr>
          </a:p>
        </p:txBody>
      </p:sp>
      <p:sp>
        <p:nvSpPr>
          <p:cNvPr id="1064" name="Google Shape;1064;p69"/>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065" name="Google Shape;1065;p69"/>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9" name="Shape 1069"/>
        <p:cNvGrpSpPr/>
        <p:nvPr/>
      </p:nvGrpSpPr>
      <p:grpSpPr>
        <a:xfrm>
          <a:off x="0" y="0"/>
          <a:ext cx="0" cy="0"/>
          <a:chOff x="0" y="0"/>
          <a:chExt cx="0" cy="0"/>
        </a:xfrm>
      </p:grpSpPr>
      <p:sp>
        <p:nvSpPr>
          <p:cNvPr id="1070" name="Google Shape;1070;p70"/>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071" name="Google Shape;1071;p70"/>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072" name="Google Shape;1072;p70"/>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73" name="Google Shape;1073;p70"/>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74" name="Google Shape;1074;p70"/>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75" name="Google Shape;1075;p70"/>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76" name="Google Shape;1076;p70"/>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77" name="Google Shape;1077;p70"/>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78" name="Google Shape;1078;p70"/>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79" name="Google Shape;1079;p70"/>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80" name="Google Shape;1080;p70"/>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81" name="Google Shape;1081;p70"/>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82" name="Google Shape;1082;p70"/>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083" name="Google Shape;1083;p70"/>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a:t>
            </a:r>
            <a:r>
              <a:rPr lang="en" sz="1800">
                <a:solidFill>
                  <a:srgbClr val="00FF00"/>
                </a:solidFill>
              </a:rPr>
              <a:t>(5, 4)</a:t>
            </a:r>
            <a:r>
              <a:rPr lang="en" sz="1800">
                <a:solidFill>
                  <a:srgbClr val="999999"/>
                </a:solidFill>
              </a:rPr>
              <a:t>, (6, 5)}</a:t>
            </a:r>
            <a:endParaRPr sz="1800">
              <a:solidFill>
                <a:srgbClr val="999999"/>
              </a:solidFill>
            </a:endParaRPr>
          </a:p>
        </p:txBody>
      </p:sp>
      <p:sp>
        <p:nvSpPr>
          <p:cNvPr id="1084" name="Google Shape;1084;p70"/>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085" name="Google Shape;1085;p70"/>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9" name="Shape 1089"/>
        <p:cNvGrpSpPr/>
        <p:nvPr/>
      </p:nvGrpSpPr>
      <p:grpSpPr>
        <a:xfrm>
          <a:off x="0" y="0"/>
          <a:ext cx="0" cy="0"/>
          <a:chOff x="0" y="0"/>
          <a:chExt cx="0" cy="0"/>
        </a:xfrm>
      </p:grpSpPr>
      <p:sp>
        <p:nvSpPr>
          <p:cNvPr id="1090" name="Google Shape;1090;p71"/>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091" name="Google Shape;1091;p71"/>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092" name="Google Shape;1092;p71"/>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93" name="Google Shape;1093;p71"/>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94" name="Google Shape;1094;p71"/>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95" name="Google Shape;1095;p71"/>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96" name="Google Shape;1096;p71"/>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97" name="Google Shape;1097;p71"/>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98" name="Google Shape;1098;p71"/>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99" name="Google Shape;1099;p71"/>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100" name="Google Shape;1100;p71"/>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101" name="Google Shape;1101;p71"/>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102" name="Google Shape;1102;p71"/>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103" name="Google Shape;1103;p71"/>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a:t>
            </a:r>
            <a:r>
              <a:rPr lang="en" sz="1800">
                <a:solidFill>
                  <a:srgbClr val="00FF00"/>
                </a:solidFill>
              </a:rPr>
              <a:t>(5, 4)</a:t>
            </a:r>
            <a:r>
              <a:rPr lang="en" sz="1800">
                <a:solidFill>
                  <a:srgbClr val="999999"/>
                </a:solidFill>
              </a:rPr>
              <a:t>, (6, 5)}</a:t>
            </a:r>
            <a:endParaRPr sz="1800">
              <a:solidFill>
                <a:srgbClr val="999999"/>
              </a:solidFill>
            </a:endParaRPr>
          </a:p>
        </p:txBody>
      </p:sp>
      <p:sp>
        <p:nvSpPr>
          <p:cNvPr id="1104" name="Google Shape;1104;p71"/>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105" name="Google Shape;1105;p71"/>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1106" name="Google Shape;1106;p71"/>
          <p:cNvCxnSpPr/>
          <p:nvPr/>
        </p:nvCxnSpPr>
        <p:spPr>
          <a:xfrm rot="10800000">
            <a:off x="6390279" y="3362129"/>
            <a:ext cx="0" cy="350100"/>
          </a:xfrm>
          <a:prstGeom prst="straightConnector1">
            <a:avLst/>
          </a:prstGeom>
          <a:noFill/>
          <a:ln cap="flat" cmpd="sng" w="19050">
            <a:solidFill>
              <a:srgbClr val="CCCCCC"/>
            </a:solidFill>
            <a:prstDash val="solid"/>
            <a:round/>
            <a:headEnd len="med" w="med" type="none"/>
            <a:tailEnd len="med" w="med" type="triangle"/>
          </a:ln>
        </p:spPr>
      </p:cxnSp>
      <p:cxnSp>
        <p:nvCxnSpPr>
          <p:cNvPr id="1107" name="Google Shape;1107;p71"/>
          <p:cNvCxnSpPr/>
          <p:nvPr/>
        </p:nvCxnSpPr>
        <p:spPr>
          <a:xfrm rot="10800000">
            <a:off x="1876425" y="3284375"/>
            <a:ext cx="4161600" cy="5154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LCS: Space saving with “table-filling”</a:t>
            </a:r>
            <a:endParaRPr/>
          </a:p>
          <a:p>
            <a:pPr indent="0" lvl="0" marL="0" rtl="0" algn="l">
              <a:spcBef>
                <a:spcPts val="0"/>
              </a:spcBef>
              <a:spcAft>
                <a:spcPts val="0"/>
              </a:spcAft>
              <a:buNone/>
            </a:pPr>
            <a:r>
              <a:t/>
            </a:r>
            <a:endParaRPr/>
          </a:p>
        </p:txBody>
      </p:sp>
      <p:graphicFrame>
        <p:nvGraphicFramePr>
          <p:cNvPr id="207" name="Google Shape;207;p18"/>
          <p:cNvGraphicFramePr/>
          <p:nvPr/>
        </p:nvGraphicFramePr>
        <p:xfrm>
          <a:off x="807200" y="16257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AGT</a:t>
                      </a:r>
                      <a:endParaRPr>
                        <a:solidFill>
                          <a:schemeClr val="lt2"/>
                        </a:solidFill>
                        <a:latin typeface="Courier New"/>
                        <a:ea typeface="Courier New"/>
                        <a:cs typeface="Courier New"/>
                        <a:sym typeface="Courier New"/>
                      </a:endParaRPr>
                    </a:p>
                  </a:txBody>
                  <a:tcPr marT="91425" marB="91425" marR="91425" marL="91425"/>
                </a:tc>
              </a:tr>
            </a:tbl>
          </a:graphicData>
        </a:graphic>
      </p:graphicFrame>
      <p:sp>
        <p:nvSpPr>
          <p:cNvPr id="208" name="Google Shape;208;p18"/>
          <p:cNvSpPr txBox="1"/>
          <p:nvPr/>
        </p:nvSpPr>
        <p:spPr>
          <a:xfrm>
            <a:off x="1208225" y="112170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p:txBody>
      </p:sp>
      <p:sp>
        <p:nvSpPr>
          <p:cNvPr id="209" name="Google Shape;209;p18"/>
          <p:cNvSpPr txBox="1"/>
          <p:nvPr/>
        </p:nvSpPr>
        <p:spPr>
          <a:xfrm>
            <a:off x="2448100" y="111515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X</a:t>
            </a:r>
            <a:endParaRPr>
              <a:solidFill>
                <a:schemeClr val="lt2"/>
              </a:solidFill>
              <a:latin typeface="Courier New"/>
              <a:ea typeface="Courier New"/>
              <a:cs typeface="Courier New"/>
              <a:sym typeface="Courier New"/>
            </a:endParaRPr>
          </a:p>
        </p:txBody>
      </p:sp>
      <p:sp>
        <p:nvSpPr>
          <p:cNvPr id="210" name="Google Shape;210;p18"/>
          <p:cNvSpPr txBox="1"/>
          <p:nvPr/>
        </p:nvSpPr>
        <p:spPr>
          <a:xfrm>
            <a:off x="3598200"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p:txBody>
      </p:sp>
      <p:sp>
        <p:nvSpPr>
          <p:cNvPr id="211" name="Google Shape;211;p18"/>
          <p:cNvSpPr txBox="1"/>
          <p:nvPr/>
        </p:nvSpPr>
        <p:spPr>
          <a:xfrm>
            <a:off x="4796725"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G</a:t>
            </a:r>
            <a:endParaRPr>
              <a:solidFill>
                <a:schemeClr val="lt2"/>
              </a:solidFill>
              <a:latin typeface="Courier New"/>
              <a:ea typeface="Courier New"/>
              <a:cs typeface="Courier New"/>
              <a:sym typeface="Courier New"/>
            </a:endParaRPr>
          </a:p>
        </p:txBody>
      </p:sp>
      <p:sp>
        <p:nvSpPr>
          <p:cNvPr id="212" name="Google Shape;212;p18"/>
          <p:cNvSpPr txBox="1"/>
          <p:nvPr/>
        </p:nvSpPr>
        <p:spPr>
          <a:xfrm>
            <a:off x="5995250"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W</a:t>
            </a:r>
            <a:endParaRPr>
              <a:solidFill>
                <a:schemeClr val="lt2"/>
              </a:solidFill>
              <a:latin typeface="Courier New"/>
              <a:ea typeface="Courier New"/>
              <a:cs typeface="Courier New"/>
              <a:sym typeface="Courier New"/>
            </a:endParaRPr>
          </a:p>
        </p:txBody>
      </p:sp>
      <p:sp>
        <p:nvSpPr>
          <p:cNvPr id="213" name="Google Shape;213;p18"/>
          <p:cNvSpPr txBox="1"/>
          <p:nvPr/>
        </p:nvSpPr>
        <p:spPr>
          <a:xfrm>
            <a:off x="7193775"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T</a:t>
            </a:r>
            <a:endParaRPr>
              <a:solidFill>
                <a:schemeClr val="lt2"/>
              </a:solidFill>
              <a:latin typeface="Courier New"/>
              <a:ea typeface="Courier New"/>
              <a:cs typeface="Courier New"/>
              <a:sym typeface="Courier New"/>
            </a:endParaRPr>
          </a:p>
        </p:txBody>
      </p:sp>
      <p:sp>
        <p:nvSpPr>
          <p:cNvPr id="214" name="Google Shape;214;p18"/>
          <p:cNvSpPr txBox="1"/>
          <p:nvPr/>
        </p:nvSpPr>
        <p:spPr>
          <a:xfrm>
            <a:off x="246050" y="181330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p:txBody>
      </p:sp>
      <p:sp>
        <p:nvSpPr>
          <p:cNvPr id="215" name="Google Shape;215;p18"/>
          <p:cNvSpPr txBox="1"/>
          <p:nvPr/>
        </p:nvSpPr>
        <p:spPr>
          <a:xfrm>
            <a:off x="246050" y="251782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p:txBody>
      </p:sp>
      <p:sp>
        <p:nvSpPr>
          <p:cNvPr id="216" name="Google Shape;216;p18"/>
          <p:cNvSpPr txBox="1"/>
          <p:nvPr/>
        </p:nvSpPr>
        <p:spPr>
          <a:xfrm>
            <a:off x="246050" y="328047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G</a:t>
            </a:r>
            <a:endParaRPr>
              <a:solidFill>
                <a:schemeClr val="lt2"/>
              </a:solidFill>
              <a:latin typeface="Courier New"/>
              <a:ea typeface="Courier New"/>
              <a:cs typeface="Courier New"/>
              <a:sym typeface="Courier New"/>
            </a:endParaRPr>
          </a:p>
        </p:txBody>
      </p:sp>
      <p:sp>
        <p:nvSpPr>
          <p:cNvPr id="217" name="Google Shape;217;p18"/>
          <p:cNvSpPr txBox="1"/>
          <p:nvPr/>
        </p:nvSpPr>
        <p:spPr>
          <a:xfrm>
            <a:off x="246050" y="404312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T</a:t>
            </a:r>
            <a:endParaRPr>
              <a:solidFill>
                <a:schemeClr val="lt2"/>
              </a:solidFill>
              <a:latin typeface="Courier New"/>
              <a:ea typeface="Courier New"/>
              <a:cs typeface="Courier New"/>
              <a:sym typeface="Courier New"/>
            </a:endParaRPr>
          </a:p>
        </p:txBody>
      </p:sp>
      <p:cxnSp>
        <p:nvCxnSpPr>
          <p:cNvPr id="218" name="Google Shape;218;p18"/>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19" name="Google Shape;219;p18"/>
          <p:cNvCxnSpPr/>
          <p:nvPr/>
        </p:nvCxnSpPr>
        <p:spPr>
          <a:xfrm rot="10800000">
            <a:off x="3029275" y="2157750"/>
            <a:ext cx="408300" cy="408300"/>
          </a:xfrm>
          <a:prstGeom prst="straightConnector1">
            <a:avLst/>
          </a:prstGeom>
          <a:noFill/>
          <a:ln cap="flat" cmpd="sng" w="9525">
            <a:solidFill>
              <a:srgbClr val="FF0000"/>
            </a:solidFill>
            <a:prstDash val="solid"/>
            <a:round/>
            <a:headEnd len="med" w="med" type="none"/>
            <a:tailEnd len="med" w="med" type="stealth"/>
          </a:ln>
        </p:spPr>
      </p:cxnSp>
      <p:cxnSp>
        <p:nvCxnSpPr>
          <p:cNvPr id="220" name="Google Shape;220;p18"/>
          <p:cNvCxnSpPr/>
          <p:nvPr/>
        </p:nvCxnSpPr>
        <p:spPr>
          <a:xfrm rot="10800000">
            <a:off x="4263338" y="2778063"/>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221" name="Google Shape;221;p18"/>
          <p:cNvCxnSpPr/>
          <p:nvPr/>
        </p:nvCxnSpPr>
        <p:spPr>
          <a:xfrm rot="10800000">
            <a:off x="5490311"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222" name="Google Shape;222;p18"/>
          <p:cNvCxnSpPr/>
          <p:nvPr/>
        </p:nvCxnSpPr>
        <p:spPr>
          <a:xfrm rot="10800000">
            <a:off x="6717309" y="2778075"/>
            <a:ext cx="384900" cy="0"/>
          </a:xfrm>
          <a:prstGeom prst="straightConnector1">
            <a:avLst/>
          </a:prstGeom>
          <a:noFill/>
          <a:ln cap="flat" cmpd="sng" w="9525">
            <a:solidFill>
              <a:schemeClr val="lt2"/>
            </a:solidFill>
            <a:prstDash val="solid"/>
            <a:round/>
            <a:headEnd len="med" w="med" type="none"/>
            <a:tailEnd len="med" w="med" type="stealth"/>
          </a:ln>
        </p:spPr>
      </p:cxnSp>
      <p:cxnSp>
        <p:nvCxnSpPr>
          <p:cNvPr id="223" name="Google Shape;223;p18"/>
          <p:cNvCxnSpPr/>
          <p:nvPr/>
        </p:nvCxnSpPr>
        <p:spPr>
          <a:xfrm rot="10800000">
            <a:off x="2622450" y="2872800"/>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24" name="Google Shape;224;p18"/>
          <p:cNvCxnSpPr/>
          <p:nvPr/>
        </p:nvCxnSpPr>
        <p:spPr>
          <a:xfrm rot="10800000">
            <a:off x="3820977" y="2892173"/>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25" name="Google Shape;225;p18"/>
          <p:cNvCxnSpPr/>
          <p:nvPr/>
        </p:nvCxnSpPr>
        <p:spPr>
          <a:xfrm rot="10800000">
            <a:off x="4222550" y="2901800"/>
            <a:ext cx="408300" cy="408300"/>
          </a:xfrm>
          <a:prstGeom prst="straightConnector1">
            <a:avLst/>
          </a:prstGeom>
          <a:noFill/>
          <a:ln cap="flat" cmpd="sng" w="9525">
            <a:solidFill>
              <a:srgbClr val="FF0000"/>
            </a:solidFill>
            <a:prstDash val="solid"/>
            <a:round/>
            <a:headEnd len="med" w="med" type="none"/>
            <a:tailEnd len="med" w="med" type="stealth"/>
          </a:ln>
        </p:spPr>
      </p:cxnSp>
      <p:cxnSp>
        <p:nvCxnSpPr>
          <p:cNvPr id="226" name="Google Shape;226;p18"/>
          <p:cNvCxnSpPr/>
          <p:nvPr/>
        </p:nvCxnSpPr>
        <p:spPr>
          <a:xfrm rot="10800000">
            <a:off x="5490288" y="3551238"/>
            <a:ext cx="406800" cy="0"/>
          </a:xfrm>
          <a:prstGeom prst="straightConnector1">
            <a:avLst/>
          </a:prstGeom>
          <a:noFill/>
          <a:ln cap="flat" cmpd="sng" w="9525">
            <a:solidFill>
              <a:srgbClr val="FF0000"/>
            </a:solidFill>
            <a:prstDash val="solid"/>
            <a:round/>
            <a:headEnd len="med" w="med" type="none"/>
            <a:tailEnd len="med" w="med" type="stealth"/>
          </a:ln>
        </p:spPr>
      </p:cxnSp>
      <p:cxnSp>
        <p:nvCxnSpPr>
          <p:cNvPr id="227" name="Google Shape;227;p18"/>
          <p:cNvCxnSpPr/>
          <p:nvPr/>
        </p:nvCxnSpPr>
        <p:spPr>
          <a:xfrm rot="10800000">
            <a:off x="6697038" y="3551238"/>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228" name="Google Shape;228;p18"/>
          <p:cNvCxnSpPr/>
          <p:nvPr/>
        </p:nvCxnSpPr>
        <p:spPr>
          <a:xfrm rot="10800000">
            <a:off x="1869525" y="42557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229" name="Google Shape;229;p18"/>
          <p:cNvCxnSpPr/>
          <p:nvPr/>
        </p:nvCxnSpPr>
        <p:spPr>
          <a:xfrm rot="10800000">
            <a:off x="3820975" y="3635450"/>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30" name="Google Shape;230;p18"/>
          <p:cNvCxnSpPr/>
          <p:nvPr/>
        </p:nvCxnSpPr>
        <p:spPr>
          <a:xfrm rot="10800000">
            <a:off x="5038873" y="3645143"/>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31" name="Google Shape;231;p18"/>
          <p:cNvCxnSpPr/>
          <p:nvPr/>
        </p:nvCxnSpPr>
        <p:spPr>
          <a:xfrm rot="10800000">
            <a:off x="6237400" y="3655661"/>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32" name="Google Shape;232;p18"/>
          <p:cNvCxnSpPr/>
          <p:nvPr/>
        </p:nvCxnSpPr>
        <p:spPr>
          <a:xfrm rot="10800000">
            <a:off x="6683000" y="3645150"/>
            <a:ext cx="408300" cy="408300"/>
          </a:xfrm>
          <a:prstGeom prst="straightConnector1">
            <a:avLst/>
          </a:prstGeom>
          <a:noFill/>
          <a:ln cap="flat" cmpd="sng" w="9525">
            <a:solidFill>
              <a:srgbClr val="FF0000"/>
            </a:solidFill>
            <a:prstDash val="solid"/>
            <a:round/>
            <a:headEnd len="med" w="med" type="none"/>
            <a:tailEnd len="med" w="med" type="stealth"/>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1" name="Shape 1111"/>
        <p:cNvGrpSpPr/>
        <p:nvPr/>
      </p:nvGrpSpPr>
      <p:grpSpPr>
        <a:xfrm>
          <a:off x="0" y="0"/>
          <a:ext cx="0" cy="0"/>
          <a:chOff x="0" y="0"/>
          <a:chExt cx="0" cy="0"/>
        </a:xfrm>
      </p:grpSpPr>
      <p:sp>
        <p:nvSpPr>
          <p:cNvPr id="1112" name="Google Shape;1112;p72"/>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113" name="Google Shape;1113;p72"/>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114" name="Google Shape;1114;p72"/>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115" name="Google Shape;1115;p72"/>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116" name="Google Shape;1116;p72"/>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117" name="Google Shape;1117;p72"/>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118" name="Google Shape;1118;p72"/>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119" name="Google Shape;1119;p72"/>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120" name="Google Shape;1120;p72"/>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121" name="Google Shape;1121;p72"/>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122" name="Google Shape;1122;p72"/>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123" name="Google Shape;1123;p72"/>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124" name="Google Shape;1124;p72"/>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125" name="Google Shape;1125;p72"/>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a:t>
            </a:r>
            <a:r>
              <a:rPr lang="en" sz="1800">
                <a:solidFill>
                  <a:srgbClr val="00FF00"/>
                </a:solidFill>
              </a:rPr>
              <a:t>(5, 4)</a:t>
            </a:r>
            <a:r>
              <a:rPr lang="en" sz="1800">
                <a:solidFill>
                  <a:srgbClr val="999999"/>
                </a:solidFill>
              </a:rPr>
              <a:t>, (6, 5)}</a:t>
            </a:r>
            <a:endParaRPr sz="1800">
              <a:solidFill>
                <a:srgbClr val="999999"/>
              </a:solidFill>
            </a:endParaRPr>
          </a:p>
        </p:txBody>
      </p:sp>
      <p:sp>
        <p:nvSpPr>
          <p:cNvPr id="1126" name="Google Shape;1126;p72"/>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127" name="Google Shape;1127;p72"/>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1" name="Shape 1131"/>
        <p:cNvGrpSpPr/>
        <p:nvPr/>
      </p:nvGrpSpPr>
      <p:grpSpPr>
        <a:xfrm>
          <a:off x="0" y="0"/>
          <a:ext cx="0" cy="0"/>
          <a:chOff x="0" y="0"/>
          <a:chExt cx="0" cy="0"/>
        </a:xfrm>
      </p:grpSpPr>
      <p:sp>
        <p:nvSpPr>
          <p:cNvPr id="1132" name="Google Shape;1132;p73"/>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133" name="Google Shape;1133;p73"/>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solidFill>
                      <a:srgbClr val="434343"/>
                    </a:solidFill>
                  </a:tcPr>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134" name="Google Shape;1134;p73"/>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135" name="Google Shape;1135;p73"/>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136" name="Google Shape;1136;p73"/>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137" name="Google Shape;1137;p73"/>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138" name="Google Shape;1138;p73"/>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139" name="Google Shape;1139;p73"/>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140" name="Google Shape;1140;p73"/>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141" name="Google Shape;1141;p73"/>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142" name="Google Shape;1142;p73"/>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143" name="Google Shape;1143;p73"/>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144" name="Google Shape;1144;p73"/>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145" name="Google Shape;1145;p73"/>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a:t>
            </a:r>
            <a:r>
              <a:rPr lang="en" sz="1800">
                <a:solidFill>
                  <a:srgbClr val="00FF00"/>
                </a:solidFill>
              </a:rPr>
              <a:t>(5, 4)</a:t>
            </a:r>
            <a:r>
              <a:rPr lang="en" sz="1800">
                <a:solidFill>
                  <a:srgbClr val="999999"/>
                </a:solidFill>
              </a:rPr>
              <a:t>, (6, 5)}</a:t>
            </a:r>
            <a:endParaRPr sz="1800">
              <a:solidFill>
                <a:srgbClr val="999999"/>
              </a:solidFill>
            </a:endParaRPr>
          </a:p>
        </p:txBody>
      </p:sp>
      <p:sp>
        <p:nvSpPr>
          <p:cNvPr id="1146" name="Google Shape;1146;p73"/>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147" name="Google Shape;1147;p73"/>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1148" name="Google Shape;1148;p73"/>
          <p:cNvCxnSpPr/>
          <p:nvPr/>
        </p:nvCxnSpPr>
        <p:spPr>
          <a:xfrm rot="10800000">
            <a:off x="7591617" y="3362129"/>
            <a:ext cx="0" cy="350100"/>
          </a:xfrm>
          <a:prstGeom prst="straightConnector1">
            <a:avLst/>
          </a:prstGeom>
          <a:noFill/>
          <a:ln cap="flat" cmpd="sng" w="19050">
            <a:solidFill>
              <a:srgbClr val="CCCCCC"/>
            </a:solidFill>
            <a:prstDash val="solid"/>
            <a:round/>
            <a:headEnd len="med" w="med" type="none"/>
            <a:tailEnd len="med" w="med" type="triangle"/>
          </a:ln>
        </p:spPr>
      </p:cxnSp>
      <p:cxnSp>
        <p:nvCxnSpPr>
          <p:cNvPr id="1149" name="Google Shape;1149;p73"/>
          <p:cNvCxnSpPr/>
          <p:nvPr/>
        </p:nvCxnSpPr>
        <p:spPr>
          <a:xfrm rot="10800000">
            <a:off x="3077763" y="3284375"/>
            <a:ext cx="4161600" cy="5154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3" name="Shape 1153"/>
        <p:cNvGrpSpPr/>
        <p:nvPr/>
      </p:nvGrpSpPr>
      <p:grpSpPr>
        <a:xfrm>
          <a:off x="0" y="0"/>
          <a:ext cx="0" cy="0"/>
          <a:chOff x="0" y="0"/>
          <a:chExt cx="0" cy="0"/>
        </a:xfrm>
      </p:grpSpPr>
      <p:sp>
        <p:nvSpPr>
          <p:cNvPr id="1154" name="Google Shape;1154;p74"/>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155" name="Google Shape;1155;p74"/>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lnL cap="flat" cmpd="sng" w="9525">
                      <a:solidFill>
                        <a:srgbClr val="9E9E9E"/>
                      </a:solidFill>
                      <a:prstDash val="solid"/>
                      <a:round/>
                      <a:headEnd len="sm" w="sm" type="none"/>
                      <a:tailEnd len="sm" w="sm" type="none"/>
                    </a:lnL>
                  </a:tcPr>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156" name="Google Shape;1156;p74"/>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157" name="Google Shape;1157;p74"/>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158" name="Google Shape;1158;p74"/>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159" name="Google Shape;1159;p74"/>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160" name="Google Shape;1160;p74"/>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161" name="Google Shape;1161;p74"/>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162" name="Google Shape;1162;p74"/>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163" name="Google Shape;1163;p74"/>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164" name="Google Shape;1164;p74"/>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165" name="Google Shape;1165;p74"/>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166" name="Google Shape;1166;p74"/>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167" name="Google Shape;1167;p74"/>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a:t>
            </a:r>
            <a:r>
              <a:rPr lang="en" sz="1800">
                <a:solidFill>
                  <a:srgbClr val="00FF00"/>
                </a:solidFill>
              </a:rPr>
              <a:t>(5, 4)</a:t>
            </a:r>
            <a:r>
              <a:rPr lang="en" sz="1800">
                <a:solidFill>
                  <a:srgbClr val="999999"/>
                </a:solidFill>
              </a:rPr>
              <a:t>, (6, 5)}</a:t>
            </a:r>
            <a:endParaRPr sz="1800">
              <a:solidFill>
                <a:srgbClr val="999999"/>
              </a:solidFill>
            </a:endParaRPr>
          </a:p>
        </p:txBody>
      </p:sp>
      <p:sp>
        <p:nvSpPr>
          <p:cNvPr id="1168" name="Google Shape;1168;p74"/>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169" name="Google Shape;1169;p74"/>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3" name="Shape 1173"/>
        <p:cNvGrpSpPr/>
        <p:nvPr/>
      </p:nvGrpSpPr>
      <p:grpSpPr>
        <a:xfrm>
          <a:off x="0" y="0"/>
          <a:ext cx="0" cy="0"/>
          <a:chOff x="0" y="0"/>
          <a:chExt cx="0" cy="0"/>
        </a:xfrm>
      </p:grpSpPr>
      <p:sp>
        <p:nvSpPr>
          <p:cNvPr id="1174" name="Google Shape;1174;p75"/>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175" name="Google Shape;1175;p75"/>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lnL cap="flat" cmpd="sng" w="9525">
                      <a:solidFill>
                        <a:srgbClr val="9E9E9E"/>
                      </a:solidFill>
                      <a:prstDash val="solid"/>
                      <a:round/>
                      <a:headEnd len="sm" w="sm" type="none"/>
                      <a:tailEnd len="sm" w="sm" type="none"/>
                    </a:lnL>
                  </a:tcPr>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176" name="Google Shape;1176;p75"/>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177" name="Google Shape;1177;p75"/>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178" name="Google Shape;1178;p75"/>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179" name="Google Shape;1179;p75"/>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180" name="Google Shape;1180;p75"/>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181" name="Google Shape;1181;p75"/>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182" name="Google Shape;1182;p75"/>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183" name="Google Shape;1183;p75"/>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184" name="Google Shape;1184;p75"/>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185" name="Google Shape;1185;p75"/>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186" name="Google Shape;1186;p75"/>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187" name="Google Shape;1187;p75"/>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a:t>
            </a:r>
            <a:r>
              <a:rPr lang="en" sz="1800">
                <a:solidFill>
                  <a:srgbClr val="00FF00"/>
                </a:solidFill>
              </a:rPr>
              <a:t>(6, 5)</a:t>
            </a:r>
            <a:r>
              <a:rPr lang="en" sz="1800">
                <a:solidFill>
                  <a:srgbClr val="999999"/>
                </a:solidFill>
              </a:rPr>
              <a:t>}</a:t>
            </a:r>
            <a:endParaRPr sz="1800">
              <a:solidFill>
                <a:srgbClr val="999999"/>
              </a:solidFill>
            </a:endParaRPr>
          </a:p>
        </p:txBody>
      </p:sp>
      <p:sp>
        <p:nvSpPr>
          <p:cNvPr id="1188" name="Google Shape;1188;p75"/>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189" name="Google Shape;1189;p75"/>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3" name="Shape 1193"/>
        <p:cNvGrpSpPr/>
        <p:nvPr/>
      </p:nvGrpSpPr>
      <p:grpSpPr>
        <a:xfrm>
          <a:off x="0" y="0"/>
          <a:ext cx="0" cy="0"/>
          <a:chOff x="0" y="0"/>
          <a:chExt cx="0" cy="0"/>
        </a:xfrm>
      </p:grpSpPr>
      <p:sp>
        <p:nvSpPr>
          <p:cNvPr id="1194" name="Google Shape;1194;p76"/>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195" name="Google Shape;1195;p76"/>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lnL cap="flat" cmpd="sng" w="9525">
                      <a:solidFill>
                        <a:srgbClr val="9E9E9E"/>
                      </a:solidFill>
                      <a:prstDash val="solid"/>
                      <a:round/>
                      <a:headEnd len="sm" w="sm" type="none"/>
                      <a:tailEnd len="sm" w="sm" type="none"/>
                    </a:lnL>
                  </a:tcPr>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1196" name="Google Shape;1196;p76"/>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197" name="Google Shape;1197;p76"/>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198" name="Google Shape;1198;p76"/>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199" name="Google Shape;1199;p76"/>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200" name="Google Shape;1200;p76"/>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201" name="Google Shape;1201;p76"/>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202" name="Google Shape;1202;p76"/>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203" name="Google Shape;1203;p76"/>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204" name="Google Shape;1204;p76"/>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205" name="Google Shape;1205;p76"/>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206" name="Google Shape;1206;p76"/>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207" name="Google Shape;1207;p76"/>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a:t>
            </a:r>
            <a:r>
              <a:rPr lang="en" sz="1800">
                <a:solidFill>
                  <a:srgbClr val="00FF00"/>
                </a:solidFill>
              </a:rPr>
              <a:t>(6, 5)</a:t>
            </a:r>
            <a:r>
              <a:rPr lang="en" sz="1800">
                <a:solidFill>
                  <a:srgbClr val="999999"/>
                </a:solidFill>
              </a:rPr>
              <a:t>}</a:t>
            </a:r>
            <a:endParaRPr sz="1800">
              <a:solidFill>
                <a:srgbClr val="999999"/>
              </a:solidFill>
            </a:endParaRPr>
          </a:p>
        </p:txBody>
      </p:sp>
      <p:sp>
        <p:nvSpPr>
          <p:cNvPr id="1208" name="Google Shape;1208;p76"/>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209" name="Google Shape;1209;p76"/>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3" name="Shape 1213"/>
        <p:cNvGrpSpPr/>
        <p:nvPr/>
      </p:nvGrpSpPr>
      <p:grpSpPr>
        <a:xfrm>
          <a:off x="0" y="0"/>
          <a:ext cx="0" cy="0"/>
          <a:chOff x="0" y="0"/>
          <a:chExt cx="0" cy="0"/>
        </a:xfrm>
      </p:grpSpPr>
      <p:sp>
        <p:nvSpPr>
          <p:cNvPr id="1214" name="Google Shape;1214;p77"/>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215" name="Google Shape;1215;p77"/>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lnL cap="flat" cmpd="sng" w="9525">
                      <a:solidFill>
                        <a:srgbClr val="9E9E9E"/>
                      </a:solidFill>
                      <a:prstDash val="solid"/>
                      <a:round/>
                      <a:headEnd len="sm" w="sm" type="none"/>
                      <a:tailEnd len="sm" w="sm" type="none"/>
                    </a:lnL>
                  </a:tcPr>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solidFill>
                      <a:srgbClr val="434343"/>
                    </a:solidFill>
                  </a:tcPr>
                </a:tc>
              </a:tr>
            </a:tbl>
          </a:graphicData>
        </a:graphic>
      </p:graphicFrame>
      <p:sp>
        <p:nvSpPr>
          <p:cNvPr id="1216" name="Google Shape;1216;p77"/>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217" name="Google Shape;1217;p77"/>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218" name="Google Shape;1218;p77"/>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219" name="Google Shape;1219;p77"/>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220" name="Google Shape;1220;p77"/>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221" name="Google Shape;1221;p77"/>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222" name="Google Shape;1222;p77"/>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223" name="Google Shape;1223;p77"/>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224" name="Google Shape;1224;p77"/>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225" name="Google Shape;1225;p77"/>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226" name="Google Shape;1226;p77"/>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227" name="Google Shape;1227;p77"/>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a:t>
            </a:r>
            <a:r>
              <a:rPr lang="en" sz="1800">
                <a:solidFill>
                  <a:srgbClr val="00FF00"/>
                </a:solidFill>
              </a:rPr>
              <a:t>(6, 5)</a:t>
            </a:r>
            <a:r>
              <a:rPr lang="en" sz="1800">
                <a:solidFill>
                  <a:srgbClr val="999999"/>
                </a:solidFill>
              </a:rPr>
              <a:t>}</a:t>
            </a:r>
            <a:endParaRPr sz="1800">
              <a:solidFill>
                <a:srgbClr val="999999"/>
              </a:solidFill>
            </a:endParaRPr>
          </a:p>
        </p:txBody>
      </p:sp>
      <p:sp>
        <p:nvSpPr>
          <p:cNvPr id="1228" name="Google Shape;1228;p77"/>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229" name="Google Shape;1229;p77"/>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1230" name="Google Shape;1230;p77"/>
          <p:cNvCxnSpPr/>
          <p:nvPr/>
        </p:nvCxnSpPr>
        <p:spPr>
          <a:xfrm rot="10800000">
            <a:off x="7591617" y="4000898"/>
            <a:ext cx="0" cy="350100"/>
          </a:xfrm>
          <a:prstGeom prst="straightConnector1">
            <a:avLst/>
          </a:prstGeom>
          <a:noFill/>
          <a:ln cap="flat" cmpd="sng" w="19050">
            <a:solidFill>
              <a:srgbClr val="CCCCCC"/>
            </a:solidFill>
            <a:prstDash val="solid"/>
            <a:round/>
            <a:headEnd len="med" w="med" type="none"/>
            <a:tailEnd len="med" w="med" type="triangle"/>
          </a:ln>
        </p:spPr>
      </p:cxnSp>
      <p:cxnSp>
        <p:nvCxnSpPr>
          <p:cNvPr id="1231" name="Google Shape;1231;p77"/>
          <p:cNvCxnSpPr/>
          <p:nvPr/>
        </p:nvCxnSpPr>
        <p:spPr>
          <a:xfrm rot="10800000">
            <a:off x="1847463" y="4004075"/>
            <a:ext cx="5391900" cy="4053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5" name="Shape 1235"/>
        <p:cNvGrpSpPr/>
        <p:nvPr/>
      </p:nvGrpSpPr>
      <p:grpSpPr>
        <a:xfrm>
          <a:off x="0" y="0"/>
          <a:ext cx="0" cy="0"/>
          <a:chOff x="0" y="0"/>
          <a:chExt cx="0" cy="0"/>
        </a:xfrm>
      </p:grpSpPr>
      <p:sp>
        <p:nvSpPr>
          <p:cNvPr id="1236" name="Google Shape;1236;p78"/>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237" name="Google Shape;1237;p78"/>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7</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5</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7</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5</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7</a:t>
                      </a:r>
                      <a:endParaRPr sz="2400">
                        <a:solidFill>
                          <a:srgbClr val="999999"/>
                        </a:solidFill>
                      </a:endParaRPr>
                    </a:p>
                  </a:txBody>
                  <a:tcPr marT="91425" marB="91425" marR="91425" marL="91425"/>
                </a:tc>
              </a:tr>
            </a:tbl>
          </a:graphicData>
        </a:graphic>
      </p:graphicFrame>
      <p:sp>
        <p:nvSpPr>
          <p:cNvPr id="1238" name="Google Shape;1238;p78"/>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239" name="Google Shape;1239;p78"/>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240" name="Google Shape;1240;p78"/>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241" name="Google Shape;1241;p78"/>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242" name="Google Shape;1242;p78"/>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243" name="Google Shape;1243;p78"/>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244" name="Google Shape;1244;p78"/>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245" name="Google Shape;1245;p78"/>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246" name="Google Shape;1246;p78"/>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247" name="Google Shape;1247;p78"/>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248" name="Google Shape;1248;p78"/>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249" name="Google Shape;1249;p78"/>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(6, 5)}</a:t>
            </a:r>
            <a:endParaRPr sz="1800">
              <a:solidFill>
                <a:srgbClr val="999999"/>
              </a:solidFill>
            </a:endParaRPr>
          </a:p>
        </p:txBody>
      </p:sp>
      <p:sp>
        <p:nvSpPr>
          <p:cNvPr id="1250" name="Google Shape;1250;p78"/>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251" name="Google Shape;1251;p78"/>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5" name="Shape 1255"/>
        <p:cNvGrpSpPr/>
        <p:nvPr/>
      </p:nvGrpSpPr>
      <p:grpSpPr>
        <a:xfrm>
          <a:off x="0" y="0"/>
          <a:ext cx="0" cy="0"/>
          <a:chOff x="0" y="0"/>
          <a:chExt cx="0" cy="0"/>
        </a:xfrm>
      </p:grpSpPr>
      <p:sp>
        <p:nvSpPr>
          <p:cNvPr id="1256" name="Google Shape;1256;p79"/>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257" name="Google Shape;1257;p79"/>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7</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5</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7</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5</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00FF00"/>
                          </a:solidFill>
                        </a:rPr>
                        <a:t>7</a:t>
                      </a:r>
                      <a:endParaRPr sz="2400">
                        <a:solidFill>
                          <a:srgbClr val="00FF00"/>
                        </a:solidFill>
                      </a:endParaRPr>
                    </a:p>
                  </a:txBody>
                  <a:tcPr marT="91425" marB="91425" marR="91425" marL="91425"/>
                </a:tc>
              </a:tr>
            </a:tbl>
          </a:graphicData>
        </a:graphic>
      </p:graphicFrame>
      <p:sp>
        <p:nvSpPr>
          <p:cNvPr id="1258" name="Google Shape;1258;p79"/>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259" name="Google Shape;1259;p79"/>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260" name="Google Shape;1260;p79"/>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261" name="Google Shape;1261;p79"/>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262" name="Google Shape;1262;p79"/>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263" name="Google Shape;1263;p79"/>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264" name="Google Shape;1264;p79"/>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265" name="Google Shape;1265;p79"/>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266" name="Google Shape;1266;p79"/>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267" name="Google Shape;1267;p79"/>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268" name="Google Shape;1268;p79"/>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269" name="Google Shape;1269;p79"/>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(6, 5)}</a:t>
            </a:r>
            <a:endParaRPr sz="1800">
              <a:solidFill>
                <a:srgbClr val="999999"/>
              </a:solidFill>
            </a:endParaRPr>
          </a:p>
        </p:txBody>
      </p:sp>
      <p:sp>
        <p:nvSpPr>
          <p:cNvPr id="1270" name="Google Shape;1270;p79"/>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271" name="Google Shape;1271;p79"/>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5" name="Shape 1275"/>
        <p:cNvGrpSpPr/>
        <p:nvPr/>
      </p:nvGrpSpPr>
      <p:grpSpPr>
        <a:xfrm>
          <a:off x="0" y="0"/>
          <a:ext cx="0" cy="0"/>
          <a:chOff x="0" y="0"/>
          <a:chExt cx="0" cy="0"/>
        </a:xfrm>
      </p:grpSpPr>
      <p:sp>
        <p:nvSpPr>
          <p:cNvPr id="1276" name="Google Shape;1276;p80"/>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277" name="Google Shape;1277;p80"/>
          <p:cNvGraphicFramePr/>
          <p:nvPr/>
        </p:nvGraphicFramePr>
        <p:xfrm>
          <a:off x="952500" y="16776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7</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5</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7</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5</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00FF00"/>
                          </a:solidFill>
                        </a:rPr>
                        <a:t>7</a:t>
                      </a:r>
                      <a:endParaRPr sz="2400">
                        <a:solidFill>
                          <a:srgbClr val="00FF00"/>
                        </a:solidFill>
                      </a:endParaRPr>
                    </a:p>
                  </a:txBody>
                  <a:tcPr marT="91425" marB="91425" marR="91425" marL="91425"/>
                </a:tc>
              </a:tr>
            </a:tbl>
          </a:graphicData>
        </a:graphic>
      </p:graphicFrame>
      <p:sp>
        <p:nvSpPr>
          <p:cNvPr id="1278" name="Google Shape;1278;p80"/>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279" name="Google Shape;1279;p80"/>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280" name="Google Shape;1280;p80"/>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281" name="Google Shape;1281;p80"/>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282" name="Google Shape;1282;p80"/>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283" name="Google Shape;1283;p80"/>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284" name="Google Shape;1284;p80"/>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285" name="Google Shape;1285;p80"/>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286" name="Google Shape;1286;p80"/>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287" name="Google Shape;1287;p80"/>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288" name="Google Shape;1288;p80"/>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289" name="Google Shape;1289;p80"/>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(6, 5)}</a:t>
            </a:r>
            <a:endParaRPr sz="1800">
              <a:solidFill>
                <a:srgbClr val="999999"/>
              </a:solidFill>
            </a:endParaRPr>
          </a:p>
        </p:txBody>
      </p:sp>
      <p:sp>
        <p:nvSpPr>
          <p:cNvPr id="1290" name="Google Shape;1290;p80"/>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291" name="Google Shape;1291;p80"/>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1292" name="Google Shape;1292;p80"/>
          <p:cNvCxnSpPr/>
          <p:nvPr/>
        </p:nvCxnSpPr>
        <p:spPr>
          <a:xfrm rot="10800000">
            <a:off x="7591617" y="4000898"/>
            <a:ext cx="0" cy="350100"/>
          </a:xfrm>
          <a:prstGeom prst="straightConnector1">
            <a:avLst/>
          </a:prstGeom>
          <a:noFill/>
          <a:ln cap="flat" cmpd="sng" w="19050">
            <a:solidFill>
              <a:srgbClr val="FF0000"/>
            </a:solidFill>
            <a:prstDash val="solid"/>
            <a:round/>
            <a:headEnd len="med" w="med" type="none"/>
            <a:tailEnd len="med" w="med" type="triangle"/>
          </a:ln>
        </p:spPr>
      </p:cxnSp>
      <p:cxnSp>
        <p:nvCxnSpPr>
          <p:cNvPr id="1293" name="Google Shape;1293;p80"/>
          <p:cNvCxnSpPr/>
          <p:nvPr/>
        </p:nvCxnSpPr>
        <p:spPr>
          <a:xfrm rot="10800000">
            <a:off x="7591617" y="3362129"/>
            <a:ext cx="0" cy="350100"/>
          </a:xfrm>
          <a:prstGeom prst="straightConnector1">
            <a:avLst/>
          </a:prstGeom>
          <a:noFill/>
          <a:ln cap="flat" cmpd="sng" w="19050">
            <a:solidFill>
              <a:srgbClr val="FF0000"/>
            </a:solidFill>
            <a:prstDash val="solid"/>
            <a:round/>
            <a:headEnd len="med" w="med" type="none"/>
            <a:tailEnd len="med" w="med" type="triangle"/>
          </a:ln>
        </p:spPr>
      </p:cxnSp>
      <p:cxnSp>
        <p:nvCxnSpPr>
          <p:cNvPr id="1294" name="Google Shape;1294;p80"/>
          <p:cNvCxnSpPr/>
          <p:nvPr/>
        </p:nvCxnSpPr>
        <p:spPr>
          <a:xfrm rot="10800000">
            <a:off x="4215633" y="2671739"/>
            <a:ext cx="3016200" cy="479100"/>
          </a:xfrm>
          <a:prstGeom prst="straightConnector1">
            <a:avLst/>
          </a:prstGeom>
          <a:noFill/>
          <a:ln cap="flat" cmpd="sng" w="19050">
            <a:solidFill>
              <a:srgbClr val="FF0000"/>
            </a:solidFill>
            <a:prstDash val="solid"/>
            <a:round/>
            <a:headEnd len="med" w="med" type="none"/>
            <a:tailEnd len="med" w="med" type="triangle"/>
          </a:ln>
        </p:spPr>
      </p:cxnSp>
      <p:cxnSp>
        <p:nvCxnSpPr>
          <p:cNvPr id="1295" name="Google Shape;1295;p80"/>
          <p:cNvCxnSpPr/>
          <p:nvPr/>
        </p:nvCxnSpPr>
        <p:spPr>
          <a:xfrm rot="10800000">
            <a:off x="1975000" y="2131350"/>
            <a:ext cx="1612800" cy="4320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9" name="Shape 1299"/>
        <p:cNvGrpSpPr/>
        <p:nvPr/>
      </p:nvGrpSpPr>
      <p:grpSpPr>
        <a:xfrm>
          <a:off x="0" y="0"/>
          <a:ext cx="0" cy="0"/>
          <a:chOff x="0" y="0"/>
          <a:chExt cx="0" cy="0"/>
        </a:xfrm>
      </p:grpSpPr>
      <p:sp>
        <p:nvSpPr>
          <p:cNvPr id="1300" name="Google Shape;1300;p81"/>
          <p:cNvSpPr txBox="1"/>
          <p:nvPr>
            <p:ph type="title"/>
          </p:nvPr>
        </p:nvSpPr>
        <p:spPr>
          <a:xfrm>
            <a:off x="311700" y="289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 Implementation</a:t>
            </a:r>
            <a:endParaRPr/>
          </a:p>
          <a:p>
            <a:pPr indent="0" lvl="0" marL="0" rtl="0" algn="l">
              <a:spcBef>
                <a:spcPts val="0"/>
              </a:spcBef>
              <a:spcAft>
                <a:spcPts val="0"/>
              </a:spcAft>
              <a:buNone/>
            </a:pPr>
            <a:r>
              <a:t/>
            </a:r>
            <a:endParaRPr/>
          </a:p>
        </p:txBody>
      </p:sp>
      <p:sp>
        <p:nvSpPr>
          <p:cNvPr id="1301" name="Google Shape;1301;p81"/>
          <p:cNvSpPr txBox="1"/>
          <p:nvPr>
            <p:ph idx="1" type="body"/>
          </p:nvPr>
        </p:nvSpPr>
        <p:spPr>
          <a:xfrm>
            <a:off x="106825" y="628550"/>
            <a:ext cx="9216900" cy="41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def knapsack(items, max_weight):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v = [x for (x, y) in items]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w = [y for (x, y) in items]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 = [[0 for i in range(max_weight + 1)] for j in</a:t>
            </a:r>
            <a:endParaRPr>
              <a:latin typeface="Courier New"/>
              <a:ea typeface="Courier New"/>
              <a:cs typeface="Courier New"/>
              <a:sym typeface="Courier New"/>
            </a:endParaRPr>
          </a:p>
          <a:p>
            <a:pPr indent="457200" lvl="0" marL="457200" rtl="0" algn="l">
              <a:spcBef>
                <a:spcPts val="0"/>
              </a:spcBef>
              <a:spcAft>
                <a:spcPts val="0"/>
              </a:spcAft>
              <a:buNone/>
            </a:pPr>
            <a:r>
              <a:rPr lang="en">
                <a:latin typeface="Courier New"/>
                <a:ea typeface="Courier New"/>
                <a:cs typeface="Courier New"/>
                <a:sym typeface="Courier New"/>
              </a:rPr>
              <a:t>range(len(items) + 1)]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for i in range(max_weight + 1):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m[0][i] = 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for i in range(items + 1):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for j in range(max_weight + 1):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if w[i] &gt; j:</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m[i][j] = m[i-1][j]</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else: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m[i][j] = max(m[i-1][j], m[i-1][j-w[i]] + v[i])</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return m[len(items)][max_weight]</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LCS: Space saving with “table-filling”</a:t>
            </a:r>
            <a:endParaRPr/>
          </a:p>
          <a:p>
            <a:pPr indent="0" lvl="0" marL="0" rtl="0" algn="l">
              <a:spcBef>
                <a:spcPts val="0"/>
              </a:spcBef>
              <a:spcAft>
                <a:spcPts val="0"/>
              </a:spcAft>
              <a:buNone/>
            </a:pPr>
            <a:r>
              <a:t/>
            </a:r>
            <a:endParaRPr/>
          </a:p>
        </p:txBody>
      </p:sp>
      <p:graphicFrame>
        <p:nvGraphicFramePr>
          <p:cNvPr id="238" name="Google Shape;238;p19"/>
          <p:cNvGraphicFramePr/>
          <p:nvPr/>
        </p:nvGraphicFramePr>
        <p:xfrm>
          <a:off x="807200" y="1625700"/>
          <a:ext cx="3000000" cy="3000000"/>
        </p:xfrm>
        <a:graphic>
          <a:graphicData uri="http://schemas.openxmlformats.org/drawingml/2006/table">
            <a:tbl>
              <a:tblPr>
                <a:noFill/>
                <a:tableStyleId>{CAAEA39E-9764-4A3A-98A4-A36401813EC9}</a:tableStyleId>
              </a:tblPr>
              <a:tblGrid>
                <a:gridCol w="1206500"/>
                <a:gridCol w="1206500"/>
                <a:gridCol w="1206500"/>
                <a:gridCol w="1206500"/>
                <a:gridCol w="1206500"/>
                <a:gridCol w="1206500"/>
              </a:tblGrid>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39" name="Google Shape;239;p19"/>
          <p:cNvSpPr txBox="1"/>
          <p:nvPr/>
        </p:nvSpPr>
        <p:spPr>
          <a:xfrm>
            <a:off x="1208225" y="112170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p:txBody>
      </p:sp>
      <p:sp>
        <p:nvSpPr>
          <p:cNvPr id="240" name="Google Shape;240;p19"/>
          <p:cNvSpPr txBox="1"/>
          <p:nvPr/>
        </p:nvSpPr>
        <p:spPr>
          <a:xfrm>
            <a:off x="2448100" y="111515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X</a:t>
            </a:r>
            <a:endParaRPr>
              <a:solidFill>
                <a:schemeClr val="lt2"/>
              </a:solidFill>
              <a:latin typeface="Courier New"/>
              <a:ea typeface="Courier New"/>
              <a:cs typeface="Courier New"/>
              <a:sym typeface="Courier New"/>
            </a:endParaRPr>
          </a:p>
        </p:txBody>
      </p:sp>
      <p:sp>
        <p:nvSpPr>
          <p:cNvPr id="241" name="Google Shape;241;p19"/>
          <p:cNvSpPr txBox="1"/>
          <p:nvPr/>
        </p:nvSpPr>
        <p:spPr>
          <a:xfrm>
            <a:off x="3598200"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p:txBody>
      </p:sp>
      <p:sp>
        <p:nvSpPr>
          <p:cNvPr id="242" name="Google Shape;242;p19"/>
          <p:cNvSpPr txBox="1"/>
          <p:nvPr/>
        </p:nvSpPr>
        <p:spPr>
          <a:xfrm>
            <a:off x="4796725"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G</a:t>
            </a:r>
            <a:endParaRPr>
              <a:solidFill>
                <a:schemeClr val="lt2"/>
              </a:solidFill>
              <a:latin typeface="Courier New"/>
              <a:ea typeface="Courier New"/>
              <a:cs typeface="Courier New"/>
              <a:sym typeface="Courier New"/>
            </a:endParaRPr>
          </a:p>
        </p:txBody>
      </p:sp>
      <p:sp>
        <p:nvSpPr>
          <p:cNvPr id="243" name="Google Shape;243;p19"/>
          <p:cNvSpPr txBox="1"/>
          <p:nvPr/>
        </p:nvSpPr>
        <p:spPr>
          <a:xfrm>
            <a:off x="5995250"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W</a:t>
            </a:r>
            <a:endParaRPr>
              <a:solidFill>
                <a:schemeClr val="lt2"/>
              </a:solidFill>
              <a:latin typeface="Courier New"/>
              <a:ea typeface="Courier New"/>
              <a:cs typeface="Courier New"/>
              <a:sym typeface="Courier New"/>
            </a:endParaRPr>
          </a:p>
        </p:txBody>
      </p:sp>
      <p:sp>
        <p:nvSpPr>
          <p:cNvPr id="244" name="Google Shape;244;p19"/>
          <p:cNvSpPr txBox="1"/>
          <p:nvPr/>
        </p:nvSpPr>
        <p:spPr>
          <a:xfrm>
            <a:off x="7193775"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T</a:t>
            </a:r>
            <a:endParaRPr>
              <a:solidFill>
                <a:schemeClr val="lt2"/>
              </a:solidFill>
              <a:latin typeface="Courier New"/>
              <a:ea typeface="Courier New"/>
              <a:cs typeface="Courier New"/>
              <a:sym typeface="Courier New"/>
            </a:endParaRPr>
          </a:p>
        </p:txBody>
      </p:sp>
      <p:sp>
        <p:nvSpPr>
          <p:cNvPr id="245" name="Google Shape;245;p19"/>
          <p:cNvSpPr txBox="1"/>
          <p:nvPr/>
        </p:nvSpPr>
        <p:spPr>
          <a:xfrm>
            <a:off x="246050" y="181330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p:txBody>
      </p:sp>
      <p:sp>
        <p:nvSpPr>
          <p:cNvPr id="246" name="Google Shape;246;p19"/>
          <p:cNvSpPr txBox="1"/>
          <p:nvPr/>
        </p:nvSpPr>
        <p:spPr>
          <a:xfrm>
            <a:off x="246050" y="251782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p:txBody>
      </p:sp>
      <p:sp>
        <p:nvSpPr>
          <p:cNvPr id="247" name="Google Shape;247;p19"/>
          <p:cNvSpPr txBox="1"/>
          <p:nvPr/>
        </p:nvSpPr>
        <p:spPr>
          <a:xfrm>
            <a:off x="246050" y="328047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G</a:t>
            </a:r>
            <a:endParaRPr>
              <a:solidFill>
                <a:schemeClr val="lt2"/>
              </a:solidFill>
              <a:latin typeface="Courier New"/>
              <a:ea typeface="Courier New"/>
              <a:cs typeface="Courier New"/>
              <a:sym typeface="Courier New"/>
            </a:endParaRPr>
          </a:p>
        </p:txBody>
      </p:sp>
      <p:sp>
        <p:nvSpPr>
          <p:cNvPr id="248" name="Google Shape;248;p19"/>
          <p:cNvSpPr txBox="1"/>
          <p:nvPr/>
        </p:nvSpPr>
        <p:spPr>
          <a:xfrm>
            <a:off x="246050" y="404312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T</a:t>
            </a:r>
            <a:endParaRPr>
              <a:solidFill>
                <a:schemeClr val="lt2"/>
              </a:solidFill>
              <a:latin typeface="Courier New"/>
              <a:ea typeface="Courier New"/>
              <a:cs typeface="Courier New"/>
              <a:sym typeface="Courier New"/>
            </a:endParaRPr>
          </a:p>
        </p:txBody>
      </p:sp>
      <p:cxnSp>
        <p:nvCxnSpPr>
          <p:cNvPr id="249" name="Google Shape;249;p19"/>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50" name="Google Shape;250;p19"/>
          <p:cNvCxnSpPr/>
          <p:nvPr/>
        </p:nvCxnSpPr>
        <p:spPr>
          <a:xfrm rot="10800000">
            <a:off x="3029275" y="2157750"/>
            <a:ext cx="408300" cy="408300"/>
          </a:xfrm>
          <a:prstGeom prst="straightConnector1">
            <a:avLst/>
          </a:prstGeom>
          <a:noFill/>
          <a:ln cap="flat" cmpd="sng" w="9525">
            <a:solidFill>
              <a:srgbClr val="FF0000"/>
            </a:solidFill>
            <a:prstDash val="solid"/>
            <a:round/>
            <a:headEnd len="med" w="med" type="none"/>
            <a:tailEnd len="med" w="med" type="stealth"/>
          </a:ln>
        </p:spPr>
      </p:cxnSp>
      <p:cxnSp>
        <p:nvCxnSpPr>
          <p:cNvPr id="251" name="Google Shape;251;p19"/>
          <p:cNvCxnSpPr/>
          <p:nvPr/>
        </p:nvCxnSpPr>
        <p:spPr>
          <a:xfrm rot="10800000">
            <a:off x="4263338" y="2778063"/>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252" name="Google Shape;252;p19"/>
          <p:cNvCxnSpPr/>
          <p:nvPr/>
        </p:nvCxnSpPr>
        <p:spPr>
          <a:xfrm rot="10800000">
            <a:off x="5490311"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253" name="Google Shape;253;p19"/>
          <p:cNvCxnSpPr/>
          <p:nvPr/>
        </p:nvCxnSpPr>
        <p:spPr>
          <a:xfrm rot="10800000">
            <a:off x="6717309" y="2778075"/>
            <a:ext cx="384900" cy="0"/>
          </a:xfrm>
          <a:prstGeom prst="straightConnector1">
            <a:avLst/>
          </a:prstGeom>
          <a:noFill/>
          <a:ln cap="flat" cmpd="sng" w="9525">
            <a:solidFill>
              <a:schemeClr val="lt2"/>
            </a:solidFill>
            <a:prstDash val="solid"/>
            <a:round/>
            <a:headEnd len="med" w="med" type="none"/>
            <a:tailEnd len="med" w="med" type="stealth"/>
          </a:ln>
        </p:spPr>
      </p:cxnSp>
      <p:cxnSp>
        <p:nvCxnSpPr>
          <p:cNvPr id="254" name="Google Shape;254;p19"/>
          <p:cNvCxnSpPr/>
          <p:nvPr/>
        </p:nvCxnSpPr>
        <p:spPr>
          <a:xfrm rot="10800000">
            <a:off x="2622450" y="2872800"/>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55" name="Google Shape;255;p19"/>
          <p:cNvCxnSpPr/>
          <p:nvPr/>
        </p:nvCxnSpPr>
        <p:spPr>
          <a:xfrm rot="10800000">
            <a:off x="3820977" y="2892173"/>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56" name="Google Shape;256;p19"/>
          <p:cNvCxnSpPr/>
          <p:nvPr/>
        </p:nvCxnSpPr>
        <p:spPr>
          <a:xfrm rot="10800000">
            <a:off x="4222550" y="2901800"/>
            <a:ext cx="408300" cy="408300"/>
          </a:xfrm>
          <a:prstGeom prst="straightConnector1">
            <a:avLst/>
          </a:prstGeom>
          <a:noFill/>
          <a:ln cap="flat" cmpd="sng" w="9525">
            <a:solidFill>
              <a:srgbClr val="FF0000"/>
            </a:solidFill>
            <a:prstDash val="solid"/>
            <a:round/>
            <a:headEnd len="med" w="med" type="none"/>
            <a:tailEnd len="med" w="med" type="stealth"/>
          </a:ln>
        </p:spPr>
      </p:cxnSp>
      <p:cxnSp>
        <p:nvCxnSpPr>
          <p:cNvPr id="257" name="Google Shape;257;p19"/>
          <p:cNvCxnSpPr/>
          <p:nvPr/>
        </p:nvCxnSpPr>
        <p:spPr>
          <a:xfrm rot="10800000">
            <a:off x="5490288" y="3551238"/>
            <a:ext cx="406800" cy="0"/>
          </a:xfrm>
          <a:prstGeom prst="straightConnector1">
            <a:avLst/>
          </a:prstGeom>
          <a:noFill/>
          <a:ln cap="flat" cmpd="sng" w="9525">
            <a:solidFill>
              <a:srgbClr val="FF0000"/>
            </a:solidFill>
            <a:prstDash val="solid"/>
            <a:round/>
            <a:headEnd len="med" w="med" type="none"/>
            <a:tailEnd len="med" w="med" type="stealth"/>
          </a:ln>
        </p:spPr>
      </p:cxnSp>
      <p:cxnSp>
        <p:nvCxnSpPr>
          <p:cNvPr id="258" name="Google Shape;258;p19"/>
          <p:cNvCxnSpPr/>
          <p:nvPr/>
        </p:nvCxnSpPr>
        <p:spPr>
          <a:xfrm rot="10800000">
            <a:off x="6697038" y="3551238"/>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259" name="Google Shape;259;p19"/>
          <p:cNvCxnSpPr/>
          <p:nvPr/>
        </p:nvCxnSpPr>
        <p:spPr>
          <a:xfrm rot="10800000">
            <a:off x="1869525" y="42557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260" name="Google Shape;260;p19"/>
          <p:cNvCxnSpPr/>
          <p:nvPr/>
        </p:nvCxnSpPr>
        <p:spPr>
          <a:xfrm rot="10800000">
            <a:off x="3820975" y="3635450"/>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61" name="Google Shape;261;p19"/>
          <p:cNvCxnSpPr/>
          <p:nvPr/>
        </p:nvCxnSpPr>
        <p:spPr>
          <a:xfrm rot="10800000">
            <a:off x="5038873" y="3645143"/>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62" name="Google Shape;262;p19"/>
          <p:cNvCxnSpPr/>
          <p:nvPr/>
        </p:nvCxnSpPr>
        <p:spPr>
          <a:xfrm rot="10800000">
            <a:off x="6237400" y="3655661"/>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63" name="Google Shape;263;p19"/>
          <p:cNvCxnSpPr/>
          <p:nvPr/>
        </p:nvCxnSpPr>
        <p:spPr>
          <a:xfrm rot="10800000">
            <a:off x="6683000" y="3645150"/>
            <a:ext cx="408300" cy="408300"/>
          </a:xfrm>
          <a:prstGeom prst="straightConnector1">
            <a:avLst/>
          </a:prstGeom>
          <a:noFill/>
          <a:ln cap="flat" cmpd="sng" w="9525">
            <a:solidFill>
              <a:srgbClr val="FF0000"/>
            </a:solidFill>
            <a:prstDash val="solid"/>
            <a:round/>
            <a:headEnd len="med" w="med" type="none"/>
            <a:tailEnd len="med" w="med" type="stealth"/>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5" name="Shape 1305"/>
        <p:cNvGrpSpPr/>
        <p:nvPr/>
      </p:nvGrpSpPr>
      <p:grpSpPr>
        <a:xfrm>
          <a:off x="0" y="0"/>
          <a:ext cx="0" cy="0"/>
          <a:chOff x="0" y="0"/>
          <a:chExt cx="0" cy="0"/>
        </a:xfrm>
      </p:grpSpPr>
      <p:sp>
        <p:nvSpPr>
          <p:cNvPr id="1306" name="Google Shape;1306;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sp>
        <p:nvSpPr>
          <p:cNvPr id="1307" name="Google Shape;1307;p82"/>
          <p:cNvSpPr txBox="1"/>
          <p:nvPr>
            <p:ph idx="1" type="body"/>
          </p:nvPr>
        </p:nvSpPr>
        <p:spPr>
          <a:xfrm>
            <a:off x="311700" y="1152475"/>
            <a:ext cx="8520600" cy="390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Runtime analysis:  </a:t>
            </a:r>
            <a:r>
              <a:rPr i="1" lang="en"/>
              <a:t>O(nW)</a:t>
            </a:r>
            <a:endParaRPr/>
          </a:p>
          <a:p>
            <a:pPr indent="-317500" lvl="1" marL="914400" rtl="0" algn="l">
              <a:spcBef>
                <a:spcPts val="0"/>
              </a:spcBef>
              <a:spcAft>
                <a:spcPts val="0"/>
              </a:spcAft>
              <a:buSzPts val="1400"/>
              <a:buChar char="○"/>
            </a:pPr>
            <a:r>
              <a:rPr lang="en"/>
              <a:t>filling an </a:t>
            </a:r>
            <a:r>
              <a:rPr i="1" lang="en"/>
              <a:t>n </a:t>
            </a:r>
            <a:r>
              <a:rPr lang="en"/>
              <a:t>x </a:t>
            </a:r>
            <a:r>
              <a:rPr i="1" lang="en"/>
              <a:t>W</a:t>
            </a:r>
            <a:r>
              <a:rPr lang="en"/>
              <a:t> grid</a:t>
            </a:r>
            <a:endParaRPr/>
          </a:p>
          <a:p>
            <a:pPr indent="-317500" lvl="1" marL="914400" rtl="0" algn="l">
              <a:spcBef>
                <a:spcPts val="0"/>
              </a:spcBef>
              <a:spcAft>
                <a:spcPts val="0"/>
              </a:spcAft>
              <a:buSzPts val="1400"/>
              <a:buChar char="○"/>
            </a:pPr>
            <a:r>
              <a:rPr lang="en"/>
              <a:t>constant time to fill a cell</a:t>
            </a:r>
            <a:endParaRPr/>
          </a:p>
          <a:p>
            <a:pPr indent="-342900" lvl="0" marL="457200" rtl="0" algn="l">
              <a:spcBef>
                <a:spcPts val="0"/>
              </a:spcBef>
              <a:spcAft>
                <a:spcPts val="0"/>
              </a:spcAft>
              <a:buSzPts val="1800"/>
              <a:buChar char="●"/>
            </a:pPr>
            <a:r>
              <a:rPr lang="en"/>
              <a:t>Space is also </a:t>
            </a:r>
            <a:r>
              <a:rPr i="1" lang="en"/>
              <a:t>O(nW)</a:t>
            </a:r>
            <a:endParaRPr/>
          </a:p>
          <a:p>
            <a:pPr indent="-317500" lvl="1" marL="914400" rtl="0" algn="l">
              <a:spcBef>
                <a:spcPts val="0"/>
              </a:spcBef>
              <a:spcAft>
                <a:spcPts val="0"/>
              </a:spcAft>
              <a:buSzPts val="1400"/>
              <a:buChar char="○"/>
            </a:pPr>
            <a:r>
              <a:rPr lang="en"/>
              <a:t>Only storing a single number</a:t>
            </a:r>
            <a:endParaRPr/>
          </a:p>
          <a:p>
            <a:pPr indent="-342900" lvl="0" marL="457200" rtl="0" algn="l">
              <a:spcBef>
                <a:spcPts val="0"/>
              </a:spcBef>
              <a:spcAft>
                <a:spcPts val="0"/>
              </a:spcAft>
              <a:buSzPts val="1800"/>
              <a:buChar char="●"/>
            </a:pPr>
            <a:r>
              <a:rPr lang="en"/>
              <a:t>Polynomial!</a:t>
            </a:r>
            <a:endParaRPr/>
          </a:p>
          <a:p>
            <a:pPr indent="-342900" lvl="0" marL="457200" rtl="0" algn="l">
              <a:spcBef>
                <a:spcPts val="0"/>
              </a:spcBef>
              <a:spcAft>
                <a:spcPts val="0"/>
              </a:spcAft>
              <a:buSzPts val="1800"/>
              <a:buChar char="●"/>
            </a:pPr>
            <a:r>
              <a:rPr lang="en"/>
              <a:t>....except not really</a:t>
            </a:r>
            <a:endParaRPr/>
          </a:p>
          <a:p>
            <a:pPr indent="-342900" lvl="0" marL="457200" rtl="0" algn="l">
              <a:spcBef>
                <a:spcPts val="0"/>
              </a:spcBef>
              <a:spcAft>
                <a:spcPts val="0"/>
              </a:spcAft>
              <a:buSzPts val="1800"/>
              <a:buChar char="●"/>
            </a:pPr>
            <a:r>
              <a:rPr lang="en"/>
              <a:t>Runtime is proportional to </a:t>
            </a:r>
            <a:r>
              <a:rPr i="1" lang="en"/>
              <a:t>W</a:t>
            </a:r>
            <a:r>
              <a:rPr lang="en"/>
              <a:t> which isn’t the size of the input but instead the magnitude of one of the input values.</a:t>
            </a:r>
            <a:endParaRPr/>
          </a:p>
          <a:p>
            <a:pPr indent="-317500" lvl="1" marL="914400" rtl="0" algn="l">
              <a:spcBef>
                <a:spcPts val="0"/>
              </a:spcBef>
              <a:spcAft>
                <a:spcPts val="0"/>
              </a:spcAft>
              <a:buSzPts val="1400"/>
              <a:buChar char="○"/>
            </a:pPr>
            <a:r>
              <a:rPr lang="en"/>
              <a:t>1 and 2</a:t>
            </a:r>
            <a:r>
              <a:rPr baseline="30000" lang="en"/>
              <a:t>63</a:t>
            </a:r>
            <a:r>
              <a:rPr lang="en"/>
              <a:t> can both be stored in the same amount of space</a:t>
            </a:r>
            <a:endParaRPr/>
          </a:p>
          <a:p>
            <a:pPr indent="-342900" lvl="0" marL="457200" rtl="0" algn="l">
              <a:spcBef>
                <a:spcPts val="0"/>
              </a:spcBef>
              <a:spcAft>
                <a:spcPts val="0"/>
              </a:spcAft>
              <a:buSzPts val="1800"/>
              <a:buChar char="●"/>
            </a:pPr>
            <a:r>
              <a:rPr i="1" lang="en"/>
              <a:t>O(nW)</a:t>
            </a:r>
            <a:r>
              <a:rPr lang="en"/>
              <a:t> is considered </a:t>
            </a:r>
            <a:r>
              <a:rPr i="1" lang="en"/>
              <a:t>pseudo-polynomial</a:t>
            </a:r>
            <a:endParaRPr i="1"/>
          </a:p>
          <a:p>
            <a:pPr indent="-317500" lvl="1" marL="914400" rtl="0" algn="l">
              <a:spcBef>
                <a:spcPts val="0"/>
              </a:spcBef>
              <a:spcAft>
                <a:spcPts val="0"/>
              </a:spcAft>
              <a:buSzPts val="1400"/>
              <a:buChar char="○"/>
            </a:pPr>
            <a:r>
              <a:rPr lang="en"/>
              <a:t>Technically, still exponential runtime</a:t>
            </a:r>
            <a:endParaRPr/>
          </a:p>
          <a:p>
            <a:pPr indent="-317500" lvl="1" marL="914400" rtl="0" algn="l">
              <a:spcBef>
                <a:spcPts val="0"/>
              </a:spcBef>
              <a:spcAft>
                <a:spcPts val="0"/>
              </a:spcAft>
              <a:buSzPts val="1400"/>
              <a:buChar char="○"/>
            </a:pPr>
            <a:r>
              <a:rPr lang="en"/>
              <a:t>In practice, generally more useful than “genuine” exponential algorithms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1" name="Shape 1311"/>
        <p:cNvGrpSpPr/>
        <p:nvPr/>
      </p:nvGrpSpPr>
      <p:grpSpPr>
        <a:xfrm>
          <a:off x="0" y="0"/>
          <a:ext cx="0" cy="0"/>
          <a:chOff x="0" y="0"/>
          <a:chExt cx="0" cy="0"/>
        </a:xfrm>
      </p:grpSpPr>
      <p:sp>
        <p:nvSpPr>
          <p:cNvPr id="1312" name="Google Shape;1312;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sp>
        <p:nvSpPr>
          <p:cNvPr id="1313" name="Google Shape;1313;p83"/>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 can we do better?</a:t>
            </a:r>
            <a:endParaRPr/>
          </a:p>
          <a:p>
            <a:pPr indent="-342900" lvl="0" marL="457200" rtl="0" algn="l">
              <a:spcBef>
                <a:spcPts val="0"/>
              </a:spcBef>
              <a:spcAft>
                <a:spcPts val="0"/>
              </a:spcAft>
              <a:buSzPts val="1800"/>
              <a:buChar char="●"/>
            </a:pPr>
            <a:r>
              <a:rPr lang="en"/>
              <a:t>Nope!</a:t>
            </a:r>
            <a:endParaRPr/>
          </a:p>
          <a:p>
            <a:pPr indent="-317500" lvl="1" marL="914400" rtl="0" algn="l">
              <a:spcBef>
                <a:spcPts val="0"/>
              </a:spcBef>
              <a:spcAft>
                <a:spcPts val="0"/>
              </a:spcAft>
              <a:buSzPts val="1400"/>
              <a:buChar char="○"/>
            </a:pPr>
            <a:r>
              <a:rPr lang="en"/>
              <a:t>Or at least, if you figure out how you’ll win $1 Million</a:t>
            </a:r>
            <a:endParaRPr/>
          </a:p>
          <a:p>
            <a:pPr indent="-317500" lvl="1" marL="914400" rtl="0" algn="l">
              <a:spcBef>
                <a:spcPts val="0"/>
              </a:spcBef>
              <a:spcAft>
                <a:spcPts val="0"/>
              </a:spcAft>
              <a:buSzPts val="1400"/>
              <a:buChar char="○"/>
            </a:pPr>
            <a:r>
              <a:rPr lang="en"/>
              <a:t>...and possibly also be able to break RSA</a:t>
            </a:r>
            <a:endParaRPr/>
          </a:p>
          <a:p>
            <a:pPr indent="-342900" lvl="0" marL="457200" rtl="0" algn="l">
              <a:spcBef>
                <a:spcPts val="0"/>
              </a:spcBef>
              <a:spcAft>
                <a:spcPts val="0"/>
              </a:spcAft>
              <a:buSzPts val="1800"/>
              <a:buChar char="●"/>
            </a:pPr>
            <a:r>
              <a:rPr lang="en"/>
              <a:t>Surprise: the Knapsack Problem is </a:t>
            </a:r>
            <a:r>
              <a:rPr i="1" lang="en"/>
              <a:t>NP-complete</a:t>
            </a:r>
            <a:endParaRPr i="1"/>
          </a:p>
          <a:p>
            <a:pPr indent="-342900" lvl="0" marL="457200" rtl="0" algn="l">
              <a:spcBef>
                <a:spcPts val="0"/>
              </a:spcBef>
              <a:spcAft>
                <a:spcPts val="0"/>
              </a:spcAft>
              <a:buSzPts val="1800"/>
              <a:buChar char="●"/>
            </a:pPr>
            <a:r>
              <a:rPr lang="en"/>
              <a:t>Problems in NP are ones that are hard to solve, but it’s easy to verify the solution</a:t>
            </a:r>
            <a:endParaRPr/>
          </a:p>
          <a:p>
            <a:pPr indent="-342900" lvl="0" marL="457200" rtl="0" algn="l">
              <a:spcBef>
                <a:spcPts val="0"/>
              </a:spcBef>
              <a:spcAft>
                <a:spcPts val="0"/>
              </a:spcAft>
              <a:buSzPts val="1800"/>
              <a:buChar char="●"/>
            </a:pPr>
            <a:r>
              <a:rPr lang="en"/>
              <a:t>NP-complete means that it is “equivalent” to other </a:t>
            </a:r>
            <a:endParaRPr/>
          </a:p>
          <a:p>
            <a:pPr indent="-317500" lvl="1" marL="914400" rtl="0" algn="l">
              <a:spcBef>
                <a:spcPts val="0"/>
              </a:spcBef>
              <a:spcAft>
                <a:spcPts val="0"/>
              </a:spcAft>
              <a:buSzPts val="1400"/>
              <a:buChar char="○"/>
            </a:pPr>
            <a:r>
              <a:rPr lang="en"/>
              <a:t>Graph coloring</a:t>
            </a:r>
            <a:endParaRPr/>
          </a:p>
          <a:p>
            <a:pPr indent="-317500" lvl="1" marL="914400" rtl="0" algn="l">
              <a:spcBef>
                <a:spcPts val="0"/>
              </a:spcBef>
              <a:spcAft>
                <a:spcPts val="0"/>
              </a:spcAft>
              <a:buSzPts val="1400"/>
              <a:buChar char="○"/>
            </a:pPr>
            <a:r>
              <a:rPr lang="en"/>
              <a:t>Traveling salesman</a:t>
            </a:r>
            <a:endParaRPr/>
          </a:p>
          <a:p>
            <a:pPr indent="-317500" lvl="1" marL="914400" rtl="0" algn="l">
              <a:spcBef>
                <a:spcPts val="0"/>
              </a:spcBef>
              <a:spcAft>
                <a:spcPts val="0"/>
              </a:spcAft>
              <a:buSzPts val="1400"/>
              <a:buChar char="○"/>
            </a:pPr>
            <a:r>
              <a:rPr lang="en"/>
              <a:t>3-SAT</a:t>
            </a:r>
            <a:endParaRPr/>
          </a:p>
          <a:p>
            <a:pPr indent="-317500" lvl="1" marL="914400" rtl="0" algn="l">
              <a:spcBef>
                <a:spcPts val="0"/>
              </a:spcBef>
              <a:spcAft>
                <a:spcPts val="0"/>
              </a:spcAft>
              <a:buSzPts val="1400"/>
              <a:buChar char="○"/>
            </a:pPr>
            <a:r>
              <a:rPr lang="en"/>
              <a:t>etc. etc.</a:t>
            </a:r>
            <a:endParaRPr/>
          </a:p>
          <a:p>
            <a:pPr indent="-342900" lvl="0" marL="457200" rtl="0" algn="l">
              <a:spcBef>
                <a:spcPts val="0"/>
              </a:spcBef>
              <a:spcAft>
                <a:spcPts val="0"/>
              </a:spcAft>
              <a:buSzPts val="1800"/>
              <a:buChar char="●"/>
            </a:pPr>
            <a:r>
              <a:rPr lang="en"/>
              <a:t>Just because they aren’t in P doesn’t mean there aren’t sometimes “good enough” algorithms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Longest common subsequence</a:t>
            </a:r>
            <a:endParaRPr/>
          </a:p>
        </p:txBody>
      </p:sp>
      <p:sp>
        <p:nvSpPr>
          <p:cNvPr id="269" name="Google Shape;269;p20"/>
          <p:cNvSpPr txBox="1"/>
          <p:nvPr>
            <p:ph idx="1" type="body"/>
          </p:nvPr>
        </p:nvSpPr>
        <p:spPr>
          <a:xfrm>
            <a:off x="311700" y="1152475"/>
            <a:ext cx="8520600" cy="116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Iterative “table-filling” runtime complexity</a:t>
            </a:r>
            <a:endParaRPr/>
          </a:p>
          <a:p>
            <a:pPr indent="-317500" lvl="1" marL="914400" rtl="0" algn="l">
              <a:spcBef>
                <a:spcPts val="0"/>
              </a:spcBef>
              <a:spcAft>
                <a:spcPts val="0"/>
              </a:spcAft>
              <a:buSzPts val="1400"/>
              <a:buChar char="○"/>
            </a:pPr>
            <a:r>
              <a:rPr lang="en"/>
              <a:t>Filling in an n * m grid, so </a:t>
            </a:r>
            <a:r>
              <a:rPr i="1" lang="en"/>
              <a:t>O(nm)</a:t>
            </a:r>
            <a:endParaRPr i="1"/>
          </a:p>
          <a:p>
            <a:pPr indent="-317500" lvl="1" marL="914400" rtl="0" algn="l">
              <a:spcBef>
                <a:spcPts val="0"/>
              </a:spcBef>
              <a:spcAft>
                <a:spcPts val="0"/>
              </a:spcAft>
              <a:buSzPts val="1400"/>
              <a:buChar char="○"/>
            </a:pPr>
            <a:r>
              <a:rPr lang="en"/>
              <a:t>Space is worse, because we’re storing the whole string</a:t>
            </a:r>
            <a:endParaRPr/>
          </a:p>
          <a:p>
            <a:pPr indent="-317500" lvl="2" marL="1371600" rtl="0" algn="l">
              <a:spcBef>
                <a:spcPts val="0"/>
              </a:spcBef>
              <a:spcAft>
                <a:spcPts val="0"/>
              </a:spcAft>
              <a:buSzPts val="1400"/>
              <a:buChar char="■"/>
            </a:pPr>
            <a:r>
              <a:rPr lang="en"/>
              <a:t>Can improve by only storing the path to the previous call, and reconstruct answer later</a:t>
            </a:r>
            <a:endParaRPr/>
          </a:p>
        </p:txBody>
      </p:sp>
      <p:sp>
        <p:nvSpPr>
          <p:cNvPr id="270" name="Google Shape;270;p20"/>
          <p:cNvSpPr txBox="1"/>
          <p:nvPr/>
        </p:nvSpPr>
        <p:spPr>
          <a:xfrm>
            <a:off x="2313675" y="3550625"/>
            <a:ext cx="5125800" cy="5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0"/>
          <p:cNvSpPr txBox="1"/>
          <p:nvPr>
            <p:ph idx="1" type="body"/>
          </p:nvPr>
        </p:nvSpPr>
        <p:spPr>
          <a:xfrm>
            <a:off x="311700" y="2189100"/>
            <a:ext cx="8520600" cy="261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Recursive memoization runtime complexity</a:t>
            </a:r>
            <a:endParaRPr/>
          </a:p>
          <a:p>
            <a:pPr indent="-317500" lvl="1" marL="914400" rtl="0" algn="l">
              <a:spcBef>
                <a:spcPts val="0"/>
              </a:spcBef>
              <a:spcAft>
                <a:spcPts val="0"/>
              </a:spcAft>
              <a:buSzPts val="1400"/>
              <a:buChar char="○"/>
            </a:pPr>
            <a:r>
              <a:rPr lang="en"/>
              <a:t>Essentially memoizing values for the cells visited</a:t>
            </a:r>
            <a:endParaRPr/>
          </a:p>
          <a:p>
            <a:pPr indent="-317500" lvl="1" marL="914400" rtl="0" algn="l">
              <a:spcBef>
                <a:spcPts val="0"/>
              </a:spcBef>
              <a:spcAft>
                <a:spcPts val="0"/>
              </a:spcAft>
              <a:buSzPts val="1400"/>
              <a:buChar char="○"/>
            </a:pPr>
            <a:r>
              <a:rPr i="1" lang="en"/>
              <a:t>O(nm) </a:t>
            </a:r>
            <a:r>
              <a:rPr lang="en"/>
              <a:t>still a reasonable upper bound</a:t>
            </a:r>
            <a:endParaRPr/>
          </a:p>
          <a:p>
            <a:pPr indent="-317500" lvl="1" marL="914400" rtl="0" algn="l">
              <a:spcBef>
                <a:spcPts val="0"/>
              </a:spcBef>
              <a:spcAft>
                <a:spcPts val="0"/>
              </a:spcAft>
              <a:buSzPts val="1400"/>
              <a:buChar char="○"/>
            </a:pPr>
            <a:r>
              <a:rPr lang="en"/>
              <a:t>Space can be improved in a similar way</a:t>
            </a:r>
            <a:endParaRPr/>
          </a:p>
          <a:p>
            <a:pPr indent="-342900" lvl="0" marL="457200" rtl="0" algn="l">
              <a:spcBef>
                <a:spcPts val="0"/>
              </a:spcBef>
              <a:spcAft>
                <a:spcPts val="0"/>
              </a:spcAft>
              <a:buSzPts val="1800"/>
              <a:buChar char="●"/>
            </a:pPr>
            <a:r>
              <a:rPr lang="en"/>
              <a:t>Practical applications</a:t>
            </a:r>
            <a:endParaRPr/>
          </a:p>
          <a:p>
            <a:pPr indent="-317500" lvl="1" marL="914400" rtl="0" algn="l">
              <a:spcBef>
                <a:spcPts val="0"/>
              </a:spcBef>
              <a:spcAft>
                <a:spcPts val="0"/>
              </a:spcAft>
              <a:buSzPts val="1400"/>
              <a:buChar char="○"/>
            </a:pPr>
            <a:r>
              <a:rPr lang="en"/>
              <a:t>diff</a:t>
            </a:r>
            <a:endParaRPr/>
          </a:p>
          <a:p>
            <a:pPr indent="-317500" lvl="1" marL="914400" rtl="0" algn="l">
              <a:spcBef>
                <a:spcPts val="0"/>
              </a:spcBef>
              <a:spcAft>
                <a:spcPts val="0"/>
              </a:spcAft>
              <a:buSzPts val="1400"/>
              <a:buChar char="○"/>
            </a:pPr>
            <a:r>
              <a:rPr lang="en"/>
              <a:t>version control systems</a:t>
            </a:r>
            <a:endParaRPr/>
          </a:p>
          <a:p>
            <a:pPr indent="-317500" lvl="1" marL="914400" rtl="0" algn="l">
              <a:spcBef>
                <a:spcPts val="0"/>
              </a:spcBef>
              <a:spcAft>
                <a:spcPts val="0"/>
              </a:spcAft>
              <a:buSzPts val="1400"/>
              <a:buChar char="○"/>
            </a:pPr>
            <a:r>
              <a:rPr lang="en"/>
              <a:t>bioinformatics</a:t>
            </a:r>
            <a:endParaRPr/>
          </a:p>
          <a:p>
            <a:pPr indent="-317500" lvl="1" marL="914400" rtl="0" algn="l">
              <a:spcBef>
                <a:spcPts val="0"/>
              </a:spcBef>
              <a:spcAft>
                <a:spcPts val="0"/>
              </a:spcAft>
              <a:buSzPts val="1400"/>
              <a:buChar char="○"/>
            </a:pPr>
            <a:r>
              <a:rPr lang="en"/>
              <a:t>computational linguistics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LCS application</a:t>
            </a:r>
            <a:r>
              <a:rPr lang="en"/>
              <a:t>: diff</a:t>
            </a:r>
            <a:endParaRPr/>
          </a:p>
        </p:txBody>
      </p:sp>
      <p:sp>
        <p:nvSpPr>
          <p:cNvPr id="277" name="Google Shape;277;p21"/>
          <p:cNvSpPr txBox="1"/>
          <p:nvPr/>
        </p:nvSpPr>
        <p:spPr>
          <a:xfrm>
            <a:off x="2591100" y="1567325"/>
            <a:ext cx="39618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Sequence 1:  A B D F H Y Z</a:t>
            </a:r>
            <a:endParaRPr sz="1800">
              <a:solidFill>
                <a:schemeClr val="lt2"/>
              </a:solidFill>
            </a:endParaRPr>
          </a:p>
          <a:p>
            <a:pPr indent="0" lvl="0" marL="0" rtl="0" algn="l">
              <a:spcBef>
                <a:spcPts val="1000"/>
              </a:spcBef>
              <a:spcAft>
                <a:spcPts val="1000"/>
              </a:spcAft>
              <a:buNone/>
            </a:pPr>
            <a:r>
              <a:rPr lang="en" sz="1800">
                <a:solidFill>
                  <a:schemeClr val="lt2"/>
                </a:solidFill>
              </a:rPr>
              <a:t>Sequence 2:  A B C F H W X Y Z</a:t>
            </a:r>
            <a:endParaRPr sz="18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