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53"/>
  </p:notesMasterIdLst>
  <p:sldIdLst>
    <p:sldId id="256" r:id="rId2"/>
    <p:sldId id="258" r:id="rId3"/>
    <p:sldId id="282" r:id="rId4"/>
    <p:sldId id="362" r:id="rId5"/>
    <p:sldId id="329" r:id="rId6"/>
    <p:sldId id="330" r:id="rId7"/>
    <p:sldId id="363" r:id="rId8"/>
    <p:sldId id="331" r:id="rId9"/>
    <p:sldId id="327" r:id="rId10"/>
    <p:sldId id="328" r:id="rId11"/>
    <p:sldId id="368" r:id="rId12"/>
    <p:sldId id="332" r:id="rId13"/>
    <p:sldId id="357" r:id="rId14"/>
    <p:sldId id="358" r:id="rId15"/>
    <p:sldId id="335" r:id="rId16"/>
    <p:sldId id="359" r:id="rId17"/>
    <p:sldId id="360" r:id="rId18"/>
    <p:sldId id="361" r:id="rId19"/>
    <p:sldId id="284" r:id="rId20"/>
    <p:sldId id="364" r:id="rId21"/>
    <p:sldId id="285" r:id="rId22"/>
    <p:sldId id="366" r:id="rId23"/>
    <p:sldId id="365" r:id="rId24"/>
    <p:sldId id="287" r:id="rId25"/>
    <p:sldId id="288" r:id="rId26"/>
    <p:sldId id="289" r:id="rId27"/>
    <p:sldId id="286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69" r:id="rId49"/>
    <p:sldId id="370" r:id="rId50"/>
    <p:sldId id="371" r:id="rId51"/>
    <p:sldId id="37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01600" cy="1219200"/>
          </a:xfrm>
          <a:prstGeom prst="rect">
            <a:avLst/>
          </a:prstGeom>
          <a:solidFill>
            <a:srgbClr val="99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7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9/11/2019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  <p:sldLayoutId id="2147483710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-m3loHVbJw?t=9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nelltech/CS5112-F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Some slides from: K. Wayne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Dijkstra’s</a:t>
            </a:r>
            <a:r>
              <a:rPr lang="en-US" sz="36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6E4-9D83-4F9E-9731-228EB40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6B4E-FEF1-4A13-9C89-F362795E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shortest paths</a:t>
            </a:r>
          </a:p>
          <a:p>
            <a:pPr lvl="1"/>
            <a:r>
              <a:rPr lang="en-US" dirty="0"/>
              <a:t>E.N. Mortensen and W.A. Barrett, Interactive Segmentation with Intelligent Scissors, SIGGRAPH 1995</a:t>
            </a:r>
          </a:p>
          <a:p>
            <a:r>
              <a:rPr lang="en-US" dirty="0"/>
              <a:t>Adobe calls this the “Magnetic Lasso”</a:t>
            </a:r>
          </a:p>
          <a:p>
            <a:r>
              <a:rPr lang="en-US" dirty="0"/>
              <a:t>Video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3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Time Warping (DTW)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0598"/>
          <a:stretch/>
        </p:blipFill>
        <p:spPr>
          <a:xfrm>
            <a:off x="609600" y="2008773"/>
            <a:ext cx="5468251" cy="4378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9746"/>
          <a:stretch/>
        </p:blipFill>
        <p:spPr>
          <a:xfrm>
            <a:off x="6257924" y="2008774"/>
            <a:ext cx="5562601" cy="4378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04213"/>
            <a:ext cx="5382151" cy="46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530B-2E8B-4B4C-9B33-8D7522B1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Pirate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5F3D-ED6F-4366-A93A-E6A99A080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Pirates always start their sentences with “Barkeep!”</a:t>
            </a:r>
          </a:p>
          <a:p>
            <a:pPr lvl="1"/>
            <a:r>
              <a:rPr lang="en-US" dirty="0"/>
              <a:t>90% of the time they next say “More” (i.e., they order)</a:t>
            </a:r>
          </a:p>
          <a:p>
            <a:pPr lvl="1"/>
            <a:r>
              <a:rPr lang="en-US" dirty="0"/>
              <a:t>10% of the time they next say “</a:t>
            </a:r>
            <a:r>
              <a:rPr lang="en-US" dirty="0" err="1"/>
              <a:t>Yer</a:t>
            </a:r>
            <a:r>
              <a:rPr lang="en-US" dirty="0"/>
              <a:t> a” (i.e., they insult)</a:t>
            </a:r>
          </a:p>
          <a:p>
            <a:pPr lvl="1"/>
            <a:r>
              <a:rPr lang="en-US" dirty="0"/>
              <a:t>If they say “More”, they next say:</a:t>
            </a:r>
          </a:p>
          <a:p>
            <a:pPr lvl="2"/>
            <a:r>
              <a:rPr lang="en-US" dirty="0"/>
              <a:t>60% “Of your best”</a:t>
            </a:r>
          </a:p>
          <a:p>
            <a:pPr lvl="2"/>
            <a:r>
              <a:rPr lang="en-US" dirty="0"/>
              <a:t>40% “Of the same”</a:t>
            </a:r>
          </a:p>
          <a:p>
            <a:r>
              <a:rPr lang="en-US" dirty="0"/>
              <a:t>Lots more rules, discovered by experts in pirate linguistics</a:t>
            </a:r>
          </a:p>
          <a:p>
            <a:r>
              <a:rPr lang="en-US" dirty="0"/>
              <a:t>Question: what sentence is a pirate most likely to say?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8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Pirate grammar as a 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24034" y="2571744"/>
            <a:ext cx="1209676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“Barkeep!”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8480" y="2571744"/>
            <a:ext cx="1571636" cy="1905008"/>
            <a:chOff x="1428728" y="1928802"/>
            <a:chExt cx="1571636" cy="19050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428728" y="2309405"/>
              <a:ext cx="500066" cy="79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928794" y="1928802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“More”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33564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</a:t>
              </a:r>
              <a:r>
                <a:rPr lang="en-US" sz="1500" dirty="0" err="1">
                  <a:solidFill>
                    <a:schemeClr val="tx1"/>
                  </a:solidFill>
                </a:rPr>
                <a:t>Yer</a:t>
              </a:r>
              <a:r>
                <a:rPr lang="en-US" sz="1500" dirty="0">
                  <a:solidFill>
                    <a:schemeClr val="tx1"/>
                  </a:solidFill>
                </a:rPr>
                <a:t> a”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393009" y="2536025"/>
              <a:ext cx="571504" cy="500066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10116" y="2571744"/>
            <a:ext cx="1852618" cy="3048016"/>
            <a:chOff x="3000364" y="1928802"/>
            <a:chExt cx="1852618" cy="3048016"/>
          </a:xfrm>
        </p:grpSpPr>
        <p:sp>
          <p:nvSpPr>
            <p:cNvPr id="12" name="Rounded Rectangle 11"/>
            <p:cNvSpPr/>
            <p:nvPr/>
          </p:nvSpPr>
          <p:spPr>
            <a:xfrm>
              <a:off x="3786182" y="1928802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“of your best”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786182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“of the same”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786182" y="4214818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“scurvy”</a:t>
              </a:r>
            </a:p>
          </p:txBody>
        </p:sp>
        <p:cxnSp>
          <p:nvCxnSpPr>
            <p:cNvPr id="15" name="Straight Arrow Connector 14"/>
            <p:cNvCxnSpPr>
              <a:endCxn id="14" idx="1"/>
            </p:cNvCxnSpPr>
            <p:nvPr/>
          </p:nvCxnSpPr>
          <p:spPr>
            <a:xfrm rot="16200000" flipH="1">
              <a:off x="2905513" y="3715149"/>
              <a:ext cx="975520" cy="785818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2905513" y="2452281"/>
              <a:ext cx="975520" cy="785818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1"/>
            </p:cNvCxnSpPr>
            <p:nvPr/>
          </p:nvCxnSpPr>
          <p:spPr>
            <a:xfrm>
              <a:off x="3000364" y="2309405"/>
              <a:ext cx="785818" cy="397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667504" y="2571744"/>
            <a:ext cx="2857520" cy="3048016"/>
            <a:chOff x="4857752" y="1928802"/>
            <a:chExt cx="2857520" cy="3048016"/>
          </a:xfrm>
        </p:grpSpPr>
        <p:sp>
          <p:nvSpPr>
            <p:cNvPr id="19" name="Rounded Rectangle 18"/>
            <p:cNvSpPr/>
            <p:nvPr/>
          </p:nvSpPr>
          <p:spPr>
            <a:xfrm>
              <a:off x="6648472" y="1928802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“grog!”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648472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“grub.”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48472" y="4214818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“chicken.”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19712" y="3071810"/>
              <a:ext cx="1066800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“wimpy”</a:t>
              </a:r>
            </a:p>
          </p:txBody>
        </p:sp>
        <p:cxnSp>
          <p:nvCxnSpPr>
            <p:cNvPr id="23" name="Straight Arrow Connector 22"/>
            <p:cNvCxnSpPr>
              <a:endCxn id="20" idx="1"/>
            </p:cNvCxnSpPr>
            <p:nvPr/>
          </p:nvCxnSpPr>
          <p:spPr>
            <a:xfrm>
              <a:off x="6286512" y="3452413"/>
              <a:ext cx="361960" cy="397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2" idx="1"/>
            </p:cNvCxnSpPr>
            <p:nvPr/>
          </p:nvCxnSpPr>
          <p:spPr>
            <a:xfrm>
              <a:off x="4857752" y="3452413"/>
              <a:ext cx="361960" cy="397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4857752" y="4595024"/>
              <a:ext cx="1790720" cy="79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4786314" y="2428868"/>
              <a:ext cx="714380" cy="57150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86512" y="3643314"/>
              <a:ext cx="571504" cy="571504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6250793" y="2750339"/>
              <a:ext cx="571504" cy="500066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238480" y="2621158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7042" y="3357563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0E525-D44B-4D7C-BD8C-7FDE332AE063}"/>
              </a:ext>
            </a:extLst>
          </p:cNvPr>
          <p:cNvSpPr txBox="1"/>
          <p:nvPr/>
        </p:nvSpPr>
        <p:spPr>
          <a:xfrm>
            <a:off x="5158716" y="2615612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6B98E-72CD-4445-89DE-4476AAE68246}"/>
              </a:ext>
            </a:extLst>
          </p:cNvPr>
          <p:cNvSpPr txBox="1"/>
          <p:nvPr/>
        </p:nvSpPr>
        <p:spPr>
          <a:xfrm>
            <a:off x="5158716" y="3266775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pirate grammar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DC14E-23E1-4242-86F3-BF2EE203C412}"/>
              </a:ext>
            </a:extLst>
          </p:cNvPr>
          <p:cNvGrpSpPr/>
          <p:nvPr/>
        </p:nvGrpSpPr>
        <p:grpSpPr>
          <a:xfrm>
            <a:off x="3776650" y="2255859"/>
            <a:ext cx="4638700" cy="3048016"/>
            <a:chOff x="2024034" y="2571744"/>
            <a:chExt cx="4638700" cy="3048016"/>
          </a:xfrm>
        </p:grpSpPr>
        <p:sp>
          <p:nvSpPr>
            <p:cNvPr id="5" name="Rounded Rectangle 4"/>
            <p:cNvSpPr/>
            <p:nvPr/>
          </p:nvSpPr>
          <p:spPr>
            <a:xfrm>
              <a:off x="2024034" y="2571744"/>
              <a:ext cx="1209676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“Barkeep!”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38480" y="2571744"/>
              <a:ext cx="1571636" cy="1905008"/>
              <a:chOff x="1428728" y="1928802"/>
              <a:chExt cx="1571636" cy="190500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428728" y="2309405"/>
                <a:ext cx="500066" cy="794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ounded Rectangle 7"/>
              <p:cNvSpPr/>
              <p:nvPr/>
            </p:nvSpPr>
            <p:spPr>
              <a:xfrm>
                <a:off x="1928794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“More”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933564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Yer</a:t>
                </a:r>
                <a:r>
                  <a:rPr lang="en-US" sz="1500" dirty="0">
                    <a:solidFill>
                      <a:schemeClr val="tx1"/>
                    </a:solidFill>
                  </a:rPr>
                  <a:t> a”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rot="16200000" flipH="1">
                <a:off x="1393009" y="2536025"/>
                <a:ext cx="571504" cy="500066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4810116" y="2571744"/>
              <a:ext cx="1852618" cy="3048016"/>
              <a:chOff x="3000364" y="1928802"/>
              <a:chExt cx="1852618" cy="3048016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786182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your best grog!”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786182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the same wimpy grub.”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786182" y="4214818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“scurvy chicken.”</a:t>
                </a:r>
              </a:p>
            </p:txBody>
          </p:sp>
          <p:cxnSp>
            <p:nvCxnSpPr>
              <p:cNvPr id="15" name="Straight Arrow Connector 14"/>
              <p:cNvCxnSpPr>
                <a:endCxn id="14" idx="1"/>
              </p:cNvCxnSpPr>
              <p:nvPr/>
            </p:nvCxnSpPr>
            <p:spPr>
              <a:xfrm rot="16200000" flipH="1">
                <a:off x="2905513" y="3715149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2905513" y="2452281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12" idx="1"/>
              </p:cNvCxnSpPr>
              <p:nvPr/>
            </p:nvCxnSpPr>
            <p:spPr>
              <a:xfrm>
                <a:off x="3000364" y="2309405"/>
                <a:ext cx="785818" cy="397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238480" y="262115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67042" y="335756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50E525-D44B-4D7C-BD8C-7FDE332AE063}"/>
                </a:ext>
              </a:extLst>
            </p:cNvPr>
            <p:cNvSpPr txBox="1"/>
            <p:nvPr/>
          </p:nvSpPr>
          <p:spPr>
            <a:xfrm>
              <a:off x="5158716" y="261561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B6B98E-72CD-4445-89DE-4476AAE68246}"/>
                </a:ext>
              </a:extLst>
            </p:cNvPr>
            <p:cNvSpPr txBox="1"/>
            <p:nvPr/>
          </p:nvSpPr>
          <p:spPr>
            <a:xfrm>
              <a:off x="5158716" y="3266775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5A1E57-9C8C-4E60-BAFC-0D92E208F1B8}"/>
                </a:ext>
              </a:extLst>
            </p:cNvPr>
            <p:cNvSpPr txBox="1"/>
            <p:nvPr/>
          </p:nvSpPr>
          <p:spPr>
            <a:xfrm>
              <a:off x="5144863" y="502629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65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E3A4-C02C-41F0-A57F-F04737CC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this into shortest paths?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6A4C-D356-4B94-9651-6CF854D19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 the surface this is not at all obvious</a:t>
                </a:r>
              </a:p>
              <a:p>
                <a:pPr lvl="1"/>
                <a:r>
                  <a:rPr lang="en-US" dirty="0"/>
                  <a:t>Which is why this is worth thinking about carefully</a:t>
                </a:r>
              </a:p>
              <a:p>
                <a:r>
                  <a:rPr lang="en-US" dirty="0"/>
                  <a:t>What we actually need to determine is the probability of any individual sentence</a:t>
                </a:r>
              </a:p>
              <a:p>
                <a:pPr lvl="1"/>
                <a:r>
                  <a:rPr lang="en-US" dirty="0"/>
                  <a:t>Example: “Barkeep! More of your best grog!” = .9 * .6 = .45</a:t>
                </a:r>
              </a:p>
              <a:p>
                <a:r>
                  <a:rPr lang="en-US" dirty="0"/>
                  <a:t>So we look at all paths from the root to a leaf node</a:t>
                </a:r>
              </a:p>
              <a:p>
                <a:pPr lvl="1"/>
                <a:r>
                  <a:rPr lang="en-US" dirty="0"/>
                  <a:t>Each edge has a probability</a:t>
                </a:r>
              </a:p>
              <a:p>
                <a:pPr lvl="1"/>
                <a:r>
                  <a:rPr lang="en-US" dirty="0"/>
                  <a:t>Multiply these together and find the max</a:t>
                </a:r>
              </a:p>
              <a:p>
                <a:r>
                  <a:rPr lang="en-US" dirty="0"/>
                  <a:t>This looks like “find the path where the product of the edges is maximized”, not “find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6A4C-D356-4B94-9651-6CF854D19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2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8243-746B-4BD8-8471-439AA0D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part: Add a fake source and sink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9679115D-A297-45A5-AB12-D1FE62CA8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018188"/>
                <a:ext cx="10972801" cy="11079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Red links have probability 1</a:t>
                </a:r>
              </a:p>
              <a:p>
                <a:r>
                  <a:rPr lang="en-US" dirty="0"/>
                  <a:t>Now we need to find the “highest product path”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36">
                <a:extLst>
                  <a:ext uri="{FF2B5EF4-FFF2-40B4-BE49-F238E27FC236}">
                    <a16:creationId xmlns:a16="http://schemas.microsoft.com/office/drawing/2014/main" id="{9679115D-A297-45A5-AB12-D1FE62CA8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018188"/>
                <a:ext cx="10972801" cy="1107977"/>
              </a:xfrm>
              <a:blipFill>
                <a:blip r:embed="rId2"/>
                <a:stretch>
                  <a:fillRect l="-1278" t="-11538" b="-1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60775A3-CBE6-4F06-9151-DE6113DD33BB}"/>
              </a:ext>
            </a:extLst>
          </p:cNvPr>
          <p:cNvGrpSpPr/>
          <p:nvPr/>
        </p:nvGrpSpPr>
        <p:grpSpPr>
          <a:xfrm>
            <a:off x="3776650" y="1823597"/>
            <a:ext cx="4638700" cy="3048016"/>
            <a:chOff x="2024034" y="2571744"/>
            <a:chExt cx="4638700" cy="304801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A0BB441-57DB-4C8A-98CA-CB33F9F75E5B}"/>
                </a:ext>
              </a:extLst>
            </p:cNvPr>
            <p:cNvSpPr/>
            <p:nvPr/>
          </p:nvSpPr>
          <p:spPr>
            <a:xfrm>
              <a:off x="2024034" y="2571744"/>
              <a:ext cx="1209676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“Barkeep!”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9C2FF8-0849-4F70-8DC4-702D7569AFF2}"/>
                </a:ext>
              </a:extLst>
            </p:cNvPr>
            <p:cNvGrpSpPr/>
            <p:nvPr/>
          </p:nvGrpSpPr>
          <p:grpSpPr>
            <a:xfrm>
              <a:off x="3238480" y="2571744"/>
              <a:ext cx="1571636" cy="1905008"/>
              <a:chOff x="1428728" y="1928802"/>
              <a:chExt cx="1571636" cy="190500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52FA356-89D0-45E9-89D8-B1851FE2AA08}"/>
                  </a:ext>
                </a:extLst>
              </p:cNvPr>
              <p:cNvCxnSpPr/>
              <p:nvPr/>
            </p:nvCxnSpPr>
            <p:spPr>
              <a:xfrm>
                <a:off x="1428728" y="2309405"/>
                <a:ext cx="500066" cy="794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DE3E622-0418-4DDC-9851-AB6211CD37DE}"/>
                  </a:ext>
                </a:extLst>
              </p:cNvPr>
              <p:cNvSpPr/>
              <p:nvPr/>
            </p:nvSpPr>
            <p:spPr>
              <a:xfrm>
                <a:off x="1928794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“More”</a:t>
                </a:r>
              </a:p>
            </p:txBody>
          </p:sp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667E3C1A-C49D-4FBE-9FAF-63695F165736}"/>
                  </a:ext>
                </a:extLst>
              </p:cNvPr>
              <p:cNvSpPr/>
              <p:nvPr/>
            </p:nvSpPr>
            <p:spPr>
              <a:xfrm>
                <a:off x="1933564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Yer</a:t>
                </a:r>
                <a:r>
                  <a:rPr lang="en-US" sz="1500" dirty="0">
                    <a:solidFill>
                      <a:schemeClr val="tx1"/>
                    </a:solidFill>
                  </a:rPr>
                  <a:t> a”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E0B075E-FEEB-4337-8B66-1FB7AE950E09}"/>
                  </a:ext>
                </a:extLst>
              </p:cNvPr>
              <p:cNvCxnSpPr/>
              <p:nvPr/>
            </p:nvCxnSpPr>
            <p:spPr>
              <a:xfrm rot="16200000" flipH="1">
                <a:off x="1393009" y="2536025"/>
                <a:ext cx="571504" cy="500066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C35DE-EAFF-4558-AC43-6B7F03478487}"/>
                </a:ext>
              </a:extLst>
            </p:cNvPr>
            <p:cNvGrpSpPr/>
            <p:nvPr/>
          </p:nvGrpSpPr>
          <p:grpSpPr>
            <a:xfrm>
              <a:off x="4810116" y="2571744"/>
              <a:ext cx="1852618" cy="3048016"/>
              <a:chOff x="3000364" y="1928802"/>
              <a:chExt cx="1852618" cy="3048016"/>
            </a:xfrm>
          </p:grpSpPr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43F8BA7-54AA-4270-AB17-3F9E8A111B6F}"/>
                  </a:ext>
                </a:extLst>
              </p:cNvPr>
              <p:cNvSpPr/>
              <p:nvPr/>
            </p:nvSpPr>
            <p:spPr>
              <a:xfrm>
                <a:off x="3786182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your best grog!”</a:t>
                </a:r>
              </a:p>
            </p:txBody>
          </p:sp>
          <p:sp>
            <p:nvSpPr>
              <p:cNvPr id="15" name="Rounded Rectangle 12">
                <a:extLst>
                  <a:ext uri="{FF2B5EF4-FFF2-40B4-BE49-F238E27FC236}">
                    <a16:creationId xmlns:a16="http://schemas.microsoft.com/office/drawing/2014/main" id="{5859EE54-41F4-49AE-8506-EDF241262913}"/>
                  </a:ext>
                </a:extLst>
              </p:cNvPr>
              <p:cNvSpPr/>
              <p:nvPr/>
            </p:nvSpPr>
            <p:spPr>
              <a:xfrm>
                <a:off x="3786182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the same wimpy grub.”</a:t>
                </a:r>
              </a:p>
            </p:txBody>
          </p:sp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0A8BD566-3174-42A4-BBB8-1B62872C5C8D}"/>
                  </a:ext>
                </a:extLst>
              </p:cNvPr>
              <p:cNvSpPr/>
              <p:nvPr/>
            </p:nvSpPr>
            <p:spPr>
              <a:xfrm>
                <a:off x="3786182" y="4214818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“scurvy chicken.”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9727FCF-4213-4CC7-B344-5701BEAC4D7B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 rot="16200000" flipH="1">
                <a:off x="2905513" y="3715149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C1BE568-3257-43D3-8A86-445B07CA6528}"/>
                  </a:ext>
                </a:extLst>
              </p:cNvPr>
              <p:cNvCxnSpPr/>
              <p:nvPr/>
            </p:nvCxnSpPr>
            <p:spPr>
              <a:xfrm rot="16200000" flipH="1">
                <a:off x="2905513" y="2452281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555B429-5478-4B65-8DD4-64C6C68C94BF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>
                <a:off x="3000364" y="2309405"/>
                <a:ext cx="785818" cy="397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8AFF68-40B6-497F-B465-D424B67D10D1}"/>
                </a:ext>
              </a:extLst>
            </p:cNvPr>
            <p:cNvSpPr txBox="1"/>
            <p:nvPr/>
          </p:nvSpPr>
          <p:spPr>
            <a:xfrm>
              <a:off x="3238480" y="262115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94F3A-9C71-4119-BDDE-1311793BA419}"/>
                </a:ext>
              </a:extLst>
            </p:cNvPr>
            <p:cNvSpPr txBox="1"/>
            <p:nvPr/>
          </p:nvSpPr>
          <p:spPr>
            <a:xfrm>
              <a:off x="3167042" y="335756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E2DA31-994E-4ED6-BEAA-B289F5D2DCF9}"/>
                </a:ext>
              </a:extLst>
            </p:cNvPr>
            <p:cNvSpPr txBox="1"/>
            <p:nvPr/>
          </p:nvSpPr>
          <p:spPr>
            <a:xfrm>
              <a:off x="5158716" y="261561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FFAC71-796E-4971-A6C9-0307651AA83C}"/>
                </a:ext>
              </a:extLst>
            </p:cNvPr>
            <p:cNvSpPr txBox="1"/>
            <p:nvPr/>
          </p:nvSpPr>
          <p:spPr>
            <a:xfrm>
              <a:off x="5158716" y="3266775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BAC6B9-6932-4B18-9864-52B6809C45B0}"/>
                </a:ext>
              </a:extLst>
            </p:cNvPr>
            <p:cNvSpPr txBox="1"/>
            <p:nvPr/>
          </p:nvSpPr>
          <p:spPr>
            <a:xfrm>
              <a:off x="5144863" y="502629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E25ECD-76EF-4295-8947-E3741BA50BF1}"/>
              </a:ext>
            </a:extLst>
          </p:cNvPr>
          <p:cNvGrpSpPr/>
          <p:nvPr/>
        </p:nvGrpSpPr>
        <p:grpSpPr>
          <a:xfrm>
            <a:off x="2563378" y="1975600"/>
            <a:ext cx="1213272" cy="457200"/>
            <a:chOff x="2563378" y="2407862"/>
            <a:chExt cx="121327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/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3833D6-2C52-40E2-9AFD-230D850E97D5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3020578" y="2636462"/>
              <a:ext cx="756072" cy="3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16D414-6DE3-49AB-AD97-2DD92C951202}"/>
              </a:ext>
            </a:extLst>
          </p:cNvPr>
          <p:cNvGrpSpPr/>
          <p:nvPr/>
        </p:nvGrpSpPr>
        <p:grpSpPr>
          <a:xfrm>
            <a:off x="8415350" y="1975939"/>
            <a:ext cx="1441872" cy="2514674"/>
            <a:chOff x="8415350" y="2408201"/>
            <a:chExt cx="1441872" cy="2514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/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38B309-BBD6-42CB-81A7-9C4A80DAE9DD}"/>
                </a:ext>
              </a:extLst>
            </p:cNvPr>
            <p:cNvCxnSpPr>
              <a:cxnSpLocks/>
              <a:stCxn id="14" idx="3"/>
              <a:endCxn id="24" idx="2"/>
            </p:cNvCxnSpPr>
            <p:nvPr/>
          </p:nvCxnSpPr>
          <p:spPr>
            <a:xfrm flipV="1">
              <a:off x="8415350" y="2636801"/>
              <a:ext cx="984672" cy="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A92C5E-5E18-4AF3-A119-9769F01EF57E}"/>
                </a:ext>
              </a:extLst>
            </p:cNvPr>
            <p:cNvCxnSpPr>
              <a:cxnSpLocks/>
              <a:stCxn id="15" idx="3"/>
              <a:endCxn id="24" idx="3"/>
            </p:cNvCxnSpPr>
            <p:nvPr/>
          </p:nvCxnSpPr>
          <p:spPr>
            <a:xfrm flipV="1">
              <a:off x="8415350" y="2798446"/>
              <a:ext cx="1051627" cy="981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70BE43C-9820-49D0-86AB-BA0998823FE9}"/>
                </a:ext>
              </a:extLst>
            </p:cNvPr>
            <p:cNvCxnSpPr>
              <a:cxnSpLocks/>
              <a:stCxn id="16" idx="3"/>
              <a:endCxn id="24" idx="4"/>
            </p:cNvCxnSpPr>
            <p:nvPr/>
          </p:nvCxnSpPr>
          <p:spPr>
            <a:xfrm flipV="1">
              <a:off x="8415350" y="2865401"/>
              <a:ext cx="1213272" cy="2057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7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A561-7901-4FE5-BBF4-6069CDB4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C8D35-0781-4B57-9B6B-DBDA4B526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the product of edge probabilities</a:t>
                </a:r>
              </a:p>
              <a:p>
                <a:pPr lvl="1"/>
                <a:r>
                  <a:rPr lang="en-US" dirty="0"/>
                  <a:t>Which are numbers between 0 and 1</a:t>
                </a:r>
              </a:p>
              <a:p>
                <a:r>
                  <a:rPr lang="en-US" dirty="0"/>
                  <a:t>Instead we need to minimize the sum of edge weights</a:t>
                </a:r>
              </a:p>
              <a:p>
                <a:r>
                  <a:rPr lang="en-US" dirty="0"/>
                  <a:t>We know that log is monotonic,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Maximize the product of edge probabilities = maximize the sum of log probabilities</a:t>
                </a:r>
              </a:p>
              <a:p>
                <a:pPr lvl="1"/>
                <a:r>
                  <a:rPr lang="en-US" dirty="0"/>
                  <a:t>Which are negative: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Maximizing anything is the same as minimizing its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C8D35-0781-4B57-9B6B-DBDA4B526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5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8243-746B-4BD8-8471-439AA0D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in action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0775A3-CBE6-4F06-9151-DE6113DD33BB}"/>
              </a:ext>
            </a:extLst>
          </p:cNvPr>
          <p:cNvGrpSpPr/>
          <p:nvPr/>
        </p:nvGrpSpPr>
        <p:grpSpPr>
          <a:xfrm>
            <a:off x="3776650" y="1823597"/>
            <a:ext cx="4638700" cy="3048016"/>
            <a:chOff x="2024034" y="2571744"/>
            <a:chExt cx="4638700" cy="304801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A0BB441-57DB-4C8A-98CA-CB33F9F75E5B}"/>
                </a:ext>
              </a:extLst>
            </p:cNvPr>
            <p:cNvSpPr/>
            <p:nvPr/>
          </p:nvSpPr>
          <p:spPr>
            <a:xfrm>
              <a:off x="2024034" y="2571744"/>
              <a:ext cx="1209676" cy="762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“Barkeep!”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9C2FF8-0849-4F70-8DC4-702D7569AFF2}"/>
                </a:ext>
              </a:extLst>
            </p:cNvPr>
            <p:cNvGrpSpPr/>
            <p:nvPr/>
          </p:nvGrpSpPr>
          <p:grpSpPr>
            <a:xfrm>
              <a:off x="3238480" y="2571744"/>
              <a:ext cx="1571636" cy="1905008"/>
              <a:chOff x="1428728" y="1928802"/>
              <a:chExt cx="1571636" cy="190500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52FA356-89D0-45E9-89D8-B1851FE2AA08}"/>
                  </a:ext>
                </a:extLst>
              </p:cNvPr>
              <p:cNvCxnSpPr/>
              <p:nvPr/>
            </p:nvCxnSpPr>
            <p:spPr>
              <a:xfrm>
                <a:off x="1428728" y="2309405"/>
                <a:ext cx="500066" cy="794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DE3E622-0418-4DDC-9851-AB6211CD37DE}"/>
                  </a:ext>
                </a:extLst>
              </p:cNvPr>
              <p:cNvSpPr/>
              <p:nvPr/>
            </p:nvSpPr>
            <p:spPr>
              <a:xfrm>
                <a:off x="1928794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“More”</a:t>
                </a:r>
              </a:p>
            </p:txBody>
          </p:sp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667E3C1A-C49D-4FBE-9FAF-63695F165736}"/>
                  </a:ext>
                </a:extLst>
              </p:cNvPr>
              <p:cNvSpPr/>
              <p:nvPr/>
            </p:nvSpPr>
            <p:spPr>
              <a:xfrm>
                <a:off x="1933564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Yer</a:t>
                </a:r>
                <a:r>
                  <a:rPr lang="en-US" sz="1500" dirty="0">
                    <a:solidFill>
                      <a:schemeClr val="tx1"/>
                    </a:solidFill>
                  </a:rPr>
                  <a:t> a”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E0B075E-FEEB-4337-8B66-1FB7AE950E09}"/>
                  </a:ext>
                </a:extLst>
              </p:cNvPr>
              <p:cNvCxnSpPr/>
              <p:nvPr/>
            </p:nvCxnSpPr>
            <p:spPr>
              <a:xfrm rot="16200000" flipH="1">
                <a:off x="1393009" y="2536025"/>
                <a:ext cx="571504" cy="500066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C35DE-EAFF-4558-AC43-6B7F03478487}"/>
                </a:ext>
              </a:extLst>
            </p:cNvPr>
            <p:cNvGrpSpPr/>
            <p:nvPr/>
          </p:nvGrpSpPr>
          <p:grpSpPr>
            <a:xfrm>
              <a:off x="4810116" y="2571744"/>
              <a:ext cx="1852618" cy="3048016"/>
              <a:chOff x="3000364" y="1928802"/>
              <a:chExt cx="1852618" cy="3048016"/>
            </a:xfrm>
          </p:grpSpPr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143F8BA7-54AA-4270-AB17-3F9E8A111B6F}"/>
                  </a:ext>
                </a:extLst>
              </p:cNvPr>
              <p:cNvSpPr/>
              <p:nvPr/>
            </p:nvSpPr>
            <p:spPr>
              <a:xfrm>
                <a:off x="3786182" y="1928802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your best grog!”</a:t>
                </a:r>
              </a:p>
            </p:txBody>
          </p:sp>
          <p:sp>
            <p:nvSpPr>
              <p:cNvPr id="15" name="Rounded Rectangle 12">
                <a:extLst>
                  <a:ext uri="{FF2B5EF4-FFF2-40B4-BE49-F238E27FC236}">
                    <a16:creationId xmlns:a16="http://schemas.microsoft.com/office/drawing/2014/main" id="{5859EE54-41F4-49AE-8506-EDF241262913}"/>
                  </a:ext>
                </a:extLst>
              </p:cNvPr>
              <p:cNvSpPr/>
              <p:nvPr/>
            </p:nvSpPr>
            <p:spPr>
              <a:xfrm>
                <a:off x="3786182" y="3071810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“of the same wimpy grub.”</a:t>
                </a:r>
              </a:p>
            </p:txBody>
          </p:sp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0A8BD566-3174-42A4-BBB8-1B62872C5C8D}"/>
                  </a:ext>
                </a:extLst>
              </p:cNvPr>
              <p:cNvSpPr/>
              <p:nvPr/>
            </p:nvSpPr>
            <p:spPr>
              <a:xfrm>
                <a:off x="3786182" y="4214818"/>
                <a:ext cx="1066800" cy="7620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“scurvy chicken.”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9727FCF-4213-4CC7-B344-5701BEAC4D7B}"/>
                  </a:ext>
                </a:extLst>
              </p:cNvPr>
              <p:cNvCxnSpPr>
                <a:endCxn id="16" idx="1"/>
              </p:cNvCxnSpPr>
              <p:nvPr/>
            </p:nvCxnSpPr>
            <p:spPr>
              <a:xfrm rot="16200000" flipH="1">
                <a:off x="2905513" y="3715149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C1BE568-3257-43D3-8A86-445B07CA6528}"/>
                  </a:ext>
                </a:extLst>
              </p:cNvPr>
              <p:cNvCxnSpPr/>
              <p:nvPr/>
            </p:nvCxnSpPr>
            <p:spPr>
              <a:xfrm rot="16200000" flipH="1">
                <a:off x="2905513" y="2452281"/>
                <a:ext cx="975520" cy="785818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555B429-5478-4B65-8DD4-64C6C68C94BF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>
                <a:off x="3000364" y="2309405"/>
                <a:ext cx="785818" cy="397"/>
              </a:xfrm>
              <a:prstGeom prst="straightConnector1">
                <a:avLst/>
              </a:prstGeom>
              <a:ln w="22225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8AFF68-40B6-497F-B465-D424B67D10D1}"/>
                </a:ext>
              </a:extLst>
            </p:cNvPr>
            <p:cNvSpPr txBox="1"/>
            <p:nvPr/>
          </p:nvSpPr>
          <p:spPr>
            <a:xfrm>
              <a:off x="3238480" y="2621158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94F3A-9C71-4119-BDDE-1311793BA419}"/>
                </a:ext>
              </a:extLst>
            </p:cNvPr>
            <p:cNvSpPr txBox="1"/>
            <p:nvPr/>
          </p:nvSpPr>
          <p:spPr>
            <a:xfrm>
              <a:off x="3167042" y="3357563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E2DA31-994E-4ED6-BEAA-B289F5D2DCF9}"/>
                </a:ext>
              </a:extLst>
            </p:cNvPr>
            <p:cNvSpPr txBox="1"/>
            <p:nvPr/>
          </p:nvSpPr>
          <p:spPr>
            <a:xfrm>
              <a:off x="5158716" y="2615612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FFAC71-796E-4971-A6C9-0307651AA83C}"/>
                </a:ext>
              </a:extLst>
            </p:cNvPr>
            <p:cNvSpPr txBox="1"/>
            <p:nvPr/>
          </p:nvSpPr>
          <p:spPr>
            <a:xfrm>
              <a:off x="5158716" y="3266775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.4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BAC6B9-6932-4B18-9864-52B6809C45B0}"/>
                </a:ext>
              </a:extLst>
            </p:cNvPr>
            <p:cNvSpPr txBox="1"/>
            <p:nvPr/>
          </p:nvSpPr>
          <p:spPr>
            <a:xfrm>
              <a:off x="5144863" y="502629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E25ECD-76EF-4295-8947-E3741BA50BF1}"/>
              </a:ext>
            </a:extLst>
          </p:cNvPr>
          <p:cNvGrpSpPr/>
          <p:nvPr/>
        </p:nvGrpSpPr>
        <p:grpSpPr>
          <a:xfrm>
            <a:off x="2563378" y="1975600"/>
            <a:ext cx="1213272" cy="457200"/>
            <a:chOff x="2563378" y="2407862"/>
            <a:chExt cx="121327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/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59CB59D-CCD4-4BEF-A5C9-D13054633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378" y="2407862"/>
                  <a:ext cx="457200" cy="4572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3833D6-2C52-40E2-9AFD-230D850E97D5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3020578" y="2636462"/>
              <a:ext cx="756072" cy="3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16D414-6DE3-49AB-AD97-2DD92C951202}"/>
              </a:ext>
            </a:extLst>
          </p:cNvPr>
          <p:cNvGrpSpPr/>
          <p:nvPr/>
        </p:nvGrpSpPr>
        <p:grpSpPr>
          <a:xfrm>
            <a:off x="8415350" y="1975939"/>
            <a:ext cx="1441872" cy="2514674"/>
            <a:chOff x="8415350" y="2408201"/>
            <a:chExt cx="1441872" cy="2514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/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C04F77-EF1A-4A1A-82E3-4B424597F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022" y="2408201"/>
                  <a:ext cx="457200" cy="4572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938B309-BBD6-42CB-81A7-9C4A80DAE9DD}"/>
                </a:ext>
              </a:extLst>
            </p:cNvPr>
            <p:cNvCxnSpPr>
              <a:cxnSpLocks/>
              <a:stCxn id="14" idx="3"/>
              <a:endCxn id="24" idx="2"/>
            </p:cNvCxnSpPr>
            <p:nvPr/>
          </p:nvCxnSpPr>
          <p:spPr>
            <a:xfrm flipV="1">
              <a:off x="8415350" y="2636801"/>
              <a:ext cx="984672" cy="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A92C5E-5E18-4AF3-A119-9769F01EF57E}"/>
                </a:ext>
              </a:extLst>
            </p:cNvPr>
            <p:cNvCxnSpPr>
              <a:cxnSpLocks/>
              <a:stCxn id="15" idx="3"/>
              <a:endCxn id="24" idx="3"/>
            </p:cNvCxnSpPr>
            <p:nvPr/>
          </p:nvCxnSpPr>
          <p:spPr>
            <a:xfrm flipV="1">
              <a:off x="8415350" y="2798446"/>
              <a:ext cx="1051627" cy="981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70BE43C-9820-49D0-86AB-BA0998823FE9}"/>
                </a:ext>
              </a:extLst>
            </p:cNvPr>
            <p:cNvCxnSpPr>
              <a:cxnSpLocks/>
              <a:stCxn id="16" idx="3"/>
              <a:endCxn id="24" idx="4"/>
            </p:cNvCxnSpPr>
            <p:nvPr/>
          </p:nvCxnSpPr>
          <p:spPr>
            <a:xfrm flipV="1">
              <a:off x="8415350" y="2865401"/>
              <a:ext cx="1213272" cy="2057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31F481-EDC8-444C-A2A3-233533D74C22}"/>
                  </a:ext>
                </a:extLst>
              </p:cNvPr>
              <p:cNvSpPr txBox="1"/>
              <p:nvPr/>
            </p:nvSpPr>
            <p:spPr>
              <a:xfrm>
                <a:off x="1828799" y="5561215"/>
                <a:ext cx="23421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.9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−0.046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.1)=−1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31F481-EDC8-444C-A2A3-233533D7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9" y="5561215"/>
                <a:ext cx="2342147" cy="646331"/>
              </a:xfrm>
              <a:prstGeom prst="rect">
                <a:avLst/>
              </a:prstGeom>
              <a:blipFill>
                <a:blip r:embed="rId4"/>
                <a:stretch>
                  <a:fillRect l="-78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3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property of 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the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via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Otherwise, we would take that “shortcut” instead, and create an even shorter path</a:t>
                </a:r>
              </a:p>
              <a:p>
                <a:r>
                  <a:rPr lang="en-US" dirty="0"/>
                  <a:t>Considering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paths, only need shortest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</a:t>
                </a:r>
              </a:p>
              <a:p>
                <a:pPr lvl="1"/>
                <a:r>
                  <a:rPr lang="en-US" dirty="0"/>
                  <a:t>Don’t need to try everything!</a:t>
                </a:r>
              </a:p>
              <a:p>
                <a:r>
                  <a:rPr lang="en-US" dirty="0"/>
                  <a:t>This is basically the optimal substructure of shortest paths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/>
          <p:cNvSpPr/>
          <p:nvPr/>
        </p:nvSpPr>
        <p:spPr>
          <a:xfrm>
            <a:off x="2610801" y="2743573"/>
            <a:ext cx="2714644" cy="500066"/>
          </a:xfrm>
          <a:prstGeom prst="wedgeRoundRectCallout">
            <a:avLst>
              <a:gd name="adj1" fmla="val -53670"/>
              <a:gd name="adj2" fmla="val -83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shortest s-v path </a:t>
            </a:r>
          </a:p>
        </p:txBody>
      </p:sp>
    </p:spTree>
    <p:extLst>
      <p:ext uri="{BB962C8B-B14F-4D97-AF65-F5344CB8AC3E}">
        <p14:creationId xmlns:p14="http://schemas.microsoft.com/office/powerpoint/2010/main" val="11183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is: </a:t>
            </a:r>
            <a:r>
              <a:rPr lang="en-US" dirty="0">
                <a:hlinkClick r:id="rId2"/>
              </a:rPr>
              <a:t>https://github.com/cornelltech/CS5112-F19</a:t>
            </a:r>
            <a:endParaRPr lang="en-US" dirty="0"/>
          </a:p>
          <a:p>
            <a:pPr lvl="1"/>
            <a:r>
              <a:rPr lang="en-US" dirty="0"/>
              <a:t>As usual, this is pretty much all you need to know</a:t>
            </a:r>
          </a:p>
          <a:p>
            <a:pPr lvl="1"/>
            <a:r>
              <a:rPr lang="en-US" dirty="0"/>
              <a:t>Will be updated with lectures and other announcements</a:t>
            </a:r>
          </a:p>
          <a:p>
            <a:pPr lvl="1"/>
            <a:r>
              <a:rPr lang="en-US" dirty="0"/>
              <a:t>Also contains CMS link for student grades</a:t>
            </a:r>
          </a:p>
          <a:p>
            <a:r>
              <a:rPr lang="en-US" dirty="0"/>
              <a:t>Quiz #1 will be out Thursday, due in 24 hours</a:t>
            </a:r>
          </a:p>
          <a:p>
            <a:pPr lvl="1"/>
            <a:r>
              <a:rPr lang="en-US" dirty="0"/>
              <a:t>Multiple choice, on the honor system</a:t>
            </a:r>
          </a:p>
          <a:p>
            <a:pPr lvl="1"/>
            <a:r>
              <a:rPr lang="en-US" dirty="0"/>
              <a:t>We drop your lowest quiz, these are mostly to help you keep up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 by increasing budgets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is the basic idea, which we will simply speed up</a:t>
                </a:r>
              </a:p>
              <a:p>
                <a:r>
                  <a:rPr lang="en-US" dirty="0"/>
                  <a:t>Where can you fly from LGA on a $1 budget? </a:t>
                </a:r>
              </a:p>
              <a:p>
                <a:pPr lvl="1"/>
                <a:r>
                  <a:rPr lang="en-US" dirty="0"/>
                  <a:t>Does that get you to Ithaca?</a:t>
                </a:r>
              </a:p>
              <a:p>
                <a:r>
                  <a:rPr lang="en-US" dirty="0"/>
                  <a:t>If it does, you are done</a:t>
                </a:r>
              </a:p>
              <a:p>
                <a:r>
                  <a:rPr lang="en-US" dirty="0"/>
                  <a:t>If not, add $1 to your budget and do it again</a:t>
                </a:r>
              </a:p>
              <a:p>
                <a:r>
                  <a:rPr lang="en-US" dirty="0"/>
                  <a:t>You can think of this as expanding a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until you eventually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Though we are doing this on a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77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080862" y="2422362"/>
            <a:ext cx="3060279" cy="30602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$1 can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$2 can also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Gray area shows budget at $2</a:t>
                </a:r>
              </a:p>
              <a:p>
                <a:r>
                  <a:rPr lang="en-US" dirty="0"/>
                  <a:t>At $3 we can also get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Key concepts: </a:t>
                </a:r>
              </a:p>
              <a:p>
                <a:pPr lvl="1"/>
                <a:r>
                  <a:rPr lang="en-US" dirty="0"/>
                  <a:t>Explored nodes: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Fringe: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7218944" y="1949118"/>
            <a:ext cx="4248807" cy="4114800"/>
            <a:chOff x="5486400" y="2286000"/>
            <a:chExt cx="4248807" cy="4114800"/>
          </a:xfrm>
        </p:grpSpPr>
        <p:grpSp>
          <p:nvGrpSpPr>
            <p:cNvPr id="12" name="Group 11"/>
            <p:cNvGrpSpPr/>
            <p:nvPr/>
          </p:nvGrpSpPr>
          <p:grpSpPr>
            <a:xfrm>
              <a:off x="5486400" y="2286000"/>
              <a:ext cx="4114800" cy="4114800"/>
              <a:chOff x="5486400" y="2286000"/>
              <a:chExt cx="41148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Oval 1"/>
                  <p:cNvSpPr/>
                  <p:nvPr/>
                </p:nvSpPr>
                <p:spPr>
                  <a:xfrm>
                    <a:off x="54864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Oval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1148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7315200" y="32004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200" y="32004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7315200" y="50292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200" y="502920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" name="Straight Arrow Connector 13"/>
            <p:cNvCxnSpPr>
              <a:stCxn id="2" idx="7"/>
              <a:endCxn id="7" idx="2"/>
            </p:cNvCxnSpPr>
            <p:nvPr/>
          </p:nvCxnSpPr>
          <p:spPr>
            <a:xfrm flipV="1">
              <a:off x="5876645" y="3429000"/>
              <a:ext cx="1438555" cy="752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7"/>
              <a:endCxn id="9" idx="3"/>
            </p:cNvCxnSpPr>
            <p:nvPr/>
          </p:nvCxnSpPr>
          <p:spPr>
            <a:xfrm flipV="1">
              <a:off x="7705445" y="2676245"/>
              <a:ext cx="1505510" cy="591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7"/>
              <a:endCxn id="10" idx="3"/>
            </p:cNvCxnSpPr>
            <p:nvPr/>
          </p:nvCxnSpPr>
          <p:spPr>
            <a:xfrm flipV="1">
              <a:off x="7705445" y="4505045"/>
              <a:ext cx="1505510" cy="591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5"/>
              <a:endCxn id="11" idx="2"/>
            </p:cNvCxnSpPr>
            <p:nvPr/>
          </p:nvCxnSpPr>
          <p:spPr>
            <a:xfrm>
              <a:off x="7705445" y="5419445"/>
              <a:ext cx="1438555" cy="752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7705445" y="3590645"/>
              <a:ext cx="1505510" cy="5911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5"/>
              <a:endCxn id="8" idx="2"/>
            </p:cNvCxnSpPr>
            <p:nvPr/>
          </p:nvCxnSpPr>
          <p:spPr>
            <a:xfrm>
              <a:off x="5876645" y="4505045"/>
              <a:ext cx="1438555" cy="7527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" idx="6"/>
              <a:endCxn id="10" idx="2"/>
            </p:cNvCxnSpPr>
            <p:nvPr/>
          </p:nvCxnSpPr>
          <p:spPr>
            <a:xfrm>
              <a:off x="5943600" y="4343400"/>
              <a:ext cx="32004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0"/>
              <a:endCxn id="9" idx="4"/>
            </p:cNvCxnSpPr>
            <p:nvPr/>
          </p:nvCxnSpPr>
          <p:spPr>
            <a:xfrm flipV="1">
              <a:off x="9372600" y="2743200"/>
              <a:ext cx="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4"/>
              <a:endCxn id="11" idx="0"/>
            </p:cNvCxnSpPr>
            <p:nvPr/>
          </p:nvCxnSpPr>
          <p:spPr>
            <a:xfrm>
              <a:off x="9372600" y="4572000"/>
              <a:ext cx="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376038" y="3472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77315" y="48614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88338" y="3997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07357" y="35064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33521" y="33217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40834" y="47741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33521" y="49683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51637" y="54264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56514" y="26762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96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Explored nodes: we know the cheapest way to get there</a:t>
                </a:r>
              </a:p>
              <a:p>
                <a:pPr lvl="1"/>
                <a:r>
                  <a:rPr lang="en-US" dirty="0"/>
                  <a:t>Shown as inside the gray zone</a:t>
                </a:r>
              </a:p>
              <a:p>
                <a:r>
                  <a:rPr lang="en-US" dirty="0"/>
                  <a:t>Fringe nodes: unexplored and adjacent to an explored node</a:t>
                </a:r>
              </a:p>
              <a:p>
                <a:r>
                  <a:rPr lang="en-US" dirty="0"/>
                  <a:t>When we increase the budget we add a fringe node into the set of explored nodes</a:t>
                </a:r>
              </a:p>
              <a:p>
                <a:pPr lvl="1"/>
                <a:r>
                  <a:rPr lang="en-US" dirty="0"/>
                  <a:t>This is pretty inefficient, hold that thought</a:t>
                </a:r>
              </a:p>
              <a:p>
                <a:r>
                  <a:rPr lang="en-US" dirty="0"/>
                  <a:t>Keep on doing this until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(i.e. Ithaca) is in the explored nodes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00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approach is crazy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2"/>
            <a:ext cx="8406384" cy="4525963"/>
          </a:xfrm>
        </p:spPr>
        <p:txBody>
          <a:bodyPr/>
          <a:lstStyle/>
          <a:p>
            <a:r>
              <a:rPr lang="en-US" dirty="0"/>
              <a:t>Suppose the cheapest flight from LGA is $500</a:t>
            </a:r>
          </a:p>
          <a:p>
            <a:r>
              <a:rPr lang="en-US" dirty="0"/>
              <a:t>In our example, imagine increasing by $.01</a:t>
            </a:r>
          </a:p>
          <a:p>
            <a:pPr lvl="1"/>
            <a:r>
              <a:rPr lang="en-US" b="0" dirty="0"/>
              <a:t>So we consider  $2.01, $2.02, …</a:t>
            </a:r>
          </a:p>
          <a:p>
            <a:r>
              <a:rPr lang="en-US" dirty="0"/>
              <a:t>But we know that nothing will happen until we increase our budget to $3</a:t>
            </a:r>
          </a:p>
          <a:p>
            <a:pPr lvl="1"/>
            <a:r>
              <a:rPr lang="en-US" b="0" dirty="0"/>
              <a:t>Why not just do this directly?</a:t>
            </a:r>
          </a:p>
          <a:p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662" y="1992166"/>
            <a:ext cx="2112458" cy="198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0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maintain an explored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an </a:t>
                </a:r>
                <a:r>
                  <a:rPr lang="en-US" dirty="0">
                    <a:solidFill>
                      <a:srgbClr val="FF0000"/>
                    </a:solidFill>
                  </a:rPr>
                  <a:t>invariant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hold the </a:t>
                </a:r>
                <a:r>
                  <a:rPr lang="en-US" b="1" dirty="0"/>
                  <a:t>shortest</a:t>
                </a:r>
                <a:r>
                  <a:rPr lang="en-US" dirty="0"/>
                  <a:t>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write this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Both the distance and the actual path</a:t>
                </a:r>
              </a:p>
              <a:p>
                <a:pPr lvl="2"/>
                <a:r>
                  <a:rPr lang="en-US" dirty="0"/>
                  <a:t>Easiest to just think about the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Add an unexplored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But, which one to choose?</a:t>
                </a:r>
              </a:p>
              <a:p>
                <a:pPr lvl="2"/>
                <a:r>
                  <a:rPr lang="en-US" dirty="0"/>
                  <a:t>On the fringe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 we add just one edge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7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/>
          <p:cNvSpPr>
            <a:spLocks/>
          </p:cNvSpPr>
          <p:nvPr/>
        </p:nvSpPr>
        <p:spPr bwMode="auto">
          <a:xfrm>
            <a:off x="2514600" y="3506073"/>
            <a:ext cx="4878388" cy="2266950"/>
          </a:xfrm>
          <a:custGeom>
            <a:avLst/>
            <a:gdLst/>
            <a:ahLst/>
            <a:cxnLst>
              <a:cxn ang="0">
                <a:pos x="286" y="485"/>
              </a:cxn>
              <a:cxn ang="0">
                <a:pos x="379" y="421"/>
              </a:cxn>
              <a:cxn ang="0">
                <a:pos x="442" y="368"/>
              </a:cxn>
              <a:cxn ang="0">
                <a:pos x="567" y="315"/>
              </a:cxn>
              <a:cxn ang="0">
                <a:pos x="598" y="303"/>
              </a:cxn>
              <a:cxn ang="0">
                <a:pos x="661" y="282"/>
              </a:cxn>
              <a:cxn ang="0">
                <a:pos x="723" y="261"/>
              </a:cxn>
              <a:cxn ang="0">
                <a:pos x="1079" y="165"/>
              </a:cxn>
              <a:cxn ang="0">
                <a:pos x="1360" y="132"/>
              </a:cxn>
              <a:cxn ang="0">
                <a:pos x="1642" y="142"/>
              </a:cxn>
              <a:cxn ang="0">
                <a:pos x="1930" y="105"/>
              </a:cxn>
              <a:cxn ang="0">
                <a:pos x="2106" y="74"/>
              </a:cxn>
              <a:cxn ang="0">
                <a:pos x="2356" y="36"/>
              </a:cxn>
              <a:cxn ang="0">
                <a:pos x="2607" y="17"/>
              </a:cxn>
              <a:cxn ang="0">
                <a:pos x="2920" y="61"/>
              </a:cxn>
              <a:cxn ang="0">
                <a:pos x="2995" y="149"/>
              </a:cxn>
              <a:cxn ang="0">
                <a:pos x="3051" y="330"/>
              </a:cxn>
              <a:cxn ang="0">
                <a:pos x="2863" y="537"/>
              </a:cxn>
              <a:cxn ang="0">
                <a:pos x="2481" y="700"/>
              </a:cxn>
              <a:cxn ang="0">
                <a:pos x="2102" y="893"/>
              </a:cxn>
              <a:cxn ang="0">
                <a:pos x="2019" y="1012"/>
              </a:cxn>
              <a:cxn ang="0">
                <a:pos x="1956" y="1129"/>
              </a:cxn>
              <a:cxn ang="0">
                <a:pos x="1914" y="1215"/>
              </a:cxn>
              <a:cxn ang="0">
                <a:pos x="1778" y="1355"/>
              </a:cxn>
              <a:cxn ang="0">
                <a:pos x="1340" y="1408"/>
              </a:cxn>
              <a:cxn ang="0">
                <a:pos x="807" y="1365"/>
              </a:cxn>
              <a:cxn ang="0">
                <a:pos x="462" y="1248"/>
              </a:cxn>
              <a:cxn ang="0">
                <a:pos x="390" y="1226"/>
              </a:cxn>
              <a:cxn ang="0">
                <a:pos x="368" y="1205"/>
              </a:cxn>
              <a:cxn ang="0">
                <a:pos x="296" y="1172"/>
              </a:cxn>
              <a:cxn ang="0">
                <a:pos x="96" y="1023"/>
              </a:cxn>
              <a:cxn ang="0">
                <a:pos x="108" y="582"/>
              </a:cxn>
              <a:cxn ang="0">
                <a:pos x="286" y="485"/>
              </a:cxn>
            </a:cxnLst>
            <a:rect l="0" t="0" r="r" b="b"/>
            <a:pathLst>
              <a:path w="3073" h="1428">
                <a:moveTo>
                  <a:pt x="286" y="485"/>
                </a:moveTo>
                <a:cubicBezTo>
                  <a:pt x="317" y="463"/>
                  <a:pt x="354" y="449"/>
                  <a:pt x="379" y="421"/>
                </a:cubicBezTo>
                <a:cubicBezTo>
                  <a:pt x="404" y="395"/>
                  <a:pt x="410" y="384"/>
                  <a:pt x="442" y="368"/>
                </a:cubicBezTo>
                <a:cubicBezTo>
                  <a:pt x="481" y="348"/>
                  <a:pt x="527" y="329"/>
                  <a:pt x="567" y="315"/>
                </a:cubicBezTo>
                <a:cubicBezTo>
                  <a:pt x="577" y="311"/>
                  <a:pt x="588" y="307"/>
                  <a:pt x="598" y="303"/>
                </a:cubicBezTo>
                <a:cubicBezTo>
                  <a:pt x="619" y="295"/>
                  <a:pt x="640" y="288"/>
                  <a:pt x="661" y="282"/>
                </a:cubicBezTo>
                <a:cubicBezTo>
                  <a:pt x="682" y="275"/>
                  <a:pt x="723" y="261"/>
                  <a:pt x="723" y="261"/>
                </a:cubicBezTo>
                <a:cubicBezTo>
                  <a:pt x="822" y="192"/>
                  <a:pt x="963" y="178"/>
                  <a:pt x="1079" y="165"/>
                </a:cubicBezTo>
                <a:cubicBezTo>
                  <a:pt x="1171" y="144"/>
                  <a:pt x="1360" y="132"/>
                  <a:pt x="1360" y="132"/>
                </a:cubicBezTo>
                <a:cubicBezTo>
                  <a:pt x="1454" y="136"/>
                  <a:pt x="1548" y="136"/>
                  <a:pt x="1642" y="142"/>
                </a:cubicBezTo>
                <a:cubicBezTo>
                  <a:pt x="1650" y="142"/>
                  <a:pt x="1924" y="102"/>
                  <a:pt x="1930" y="105"/>
                </a:cubicBezTo>
                <a:cubicBezTo>
                  <a:pt x="1952" y="111"/>
                  <a:pt x="2106" y="74"/>
                  <a:pt x="2106" y="74"/>
                </a:cubicBezTo>
                <a:cubicBezTo>
                  <a:pt x="2143" y="101"/>
                  <a:pt x="2313" y="22"/>
                  <a:pt x="2356" y="36"/>
                </a:cubicBezTo>
                <a:cubicBezTo>
                  <a:pt x="2372" y="53"/>
                  <a:pt x="2591" y="0"/>
                  <a:pt x="2607" y="17"/>
                </a:cubicBezTo>
                <a:cubicBezTo>
                  <a:pt x="2616" y="26"/>
                  <a:pt x="2912" y="51"/>
                  <a:pt x="2920" y="61"/>
                </a:cubicBezTo>
                <a:cubicBezTo>
                  <a:pt x="2972" y="86"/>
                  <a:pt x="2981" y="107"/>
                  <a:pt x="2995" y="149"/>
                </a:cubicBezTo>
                <a:cubicBezTo>
                  <a:pt x="3017" y="194"/>
                  <a:pt x="3073" y="265"/>
                  <a:pt x="3051" y="330"/>
                </a:cubicBezTo>
                <a:cubicBezTo>
                  <a:pt x="3064" y="372"/>
                  <a:pt x="2963" y="524"/>
                  <a:pt x="2863" y="537"/>
                </a:cubicBezTo>
                <a:cubicBezTo>
                  <a:pt x="2879" y="587"/>
                  <a:pt x="2455" y="657"/>
                  <a:pt x="2481" y="700"/>
                </a:cubicBezTo>
                <a:cubicBezTo>
                  <a:pt x="2350" y="757"/>
                  <a:pt x="2160" y="805"/>
                  <a:pt x="2102" y="893"/>
                </a:cubicBezTo>
                <a:cubicBezTo>
                  <a:pt x="2088" y="938"/>
                  <a:pt x="2051" y="978"/>
                  <a:pt x="2019" y="1012"/>
                </a:cubicBezTo>
                <a:cubicBezTo>
                  <a:pt x="2003" y="1059"/>
                  <a:pt x="1991" y="1094"/>
                  <a:pt x="1956" y="1129"/>
                </a:cubicBezTo>
                <a:cubicBezTo>
                  <a:pt x="1933" y="1204"/>
                  <a:pt x="1951" y="1178"/>
                  <a:pt x="1914" y="1215"/>
                </a:cubicBezTo>
                <a:cubicBezTo>
                  <a:pt x="1897" y="1270"/>
                  <a:pt x="1831" y="1338"/>
                  <a:pt x="1778" y="1355"/>
                </a:cubicBezTo>
                <a:cubicBezTo>
                  <a:pt x="1671" y="1428"/>
                  <a:pt x="1463" y="1402"/>
                  <a:pt x="1340" y="1408"/>
                </a:cubicBezTo>
                <a:cubicBezTo>
                  <a:pt x="1033" y="1401"/>
                  <a:pt x="1009" y="1416"/>
                  <a:pt x="807" y="1365"/>
                </a:cubicBezTo>
                <a:cubicBezTo>
                  <a:pt x="703" y="1296"/>
                  <a:pt x="584" y="1265"/>
                  <a:pt x="462" y="1248"/>
                </a:cubicBezTo>
                <a:cubicBezTo>
                  <a:pt x="438" y="1239"/>
                  <a:pt x="412" y="1238"/>
                  <a:pt x="390" y="1226"/>
                </a:cubicBezTo>
                <a:cubicBezTo>
                  <a:pt x="381" y="1222"/>
                  <a:pt x="376" y="1210"/>
                  <a:pt x="368" y="1205"/>
                </a:cubicBezTo>
                <a:cubicBezTo>
                  <a:pt x="338" y="1184"/>
                  <a:pt x="327" y="1183"/>
                  <a:pt x="296" y="1172"/>
                </a:cubicBezTo>
                <a:cubicBezTo>
                  <a:pt x="235" y="1112"/>
                  <a:pt x="157" y="1082"/>
                  <a:pt x="96" y="1023"/>
                </a:cubicBezTo>
                <a:cubicBezTo>
                  <a:pt x="53" y="886"/>
                  <a:pt x="0" y="693"/>
                  <a:pt x="108" y="582"/>
                </a:cubicBezTo>
                <a:cubicBezTo>
                  <a:pt x="131" y="510"/>
                  <a:pt x="218" y="485"/>
                  <a:pt x="286" y="485"/>
                </a:cubicBez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edge for a fringe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fringe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adjacent to several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choose to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pick the right node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connect it to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514600" y="3671173"/>
            <a:ext cx="5334000" cy="2101850"/>
            <a:chOff x="990600" y="4451350"/>
            <a:chExt cx="5334000" cy="2101850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990600" y="4495800"/>
              <a:ext cx="3429000" cy="2057400"/>
            </a:xfrm>
            <a:custGeom>
              <a:avLst/>
              <a:gdLst/>
              <a:ahLst/>
              <a:cxnLst>
                <a:cxn ang="0">
                  <a:pos x="225" y="271"/>
                </a:cxn>
                <a:cxn ang="0">
                  <a:pos x="299" y="222"/>
                </a:cxn>
                <a:cxn ang="0">
                  <a:pos x="348" y="181"/>
                </a:cxn>
                <a:cxn ang="0">
                  <a:pos x="447" y="140"/>
                </a:cxn>
                <a:cxn ang="0">
                  <a:pos x="471" y="131"/>
                </a:cxn>
                <a:cxn ang="0">
                  <a:pos x="521" y="115"/>
                </a:cxn>
                <a:cxn ang="0">
                  <a:pos x="570" y="99"/>
                </a:cxn>
                <a:cxn ang="0">
                  <a:pos x="850" y="25"/>
                </a:cxn>
                <a:cxn ang="0">
                  <a:pos x="1072" y="0"/>
                </a:cxn>
                <a:cxn ang="0">
                  <a:pos x="1294" y="8"/>
                </a:cxn>
                <a:cxn ang="0">
                  <a:pos x="1360" y="25"/>
                </a:cxn>
                <a:cxn ang="0">
                  <a:pos x="1410" y="41"/>
                </a:cxn>
                <a:cxn ang="0">
                  <a:pos x="1516" y="90"/>
                </a:cxn>
                <a:cxn ang="0">
                  <a:pos x="1558" y="123"/>
                </a:cxn>
                <a:cxn ang="0">
                  <a:pos x="1574" y="148"/>
                </a:cxn>
                <a:cxn ang="0">
                  <a:pos x="1591" y="164"/>
                </a:cxn>
                <a:cxn ang="0">
                  <a:pos x="1640" y="255"/>
                </a:cxn>
                <a:cxn ang="0">
                  <a:pos x="1681" y="354"/>
                </a:cxn>
                <a:cxn ang="0">
                  <a:pos x="1656" y="584"/>
                </a:cxn>
                <a:cxn ang="0">
                  <a:pos x="1591" y="675"/>
                </a:cxn>
                <a:cxn ang="0">
                  <a:pos x="1541" y="765"/>
                </a:cxn>
                <a:cxn ang="0">
                  <a:pos x="1508" y="831"/>
                </a:cxn>
                <a:cxn ang="0">
                  <a:pos x="1401" y="938"/>
                </a:cxn>
                <a:cxn ang="0">
                  <a:pos x="1056" y="979"/>
                </a:cxn>
                <a:cxn ang="0">
                  <a:pos x="636" y="946"/>
                </a:cxn>
                <a:cxn ang="0">
                  <a:pos x="364" y="856"/>
                </a:cxn>
                <a:cxn ang="0">
                  <a:pos x="307" y="839"/>
                </a:cxn>
                <a:cxn ang="0">
                  <a:pos x="290" y="823"/>
                </a:cxn>
                <a:cxn ang="0">
                  <a:pos x="233" y="798"/>
                </a:cxn>
                <a:cxn ang="0">
                  <a:pos x="76" y="683"/>
                </a:cxn>
                <a:cxn ang="0">
                  <a:pos x="85" y="345"/>
                </a:cxn>
                <a:cxn ang="0">
                  <a:pos x="225" y="271"/>
                </a:cxn>
              </a:cxnLst>
              <a:rect l="0" t="0" r="r" b="b"/>
              <a:pathLst>
                <a:path w="1702" h="994">
                  <a:moveTo>
                    <a:pt x="225" y="271"/>
                  </a:moveTo>
                  <a:cubicBezTo>
                    <a:pt x="250" y="254"/>
                    <a:pt x="279" y="243"/>
                    <a:pt x="299" y="222"/>
                  </a:cubicBezTo>
                  <a:cubicBezTo>
                    <a:pt x="318" y="202"/>
                    <a:pt x="323" y="193"/>
                    <a:pt x="348" y="181"/>
                  </a:cubicBezTo>
                  <a:cubicBezTo>
                    <a:pt x="379" y="166"/>
                    <a:pt x="415" y="151"/>
                    <a:pt x="447" y="140"/>
                  </a:cubicBezTo>
                  <a:cubicBezTo>
                    <a:pt x="455" y="137"/>
                    <a:pt x="463" y="134"/>
                    <a:pt x="471" y="131"/>
                  </a:cubicBezTo>
                  <a:cubicBezTo>
                    <a:pt x="488" y="125"/>
                    <a:pt x="504" y="120"/>
                    <a:pt x="521" y="115"/>
                  </a:cubicBezTo>
                  <a:cubicBezTo>
                    <a:pt x="537" y="110"/>
                    <a:pt x="570" y="99"/>
                    <a:pt x="570" y="99"/>
                  </a:cubicBezTo>
                  <a:cubicBezTo>
                    <a:pt x="648" y="46"/>
                    <a:pt x="759" y="35"/>
                    <a:pt x="850" y="25"/>
                  </a:cubicBezTo>
                  <a:cubicBezTo>
                    <a:pt x="923" y="9"/>
                    <a:pt x="1072" y="0"/>
                    <a:pt x="1072" y="0"/>
                  </a:cubicBezTo>
                  <a:cubicBezTo>
                    <a:pt x="1146" y="3"/>
                    <a:pt x="1220" y="3"/>
                    <a:pt x="1294" y="8"/>
                  </a:cubicBezTo>
                  <a:cubicBezTo>
                    <a:pt x="1300" y="8"/>
                    <a:pt x="1355" y="23"/>
                    <a:pt x="1360" y="25"/>
                  </a:cubicBezTo>
                  <a:cubicBezTo>
                    <a:pt x="1377" y="30"/>
                    <a:pt x="1410" y="41"/>
                    <a:pt x="1410" y="41"/>
                  </a:cubicBezTo>
                  <a:cubicBezTo>
                    <a:pt x="1439" y="61"/>
                    <a:pt x="1482" y="79"/>
                    <a:pt x="1516" y="90"/>
                  </a:cubicBezTo>
                  <a:cubicBezTo>
                    <a:pt x="1529" y="103"/>
                    <a:pt x="1545" y="110"/>
                    <a:pt x="1558" y="123"/>
                  </a:cubicBezTo>
                  <a:cubicBezTo>
                    <a:pt x="1565" y="130"/>
                    <a:pt x="1568" y="140"/>
                    <a:pt x="1574" y="148"/>
                  </a:cubicBezTo>
                  <a:cubicBezTo>
                    <a:pt x="1579" y="154"/>
                    <a:pt x="1585" y="159"/>
                    <a:pt x="1591" y="164"/>
                  </a:cubicBezTo>
                  <a:cubicBezTo>
                    <a:pt x="1601" y="196"/>
                    <a:pt x="1617" y="232"/>
                    <a:pt x="1640" y="255"/>
                  </a:cubicBezTo>
                  <a:cubicBezTo>
                    <a:pt x="1652" y="293"/>
                    <a:pt x="1660" y="321"/>
                    <a:pt x="1681" y="354"/>
                  </a:cubicBezTo>
                  <a:cubicBezTo>
                    <a:pt x="1694" y="432"/>
                    <a:pt x="1702" y="516"/>
                    <a:pt x="1656" y="584"/>
                  </a:cubicBezTo>
                  <a:cubicBezTo>
                    <a:pt x="1645" y="618"/>
                    <a:pt x="1616" y="649"/>
                    <a:pt x="1591" y="675"/>
                  </a:cubicBezTo>
                  <a:cubicBezTo>
                    <a:pt x="1578" y="711"/>
                    <a:pt x="1569" y="738"/>
                    <a:pt x="1541" y="765"/>
                  </a:cubicBezTo>
                  <a:cubicBezTo>
                    <a:pt x="1523" y="822"/>
                    <a:pt x="1537" y="802"/>
                    <a:pt x="1508" y="831"/>
                  </a:cubicBezTo>
                  <a:cubicBezTo>
                    <a:pt x="1495" y="873"/>
                    <a:pt x="1443" y="925"/>
                    <a:pt x="1401" y="938"/>
                  </a:cubicBezTo>
                  <a:cubicBezTo>
                    <a:pt x="1317" y="994"/>
                    <a:pt x="1153" y="974"/>
                    <a:pt x="1056" y="979"/>
                  </a:cubicBezTo>
                  <a:cubicBezTo>
                    <a:pt x="814" y="973"/>
                    <a:pt x="795" y="985"/>
                    <a:pt x="636" y="946"/>
                  </a:cubicBezTo>
                  <a:cubicBezTo>
                    <a:pt x="554" y="893"/>
                    <a:pt x="460" y="869"/>
                    <a:pt x="364" y="856"/>
                  </a:cubicBezTo>
                  <a:cubicBezTo>
                    <a:pt x="345" y="849"/>
                    <a:pt x="325" y="848"/>
                    <a:pt x="307" y="839"/>
                  </a:cubicBezTo>
                  <a:cubicBezTo>
                    <a:pt x="300" y="836"/>
                    <a:pt x="296" y="827"/>
                    <a:pt x="290" y="823"/>
                  </a:cubicBezTo>
                  <a:cubicBezTo>
                    <a:pt x="266" y="807"/>
                    <a:pt x="258" y="806"/>
                    <a:pt x="233" y="798"/>
                  </a:cubicBezTo>
                  <a:cubicBezTo>
                    <a:pt x="185" y="752"/>
                    <a:pt x="124" y="729"/>
                    <a:pt x="76" y="683"/>
                  </a:cubicBezTo>
                  <a:cubicBezTo>
                    <a:pt x="42" y="578"/>
                    <a:pt x="0" y="430"/>
                    <a:pt x="85" y="345"/>
                  </a:cubicBezTo>
                  <a:cubicBezTo>
                    <a:pt x="103" y="290"/>
                    <a:pt x="172" y="271"/>
                    <a:pt x="225" y="271"/>
                  </a:cubicBezTo>
                  <a:close/>
                </a:path>
              </a:pathLst>
            </a:custGeom>
            <a:solidFill>
              <a:srgbClr val="C0C0C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6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0" name="Oval 8"/>
            <p:cNvSpPr>
              <a:spLocks noChangeAspect="1" noChangeArrowheads="1"/>
            </p:cNvSpPr>
            <p:nvPr/>
          </p:nvSpPr>
          <p:spPr bwMode="auto">
            <a:xfrm>
              <a:off x="1524000" y="55626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31" name="Oval 9"/>
            <p:cNvSpPr>
              <a:spLocks noChangeAspect="1" noChangeArrowheads="1"/>
            </p:cNvSpPr>
            <p:nvPr/>
          </p:nvSpPr>
          <p:spPr bwMode="auto">
            <a:xfrm>
              <a:off x="2362200" y="5638800"/>
              <a:ext cx="223838" cy="2270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2" name="Oval 10"/>
            <p:cNvSpPr>
              <a:spLocks noChangeAspect="1" noChangeArrowheads="1"/>
            </p:cNvSpPr>
            <p:nvPr/>
          </p:nvSpPr>
          <p:spPr bwMode="auto">
            <a:xfrm>
              <a:off x="2590800" y="51054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3" name="Oval 11"/>
            <p:cNvSpPr>
              <a:spLocks noChangeAspect="1" noChangeArrowheads="1"/>
            </p:cNvSpPr>
            <p:nvPr/>
          </p:nvSpPr>
          <p:spPr bwMode="auto">
            <a:xfrm>
              <a:off x="3357563" y="5486400"/>
              <a:ext cx="223837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4" name="Oval 12"/>
            <p:cNvSpPr>
              <a:spLocks noChangeAspect="1" noChangeArrowheads="1"/>
            </p:cNvSpPr>
            <p:nvPr/>
          </p:nvSpPr>
          <p:spPr bwMode="auto">
            <a:xfrm>
              <a:off x="2971800" y="5943600"/>
              <a:ext cx="223838" cy="2270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5" name="Oval 13"/>
            <p:cNvSpPr>
              <a:spLocks noChangeAspect="1" noChangeArrowheads="1"/>
            </p:cNvSpPr>
            <p:nvPr/>
          </p:nvSpPr>
          <p:spPr bwMode="auto">
            <a:xfrm>
              <a:off x="6100763" y="5486400"/>
              <a:ext cx="223837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6" name="Oval 14"/>
            <p:cNvSpPr>
              <a:spLocks noChangeAspect="1" noChangeArrowheads="1"/>
            </p:cNvSpPr>
            <p:nvPr/>
          </p:nvSpPr>
          <p:spPr bwMode="auto">
            <a:xfrm>
              <a:off x="4953000" y="59436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>
                <a:solidFill>
                  <a:srgbClr val="000000"/>
                </a:solidFill>
                <a:latin typeface="Comic Sans MS" pitchFamily="92" charset="0"/>
              </a:endParaRPr>
            </a:p>
          </p:txBody>
        </p:sp>
        <p:sp>
          <p:nvSpPr>
            <p:cNvPr id="37" name="Oval 15"/>
            <p:cNvSpPr>
              <a:spLocks noChangeAspect="1" noChangeArrowheads="1"/>
            </p:cNvSpPr>
            <p:nvPr/>
          </p:nvSpPr>
          <p:spPr bwMode="auto">
            <a:xfrm>
              <a:off x="5262563" y="4572000"/>
              <a:ext cx="223837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Comic Sans MS" pitchFamily="92" charset="0"/>
                </a:rPr>
                <a:t>v</a:t>
              </a:r>
            </a:p>
          </p:txBody>
        </p:sp>
        <p:sp>
          <p:nvSpPr>
            <p:cNvPr id="38" name="Oval 16"/>
            <p:cNvSpPr>
              <a:spLocks noChangeAspect="1" noChangeArrowheads="1"/>
            </p:cNvSpPr>
            <p:nvPr/>
          </p:nvSpPr>
          <p:spPr bwMode="auto">
            <a:xfrm>
              <a:off x="3352800" y="4953000"/>
              <a:ext cx="223838" cy="228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mic Sans MS" pitchFamily="92" charset="0"/>
                </a:rPr>
                <a:t>u1</a:t>
              </a:r>
            </a:p>
          </p:txBody>
        </p:sp>
        <p:cxnSp>
          <p:nvCxnSpPr>
            <p:cNvPr id="39" name="AutoShape 17"/>
            <p:cNvCxnSpPr>
              <a:cxnSpLocks noChangeShapeType="1"/>
              <a:stCxn id="38" idx="6"/>
              <a:endCxn id="37" idx="2"/>
            </p:cNvCxnSpPr>
            <p:nvPr/>
          </p:nvCxnSpPr>
          <p:spPr bwMode="auto">
            <a:xfrm flipV="1">
              <a:off x="3576638" y="4686300"/>
              <a:ext cx="1685925" cy="3810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22625" y="4638675"/>
              <a:ext cx="59631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>
                  <a:solidFill>
                    <a:srgbClr val="000000"/>
                  </a:solidFill>
                  <a:latin typeface="Comic Sans MS" pitchFamily="92" charset="0"/>
                </a:rPr>
                <a:t>d(u1)</a:t>
              </a:r>
            </a:p>
          </p:txBody>
        </p:sp>
        <p:cxnSp>
          <p:nvCxnSpPr>
            <p:cNvPr id="41" name="AutoShape 19"/>
            <p:cNvCxnSpPr>
              <a:cxnSpLocks noChangeShapeType="1"/>
              <a:stCxn id="33" idx="7"/>
              <a:endCxn id="37" idx="3"/>
            </p:cNvCxnSpPr>
            <p:nvPr/>
          </p:nvCxnSpPr>
          <p:spPr bwMode="auto">
            <a:xfrm flipV="1">
              <a:off x="3548063" y="4767263"/>
              <a:ext cx="1747837" cy="75247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2" name="AutoShape 20"/>
            <p:cNvCxnSpPr>
              <a:cxnSpLocks noChangeShapeType="1"/>
              <a:stCxn id="33" idx="6"/>
              <a:endCxn id="35" idx="2"/>
            </p:cNvCxnSpPr>
            <p:nvPr/>
          </p:nvCxnSpPr>
          <p:spPr bwMode="auto">
            <a:xfrm>
              <a:off x="3581400" y="5600700"/>
              <a:ext cx="2519363" cy="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4" idx="6"/>
              <a:endCxn id="36" idx="2"/>
            </p:cNvCxnSpPr>
            <p:nvPr/>
          </p:nvCxnSpPr>
          <p:spPr bwMode="auto">
            <a:xfrm>
              <a:off x="3195638" y="6057900"/>
              <a:ext cx="1757362" cy="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AutoShape 22"/>
            <p:cNvCxnSpPr>
              <a:cxnSpLocks noChangeShapeType="1"/>
              <a:stCxn id="37" idx="5"/>
              <a:endCxn id="35" idx="1"/>
            </p:cNvCxnSpPr>
            <p:nvPr/>
          </p:nvCxnSpPr>
          <p:spPr bwMode="auto">
            <a:xfrm>
              <a:off x="5453063" y="4767263"/>
              <a:ext cx="681037" cy="75247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AutoShape 23"/>
            <p:cNvCxnSpPr>
              <a:cxnSpLocks noChangeShapeType="1"/>
              <a:stCxn id="36" idx="6"/>
              <a:endCxn id="35" idx="3"/>
            </p:cNvCxnSpPr>
            <p:nvPr/>
          </p:nvCxnSpPr>
          <p:spPr bwMode="auto">
            <a:xfrm flipV="1">
              <a:off x="5176838" y="5681663"/>
              <a:ext cx="957262" cy="376237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6" name="AutoShape 24"/>
            <p:cNvCxnSpPr>
              <a:cxnSpLocks noChangeShapeType="1"/>
              <a:stCxn id="30" idx="7"/>
              <a:endCxn id="32" idx="3"/>
            </p:cNvCxnSpPr>
            <p:nvPr/>
          </p:nvCxnSpPr>
          <p:spPr bwMode="auto">
            <a:xfrm flipV="1">
              <a:off x="1714500" y="5300663"/>
              <a:ext cx="909638" cy="29527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7" name="AutoShape 25"/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1747838" y="5676900"/>
              <a:ext cx="614362" cy="762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6"/>
            <p:cNvCxnSpPr>
              <a:cxnSpLocks noChangeShapeType="1"/>
              <a:stCxn id="31" idx="5"/>
              <a:endCxn id="34" idx="2"/>
            </p:cNvCxnSpPr>
            <p:nvPr/>
          </p:nvCxnSpPr>
          <p:spPr bwMode="auto">
            <a:xfrm>
              <a:off x="2552700" y="5832475"/>
              <a:ext cx="419100" cy="225425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7"/>
            <p:cNvCxnSpPr>
              <a:cxnSpLocks noChangeShapeType="1"/>
              <a:stCxn id="31" idx="6"/>
              <a:endCxn id="33" idx="2"/>
            </p:cNvCxnSpPr>
            <p:nvPr/>
          </p:nvCxnSpPr>
          <p:spPr bwMode="auto">
            <a:xfrm flipV="1">
              <a:off x="2586038" y="5600700"/>
              <a:ext cx="771525" cy="1524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8"/>
            <p:cNvCxnSpPr>
              <a:cxnSpLocks noChangeShapeType="1"/>
              <a:stCxn id="38" idx="4"/>
              <a:endCxn id="33" idx="0"/>
            </p:cNvCxnSpPr>
            <p:nvPr/>
          </p:nvCxnSpPr>
          <p:spPr bwMode="auto">
            <a:xfrm>
              <a:off x="3465513" y="5181600"/>
              <a:ext cx="4762" cy="3048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32" idx="6"/>
              <a:endCxn id="38" idx="2"/>
            </p:cNvCxnSpPr>
            <p:nvPr/>
          </p:nvCxnSpPr>
          <p:spPr bwMode="auto">
            <a:xfrm flipV="1">
              <a:off x="2814638" y="5067300"/>
              <a:ext cx="538162" cy="152400"/>
            </a:xfrm>
            <a:prstGeom prst="straightConnector1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1219200" y="5181600"/>
              <a:ext cx="31098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>
                  <a:solidFill>
                    <a:srgbClr val="000000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4371975" y="4451350"/>
              <a:ext cx="38792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6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w</a:t>
              </a:r>
              <a:r>
                <a:rPr kumimoji="1" lang="en-US" sz="1600" baseline="-250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1</a:t>
              </a:r>
            </a:p>
          </p:txBody>
        </p:sp>
        <p:sp>
          <p:nvSpPr>
            <p:cNvPr id="54" name="Oval 16"/>
            <p:cNvSpPr>
              <a:spLocks noChangeAspect="1" noChangeArrowheads="1"/>
            </p:cNvSpPr>
            <p:nvPr/>
          </p:nvSpPr>
          <p:spPr bwMode="auto">
            <a:xfrm>
              <a:off x="3350297" y="5486188"/>
              <a:ext cx="223838" cy="2286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Comic Sans MS" pitchFamily="92" charset="0"/>
                </a:rPr>
                <a:t>u2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4500562" y="5072074"/>
              <a:ext cx="41036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6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w</a:t>
              </a:r>
              <a:r>
                <a:rPr kumimoji="1" lang="en-US" sz="1600" baseline="-25000" dirty="0">
                  <a:solidFill>
                    <a:srgbClr val="000000"/>
                  </a:solidFill>
                  <a:latin typeface="Comic Sans MS" pitchFamily="92" charset="0"/>
                  <a:sym typeface="MT Extra" pitchFamily="92" charset="0"/>
                </a:rPr>
                <a:t>2</a:t>
              </a: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3286116" y="5715016"/>
              <a:ext cx="625171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400" dirty="0">
                  <a:solidFill>
                    <a:srgbClr val="000000"/>
                  </a:solidFill>
                  <a:latin typeface="Comic Sans MS" pitchFamily="92" charset="0"/>
                </a:rPr>
                <a:t>d(u2)</a:t>
              </a:r>
            </a:p>
          </p:txBody>
        </p:sp>
      </p:grp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8310579" y="3934707"/>
            <a:ext cx="1078821" cy="739306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</a:rPr>
              <a:t>d(u1) + </a:t>
            </a:r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w</a:t>
            </a:r>
            <a:r>
              <a:rPr kumimoji="1" lang="en-US" sz="1400" baseline="-250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1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</a:rPr>
              <a:t>versus</a:t>
            </a:r>
          </a:p>
          <a:p>
            <a:pPr eaLnBrk="0" hangingPunct="0"/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</a:rPr>
              <a:t> d(u2) + </a:t>
            </a:r>
            <a:r>
              <a:rPr kumimoji="1" lang="en-US" sz="14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w</a:t>
            </a:r>
            <a:r>
              <a:rPr kumimoji="1" lang="en-US" sz="1400" baseline="-25000" dirty="0">
                <a:solidFill>
                  <a:srgbClr val="000000"/>
                </a:solidFill>
                <a:latin typeface="Comic Sans MS" pitchFamily="92" charset="0"/>
                <a:sym typeface="MT Extra" pitchFamily="9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71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" grpId="0" build="p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fringe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add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we will connect it to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minimizes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+ the length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edge</a:t>
                </a:r>
              </a:p>
              <a:p>
                <a:pPr lvl="1"/>
                <a:r>
                  <a:rPr lang="en-US" dirty="0"/>
                  <a:t>Call this shortest path length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/>
                  <a:t>(v)</a:t>
                </a:r>
              </a:p>
              <a:p>
                <a:pPr lvl="1"/>
                <a:r>
                  <a:rPr lang="en-US" dirty="0"/>
                  <a:t>Think of this as “cheapest price to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But can we pick an arbitrary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add?</a:t>
                </a:r>
              </a:p>
              <a:p>
                <a:r>
                  <a:rPr lang="en-US" dirty="0"/>
                  <a:t>Can prove that this would break our invariant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smallest </a:t>
                </a:r>
                <a:r>
                  <a:rPr lang="en-US" dirty="0">
                    <a:sym typeface="Symbol"/>
                  </a:rPr>
                  <a:t>(v)</a:t>
                </a:r>
                <a:r>
                  <a:rPr lang="en-US" dirty="0"/>
                  <a:t>, then add it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/>
                  <a:t>(v)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85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example</a:t>
            </a: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7848601" y="2660643"/>
            <a:ext cx="2498725" cy="931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mic Sans MS" pitchFamily="92" charset="0"/>
              </a:rPr>
              <a:t>Cost of path s-2-3-5-t</a:t>
            </a:r>
            <a:br>
              <a:rPr lang="en-US" sz="1600" dirty="0">
                <a:solidFill>
                  <a:srgbClr val="000000"/>
                </a:solidFill>
                <a:latin typeface="Comic Sans MS" pitchFamily="92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92" charset="0"/>
              </a:rPr>
              <a:t>     =  9 + 23 + 2 + 16</a:t>
            </a:r>
            <a:br>
              <a:rPr lang="en-US" sz="1600" dirty="0">
                <a:solidFill>
                  <a:srgbClr val="000000"/>
                </a:solidFill>
                <a:latin typeface="Comic Sans MS" pitchFamily="92" charset="0"/>
              </a:rPr>
            </a:br>
            <a:r>
              <a:rPr lang="en-US" sz="1600" dirty="0">
                <a:solidFill>
                  <a:srgbClr val="000000"/>
                </a:solidFill>
                <a:latin typeface="Comic Sans MS" pitchFamily="92" charset="0"/>
              </a:rPr>
              <a:t>     = 48.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824039" y="2285992"/>
            <a:ext cx="5603875" cy="2351088"/>
            <a:chOff x="300038" y="2285992"/>
            <a:chExt cx="5603875" cy="2351088"/>
          </a:xfrm>
        </p:grpSpPr>
        <p:sp>
          <p:nvSpPr>
            <p:cNvPr id="45" name="Oval 5"/>
            <p:cNvSpPr>
              <a:spLocks noChangeAspect="1" noChangeArrowheads="1"/>
            </p:cNvSpPr>
            <p:nvPr/>
          </p:nvSpPr>
          <p:spPr bwMode="auto">
            <a:xfrm>
              <a:off x="300038" y="26161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46" name="Oval 6"/>
            <p:cNvSpPr>
              <a:spLocks noChangeAspect="1" noChangeArrowheads="1"/>
            </p:cNvSpPr>
            <p:nvPr/>
          </p:nvSpPr>
          <p:spPr bwMode="auto">
            <a:xfrm>
              <a:off x="5426075" y="22859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3</a:t>
              </a:r>
            </a:p>
          </p:txBody>
        </p:sp>
        <p:sp>
          <p:nvSpPr>
            <p:cNvPr id="47" name="Oval 7"/>
            <p:cNvSpPr>
              <a:spLocks noChangeAspect="1" noChangeArrowheads="1"/>
            </p:cNvSpPr>
            <p:nvPr/>
          </p:nvSpPr>
          <p:spPr bwMode="auto">
            <a:xfrm>
              <a:off x="5634038" y="42925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t</a:t>
              </a:r>
            </a:p>
          </p:txBody>
        </p:sp>
        <p:sp>
          <p:nvSpPr>
            <p:cNvPr id="48" name="Oval 8"/>
            <p:cNvSpPr>
              <a:spLocks noChangeAspect="1" noChangeArrowheads="1"/>
            </p:cNvSpPr>
            <p:nvPr/>
          </p:nvSpPr>
          <p:spPr bwMode="auto">
            <a:xfrm>
              <a:off x="1487488" y="22859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2</a:t>
              </a:r>
            </a:p>
          </p:txBody>
        </p:sp>
        <p:sp>
          <p:nvSpPr>
            <p:cNvPr id="49" name="Oval 9"/>
            <p:cNvSpPr>
              <a:spLocks noChangeAspect="1" noChangeArrowheads="1"/>
            </p:cNvSpPr>
            <p:nvPr/>
          </p:nvSpPr>
          <p:spPr bwMode="auto">
            <a:xfrm>
              <a:off x="2027238" y="3068630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6</a:t>
              </a:r>
            </a:p>
          </p:txBody>
        </p:sp>
        <p:sp>
          <p:nvSpPr>
            <p:cNvPr id="50" name="Oval 10"/>
            <p:cNvSpPr>
              <a:spLocks noChangeAspect="1" noChangeArrowheads="1"/>
            </p:cNvSpPr>
            <p:nvPr/>
          </p:nvSpPr>
          <p:spPr bwMode="auto">
            <a:xfrm>
              <a:off x="1528763" y="4367205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7</a:t>
              </a:r>
            </a:p>
          </p:txBody>
        </p:sp>
        <p:sp>
          <p:nvSpPr>
            <p:cNvPr id="51" name="Oval 11"/>
            <p:cNvSpPr>
              <a:spLocks noChangeAspect="1" noChangeArrowheads="1"/>
            </p:cNvSpPr>
            <p:nvPr/>
          </p:nvSpPr>
          <p:spPr bwMode="auto">
            <a:xfrm>
              <a:off x="4795838" y="3301992"/>
              <a:ext cx="269875" cy="27305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4</a:t>
              </a:r>
            </a:p>
          </p:txBody>
        </p:sp>
        <p:sp>
          <p:nvSpPr>
            <p:cNvPr id="52" name="Oval 12"/>
            <p:cNvSpPr>
              <a:spLocks noChangeAspect="1" noChangeArrowheads="1"/>
            </p:cNvSpPr>
            <p:nvPr/>
          </p:nvSpPr>
          <p:spPr bwMode="auto">
            <a:xfrm>
              <a:off x="2967038" y="3530592"/>
              <a:ext cx="269875" cy="269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>
                  <a:solidFill>
                    <a:srgbClr val="000000"/>
                  </a:solidFill>
                  <a:latin typeface="Comic Sans MS" pitchFamily="92" charset="0"/>
                </a:rPr>
                <a:t>5</a:t>
              </a:r>
            </a:p>
          </p:txBody>
        </p:sp>
        <p:cxnSp>
          <p:nvCxnSpPr>
            <p:cNvPr id="53" name="AutoShape 13"/>
            <p:cNvCxnSpPr>
              <a:cxnSpLocks noChangeShapeType="1"/>
              <a:stCxn id="45" idx="7"/>
              <a:endCxn id="48" idx="2"/>
            </p:cNvCxnSpPr>
            <p:nvPr/>
          </p:nvCxnSpPr>
          <p:spPr bwMode="auto">
            <a:xfrm flipV="1">
              <a:off x="530225" y="2420930"/>
              <a:ext cx="957263" cy="2349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14"/>
            <p:cNvCxnSpPr>
              <a:cxnSpLocks noChangeShapeType="1"/>
              <a:stCxn id="45" idx="6"/>
              <a:endCxn id="49" idx="1"/>
            </p:cNvCxnSpPr>
            <p:nvPr/>
          </p:nvCxnSpPr>
          <p:spPr bwMode="auto">
            <a:xfrm>
              <a:off x="569913" y="2751130"/>
              <a:ext cx="1497012" cy="357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15"/>
            <p:cNvCxnSpPr>
              <a:cxnSpLocks noChangeShapeType="1"/>
              <a:stCxn id="45" idx="4"/>
              <a:endCxn id="50" idx="0"/>
            </p:cNvCxnSpPr>
            <p:nvPr/>
          </p:nvCxnSpPr>
          <p:spPr bwMode="auto">
            <a:xfrm>
              <a:off x="434975" y="2886067"/>
              <a:ext cx="1228725" cy="14811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16"/>
            <p:cNvCxnSpPr>
              <a:cxnSpLocks noChangeShapeType="1"/>
              <a:stCxn id="49" idx="7"/>
              <a:endCxn id="46" idx="2"/>
            </p:cNvCxnSpPr>
            <p:nvPr/>
          </p:nvCxnSpPr>
          <p:spPr bwMode="auto">
            <a:xfrm flipV="1">
              <a:off x="2257425" y="2420930"/>
              <a:ext cx="3168650" cy="687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17"/>
            <p:cNvCxnSpPr>
              <a:cxnSpLocks noChangeShapeType="1"/>
              <a:stCxn id="51" idx="7"/>
              <a:endCxn id="46" idx="4"/>
            </p:cNvCxnSpPr>
            <p:nvPr/>
          </p:nvCxnSpPr>
          <p:spPr bwMode="auto">
            <a:xfrm flipV="1">
              <a:off x="5026025" y="2555867"/>
              <a:ext cx="534988" cy="7858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18"/>
            <p:cNvCxnSpPr>
              <a:cxnSpLocks noChangeShapeType="1"/>
              <a:stCxn id="49" idx="5"/>
              <a:endCxn id="52" idx="1"/>
            </p:cNvCxnSpPr>
            <p:nvPr/>
          </p:nvCxnSpPr>
          <p:spPr bwMode="auto">
            <a:xfrm>
              <a:off x="2257425" y="3298817"/>
              <a:ext cx="749300" cy="2714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19"/>
            <p:cNvCxnSpPr>
              <a:cxnSpLocks noChangeShapeType="1"/>
              <a:stCxn id="52" idx="5"/>
              <a:endCxn id="47" idx="2"/>
            </p:cNvCxnSpPr>
            <p:nvPr/>
          </p:nvCxnSpPr>
          <p:spPr bwMode="auto">
            <a:xfrm>
              <a:off x="3197225" y="3760780"/>
              <a:ext cx="2436813" cy="6667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0"/>
            <p:cNvCxnSpPr>
              <a:cxnSpLocks noChangeShapeType="1"/>
              <a:stCxn id="52" idx="6"/>
              <a:endCxn id="51" idx="2"/>
            </p:cNvCxnSpPr>
            <p:nvPr/>
          </p:nvCxnSpPr>
          <p:spPr bwMode="auto">
            <a:xfrm flipV="1">
              <a:off x="3236913" y="3438517"/>
              <a:ext cx="1558925" cy="227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1"/>
            <p:cNvCxnSpPr>
              <a:cxnSpLocks noChangeShapeType="1"/>
              <a:stCxn id="51" idx="4"/>
              <a:endCxn id="47" idx="1"/>
            </p:cNvCxnSpPr>
            <p:nvPr/>
          </p:nvCxnSpPr>
          <p:spPr bwMode="auto">
            <a:xfrm>
              <a:off x="4930775" y="3575042"/>
              <a:ext cx="742950" cy="7572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2"/>
            <p:cNvCxnSpPr>
              <a:cxnSpLocks noChangeShapeType="1"/>
              <a:stCxn id="46" idx="3"/>
              <a:endCxn id="52" idx="7"/>
            </p:cNvCxnSpPr>
            <p:nvPr/>
          </p:nvCxnSpPr>
          <p:spPr bwMode="auto">
            <a:xfrm flipH="1">
              <a:off x="3197225" y="2516180"/>
              <a:ext cx="2268538" cy="105410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3"/>
            <p:cNvCxnSpPr>
              <a:cxnSpLocks noChangeShapeType="1"/>
              <a:stCxn id="49" idx="4"/>
              <a:endCxn id="50" idx="7"/>
            </p:cNvCxnSpPr>
            <p:nvPr/>
          </p:nvCxnSpPr>
          <p:spPr bwMode="auto">
            <a:xfrm flipH="1">
              <a:off x="1758950" y="3338505"/>
              <a:ext cx="403225" cy="1068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4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 flipV="1">
              <a:off x="1798638" y="3665530"/>
              <a:ext cx="1168400" cy="836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5"/>
            <p:cNvCxnSpPr>
              <a:cxnSpLocks noChangeShapeType="1"/>
              <a:stCxn id="48" idx="6"/>
              <a:endCxn id="46" idx="1"/>
            </p:cNvCxnSpPr>
            <p:nvPr/>
          </p:nvCxnSpPr>
          <p:spPr bwMode="auto">
            <a:xfrm flipV="1">
              <a:off x="1757363" y="2325680"/>
              <a:ext cx="3708400" cy="95250"/>
            </a:xfrm>
            <a:prstGeom prst="straightConnector1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6"/>
            <p:cNvCxnSpPr>
              <a:cxnSpLocks noChangeShapeType="1"/>
              <a:stCxn id="50" idx="6"/>
              <a:endCxn id="47" idx="3"/>
            </p:cNvCxnSpPr>
            <p:nvPr/>
          </p:nvCxnSpPr>
          <p:spPr bwMode="auto">
            <a:xfrm>
              <a:off x="1798638" y="4502142"/>
              <a:ext cx="3875087" cy="206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27"/>
            <p:cNvCxnSpPr>
              <a:cxnSpLocks noChangeShapeType="1"/>
              <a:stCxn id="46" idx="5"/>
              <a:endCxn id="47" idx="0"/>
            </p:cNvCxnSpPr>
            <p:nvPr/>
          </p:nvCxnSpPr>
          <p:spPr bwMode="auto">
            <a:xfrm>
              <a:off x="5656263" y="2516180"/>
              <a:ext cx="112712" cy="1776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" name="Text Box 28"/>
            <p:cNvSpPr txBox="1">
              <a:spLocks noChangeArrowheads="1"/>
            </p:cNvSpPr>
            <p:nvPr/>
          </p:nvSpPr>
          <p:spPr bwMode="auto">
            <a:xfrm>
              <a:off x="3348038" y="2285992"/>
              <a:ext cx="2682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23</a:t>
              </a:r>
            </a:p>
          </p:txBody>
        </p:sp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3305175" y="2736842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18</a:t>
              </a:r>
            </a:p>
          </p:txBody>
        </p:sp>
        <p:sp>
          <p:nvSpPr>
            <p:cNvPr id="70" name="Text Box 30"/>
            <p:cNvSpPr txBox="1">
              <a:spLocks noChangeArrowheads="1"/>
            </p:cNvSpPr>
            <p:nvPr/>
          </p:nvSpPr>
          <p:spPr bwMode="auto">
            <a:xfrm>
              <a:off x="4156075" y="2994017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895350" y="2439980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9</a:t>
              </a: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>
              <a:off x="1295400" y="2903530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14</a:t>
              </a:r>
            </a:p>
          </p:txBody>
        </p:sp>
        <p:sp>
          <p:nvSpPr>
            <p:cNvPr id="73" name="Text Box 33"/>
            <p:cNvSpPr txBox="1">
              <a:spLocks noChangeArrowheads="1"/>
            </p:cNvSpPr>
            <p:nvPr/>
          </p:nvSpPr>
          <p:spPr bwMode="auto">
            <a:xfrm>
              <a:off x="973138" y="3598855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15</a:t>
              </a: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1874838" y="3675055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5</a:t>
              </a: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2476500" y="3338505"/>
              <a:ext cx="279400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30</a:t>
              </a:r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298700" y="3983030"/>
              <a:ext cx="2682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20</a:t>
              </a: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3184525" y="4430705"/>
              <a:ext cx="266700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44</a:t>
              </a: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4137025" y="3981442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16</a:t>
              </a:r>
            </a:p>
          </p:txBody>
        </p:sp>
        <p:sp>
          <p:nvSpPr>
            <p:cNvPr id="79" name="Text Box 39"/>
            <p:cNvSpPr txBox="1">
              <a:spLocks noChangeArrowheads="1"/>
            </p:cNvSpPr>
            <p:nvPr/>
          </p:nvSpPr>
          <p:spPr bwMode="auto">
            <a:xfrm>
              <a:off x="4073525" y="3478205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11</a:t>
              </a: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5167313" y="2963855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  <p:sp>
          <p:nvSpPr>
            <p:cNvPr id="81" name="Text Box 41"/>
            <p:cNvSpPr txBox="1">
              <a:spLocks noChangeArrowheads="1"/>
            </p:cNvSpPr>
            <p:nvPr/>
          </p:nvSpPr>
          <p:spPr bwMode="auto">
            <a:xfrm>
              <a:off x="5616575" y="3336917"/>
              <a:ext cx="217488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19</a:t>
              </a: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5180013" y="3824280"/>
              <a:ext cx="217487" cy="1846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9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all other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</m:oMath>
                </a14:m>
                <a:r>
                  <a:rPr lang="en-US" dirty="0">
                    <a:sym typeface="Symbol"/>
                  </a:rPr>
                  <a:t> (i.e. upper bound)</a:t>
                </a:r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 fringe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minimizes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with a neighbor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is cheapest to add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 recursive call, we will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now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no longer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Done when we pick 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Computes more than shortest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path!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0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51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Dijkstra's Shortest Path Algorithm</a:t>
            </a:r>
          </a:p>
        </p:txBody>
      </p:sp>
      <p:sp>
        <p:nvSpPr>
          <p:cNvPr id="531515" name="Rectangle 5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shortest path from s to t.</a:t>
            </a:r>
          </a:p>
          <a:p>
            <a:r>
              <a:rPr lang="en-US" dirty="0"/>
              <a:t>Blue edges: shortest path to a node within S.</a:t>
            </a:r>
          </a:p>
          <a:p>
            <a:r>
              <a:rPr lang="en-US" dirty="0"/>
              <a:t>Green edges: what we would add for each fringe vertex.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3858" y="3642955"/>
            <a:ext cx="6464284" cy="2665774"/>
            <a:chOff x="1824039" y="2906713"/>
            <a:chExt cx="8280400" cy="3414713"/>
          </a:xfrm>
        </p:grpSpPr>
        <p:sp>
          <p:nvSpPr>
            <p:cNvPr id="531459" name="Oval 3"/>
            <p:cNvSpPr>
              <a:spLocks noChangeArrowheads="1"/>
            </p:cNvSpPr>
            <p:nvPr/>
          </p:nvSpPr>
          <p:spPr bwMode="auto">
            <a:xfrm>
              <a:off x="1824039" y="3400426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s</a:t>
              </a:r>
            </a:p>
          </p:txBody>
        </p:sp>
        <p:sp>
          <p:nvSpPr>
            <p:cNvPr id="531460" name="Oval 4"/>
            <p:cNvSpPr>
              <a:spLocks noChangeArrowheads="1"/>
            </p:cNvSpPr>
            <p:nvPr/>
          </p:nvSpPr>
          <p:spPr bwMode="auto">
            <a:xfrm>
              <a:off x="9491664" y="2906714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3</a:t>
              </a:r>
            </a:p>
          </p:txBody>
        </p:sp>
        <p:sp>
          <p:nvSpPr>
            <p:cNvPr id="531461" name="Oval 5"/>
            <p:cNvSpPr>
              <a:spLocks noChangeArrowheads="1"/>
            </p:cNvSpPr>
            <p:nvPr/>
          </p:nvSpPr>
          <p:spPr bwMode="auto">
            <a:xfrm>
              <a:off x="9802814" y="5907089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Comic Sans MS" pitchFamily="92" charset="0"/>
                </a:rPr>
                <a:t>t</a:t>
              </a:r>
              <a:endParaRPr lang="en-US" sz="1600" dirty="0">
                <a:solidFill>
                  <a:schemeClr val="bg1"/>
                </a:solidFill>
                <a:latin typeface="Comic Sans MS" pitchFamily="92" charset="0"/>
              </a:endParaRPr>
            </a:p>
          </p:txBody>
        </p:sp>
        <p:sp>
          <p:nvSpPr>
            <p:cNvPr id="531462" name="Oval 6"/>
            <p:cNvSpPr>
              <a:spLocks noChangeArrowheads="1"/>
            </p:cNvSpPr>
            <p:nvPr/>
          </p:nvSpPr>
          <p:spPr bwMode="auto">
            <a:xfrm>
              <a:off x="3600451" y="2906714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2</a:t>
              </a:r>
            </a:p>
          </p:txBody>
        </p:sp>
        <p:sp>
          <p:nvSpPr>
            <p:cNvPr id="531463" name="Oval 7"/>
            <p:cNvSpPr>
              <a:spLocks noChangeArrowheads="1"/>
            </p:cNvSpPr>
            <p:nvPr/>
          </p:nvSpPr>
          <p:spPr bwMode="auto">
            <a:xfrm>
              <a:off x="4406901" y="407670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6</a:t>
              </a: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3662364" y="601980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7</a:t>
              </a:r>
            </a:p>
          </p:txBody>
        </p:sp>
        <p:sp>
          <p:nvSpPr>
            <p:cNvPr id="531465" name="Oval 9"/>
            <p:cNvSpPr>
              <a:spLocks noChangeArrowheads="1"/>
            </p:cNvSpPr>
            <p:nvPr/>
          </p:nvSpPr>
          <p:spPr bwMode="auto">
            <a:xfrm>
              <a:off x="8548689" y="442595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4</a:t>
              </a:r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5813426" y="4768851"/>
              <a:ext cx="301625" cy="301625"/>
            </a:xfrm>
            <a:prstGeom prst="ellipse">
              <a:avLst/>
            </a:prstGeom>
            <a:solidFill>
              <a:schemeClr val="tx2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omic Sans MS" pitchFamily="92" charset="0"/>
                </a:rPr>
                <a:t>5</a:t>
              </a:r>
            </a:p>
          </p:txBody>
        </p:sp>
        <p:cxnSp>
          <p:nvCxnSpPr>
            <p:cNvPr id="531467" name="AutoShape 11"/>
            <p:cNvCxnSpPr>
              <a:cxnSpLocks noChangeShapeType="1"/>
              <a:stCxn id="531459" idx="7"/>
              <a:endCxn id="531462" idx="2"/>
            </p:cNvCxnSpPr>
            <p:nvPr/>
          </p:nvCxnSpPr>
          <p:spPr bwMode="auto">
            <a:xfrm flipV="1">
              <a:off x="2081213" y="3057526"/>
              <a:ext cx="1511300" cy="37941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68" name="AutoShape 12"/>
            <p:cNvCxnSpPr>
              <a:cxnSpLocks noChangeShapeType="1"/>
              <a:stCxn id="531459" idx="6"/>
              <a:endCxn id="531463" idx="1"/>
            </p:cNvCxnSpPr>
            <p:nvPr/>
          </p:nvCxnSpPr>
          <p:spPr bwMode="auto">
            <a:xfrm>
              <a:off x="2133600" y="3551239"/>
              <a:ext cx="2317750" cy="56197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69" name="AutoShape 13"/>
            <p:cNvCxnSpPr>
              <a:cxnSpLocks noChangeShapeType="1"/>
              <a:stCxn id="531459" idx="5"/>
              <a:endCxn id="531464" idx="0"/>
            </p:cNvCxnSpPr>
            <p:nvPr/>
          </p:nvCxnSpPr>
          <p:spPr bwMode="auto">
            <a:xfrm>
              <a:off x="2081213" y="3665539"/>
              <a:ext cx="1731962" cy="23463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0" name="AutoShape 14"/>
            <p:cNvCxnSpPr>
              <a:cxnSpLocks noChangeShapeType="1"/>
              <a:stCxn id="531463" idx="7"/>
              <a:endCxn id="531460" idx="2"/>
            </p:cNvCxnSpPr>
            <p:nvPr/>
          </p:nvCxnSpPr>
          <p:spPr bwMode="auto">
            <a:xfrm flipV="1">
              <a:off x="4664075" y="3057525"/>
              <a:ext cx="4819650" cy="10556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1" name="AutoShape 15"/>
            <p:cNvCxnSpPr>
              <a:cxnSpLocks noChangeShapeType="1"/>
              <a:stCxn id="531465" idx="7"/>
              <a:endCxn id="531460" idx="4"/>
            </p:cNvCxnSpPr>
            <p:nvPr/>
          </p:nvCxnSpPr>
          <p:spPr bwMode="auto">
            <a:xfrm flipV="1">
              <a:off x="8805863" y="3216275"/>
              <a:ext cx="836612" cy="124618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2" name="AutoShape 16"/>
            <p:cNvCxnSpPr>
              <a:cxnSpLocks noChangeShapeType="1"/>
              <a:stCxn id="531463" idx="5"/>
              <a:endCxn id="531466" idx="1"/>
            </p:cNvCxnSpPr>
            <p:nvPr/>
          </p:nvCxnSpPr>
          <p:spPr bwMode="auto">
            <a:xfrm>
              <a:off x="4664075" y="4341813"/>
              <a:ext cx="1193800" cy="46355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3" name="AutoShape 17"/>
            <p:cNvCxnSpPr>
              <a:cxnSpLocks noChangeShapeType="1"/>
              <a:stCxn id="531466" idx="5"/>
              <a:endCxn id="531461" idx="2"/>
            </p:cNvCxnSpPr>
            <p:nvPr/>
          </p:nvCxnSpPr>
          <p:spPr bwMode="auto">
            <a:xfrm>
              <a:off x="6070601" y="5033964"/>
              <a:ext cx="3724275" cy="102393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4" name="AutoShape 18"/>
            <p:cNvCxnSpPr>
              <a:cxnSpLocks noChangeShapeType="1"/>
              <a:stCxn id="531466" idx="6"/>
              <a:endCxn id="531465" idx="2"/>
            </p:cNvCxnSpPr>
            <p:nvPr/>
          </p:nvCxnSpPr>
          <p:spPr bwMode="auto">
            <a:xfrm flipV="1">
              <a:off x="6122988" y="4576763"/>
              <a:ext cx="2417762" cy="3429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5" name="AutoShape 19"/>
            <p:cNvCxnSpPr>
              <a:cxnSpLocks noChangeShapeType="1"/>
              <a:stCxn id="531465" idx="4"/>
              <a:endCxn id="531461" idx="1"/>
            </p:cNvCxnSpPr>
            <p:nvPr/>
          </p:nvCxnSpPr>
          <p:spPr bwMode="auto">
            <a:xfrm>
              <a:off x="8699501" y="4735514"/>
              <a:ext cx="1147763" cy="12080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6" name="AutoShape 20"/>
            <p:cNvCxnSpPr>
              <a:cxnSpLocks noChangeShapeType="1"/>
              <a:stCxn id="531460" idx="3"/>
              <a:endCxn id="531466" idx="7"/>
            </p:cNvCxnSpPr>
            <p:nvPr/>
          </p:nvCxnSpPr>
          <p:spPr bwMode="auto">
            <a:xfrm flipH="1">
              <a:off x="6070601" y="3171825"/>
              <a:ext cx="3465513" cy="163353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7" name="AutoShape 21"/>
            <p:cNvCxnSpPr>
              <a:cxnSpLocks noChangeShapeType="1"/>
              <a:stCxn id="531463" idx="4"/>
              <a:endCxn id="531464" idx="7"/>
            </p:cNvCxnSpPr>
            <p:nvPr/>
          </p:nvCxnSpPr>
          <p:spPr bwMode="auto">
            <a:xfrm flipH="1">
              <a:off x="3919539" y="4386263"/>
              <a:ext cx="638175" cy="167005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8" name="AutoShape 22"/>
            <p:cNvCxnSpPr>
              <a:cxnSpLocks noChangeShapeType="1"/>
              <a:stCxn id="531464" idx="6"/>
              <a:endCxn id="531466" idx="2"/>
            </p:cNvCxnSpPr>
            <p:nvPr/>
          </p:nvCxnSpPr>
          <p:spPr bwMode="auto">
            <a:xfrm flipV="1">
              <a:off x="3971926" y="4919663"/>
              <a:ext cx="1833563" cy="125095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79" name="AutoShape 23"/>
            <p:cNvCxnSpPr>
              <a:cxnSpLocks noChangeShapeType="1"/>
              <a:stCxn id="531462" idx="6"/>
              <a:endCxn id="531460" idx="1"/>
            </p:cNvCxnSpPr>
            <p:nvPr/>
          </p:nvCxnSpPr>
          <p:spPr bwMode="auto">
            <a:xfrm flipV="1">
              <a:off x="3910013" y="2943225"/>
              <a:ext cx="5626100" cy="11430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80" name="AutoShape 24"/>
            <p:cNvCxnSpPr>
              <a:cxnSpLocks noChangeShapeType="1"/>
              <a:stCxn id="531464" idx="6"/>
              <a:endCxn id="531461" idx="3"/>
            </p:cNvCxnSpPr>
            <p:nvPr/>
          </p:nvCxnSpPr>
          <p:spPr bwMode="auto">
            <a:xfrm>
              <a:off x="3971925" y="6170614"/>
              <a:ext cx="5875338" cy="158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1481" name="AutoShape 25"/>
            <p:cNvCxnSpPr>
              <a:cxnSpLocks noChangeShapeType="1"/>
              <a:stCxn id="531460" idx="5"/>
              <a:endCxn id="531461" idx="0"/>
            </p:cNvCxnSpPr>
            <p:nvPr/>
          </p:nvCxnSpPr>
          <p:spPr bwMode="auto">
            <a:xfrm>
              <a:off x="9748839" y="3171826"/>
              <a:ext cx="204787" cy="272732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1482" name="Text Box 26"/>
            <p:cNvSpPr txBox="1">
              <a:spLocks noChangeArrowheads="1"/>
            </p:cNvSpPr>
            <p:nvPr/>
          </p:nvSpPr>
          <p:spPr bwMode="auto">
            <a:xfrm>
              <a:off x="6383339" y="2906713"/>
              <a:ext cx="4016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 dirty="0">
                  <a:solidFill>
                    <a:srgbClr val="000000"/>
                  </a:solidFill>
                  <a:latin typeface="Comic Sans MS" pitchFamily="92" charset="0"/>
                </a:rPr>
                <a:t> 24</a:t>
              </a:r>
            </a:p>
          </p:txBody>
        </p:sp>
        <p:sp>
          <p:nvSpPr>
            <p:cNvPr id="531483" name="Text Box 27"/>
            <p:cNvSpPr txBox="1">
              <a:spLocks noChangeArrowheads="1"/>
            </p:cNvSpPr>
            <p:nvPr/>
          </p:nvSpPr>
          <p:spPr bwMode="auto">
            <a:xfrm>
              <a:off x="6318250" y="3606800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18</a:t>
              </a:r>
            </a:p>
          </p:txBody>
        </p:sp>
        <p:sp>
          <p:nvSpPr>
            <p:cNvPr id="531484" name="Text Box 28"/>
            <p:cNvSpPr txBox="1">
              <a:spLocks noChangeArrowheads="1"/>
            </p:cNvSpPr>
            <p:nvPr/>
          </p:nvSpPr>
          <p:spPr bwMode="auto">
            <a:xfrm>
              <a:off x="7515225" y="3952875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</a:t>
              </a:r>
            </a:p>
          </p:txBody>
        </p:sp>
        <p:sp>
          <p:nvSpPr>
            <p:cNvPr id="531485" name="Text Box 29"/>
            <p:cNvSpPr txBox="1">
              <a:spLocks noChangeArrowheads="1"/>
            </p:cNvSpPr>
            <p:nvPr/>
          </p:nvSpPr>
          <p:spPr bwMode="auto">
            <a:xfrm>
              <a:off x="2732089" y="3135313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9</a:t>
              </a:r>
            </a:p>
          </p:txBody>
        </p:sp>
        <p:sp>
          <p:nvSpPr>
            <p:cNvPr id="531486" name="Text Box 30"/>
            <p:cNvSpPr txBox="1">
              <a:spLocks noChangeArrowheads="1"/>
            </p:cNvSpPr>
            <p:nvPr/>
          </p:nvSpPr>
          <p:spPr bwMode="auto">
            <a:xfrm>
              <a:off x="3287714" y="3792538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14</a:t>
              </a:r>
            </a:p>
          </p:txBody>
        </p:sp>
        <p:sp>
          <p:nvSpPr>
            <p:cNvPr id="531487" name="Text Box 31"/>
            <p:cNvSpPr txBox="1">
              <a:spLocks noChangeArrowheads="1"/>
            </p:cNvSpPr>
            <p:nvPr/>
          </p:nvSpPr>
          <p:spPr bwMode="auto">
            <a:xfrm>
              <a:off x="2817814" y="4806951"/>
              <a:ext cx="325437" cy="27699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15</a:t>
              </a:r>
            </a:p>
          </p:txBody>
        </p:sp>
        <p:sp>
          <p:nvSpPr>
            <p:cNvPr id="531488" name="Text Box 32"/>
            <p:cNvSpPr txBox="1">
              <a:spLocks noChangeArrowheads="1"/>
            </p:cNvSpPr>
            <p:nvPr/>
          </p:nvSpPr>
          <p:spPr bwMode="auto">
            <a:xfrm>
              <a:off x="4103689" y="4984751"/>
              <a:ext cx="325437" cy="27699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5</a:t>
              </a:r>
            </a:p>
          </p:txBody>
        </p:sp>
        <p:sp>
          <p:nvSpPr>
            <p:cNvPr id="531489" name="Text Box 33"/>
            <p:cNvSpPr txBox="1">
              <a:spLocks noChangeArrowheads="1"/>
            </p:cNvSpPr>
            <p:nvPr/>
          </p:nvSpPr>
          <p:spPr bwMode="auto">
            <a:xfrm>
              <a:off x="5041901" y="4494213"/>
              <a:ext cx="417513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30</a:t>
              </a:r>
            </a:p>
          </p:txBody>
        </p:sp>
        <p:sp>
          <p:nvSpPr>
            <p:cNvPr id="531490" name="Text Box 34"/>
            <p:cNvSpPr txBox="1">
              <a:spLocks noChangeArrowheads="1"/>
            </p:cNvSpPr>
            <p:nvPr/>
          </p:nvSpPr>
          <p:spPr bwMode="auto">
            <a:xfrm>
              <a:off x="4686300" y="5445125"/>
              <a:ext cx="4016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20</a:t>
              </a:r>
            </a:p>
          </p:txBody>
        </p:sp>
        <p:sp>
          <p:nvSpPr>
            <p:cNvPr id="531491" name="Text Box 35"/>
            <p:cNvSpPr txBox="1">
              <a:spLocks noChangeArrowheads="1"/>
            </p:cNvSpPr>
            <p:nvPr/>
          </p:nvSpPr>
          <p:spPr bwMode="auto">
            <a:xfrm>
              <a:off x="6138863" y="6115050"/>
              <a:ext cx="398462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44</a:t>
              </a:r>
            </a:p>
          </p:txBody>
        </p:sp>
        <p:sp>
          <p:nvSpPr>
            <p:cNvPr id="531492" name="Text Box 36"/>
            <p:cNvSpPr txBox="1">
              <a:spLocks noChangeArrowheads="1"/>
            </p:cNvSpPr>
            <p:nvPr/>
          </p:nvSpPr>
          <p:spPr bwMode="auto">
            <a:xfrm>
              <a:off x="7562850" y="5416550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16</a:t>
              </a:r>
            </a:p>
          </p:txBody>
        </p:sp>
        <p:sp>
          <p:nvSpPr>
            <p:cNvPr id="531493" name="Text Box 37"/>
            <p:cNvSpPr txBox="1">
              <a:spLocks noChangeArrowheads="1"/>
            </p:cNvSpPr>
            <p:nvPr/>
          </p:nvSpPr>
          <p:spPr bwMode="auto">
            <a:xfrm>
              <a:off x="7467600" y="4625975"/>
              <a:ext cx="325438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11</a:t>
              </a:r>
            </a:p>
          </p:txBody>
        </p:sp>
        <p:sp>
          <p:nvSpPr>
            <p:cNvPr id="531494" name="Text Box 38"/>
            <p:cNvSpPr txBox="1">
              <a:spLocks noChangeArrowheads="1"/>
            </p:cNvSpPr>
            <p:nvPr/>
          </p:nvSpPr>
          <p:spPr bwMode="auto">
            <a:xfrm>
              <a:off x="8964614" y="3921125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  <p:sp>
          <p:nvSpPr>
            <p:cNvPr id="531495" name="Text Box 39"/>
            <p:cNvSpPr txBox="1">
              <a:spLocks noChangeArrowheads="1"/>
            </p:cNvSpPr>
            <p:nvPr/>
          </p:nvSpPr>
          <p:spPr bwMode="auto">
            <a:xfrm>
              <a:off x="9699625" y="4478339"/>
              <a:ext cx="325438" cy="27699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19</a:t>
              </a:r>
            </a:p>
          </p:txBody>
        </p:sp>
        <p:sp>
          <p:nvSpPr>
            <p:cNvPr id="531496" name="Text Box 40"/>
            <p:cNvSpPr txBox="1">
              <a:spLocks noChangeArrowheads="1"/>
            </p:cNvSpPr>
            <p:nvPr/>
          </p:nvSpPr>
          <p:spPr bwMode="auto">
            <a:xfrm>
              <a:off x="9059864" y="5207000"/>
              <a:ext cx="325437" cy="184666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rtl="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sz="1200">
                  <a:solidFill>
                    <a:srgbClr val="000000"/>
                  </a:solidFill>
                  <a:latin typeface="Comic Sans MS" pitchFamily="92" charset="0"/>
                </a:rPr>
                <a:t>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4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shortest path problem</a:t>
            </a:r>
          </a:p>
          <a:p>
            <a:r>
              <a:rPr lang="en-US" dirty="0"/>
              <a:t>Dijkstra’s algorithm</a:t>
            </a:r>
          </a:p>
          <a:p>
            <a:r>
              <a:rPr lang="en-US" dirty="0"/>
              <a:t>Applications: image editing and pirate grammar</a:t>
            </a:r>
          </a:p>
          <a:p>
            <a:r>
              <a:rPr lang="en-US" dirty="0"/>
              <a:t>Bonus application: modeling a CS5112 student</a:t>
            </a:r>
          </a:p>
        </p:txBody>
      </p:sp>
    </p:spTree>
    <p:extLst>
      <p:ext uri="{BB962C8B-B14F-4D97-AF65-F5344CB8AC3E}">
        <p14:creationId xmlns:p14="http://schemas.microsoft.com/office/powerpoint/2010/main" val="1251795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2964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2965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2966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2967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2968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2969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2970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2971" name="AutoShape 11"/>
          <p:cNvCxnSpPr>
            <a:cxnSpLocks noChangeShapeType="1"/>
            <a:stCxn id="552963" idx="7"/>
            <a:endCxn id="55296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2" name="AutoShape 12"/>
          <p:cNvCxnSpPr>
            <a:cxnSpLocks noChangeShapeType="1"/>
            <a:stCxn id="552963" idx="6"/>
            <a:endCxn id="55296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3" name="AutoShape 13"/>
          <p:cNvCxnSpPr>
            <a:cxnSpLocks noChangeShapeType="1"/>
            <a:stCxn id="552963" idx="5"/>
            <a:endCxn id="55296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4" name="AutoShape 14"/>
          <p:cNvCxnSpPr>
            <a:cxnSpLocks noChangeShapeType="1"/>
            <a:stCxn id="552967" idx="7"/>
            <a:endCxn id="55296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5" name="AutoShape 15"/>
          <p:cNvCxnSpPr>
            <a:cxnSpLocks noChangeShapeType="1"/>
            <a:stCxn id="552969" idx="7"/>
            <a:endCxn id="55296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6" name="AutoShape 16"/>
          <p:cNvCxnSpPr>
            <a:cxnSpLocks noChangeShapeType="1"/>
            <a:stCxn id="552967" idx="5"/>
            <a:endCxn id="55297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7" name="AutoShape 17"/>
          <p:cNvCxnSpPr>
            <a:cxnSpLocks noChangeShapeType="1"/>
            <a:stCxn id="552970" idx="5"/>
            <a:endCxn id="55296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8" name="AutoShape 18"/>
          <p:cNvCxnSpPr>
            <a:cxnSpLocks noChangeShapeType="1"/>
            <a:stCxn id="552970" idx="6"/>
            <a:endCxn id="55296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79" name="AutoShape 19"/>
          <p:cNvCxnSpPr>
            <a:cxnSpLocks noChangeShapeType="1"/>
            <a:stCxn id="552969" idx="4"/>
            <a:endCxn id="55296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0" name="AutoShape 20"/>
          <p:cNvCxnSpPr>
            <a:cxnSpLocks noChangeShapeType="1"/>
            <a:stCxn id="552964" idx="3"/>
            <a:endCxn id="55297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1" name="AutoShape 21"/>
          <p:cNvCxnSpPr>
            <a:cxnSpLocks noChangeShapeType="1"/>
            <a:stCxn id="552967" idx="4"/>
            <a:endCxn id="55296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2" name="AutoShape 22"/>
          <p:cNvCxnSpPr>
            <a:cxnSpLocks noChangeShapeType="1"/>
            <a:stCxn id="552968" idx="6"/>
            <a:endCxn id="55297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3" name="AutoShape 23"/>
          <p:cNvCxnSpPr>
            <a:cxnSpLocks noChangeShapeType="1"/>
            <a:stCxn id="552966" idx="6"/>
            <a:endCxn id="55296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4" name="AutoShape 24"/>
          <p:cNvCxnSpPr>
            <a:cxnSpLocks noChangeShapeType="1"/>
            <a:stCxn id="552968" idx="6"/>
            <a:endCxn id="55296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2985" name="AutoShape 25"/>
          <p:cNvCxnSpPr>
            <a:cxnSpLocks noChangeShapeType="1"/>
            <a:stCxn id="552964" idx="5"/>
            <a:endCxn id="55296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2986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2987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2988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2989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2990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2991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2992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2993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2994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2995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2996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2997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2998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2999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3000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3001" name="Text Box 41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2" name="Text Box 42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3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4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5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08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 dirty="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 dirty="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 b="1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4318000" y="1014414"/>
            <a:ext cx="4278330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2, 3, 4, 5, 6, 7, t }</a:t>
            </a:r>
          </a:p>
        </p:txBody>
      </p:sp>
    </p:spTree>
    <p:extLst>
      <p:ext uri="{BB962C8B-B14F-4D97-AF65-F5344CB8AC3E}">
        <p14:creationId xmlns:p14="http://schemas.microsoft.com/office/powerpoint/2010/main" val="2936278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Oval 4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4533" name="Oval 5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4534" name="Oval 6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4535" name="Oval 7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4536" name="Oval 8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4537" name="Oval 9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4538" name="Oval 10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4539" name="Oval 11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4540" name="AutoShape 12"/>
          <p:cNvCxnSpPr>
            <a:cxnSpLocks noChangeShapeType="1"/>
            <a:stCxn id="534532" idx="7"/>
            <a:endCxn id="534535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1" name="AutoShape 13"/>
          <p:cNvCxnSpPr>
            <a:cxnSpLocks noChangeShapeType="1"/>
            <a:stCxn id="534532" idx="6"/>
            <a:endCxn id="534536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2" name="AutoShape 14"/>
          <p:cNvCxnSpPr>
            <a:cxnSpLocks noChangeShapeType="1"/>
            <a:stCxn id="534532" idx="5"/>
            <a:endCxn id="534537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3" name="AutoShape 15"/>
          <p:cNvCxnSpPr>
            <a:cxnSpLocks noChangeShapeType="1"/>
            <a:stCxn id="534536" idx="7"/>
            <a:endCxn id="534533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4" name="AutoShape 16"/>
          <p:cNvCxnSpPr>
            <a:cxnSpLocks noChangeShapeType="1"/>
            <a:stCxn id="534538" idx="7"/>
            <a:endCxn id="534533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5" name="AutoShape 17"/>
          <p:cNvCxnSpPr>
            <a:cxnSpLocks noChangeShapeType="1"/>
            <a:stCxn id="534536" idx="5"/>
            <a:endCxn id="534539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6" name="AutoShape 18"/>
          <p:cNvCxnSpPr>
            <a:cxnSpLocks noChangeShapeType="1"/>
            <a:stCxn id="534539" idx="5"/>
            <a:endCxn id="534534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7" name="AutoShape 19"/>
          <p:cNvCxnSpPr>
            <a:cxnSpLocks noChangeShapeType="1"/>
            <a:stCxn id="534539" idx="6"/>
            <a:endCxn id="534538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8" name="AutoShape 20"/>
          <p:cNvCxnSpPr>
            <a:cxnSpLocks noChangeShapeType="1"/>
            <a:stCxn id="534538" idx="4"/>
            <a:endCxn id="534534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49" name="AutoShape 21"/>
          <p:cNvCxnSpPr>
            <a:cxnSpLocks noChangeShapeType="1"/>
            <a:stCxn id="534533" idx="3"/>
            <a:endCxn id="534539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0" name="AutoShape 22"/>
          <p:cNvCxnSpPr>
            <a:cxnSpLocks noChangeShapeType="1"/>
            <a:stCxn id="534536" idx="4"/>
            <a:endCxn id="534537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1" name="AutoShape 23"/>
          <p:cNvCxnSpPr>
            <a:cxnSpLocks noChangeShapeType="1"/>
            <a:stCxn id="534537" idx="6"/>
            <a:endCxn id="534539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2" name="AutoShape 24"/>
          <p:cNvCxnSpPr>
            <a:cxnSpLocks noChangeShapeType="1"/>
            <a:stCxn id="534535" idx="6"/>
            <a:endCxn id="534533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3" name="AutoShape 25"/>
          <p:cNvCxnSpPr>
            <a:cxnSpLocks noChangeShapeType="1"/>
            <a:stCxn id="534537" idx="6"/>
            <a:endCxn id="534534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4554" name="AutoShape 26"/>
          <p:cNvCxnSpPr>
            <a:cxnSpLocks noChangeShapeType="1"/>
            <a:stCxn id="534533" idx="5"/>
            <a:endCxn id="534534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4555" name="Text Box 27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 dirty="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4556" name="Text Box 28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4557" name="Text Box 29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4558" name="Text Box 30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4559" name="Text Box 31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4560" name="Text Box 32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4561" name="Text Box 33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4562" name="Text Box 34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4564" name="Text Box 36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4565" name="Text Box 37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4566" name="Text Box 38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4567" name="Text Box 39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4568" name="Text Box 40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4569" name="Text Box 41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4570" name="Freeform 42"/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/>
            <a:ahLst/>
            <a:cxnLst>
              <a:cxn ang="0">
                <a:pos x="142" y="489"/>
              </a:cxn>
              <a:cxn ang="0">
                <a:pos x="71" y="465"/>
              </a:cxn>
              <a:cxn ang="0">
                <a:pos x="47" y="457"/>
              </a:cxn>
              <a:cxn ang="0">
                <a:pos x="0" y="386"/>
              </a:cxn>
              <a:cxn ang="0">
                <a:pos x="8" y="205"/>
              </a:cxn>
              <a:cxn ang="0">
                <a:pos x="55" y="134"/>
              </a:cxn>
              <a:cxn ang="0">
                <a:pos x="118" y="39"/>
              </a:cxn>
              <a:cxn ang="0">
                <a:pos x="150" y="31"/>
              </a:cxn>
              <a:cxn ang="0">
                <a:pos x="316" y="8"/>
              </a:cxn>
              <a:cxn ang="0">
                <a:pos x="505" y="15"/>
              </a:cxn>
              <a:cxn ang="0">
                <a:pos x="576" y="94"/>
              </a:cxn>
              <a:cxn ang="0">
                <a:pos x="623" y="165"/>
              </a:cxn>
              <a:cxn ang="0">
                <a:pos x="639" y="213"/>
              </a:cxn>
              <a:cxn ang="0">
                <a:pos x="647" y="315"/>
              </a:cxn>
              <a:cxn ang="0">
                <a:pos x="639" y="449"/>
              </a:cxn>
              <a:cxn ang="0">
                <a:pos x="466" y="576"/>
              </a:cxn>
              <a:cxn ang="0">
                <a:pos x="292" y="568"/>
              </a:cxn>
              <a:cxn ang="0">
                <a:pos x="268" y="552"/>
              </a:cxn>
              <a:cxn ang="0">
                <a:pos x="166" y="513"/>
              </a:cxn>
              <a:cxn ang="0">
                <a:pos x="142" y="48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4571" name="Text Box 43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2" name="Text Box 44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3" name="Text Box 4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4" name="Text Box 46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6" name="Text Box 48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7" name="Text Box 49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8" name="Text Box 50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79" name="Text Box 51"/>
          <p:cNvSpPr txBox="1">
            <a:spLocks noChangeArrowheads="1"/>
          </p:cNvSpPr>
          <p:nvPr/>
        </p:nvSpPr>
        <p:spPr bwMode="auto">
          <a:xfrm>
            <a:off x="1608139" y="6319838"/>
            <a:ext cx="1552575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  <a:sym typeface="Symbol"/>
              </a:rPr>
              <a:t>(7)</a:t>
            </a:r>
            <a:endParaRPr kumimoji="1" lang="en-US" sz="1600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80" name="AutoShape 52"/>
          <p:cNvSpPr>
            <a:spLocks noChangeArrowheads="1"/>
          </p:cNvSpPr>
          <p:nvPr/>
        </p:nvSpPr>
        <p:spPr bwMode="auto">
          <a:xfrm>
            <a:off x="3227389" y="6426201"/>
            <a:ext cx="276225" cy="1381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4582" name="Text Box 54"/>
          <p:cNvSpPr txBox="1">
            <a:spLocks noChangeArrowheads="1"/>
          </p:cNvSpPr>
          <p:nvPr/>
        </p:nvSpPr>
        <p:spPr bwMode="auto">
          <a:xfrm>
            <a:off x="4318000" y="1014414"/>
            <a:ext cx="3706826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2, 3, 4, 5, 6, 7, t }</a:t>
            </a:r>
          </a:p>
        </p:txBody>
      </p:sp>
      <p:sp>
        <p:nvSpPr>
          <p:cNvPr id="534583" name="AutoShape 55"/>
          <p:cNvSpPr>
            <a:spLocks noChangeArrowheads="1"/>
          </p:cNvSpPr>
          <p:nvPr/>
        </p:nvSpPr>
        <p:spPr bwMode="auto">
          <a:xfrm rot="-3296093">
            <a:off x="3351214" y="2303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4584" name="Text Box 56"/>
          <p:cNvSpPr txBox="1">
            <a:spLocks noChangeArrowheads="1"/>
          </p:cNvSpPr>
          <p:nvPr/>
        </p:nvSpPr>
        <p:spPr bwMode="auto">
          <a:xfrm>
            <a:off x="2749550" y="1979613"/>
            <a:ext cx="165258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  <a:sym typeface="Symbol"/>
              </a:rPr>
              <a:t>(2)</a:t>
            </a:r>
            <a:endParaRPr kumimoji="1" lang="en-US" sz="1600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86" name="Text Box 58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90" name="Text Box 62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4591" name="Text Box 63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92" name="Text Box 64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4593" name="Text Box 65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4594" name="Text Box 66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8940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7604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7605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7606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7607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7608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7609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7610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7611" name="AutoShape 11"/>
          <p:cNvCxnSpPr>
            <a:cxnSpLocks noChangeShapeType="1"/>
            <a:stCxn id="537603" idx="7"/>
            <a:endCxn id="53760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2" name="AutoShape 12"/>
          <p:cNvCxnSpPr>
            <a:cxnSpLocks noChangeShapeType="1"/>
            <a:stCxn id="537603" idx="6"/>
            <a:endCxn id="53760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3" name="AutoShape 13"/>
          <p:cNvCxnSpPr>
            <a:cxnSpLocks noChangeShapeType="1"/>
            <a:stCxn id="537603" idx="5"/>
            <a:endCxn id="53760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4" name="AutoShape 14"/>
          <p:cNvCxnSpPr>
            <a:cxnSpLocks noChangeShapeType="1"/>
            <a:stCxn id="537607" idx="7"/>
            <a:endCxn id="53760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5" name="AutoShape 15"/>
          <p:cNvCxnSpPr>
            <a:cxnSpLocks noChangeShapeType="1"/>
            <a:stCxn id="537609" idx="7"/>
            <a:endCxn id="53760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6" name="AutoShape 16"/>
          <p:cNvCxnSpPr>
            <a:cxnSpLocks noChangeShapeType="1"/>
            <a:stCxn id="537607" idx="5"/>
            <a:endCxn id="53761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7" name="AutoShape 17"/>
          <p:cNvCxnSpPr>
            <a:cxnSpLocks noChangeShapeType="1"/>
            <a:stCxn id="537610" idx="5"/>
            <a:endCxn id="53760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8" name="AutoShape 18"/>
          <p:cNvCxnSpPr>
            <a:cxnSpLocks noChangeShapeType="1"/>
            <a:stCxn id="537610" idx="6"/>
            <a:endCxn id="53760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19" name="AutoShape 19"/>
          <p:cNvCxnSpPr>
            <a:cxnSpLocks noChangeShapeType="1"/>
            <a:stCxn id="537609" idx="4"/>
            <a:endCxn id="53760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0" name="AutoShape 20"/>
          <p:cNvCxnSpPr>
            <a:cxnSpLocks noChangeShapeType="1"/>
            <a:stCxn id="537604" idx="3"/>
            <a:endCxn id="53761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1" name="AutoShape 21"/>
          <p:cNvCxnSpPr>
            <a:cxnSpLocks noChangeShapeType="1"/>
            <a:stCxn id="537607" idx="4"/>
            <a:endCxn id="53760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2" name="AutoShape 22"/>
          <p:cNvCxnSpPr>
            <a:cxnSpLocks noChangeShapeType="1"/>
            <a:stCxn id="537608" idx="6"/>
            <a:endCxn id="53761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3" name="AutoShape 23"/>
          <p:cNvCxnSpPr>
            <a:cxnSpLocks noChangeShapeType="1"/>
            <a:stCxn id="537606" idx="6"/>
            <a:endCxn id="53760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4" name="AutoShape 24"/>
          <p:cNvCxnSpPr>
            <a:cxnSpLocks noChangeShapeType="1"/>
            <a:stCxn id="537608" idx="6"/>
            <a:endCxn id="53760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7625" name="AutoShape 25"/>
          <p:cNvCxnSpPr>
            <a:cxnSpLocks noChangeShapeType="1"/>
            <a:stCxn id="537604" idx="5"/>
            <a:endCxn id="53760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7626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7627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7628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7629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7630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7631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7632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7633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7634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7635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7636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7637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7638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7639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7640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7641" name="Freeform 41"/>
          <p:cNvSpPr>
            <a:spLocks/>
          </p:cNvSpPr>
          <p:nvPr/>
        </p:nvSpPr>
        <p:spPr bwMode="auto">
          <a:xfrm>
            <a:off x="1624013" y="3068638"/>
            <a:ext cx="1027112" cy="914400"/>
          </a:xfrm>
          <a:custGeom>
            <a:avLst/>
            <a:gdLst/>
            <a:ahLst/>
            <a:cxnLst>
              <a:cxn ang="0">
                <a:pos x="142" y="489"/>
              </a:cxn>
              <a:cxn ang="0">
                <a:pos x="71" y="465"/>
              </a:cxn>
              <a:cxn ang="0">
                <a:pos x="47" y="457"/>
              </a:cxn>
              <a:cxn ang="0">
                <a:pos x="0" y="386"/>
              </a:cxn>
              <a:cxn ang="0">
                <a:pos x="8" y="205"/>
              </a:cxn>
              <a:cxn ang="0">
                <a:pos x="55" y="134"/>
              </a:cxn>
              <a:cxn ang="0">
                <a:pos x="118" y="39"/>
              </a:cxn>
              <a:cxn ang="0">
                <a:pos x="150" y="31"/>
              </a:cxn>
              <a:cxn ang="0">
                <a:pos x="316" y="8"/>
              </a:cxn>
              <a:cxn ang="0">
                <a:pos x="505" y="15"/>
              </a:cxn>
              <a:cxn ang="0">
                <a:pos x="576" y="94"/>
              </a:cxn>
              <a:cxn ang="0">
                <a:pos x="623" y="165"/>
              </a:cxn>
              <a:cxn ang="0">
                <a:pos x="639" y="213"/>
              </a:cxn>
              <a:cxn ang="0">
                <a:pos x="647" y="315"/>
              </a:cxn>
              <a:cxn ang="0">
                <a:pos x="639" y="449"/>
              </a:cxn>
              <a:cxn ang="0">
                <a:pos x="466" y="576"/>
              </a:cxn>
              <a:cxn ang="0">
                <a:pos x="292" y="568"/>
              </a:cxn>
              <a:cxn ang="0">
                <a:pos x="268" y="552"/>
              </a:cxn>
              <a:cxn ang="0">
                <a:pos x="166" y="513"/>
              </a:cxn>
              <a:cxn ang="0">
                <a:pos x="142" y="489"/>
              </a:cxn>
            </a:cxnLst>
            <a:rect l="0" t="0" r="r" b="b"/>
            <a:pathLst>
              <a:path w="647" h="576">
                <a:moveTo>
                  <a:pt x="142" y="489"/>
                </a:moveTo>
                <a:cubicBezTo>
                  <a:pt x="87" y="470"/>
                  <a:pt x="111" y="478"/>
                  <a:pt x="71" y="465"/>
                </a:cubicBezTo>
                <a:cubicBezTo>
                  <a:pt x="63" y="462"/>
                  <a:pt x="47" y="457"/>
                  <a:pt x="47" y="457"/>
                </a:cubicBezTo>
                <a:cubicBezTo>
                  <a:pt x="24" y="434"/>
                  <a:pt x="10" y="417"/>
                  <a:pt x="0" y="386"/>
                </a:cubicBezTo>
                <a:cubicBezTo>
                  <a:pt x="3" y="326"/>
                  <a:pt x="3" y="265"/>
                  <a:pt x="8" y="205"/>
                </a:cubicBezTo>
                <a:cubicBezTo>
                  <a:pt x="10" y="174"/>
                  <a:pt x="38" y="156"/>
                  <a:pt x="55" y="134"/>
                </a:cubicBezTo>
                <a:cubicBezTo>
                  <a:pt x="78" y="104"/>
                  <a:pt x="98" y="71"/>
                  <a:pt x="118" y="39"/>
                </a:cubicBezTo>
                <a:cubicBezTo>
                  <a:pt x="124" y="30"/>
                  <a:pt x="139" y="34"/>
                  <a:pt x="150" y="31"/>
                </a:cubicBezTo>
                <a:cubicBezTo>
                  <a:pt x="247" y="1"/>
                  <a:pt x="150" y="18"/>
                  <a:pt x="316" y="8"/>
                </a:cubicBezTo>
                <a:cubicBezTo>
                  <a:pt x="379" y="10"/>
                  <a:pt x="444" y="0"/>
                  <a:pt x="505" y="15"/>
                </a:cubicBezTo>
                <a:cubicBezTo>
                  <a:pt x="533" y="22"/>
                  <a:pt x="530" y="81"/>
                  <a:pt x="576" y="94"/>
                </a:cubicBezTo>
                <a:cubicBezTo>
                  <a:pt x="592" y="118"/>
                  <a:pt x="614" y="138"/>
                  <a:pt x="623" y="165"/>
                </a:cubicBezTo>
                <a:cubicBezTo>
                  <a:pt x="628" y="181"/>
                  <a:pt x="639" y="213"/>
                  <a:pt x="639" y="213"/>
                </a:cubicBezTo>
                <a:cubicBezTo>
                  <a:pt x="642" y="247"/>
                  <a:pt x="647" y="281"/>
                  <a:pt x="647" y="315"/>
                </a:cubicBezTo>
                <a:cubicBezTo>
                  <a:pt x="647" y="360"/>
                  <a:pt x="644" y="404"/>
                  <a:pt x="639" y="449"/>
                </a:cubicBezTo>
                <a:cubicBezTo>
                  <a:pt x="633" y="508"/>
                  <a:pt x="516" y="558"/>
                  <a:pt x="466" y="576"/>
                </a:cubicBezTo>
                <a:cubicBezTo>
                  <a:pt x="408" y="573"/>
                  <a:pt x="350" y="575"/>
                  <a:pt x="292" y="568"/>
                </a:cubicBezTo>
                <a:cubicBezTo>
                  <a:pt x="282" y="567"/>
                  <a:pt x="277" y="556"/>
                  <a:pt x="268" y="552"/>
                </a:cubicBezTo>
                <a:cubicBezTo>
                  <a:pt x="239" y="539"/>
                  <a:pt x="197" y="520"/>
                  <a:pt x="166" y="513"/>
                </a:cubicBezTo>
                <a:cubicBezTo>
                  <a:pt x="149" y="487"/>
                  <a:pt x="160" y="489"/>
                  <a:pt x="142" y="489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7642" name="Text Box 42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3" name="Text Box 43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4" name="Text Box 4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5" name="Text Box 45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6" name="Text Box 46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7" name="Text Box 47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8" name="Text Box 48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49" name="Text Box 49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2" name="Text Box 52"/>
          <p:cNvSpPr txBox="1">
            <a:spLocks noChangeArrowheads="1"/>
          </p:cNvSpPr>
          <p:nvPr/>
        </p:nvSpPr>
        <p:spPr bwMode="auto">
          <a:xfrm>
            <a:off x="4318000" y="1014414"/>
            <a:ext cx="3778264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2, 3, 4, 5, 6, 7, t }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7657" name="Text Box 57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8" name="Text Box 58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7660" name="Text Box 60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7661" name="AutoShape 61"/>
          <p:cNvSpPr>
            <a:spLocks noChangeArrowheads="1"/>
          </p:cNvSpPr>
          <p:nvPr/>
        </p:nvSpPr>
        <p:spPr bwMode="auto">
          <a:xfrm rot="2984085">
            <a:off x="4183064" y="2317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7662" name="Text Box 62"/>
          <p:cNvSpPr txBox="1">
            <a:spLocks noChangeArrowheads="1"/>
          </p:cNvSpPr>
          <p:nvPr/>
        </p:nvSpPr>
        <p:spPr bwMode="auto">
          <a:xfrm>
            <a:off x="4506914" y="2192338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681910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862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862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863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863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863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863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863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8635" name="AutoShape 11"/>
          <p:cNvCxnSpPr>
            <a:cxnSpLocks noChangeShapeType="1"/>
            <a:stCxn id="538627" idx="7"/>
            <a:endCxn id="53863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6" name="AutoShape 12"/>
          <p:cNvCxnSpPr>
            <a:cxnSpLocks noChangeShapeType="1"/>
            <a:stCxn id="538627" idx="6"/>
            <a:endCxn id="53863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7" name="AutoShape 13"/>
          <p:cNvCxnSpPr>
            <a:cxnSpLocks noChangeShapeType="1"/>
            <a:stCxn id="538627" idx="5"/>
            <a:endCxn id="53863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8" name="AutoShape 14"/>
          <p:cNvCxnSpPr>
            <a:cxnSpLocks noChangeShapeType="1"/>
            <a:stCxn id="538631" idx="7"/>
            <a:endCxn id="53862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39" name="AutoShape 15"/>
          <p:cNvCxnSpPr>
            <a:cxnSpLocks noChangeShapeType="1"/>
            <a:stCxn id="538633" idx="7"/>
            <a:endCxn id="53862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0" name="AutoShape 16"/>
          <p:cNvCxnSpPr>
            <a:cxnSpLocks noChangeShapeType="1"/>
            <a:stCxn id="538631" idx="5"/>
            <a:endCxn id="53863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1" name="AutoShape 17"/>
          <p:cNvCxnSpPr>
            <a:cxnSpLocks noChangeShapeType="1"/>
            <a:stCxn id="538634" idx="5"/>
            <a:endCxn id="53862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2" name="AutoShape 18"/>
          <p:cNvCxnSpPr>
            <a:cxnSpLocks noChangeShapeType="1"/>
            <a:stCxn id="538634" idx="6"/>
            <a:endCxn id="53863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3" name="AutoShape 19"/>
          <p:cNvCxnSpPr>
            <a:cxnSpLocks noChangeShapeType="1"/>
            <a:stCxn id="538633" idx="4"/>
            <a:endCxn id="53862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4" name="AutoShape 20"/>
          <p:cNvCxnSpPr>
            <a:cxnSpLocks noChangeShapeType="1"/>
            <a:stCxn id="538628" idx="3"/>
            <a:endCxn id="53863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5" name="AutoShape 21"/>
          <p:cNvCxnSpPr>
            <a:cxnSpLocks noChangeShapeType="1"/>
            <a:stCxn id="538631" idx="4"/>
            <a:endCxn id="53863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6" name="AutoShape 22"/>
          <p:cNvCxnSpPr>
            <a:cxnSpLocks noChangeShapeType="1"/>
            <a:stCxn id="538632" idx="6"/>
            <a:endCxn id="53863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7" name="AutoShape 23"/>
          <p:cNvCxnSpPr>
            <a:cxnSpLocks noChangeShapeType="1"/>
            <a:stCxn id="538630" idx="6"/>
            <a:endCxn id="53862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8" name="AutoShape 24"/>
          <p:cNvCxnSpPr>
            <a:cxnSpLocks noChangeShapeType="1"/>
            <a:stCxn id="538632" idx="6"/>
            <a:endCxn id="53862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8649" name="AutoShape 25"/>
          <p:cNvCxnSpPr>
            <a:cxnSpLocks noChangeShapeType="1"/>
            <a:stCxn id="538628" idx="5"/>
            <a:endCxn id="53862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865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865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865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865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865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866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866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8666" name="Text Box 42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68" name="Text Box 4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0" name="Text Box 46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1" name="Text Box 47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3" name="Text Box 49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6" name="Text Box 52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6, 7, t }</a:t>
            </a:r>
          </a:p>
        </p:txBody>
      </p:sp>
      <p:sp>
        <p:nvSpPr>
          <p:cNvPr id="538677" name="Text Box 53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78" name="Text Box 54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8679" name="Text Box 55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80" name="Text Box 56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8681" name="Text Box 57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8682" name="Text Box 58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8685" name="Freeform 61"/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76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39652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39653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39654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39655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39656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39657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39658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39659" name="AutoShape 11"/>
          <p:cNvCxnSpPr>
            <a:cxnSpLocks noChangeShapeType="1"/>
            <a:stCxn id="539651" idx="7"/>
            <a:endCxn id="53965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0" name="AutoShape 12"/>
          <p:cNvCxnSpPr>
            <a:cxnSpLocks noChangeShapeType="1"/>
            <a:stCxn id="539651" idx="6"/>
            <a:endCxn id="53965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1" name="AutoShape 13"/>
          <p:cNvCxnSpPr>
            <a:cxnSpLocks noChangeShapeType="1"/>
            <a:stCxn id="539651" idx="5"/>
            <a:endCxn id="53965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2" name="AutoShape 14"/>
          <p:cNvCxnSpPr>
            <a:cxnSpLocks noChangeShapeType="1"/>
            <a:stCxn id="539655" idx="7"/>
            <a:endCxn id="53965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3" name="AutoShape 15"/>
          <p:cNvCxnSpPr>
            <a:cxnSpLocks noChangeShapeType="1"/>
            <a:stCxn id="539657" idx="7"/>
            <a:endCxn id="53965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4" name="AutoShape 16"/>
          <p:cNvCxnSpPr>
            <a:cxnSpLocks noChangeShapeType="1"/>
            <a:stCxn id="539655" idx="5"/>
            <a:endCxn id="53965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5" name="AutoShape 17"/>
          <p:cNvCxnSpPr>
            <a:cxnSpLocks noChangeShapeType="1"/>
            <a:stCxn id="539658" idx="5"/>
            <a:endCxn id="53965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6" name="AutoShape 18"/>
          <p:cNvCxnSpPr>
            <a:cxnSpLocks noChangeShapeType="1"/>
            <a:stCxn id="539658" idx="6"/>
            <a:endCxn id="53965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7" name="AutoShape 19"/>
          <p:cNvCxnSpPr>
            <a:cxnSpLocks noChangeShapeType="1"/>
            <a:stCxn id="539657" idx="4"/>
            <a:endCxn id="53965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8" name="AutoShape 20"/>
          <p:cNvCxnSpPr>
            <a:cxnSpLocks noChangeShapeType="1"/>
            <a:stCxn id="539652" idx="3"/>
            <a:endCxn id="53965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69" name="AutoShape 21"/>
          <p:cNvCxnSpPr>
            <a:cxnSpLocks noChangeShapeType="1"/>
            <a:stCxn id="539655" idx="4"/>
            <a:endCxn id="53965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0" name="AutoShape 22"/>
          <p:cNvCxnSpPr>
            <a:cxnSpLocks noChangeShapeType="1"/>
            <a:stCxn id="539656" idx="6"/>
            <a:endCxn id="53965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1" name="AutoShape 23"/>
          <p:cNvCxnSpPr>
            <a:cxnSpLocks noChangeShapeType="1"/>
            <a:stCxn id="539654" idx="6"/>
            <a:endCxn id="53965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2" name="AutoShape 24"/>
          <p:cNvCxnSpPr>
            <a:cxnSpLocks noChangeShapeType="1"/>
            <a:stCxn id="539656" idx="6"/>
            <a:endCxn id="53965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9673" name="AutoShape 25"/>
          <p:cNvCxnSpPr>
            <a:cxnSpLocks noChangeShapeType="1"/>
            <a:stCxn id="539652" idx="5"/>
            <a:endCxn id="53965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9674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39675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39676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39677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39678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39679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39680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39681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39682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39683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39684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39685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39686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9687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39688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39689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0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1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2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3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4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5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6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7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6, 7, t }</a:t>
            </a:r>
          </a:p>
        </p:txBody>
      </p:sp>
      <p:sp>
        <p:nvSpPr>
          <p:cNvPr id="539698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699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00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01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02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03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08" name="AutoShape 60"/>
          <p:cNvSpPr>
            <a:spLocks noChangeArrowheads="1"/>
          </p:cNvSpPr>
          <p:nvPr/>
        </p:nvSpPr>
        <p:spPr bwMode="auto">
          <a:xfrm rot="-3296093">
            <a:off x="9231314" y="2176464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rgbClr val="0066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39709" name="Text Box 61"/>
          <p:cNvSpPr txBox="1">
            <a:spLocks noChangeArrowheads="1"/>
          </p:cNvSpPr>
          <p:nvPr/>
        </p:nvSpPr>
        <p:spPr bwMode="auto">
          <a:xfrm>
            <a:off x="8629650" y="1852613"/>
            <a:ext cx="165258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006600"/>
                </a:solidFill>
                <a:latin typeface="Comic Sans MS" pitchFamily="92" charset="0"/>
                <a:sym typeface="Symbol"/>
              </a:rPr>
              <a:t>(3)</a:t>
            </a:r>
            <a:endParaRPr kumimoji="1" lang="en-US" sz="1600" dirty="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10" name="Text Box 62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39711" name="Text Box 63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39704" name="Freeform 56"/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15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0676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0677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0678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0679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0680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0681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0682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0683" name="AutoShape 11"/>
          <p:cNvCxnSpPr>
            <a:cxnSpLocks noChangeShapeType="1"/>
            <a:stCxn id="540675" idx="7"/>
            <a:endCxn id="54067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4" name="AutoShape 12"/>
          <p:cNvCxnSpPr>
            <a:cxnSpLocks noChangeShapeType="1"/>
            <a:stCxn id="540675" idx="6"/>
            <a:endCxn id="54067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5" name="AutoShape 13"/>
          <p:cNvCxnSpPr>
            <a:cxnSpLocks noChangeShapeType="1"/>
            <a:stCxn id="540675" idx="5"/>
            <a:endCxn id="54068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6" name="AutoShape 14"/>
          <p:cNvCxnSpPr>
            <a:cxnSpLocks noChangeShapeType="1"/>
            <a:stCxn id="540679" idx="7"/>
            <a:endCxn id="54067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7" name="AutoShape 15"/>
          <p:cNvCxnSpPr>
            <a:cxnSpLocks noChangeShapeType="1"/>
            <a:stCxn id="540681" idx="7"/>
            <a:endCxn id="54067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8" name="AutoShape 16"/>
          <p:cNvCxnSpPr>
            <a:cxnSpLocks noChangeShapeType="1"/>
            <a:stCxn id="540679" idx="5"/>
            <a:endCxn id="54068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89" name="AutoShape 17"/>
          <p:cNvCxnSpPr>
            <a:cxnSpLocks noChangeShapeType="1"/>
            <a:stCxn id="540682" idx="5"/>
            <a:endCxn id="54067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0" name="AutoShape 18"/>
          <p:cNvCxnSpPr>
            <a:cxnSpLocks noChangeShapeType="1"/>
            <a:stCxn id="540682" idx="6"/>
            <a:endCxn id="54068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1" name="AutoShape 19"/>
          <p:cNvCxnSpPr>
            <a:cxnSpLocks noChangeShapeType="1"/>
            <a:stCxn id="540681" idx="4"/>
            <a:endCxn id="54067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2" name="AutoShape 20"/>
          <p:cNvCxnSpPr>
            <a:cxnSpLocks noChangeShapeType="1"/>
            <a:stCxn id="540676" idx="3"/>
            <a:endCxn id="54068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3" name="AutoShape 21"/>
          <p:cNvCxnSpPr>
            <a:cxnSpLocks noChangeShapeType="1"/>
            <a:stCxn id="540679" idx="4"/>
            <a:endCxn id="54068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4" name="AutoShape 22"/>
          <p:cNvCxnSpPr>
            <a:cxnSpLocks noChangeShapeType="1"/>
            <a:stCxn id="540680" idx="6"/>
            <a:endCxn id="54068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5" name="AutoShape 23"/>
          <p:cNvCxnSpPr>
            <a:cxnSpLocks noChangeShapeType="1"/>
            <a:stCxn id="540678" idx="6"/>
            <a:endCxn id="54067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6" name="AutoShape 24"/>
          <p:cNvCxnSpPr>
            <a:cxnSpLocks noChangeShapeType="1"/>
            <a:stCxn id="540680" idx="6"/>
            <a:endCxn id="54067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0697" name="AutoShape 25"/>
          <p:cNvCxnSpPr>
            <a:cxnSpLocks noChangeShapeType="1"/>
            <a:stCxn id="540676" idx="5"/>
            <a:endCxn id="54067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0701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0702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0704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0705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0706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0707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0708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0709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0710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0711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0712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0713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4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5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6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7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8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0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1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6, 7, t }</a:t>
            </a:r>
          </a:p>
        </p:txBody>
      </p:sp>
      <p:sp>
        <p:nvSpPr>
          <p:cNvPr id="540722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3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24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5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26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27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0731" name="Text Box 59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0732" name="Freeform 60"/>
          <p:cNvSpPr>
            <a:spLocks/>
          </p:cNvSpPr>
          <p:nvPr/>
        </p:nvSpPr>
        <p:spPr bwMode="auto">
          <a:xfrm>
            <a:off x="1657350" y="2224088"/>
            <a:ext cx="3113088" cy="1858962"/>
          </a:xfrm>
          <a:custGeom>
            <a:avLst/>
            <a:gdLst/>
            <a:ahLst/>
            <a:cxnLst>
              <a:cxn ang="0">
                <a:pos x="3" y="824"/>
              </a:cxn>
              <a:cxn ang="0">
                <a:pos x="34" y="666"/>
              </a:cxn>
              <a:cxn ang="0">
                <a:pos x="121" y="469"/>
              </a:cxn>
              <a:cxn ang="0">
                <a:pos x="153" y="414"/>
              </a:cxn>
              <a:cxn ang="0">
                <a:pos x="271" y="359"/>
              </a:cxn>
              <a:cxn ang="0">
                <a:pos x="350" y="295"/>
              </a:cxn>
              <a:cxn ang="0">
                <a:pos x="500" y="177"/>
              </a:cxn>
              <a:cxn ang="0">
                <a:pos x="650" y="130"/>
              </a:cxn>
              <a:cxn ang="0">
                <a:pos x="950" y="75"/>
              </a:cxn>
              <a:cxn ang="0">
                <a:pos x="1131" y="43"/>
              </a:cxn>
              <a:cxn ang="0">
                <a:pos x="1565" y="43"/>
              </a:cxn>
              <a:cxn ang="0">
                <a:pos x="1754" y="82"/>
              </a:cxn>
              <a:cxn ang="0">
                <a:pos x="1786" y="98"/>
              </a:cxn>
              <a:cxn ang="0">
                <a:pos x="1833" y="114"/>
              </a:cxn>
              <a:cxn ang="0">
                <a:pos x="1920" y="240"/>
              </a:cxn>
              <a:cxn ang="0">
                <a:pos x="1841" y="603"/>
              </a:cxn>
              <a:cxn ang="0">
                <a:pos x="1747" y="698"/>
              </a:cxn>
              <a:cxn ang="0">
                <a:pos x="1612" y="769"/>
              </a:cxn>
              <a:cxn ang="0">
                <a:pos x="1455" y="800"/>
              </a:cxn>
              <a:cxn ang="0">
                <a:pos x="1036" y="840"/>
              </a:cxn>
              <a:cxn ang="0">
                <a:pos x="879" y="871"/>
              </a:cxn>
              <a:cxn ang="0">
                <a:pos x="673" y="1037"/>
              </a:cxn>
              <a:cxn ang="0">
                <a:pos x="547" y="1132"/>
              </a:cxn>
              <a:cxn ang="0">
                <a:pos x="271" y="1171"/>
              </a:cxn>
              <a:cxn ang="0">
                <a:pos x="121" y="1124"/>
              </a:cxn>
              <a:cxn ang="0">
                <a:pos x="50" y="982"/>
              </a:cxn>
              <a:cxn ang="0">
                <a:pos x="34" y="919"/>
              </a:cxn>
              <a:cxn ang="0">
                <a:pos x="3" y="824"/>
              </a:cxn>
            </a:cxnLst>
            <a:rect l="0" t="0" r="r" b="b"/>
            <a:pathLst>
              <a:path w="1961" h="1171">
                <a:moveTo>
                  <a:pt x="3" y="824"/>
                </a:moveTo>
                <a:cubicBezTo>
                  <a:pt x="9" y="747"/>
                  <a:pt x="0" y="721"/>
                  <a:pt x="34" y="666"/>
                </a:cubicBezTo>
                <a:cubicBezTo>
                  <a:pt x="53" y="592"/>
                  <a:pt x="84" y="534"/>
                  <a:pt x="121" y="469"/>
                </a:cubicBezTo>
                <a:cubicBezTo>
                  <a:pt x="128" y="456"/>
                  <a:pt x="140" y="425"/>
                  <a:pt x="153" y="414"/>
                </a:cubicBezTo>
                <a:cubicBezTo>
                  <a:pt x="189" y="383"/>
                  <a:pt x="227" y="372"/>
                  <a:pt x="271" y="359"/>
                </a:cubicBezTo>
                <a:cubicBezTo>
                  <a:pt x="332" y="297"/>
                  <a:pt x="301" y="311"/>
                  <a:pt x="350" y="295"/>
                </a:cubicBezTo>
                <a:cubicBezTo>
                  <a:pt x="402" y="258"/>
                  <a:pt x="447" y="213"/>
                  <a:pt x="500" y="177"/>
                </a:cubicBezTo>
                <a:cubicBezTo>
                  <a:pt x="545" y="147"/>
                  <a:pt x="600" y="145"/>
                  <a:pt x="650" y="130"/>
                </a:cubicBezTo>
                <a:cubicBezTo>
                  <a:pt x="750" y="100"/>
                  <a:pt x="845" y="83"/>
                  <a:pt x="950" y="75"/>
                </a:cubicBezTo>
                <a:cubicBezTo>
                  <a:pt x="1011" y="65"/>
                  <a:pt x="1070" y="52"/>
                  <a:pt x="1131" y="43"/>
                </a:cubicBezTo>
                <a:cubicBezTo>
                  <a:pt x="1260" y="0"/>
                  <a:pt x="1469" y="39"/>
                  <a:pt x="1565" y="43"/>
                </a:cubicBezTo>
                <a:cubicBezTo>
                  <a:pt x="1628" y="56"/>
                  <a:pt x="1691" y="68"/>
                  <a:pt x="1754" y="82"/>
                </a:cubicBezTo>
                <a:cubicBezTo>
                  <a:pt x="1765" y="87"/>
                  <a:pt x="1775" y="94"/>
                  <a:pt x="1786" y="98"/>
                </a:cubicBezTo>
                <a:cubicBezTo>
                  <a:pt x="1801" y="104"/>
                  <a:pt x="1833" y="114"/>
                  <a:pt x="1833" y="114"/>
                </a:cubicBezTo>
                <a:cubicBezTo>
                  <a:pt x="1862" y="157"/>
                  <a:pt x="1890" y="197"/>
                  <a:pt x="1920" y="240"/>
                </a:cubicBezTo>
                <a:cubicBezTo>
                  <a:pt x="1916" y="374"/>
                  <a:pt x="1961" y="523"/>
                  <a:pt x="1841" y="603"/>
                </a:cubicBezTo>
                <a:cubicBezTo>
                  <a:pt x="1814" y="640"/>
                  <a:pt x="1785" y="672"/>
                  <a:pt x="1747" y="698"/>
                </a:cubicBezTo>
                <a:cubicBezTo>
                  <a:pt x="1717" y="742"/>
                  <a:pt x="1663" y="759"/>
                  <a:pt x="1612" y="769"/>
                </a:cubicBezTo>
                <a:cubicBezTo>
                  <a:pt x="1561" y="790"/>
                  <a:pt x="1509" y="789"/>
                  <a:pt x="1455" y="800"/>
                </a:cubicBezTo>
                <a:cubicBezTo>
                  <a:pt x="1310" y="831"/>
                  <a:pt x="1188" y="835"/>
                  <a:pt x="1036" y="840"/>
                </a:cubicBezTo>
                <a:cubicBezTo>
                  <a:pt x="982" y="847"/>
                  <a:pt x="931" y="855"/>
                  <a:pt x="879" y="871"/>
                </a:cubicBezTo>
                <a:cubicBezTo>
                  <a:pt x="809" y="923"/>
                  <a:pt x="740" y="980"/>
                  <a:pt x="673" y="1037"/>
                </a:cubicBezTo>
                <a:cubicBezTo>
                  <a:pt x="646" y="1060"/>
                  <a:pt x="582" y="1123"/>
                  <a:pt x="547" y="1132"/>
                </a:cubicBezTo>
                <a:cubicBezTo>
                  <a:pt x="453" y="1156"/>
                  <a:pt x="370" y="1165"/>
                  <a:pt x="271" y="1171"/>
                </a:cubicBezTo>
                <a:cubicBezTo>
                  <a:pt x="207" y="1165"/>
                  <a:pt x="172" y="1158"/>
                  <a:pt x="121" y="1124"/>
                </a:cubicBezTo>
                <a:cubicBezTo>
                  <a:pt x="103" y="1072"/>
                  <a:pt x="74" y="1030"/>
                  <a:pt x="50" y="982"/>
                </a:cubicBezTo>
                <a:cubicBezTo>
                  <a:pt x="41" y="964"/>
                  <a:pt x="38" y="937"/>
                  <a:pt x="34" y="919"/>
                </a:cubicBezTo>
                <a:cubicBezTo>
                  <a:pt x="26" y="887"/>
                  <a:pt x="13" y="855"/>
                  <a:pt x="3" y="82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0733" name="AutoShape 61"/>
          <p:cNvSpPr>
            <a:spLocks noChangeArrowheads="1"/>
          </p:cNvSpPr>
          <p:nvPr/>
        </p:nvSpPr>
        <p:spPr bwMode="auto">
          <a:xfrm rot="2984085">
            <a:off x="5033964" y="3498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0734" name="Text Box 62"/>
          <p:cNvSpPr txBox="1">
            <a:spLocks noChangeArrowheads="1"/>
          </p:cNvSpPr>
          <p:nvPr/>
        </p:nvSpPr>
        <p:spPr bwMode="auto">
          <a:xfrm>
            <a:off x="4989514" y="3195638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610796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72" y="528"/>
              </a:cxn>
              <a:cxn ang="0">
                <a:pos x="168" y="456"/>
              </a:cxn>
              <a:cxn ang="0">
                <a:pos x="232" y="416"/>
              </a:cxn>
              <a:cxn ang="0">
                <a:pos x="360" y="384"/>
              </a:cxn>
              <a:cxn ang="0">
                <a:pos x="496" y="344"/>
              </a:cxn>
              <a:cxn ang="0">
                <a:pos x="608" y="312"/>
              </a:cxn>
              <a:cxn ang="0">
                <a:pos x="760" y="288"/>
              </a:cxn>
              <a:cxn ang="0">
                <a:pos x="928" y="256"/>
              </a:cxn>
              <a:cxn ang="0">
                <a:pos x="1056" y="152"/>
              </a:cxn>
              <a:cxn ang="0">
                <a:pos x="1328" y="32"/>
              </a:cxn>
              <a:cxn ang="0">
                <a:pos x="1416" y="0"/>
              </a:cxn>
              <a:cxn ang="0">
                <a:pos x="1648" y="16"/>
              </a:cxn>
              <a:cxn ang="0">
                <a:pos x="1704" y="24"/>
              </a:cxn>
              <a:cxn ang="0">
                <a:pos x="1752" y="56"/>
              </a:cxn>
              <a:cxn ang="0">
                <a:pos x="1840" y="88"/>
              </a:cxn>
              <a:cxn ang="0">
                <a:pos x="1984" y="152"/>
              </a:cxn>
              <a:cxn ang="0">
                <a:pos x="2072" y="264"/>
              </a:cxn>
              <a:cxn ang="0">
                <a:pos x="2176" y="344"/>
              </a:cxn>
              <a:cxn ang="0">
                <a:pos x="2280" y="512"/>
              </a:cxn>
              <a:cxn ang="0">
                <a:pos x="2312" y="704"/>
              </a:cxn>
              <a:cxn ang="0">
                <a:pos x="2304" y="1072"/>
              </a:cxn>
              <a:cxn ang="0">
                <a:pos x="2280" y="1168"/>
              </a:cxn>
              <a:cxn ang="0">
                <a:pos x="2152" y="1296"/>
              </a:cxn>
              <a:cxn ang="0">
                <a:pos x="2104" y="1328"/>
              </a:cxn>
              <a:cxn ang="0">
                <a:pos x="2080" y="1344"/>
              </a:cxn>
              <a:cxn ang="0">
                <a:pos x="1960" y="1472"/>
              </a:cxn>
              <a:cxn ang="0">
                <a:pos x="1904" y="1496"/>
              </a:cxn>
              <a:cxn ang="0">
                <a:pos x="1840" y="1512"/>
              </a:cxn>
              <a:cxn ang="0">
                <a:pos x="1472" y="1496"/>
              </a:cxn>
              <a:cxn ang="0">
                <a:pos x="1424" y="1464"/>
              </a:cxn>
              <a:cxn ang="0">
                <a:pos x="1176" y="1424"/>
              </a:cxn>
              <a:cxn ang="0">
                <a:pos x="1080" y="1328"/>
              </a:cxn>
              <a:cxn ang="0">
                <a:pos x="864" y="1264"/>
              </a:cxn>
              <a:cxn ang="0">
                <a:pos x="608" y="1216"/>
              </a:cxn>
              <a:cxn ang="0">
                <a:pos x="440" y="1176"/>
              </a:cxn>
              <a:cxn ang="0">
                <a:pos x="296" y="1144"/>
              </a:cxn>
              <a:cxn ang="0">
                <a:pos x="232" y="1088"/>
              </a:cxn>
              <a:cxn ang="0">
                <a:pos x="160" y="1032"/>
              </a:cxn>
              <a:cxn ang="0">
                <a:pos x="64" y="952"/>
              </a:cxn>
              <a:cxn ang="0">
                <a:pos x="0" y="704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4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170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170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170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170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170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170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170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1707" name="AutoShape 11"/>
          <p:cNvCxnSpPr>
            <a:cxnSpLocks noChangeShapeType="1"/>
            <a:stCxn id="541699" idx="7"/>
            <a:endCxn id="54170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8" name="AutoShape 12"/>
          <p:cNvCxnSpPr>
            <a:cxnSpLocks noChangeShapeType="1"/>
            <a:stCxn id="541699" idx="6"/>
            <a:endCxn id="54170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09" name="AutoShape 13"/>
          <p:cNvCxnSpPr>
            <a:cxnSpLocks noChangeShapeType="1"/>
            <a:stCxn id="541699" idx="5"/>
            <a:endCxn id="54170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0" name="AutoShape 14"/>
          <p:cNvCxnSpPr>
            <a:cxnSpLocks noChangeShapeType="1"/>
            <a:stCxn id="541703" idx="7"/>
            <a:endCxn id="54170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1" name="AutoShape 15"/>
          <p:cNvCxnSpPr>
            <a:cxnSpLocks noChangeShapeType="1"/>
            <a:stCxn id="541705" idx="7"/>
            <a:endCxn id="54170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2" name="AutoShape 16"/>
          <p:cNvCxnSpPr>
            <a:cxnSpLocks noChangeShapeType="1"/>
            <a:stCxn id="541703" idx="5"/>
            <a:endCxn id="54170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3" name="AutoShape 17"/>
          <p:cNvCxnSpPr>
            <a:cxnSpLocks noChangeShapeType="1"/>
            <a:stCxn id="541706" idx="5"/>
            <a:endCxn id="54170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4" name="AutoShape 18"/>
          <p:cNvCxnSpPr>
            <a:cxnSpLocks noChangeShapeType="1"/>
            <a:stCxn id="541706" idx="6"/>
            <a:endCxn id="54170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5" name="AutoShape 19"/>
          <p:cNvCxnSpPr>
            <a:cxnSpLocks noChangeShapeType="1"/>
            <a:stCxn id="541705" idx="4"/>
            <a:endCxn id="54170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6" name="AutoShape 20"/>
          <p:cNvCxnSpPr>
            <a:cxnSpLocks noChangeShapeType="1"/>
            <a:stCxn id="541700" idx="3"/>
            <a:endCxn id="54170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7" name="AutoShape 21"/>
          <p:cNvCxnSpPr>
            <a:cxnSpLocks noChangeShapeType="1"/>
            <a:stCxn id="541703" idx="4"/>
            <a:endCxn id="54170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8" name="AutoShape 22"/>
          <p:cNvCxnSpPr>
            <a:cxnSpLocks noChangeShapeType="1"/>
            <a:stCxn id="541704" idx="6"/>
            <a:endCxn id="54170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19" name="AutoShape 23"/>
          <p:cNvCxnSpPr>
            <a:cxnSpLocks noChangeShapeType="1"/>
            <a:stCxn id="541702" idx="6"/>
            <a:endCxn id="54170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0" name="AutoShape 24"/>
          <p:cNvCxnSpPr>
            <a:cxnSpLocks noChangeShapeType="1"/>
            <a:stCxn id="541704" idx="6"/>
            <a:endCxn id="54170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1721" name="AutoShape 25"/>
          <p:cNvCxnSpPr>
            <a:cxnSpLocks noChangeShapeType="1"/>
            <a:stCxn id="541700" idx="5"/>
            <a:endCxn id="54170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1722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172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172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172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172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172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172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172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173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173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173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173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173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173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173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39" name="Text Box 43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5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7, t }</a:t>
            </a:r>
          </a:p>
        </p:txBody>
      </p:sp>
      <p:sp>
        <p:nvSpPr>
          <p:cNvPr id="54174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4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b="1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b="1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 b="1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4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5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4" name="Text Box 58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55" name="Text Box 59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0" name="Freeform 64"/>
          <p:cNvSpPr>
            <a:spLocks/>
          </p:cNvSpPr>
          <p:nvPr/>
        </p:nvSpPr>
        <p:spPr bwMode="auto">
          <a:xfrm>
            <a:off x="1689100" y="2273300"/>
            <a:ext cx="3670300" cy="241935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72" y="528"/>
              </a:cxn>
              <a:cxn ang="0">
                <a:pos x="168" y="456"/>
              </a:cxn>
              <a:cxn ang="0">
                <a:pos x="232" y="416"/>
              </a:cxn>
              <a:cxn ang="0">
                <a:pos x="360" y="384"/>
              </a:cxn>
              <a:cxn ang="0">
                <a:pos x="496" y="344"/>
              </a:cxn>
              <a:cxn ang="0">
                <a:pos x="608" y="312"/>
              </a:cxn>
              <a:cxn ang="0">
                <a:pos x="760" y="288"/>
              </a:cxn>
              <a:cxn ang="0">
                <a:pos x="928" y="256"/>
              </a:cxn>
              <a:cxn ang="0">
                <a:pos x="1056" y="152"/>
              </a:cxn>
              <a:cxn ang="0">
                <a:pos x="1328" y="32"/>
              </a:cxn>
              <a:cxn ang="0">
                <a:pos x="1416" y="0"/>
              </a:cxn>
              <a:cxn ang="0">
                <a:pos x="1648" y="16"/>
              </a:cxn>
              <a:cxn ang="0">
                <a:pos x="1704" y="24"/>
              </a:cxn>
              <a:cxn ang="0">
                <a:pos x="1752" y="56"/>
              </a:cxn>
              <a:cxn ang="0">
                <a:pos x="1840" y="88"/>
              </a:cxn>
              <a:cxn ang="0">
                <a:pos x="1984" y="152"/>
              </a:cxn>
              <a:cxn ang="0">
                <a:pos x="2072" y="264"/>
              </a:cxn>
              <a:cxn ang="0">
                <a:pos x="2176" y="344"/>
              </a:cxn>
              <a:cxn ang="0">
                <a:pos x="2280" y="512"/>
              </a:cxn>
              <a:cxn ang="0">
                <a:pos x="2312" y="704"/>
              </a:cxn>
              <a:cxn ang="0">
                <a:pos x="2304" y="1072"/>
              </a:cxn>
              <a:cxn ang="0">
                <a:pos x="2280" y="1168"/>
              </a:cxn>
              <a:cxn ang="0">
                <a:pos x="2152" y="1296"/>
              </a:cxn>
              <a:cxn ang="0">
                <a:pos x="2104" y="1328"/>
              </a:cxn>
              <a:cxn ang="0">
                <a:pos x="2080" y="1344"/>
              </a:cxn>
              <a:cxn ang="0">
                <a:pos x="1960" y="1472"/>
              </a:cxn>
              <a:cxn ang="0">
                <a:pos x="1904" y="1496"/>
              </a:cxn>
              <a:cxn ang="0">
                <a:pos x="1840" y="1512"/>
              </a:cxn>
              <a:cxn ang="0">
                <a:pos x="1472" y="1496"/>
              </a:cxn>
              <a:cxn ang="0">
                <a:pos x="1424" y="1464"/>
              </a:cxn>
              <a:cxn ang="0">
                <a:pos x="1176" y="1424"/>
              </a:cxn>
              <a:cxn ang="0">
                <a:pos x="1080" y="1328"/>
              </a:cxn>
              <a:cxn ang="0">
                <a:pos x="864" y="1264"/>
              </a:cxn>
              <a:cxn ang="0">
                <a:pos x="608" y="1216"/>
              </a:cxn>
              <a:cxn ang="0">
                <a:pos x="440" y="1176"/>
              </a:cxn>
              <a:cxn ang="0">
                <a:pos x="296" y="1144"/>
              </a:cxn>
              <a:cxn ang="0">
                <a:pos x="232" y="1088"/>
              </a:cxn>
              <a:cxn ang="0">
                <a:pos x="160" y="1032"/>
              </a:cxn>
              <a:cxn ang="0">
                <a:pos x="64" y="952"/>
              </a:cxn>
              <a:cxn ang="0">
                <a:pos x="0" y="704"/>
              </a:cxn>
            </a:cxnLst>
            <a:rect l="0" t="0" r="r" b="b"/>
            <a:pathLst>
              <a:path w="2312" h="1524">
                <a:moveTo>
                  <a:pt x="0" y="704"/>
                </a:moveTo>
                <a:cubicBezTo>
                  <a:pt x="21" y="641"/>
                  <a:pt x="35" y="583"/>
                  <a:pt x="72" y="528"/>
                </a:cubicBezTo>
                <a:cubicBezTo>
                  <a:pt x="94" y="495"/>
                  <a:pt x="136" y="477"/>
                  <a:pt x="168" y="456"/>
                </a:cubicBezTo>
                <a:cubicBezTo>
                  <a:pt x="205" y="431"/>
                  <a:pt x="184" y="445"/>
                  <a:pt x="232" y="416"/>
                </a:cubicBezTo>
                <a:cubicBezTo>
                  <a:pt x="264" y="397"/>
                  <a:pt x="328" y="400"/>
                  <a:pt x="360" y="384"/>
                </a:cubicBezTo>
                <a:cubicBezTo>
                  <a:pt x="404" y="362"/>
                  <a:pt x="449" y="356"/>
                  <a:pt x="496" y="344"/>
                </a:cubicBezTo>
                <a:cubicBezTo>
                  <a:pt x="533" y="335"/>
                  <a:pt x="570" y="319"/>
                  <a:pt x="608" y="312"/>
                </a:cubicBezTo>
                <a:cubicBezTo>
                  <a:pt x="658" y="303"/>
                  <a:pt x="709" y="295"/>
                  <a:pt x="760" y="288"/>
                </a:cubicBezTo>
                <a:cubicBezTo>
                  <a:pt x="797" y="283"/>
                  <a:pt x="884" y="278"/>
                  <a:pt x="928" y="256"/>
                </a:cubicBezTo>
                <a:cubicBezTo>
                  <a:pt x="974" y="233"/>
                  <a:pt x="1012" y="182"/>
                  <a:pt x="1056" y="152"/>
                </a:cubicBezTo>
                <a:cubicBezTo>
                  <a:pt x="1140" y="96"/>
                  <a:pt x="1233" y="64"/>
                  <a:pt x="1328" y="32"/>
                </a:cubicBezTo>
                <a:cubicBezTo>
                  <a:pt x="1359" y="22"/>
                  <a:pt x="1384" y="8"/>
                  <a:pt x="1416" y="0"/>
                </a:cubicBezTo>
                <a:cubicBezTo>
                  <a:pt x="1493" y="5"/>
                  <a:pt x="1571" y="10"/>
                  <a:pt x="1648" y="16"/>
                </a:cubicBezTo>
                <a:cubicBezTo>
                  <a:pt x="1667" y="18"/>
                  <a:pt x="1686" y="17"/>
                  <a:pt x="1704" y="24"/>
                </a:cubicBezTo>
                <a:cubicBezTo>
                  <a:pt x="1722" y="31"/>
                  <a:pt x="1736" y="45"/>
                  <a:pt x="1752" y="56"/>
                </a:cubicBezTo>
                <a:cubicBezTo>
                  <a:pt x="1775" y="71"/>
                  <a:pt x="1815" y="75"/>
                  <a:pt x="1840" y="88"/>
                </a:cubicBezTo>
                <a:cubicBezTo>
                  <a:pt x="1887" y="111"/>
                  <a:pt x="1934" y="135"/>
                  <a:pt x="1984" y="152"/>
                </a:cubicBezTo>
                <a:cubicBezTo>
                  <a:pt x="2019" y="187"/>
                  <a:pt x="2044" y="225"/>
                  <a:pt x="2072" y="264"/>
                </a:cubicBezTo>
                <a:cubicBezTo>
                  <a:pt x="2096" y="297"/>
                  <a:pt x="2143" y="322"/>
                  <a:pt x="2176" y="344"/>
                </a:cubicBezTo>
                <a:cubicBezTo>
                  <a:pt x="2205" y="403"/>
                  <a:pt x="2250" y="453"/>
                  <a:pt x="2280" y="512"/>
                </a:cubicBezTo>
                <a:cubicBezTo>
                  <a:pt x="2308" y="568"/>
                  <a:pt x="2305" y="644"/>
                  <a:pt x="2312" y="704"/>
                </a:cubicBezTo>
                <a:cubicBezTo>
                  <a:pt x="2309" y="827"/>
                  <a:pt x="2309" y="949"/>
                  <a:pt x="2304" y="1072"/>
                </a:cubicBezTo>
                <a:cubicBezTo>
                  <a:pt x="2303" y="1098"/>
                  <a:pt x="2293" y="1145"/>
                  <a:pt x="2280" y="1168"/>
                </a:cubicBezTo>
                <a:cubicBezTo>
                  <a:pt x="2248" y="1225"/>
                  <a:pt x="2205" y="1261"/>
                  <a:pt x="2152" y="1296"/>
                </a:cubicBezTo>
                <a:cubicBezTo>
                  <a:pt x="2136" y="1307"/>
                  <a:pt x="2120" y="1317"/>
                  <a:pt x="2104" y="1328"/>
                </a:cubicBezTo>
                <a:cubicBezTo>
                  <a:pt x="2096" y="1333"/>
                  <a:pt x="2080" y="1344"/>
                  <a:pt x="2080" y="1344"/>
                </a:cubicBezTo>
                <a:cubicBezTo>
                  <a:pt x="2040" y="1405"/>
                  <a:pt x="2021" y="1431"/>
                  <a:pt x="1960" y="1472"/>
                </a:cubicBezTo>
                <a:cubicBezTo>
                  <a:pt x="1943" y="1483"/>
                  <a:pt x="1923" y="1490"/>
                  <a:pt x="1904" y="1496"/>
                </a:cubicBezTo>
                <a:cubicBezTo>
                  <a:pt x="1883" y="1503"/>
                  <a:pt x="1840" y="1512"/>
                  <a:pt x="1840" y="1512"/>
                </a:cubicBezTo>
                <a:cubicBezTo>
                  <a:pt x="1717" y="1508"/>
                  <a:pt x="1591" y="1524"/>
                  <a:pt x="1472" y="1496"/>
                </a:cubicBezTo>
                <a:cubicBezTo>
                  <a:pt x="1453" y="1492"/>
                  <a:pt x="1443" y="1469"/>
                  <a:pt x="1424" y="1464"/>
                </a:cubicBezTo>
                <a:cubicBezTo>
                  <a:pt x="1343" y="1444"/>
                  <a:pt x="1259" y="1436"/>
                  <a:pt x="1176" y="1424"/>
                </a:cubicBezTo>
                <a:cubicBezTo>
                  <a:pt x="1137" y="1398"/>
                  <a:pt x="1120" y="1355"/>
                  <a:pt x="1080" y="1328"/>
                </a:cubicBezTo>
                <a:cubicBezTo>
                  <a:pt x="1016" y="1285"/>
                  <a:pt x="939" y="1273"/>
                  <a:pt x="864" y="1264"/>
                </a:cubicBezTo>
                <a:cubicBezTo>
                  <a:pt x="779" y="1236"/>
                  <a:pt x="697" y="1226"/>
                  <a:pt x="608" y="1216"/>
                </a:cubicBezTo>
                <a:cubicBezTo>
                  <a:pt x="551" y="1209"/>
                  <a:pt x="496" y="1189"/>
                  <a:pt x="440" y="1176"/>
                </a:cubicBezTo>
                <a:cubicBezTo>
                  <a:pt x="392" y="1165"/>
                  <a:pt x="342" y="1159"/>
                  <a:pt x="296" y="1144"/>
                </a:cubicBezTo>
                <a:cubicBezTo>
                  <a:pt x="277" y="1116"/>
                  <a:pt x="264" y="1099"/>
                  <a:pt x="232" y="1088"/>
                </a:cubicBezTo>
                <a:cubicBezTo>
                  <a:pt x="194" y="1050"/>
                  <a:pt x="217" y="1070"/>
                  <a:pt x="160" y="1032"/>
                </a:cubicBezTo>
                <a:cubicBezTo>
                  <a:pt x="118" y="1004"/>
                  <a:pt x="110" y="967"/>
                  <a:pt x="64" y="952"/>
                </a:cubicBezTo>
                <a:cubicBezTo>
                  <a:pt x="17" y="881"/>
                  <a:pt x="20" y="785"/>
                  <a:pt x="0" y="704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1761" name="Text Box 65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1762" name="Text Box 66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3" name="Text Box 6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1764" name="Text Box 6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64" name="AutoShape 61"/>
          <p:cNvSpPr>
            <a:spLocks noChangeArrowheads="1"/>
          </p:cNvSpPr>
          <p:nvPr/>
        </p:nvSpPr>
        <p:spPr bwMode="auto">
          <a:xfrm rot="5400000">
            <a:off x="4475164" y="63817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748214" y="6324600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541178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/>
            <a:ahLst/>
            <a:cxnLst>
              <a:cxn ang="0">
                <a:pos x="0" y="736"/>
              </a:cxn>
              <a:cxn ang="0">
                <a:pos x="32" y="640"/>
              </a:cxn>
              <a:cxn ang="0">
                <a:pos x="248" y="376"/>
              </a:cxn>
              <a:cxn ang="0">
                <a:pos x="304" y="344"/>
              </a:cxn>
              <a:cxn ang="0">
                <a:pos x="336" y="320"/>
              </a:cxn>
              <a:cxn ang="0">
                <a:pos x="544" y="240"/>
              </a:cxn>
              <a:cxn ang="0">
                <a:pos x="728" y="152"/>
              </a:cxn>
              <a:cxn ang="0">
                <a:pos x="880" y="80"/>
              </a:cxn>
              <a:cxn ang="0">
                <a:pos x="1160" y="0"/>
              </a:cxn>
              <a:cxn ang="0">
                <a:pos x="1608" y="24"/>
              </a:cxn>
              <a:cxn ang="0">
                <a:pos x="1768" y="88"/>
              </a:cxn>
              <a:cxn ang="0">
                <a:pos x="1872" y="136"/>
              </a:cxn>
              <a:cxn ang="0">
                <a:pos x="1952" y="208"/>
              </a:cxn>
              <a:cxn ang="0">
                <a:pos x="2016" y="256"/>
              </a:cxn>
              <a:cxn ang="0">
                <a:pos x="2072" y="328"/>
              </a:cxn>
              <a:cxn ang="0">
                <a:pos x="2152" y="360"/>
              </a:cxn>
              <a:cxn ang="0">
                <a:pos x="2208" y="464"/>
              </a:cxn>
              <a:cxn ang="0">
                <a:pos x="2232" y="648"/>
              </a:cxn>
              <a:cxn ang="0">
                <a:pos x="2264" y="728"/>
              </a:cxn>
              <a:cxn ang="0">
                <a:pos x="2288" y="872"/>
              </a:cxn>
              <a:cxn ang="0">
                <a:pos x="2280" y="984"/>
              </a:cxn>
              <a:cxn ang="0">
                <a:pos x="2232" y="1064"/>
              </a:cxn>
              <a:cxn ang="0">
                <a:pos x="2168" y="1184"/>
              </a:cxn>
              <a:cxn ang="0">
                <a:pos x="2152" y="1304"/>
              </a:cxn>
              <a:cxn ang="0">
                <a:pos x="2112" y="1336"/>
              </a:cxn>
              <a:cxn ang="0">
                <a:pos x="2016" y="1392"/>
              </a:cxn>
              <a:cxn ang="0">
                <a:pos x="1976" y="1432"/>
              </a:cxn>
              <a:cxn ang="0">
                <a:pos x="1928" y="1480"/>
              </a:cxn>
              <a:cxn ang="0">
                <a:pos x="1864" y="1520"/>
              </a:cxn>
              <a:cxn ang="0">
                <a:pos x="1808" y="1592"/>
              </a:cxn>
              <a:cxn ang="0">
                <a:pos x="1704" y="1936"/>
              </a:cxn>
              <a:cxn ang="0">
                <a:pos x="1696" y="2576"/>
              </a:cxn>
              <a:cxn ang="0">
                <a:pos x="1624" y="2752"/>
              </a:cxn>
              <a:cxn ang="0">
                <a:pos x="1552" y="2792"/>
              </a:cxn>
              <a:cxn ang="0">
                <a:pos x="1528" y="2800"/>
              </a:cxn>
              <a:cxn ang="0">
                <a:pos x="1208" y="2760"/>
              </a:cxn>
              <a:cxn ang="0">
                <a:pos x="1056" y="2672"/>
              </a:cxn>
              <a:cxn ang="0">
                <a:pos x="1000" y="2560"/>
              </a:cxn>
              <a:cxn ang="0">
                <a:pos x="888" y="2448"/>
              </a:cxn>
              <a:cxn ang="0">
                <a:pos x="760" y="2280"/>
              </a:cxn>
              <a:cxn ang="0">
                <a:pos x="696" y="2112"/>
              </a:cxn>
              <a:cxn ang="0">
                <a:pos x="672" y="2032"/>
              </a:cxn>
              <a:cxn ang="0">
                <a:pos x="616" y="1944"/>
              </a:cxn>
              <a:cxn ang="0">
                <a:pos x="592" y="1832"/>
              </a:cxn>
              <a:cxn ang="0">
                <a:pos x="560" y="1800"/>
              </a:cxn>
              <a:cxn ang="0">
                <a:pos x="472" y="1608"/>
              </a:cxn>
              <a:cxn ang="0">
                <a:pos x="432" y="1520"/>
              </a:cxn>
              <a:cxn ang="0">
                <a:pos x="392" y="1432"/>
              </a:cxn>
              <a:cxn ang="0">
                <a:pos x="208" y="1096"/>
              </a:cxn>
              <a:cxn ang="0">
                <a:pos x="152" y="1000"/>
              </a:cxn>
              <a:cxn ang="0">
                <a:pos x="136" y="952"/>
              </a:cxn>
              <a:cxn ang="0">
                <a:pos x="120" y="928"/>
              </a:cxn>
              <a:cxn ang="0">
                <a:pos x="72" y="896"/>
              </a:cxn>
              <a:cxn ang="0">
                <a:pos x="56" y="872"/>
              </a:cxn>
              <a:cxn ang="0">
                <a:pos x="48" y="848"/>
              </a:cxn>
              <a:cxn ang="0">
                <a:pos x="16" y="800"/>
              </a:cxn>
              <a:cxn ang="0">
                <a:pos x="0" y="736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56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374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374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375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375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375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375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3755" name="AutoShape 11"/>
          <p:cNvCxnSpPr>
            <a:cxnSpLocks noChangeShapeType="1"/>
            <a:stCxn id="543747" idx="7"/>
            <a:endCxn id="54375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6" name="AutoShape 12"/>
          <p:cNvCxnSpPr>
            <a:cxnSpLocks noChangeShapeType="1"/>
            <a:stCxn id="543747" idx="6"/>
            <a:endCxn id="54375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7" name="AutoShape 13"/>
          <p:cNvCxnSpPr>
            <a:cxnSpLocks noChangeShapeType="1"/>
            <a:stCxn id="543747" idx="5"/>
            <a:endCxn id="54375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8" name="AutoShape 14"/>
          <p:cNvCxnSpPr>
            <a:cxnSpLocks noChangeShapeType="1"/>
            <a:stCxn id="543751" idx="7"/>
            <a:endCxn id="54374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25400">
            <a:solidFill>
              <a:srgbClr val="107D13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59" name="AutoShape 15"/>
          <p:cNvCxnSpPr>
            <a:cxnSpLocks noChangeShapeType="1"/>
            <a:stCxn id="543753" idx="7"/>
            <a:endCxn id="54374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0" name="AutoShape 16"/>
          <p:cNvCxnSpPr>
            <a:cxnSpLocks noChangeShapeType="1"/>
            <a:stCxn id="543751" idx="5"/>
            <a:endCxn id="54375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1" name="AutoShape 17"/>
          <p:cNvCxnSpPr>
            <a:cxnSpLocks noChangeShapeType="1"/>
            <a:stCxn id="543754" idx="5"/>
            <a:endCxn id="54374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2" name="AutoShape 18"/>
          <p:cNvCxnSpPr>
            <a:cxnSpLocks noChangeShapeType="1"/>
            <a:stCxn id="543754" idx="6"/>
            <a:endCxn id="54375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3" name="AutoShape 19"/>
          <p:cNvCxnSpPr>
            <a:cxnSpLocks noChangeShapeType="1"/>
            <a:stCxn id="543753" idx="4"/>
            <a:endCxn id="54374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4" name="AutoShape 20"/>
          <p:cNvCxnSpPr>
            <a:cxnSpLocks noChangeShapeType="1"/>
            <a:stCxn id="543748" idx="3"/>
            <a:endCxn id="54375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5" name="AutoShape 21"/>
          <p:cNvCxnSpPr>
            <a:cxnSpLocks noChangeShapeType="1"/>
            <a:stCxn id="543751" idx="4"/>
            <a:endCxn id="54375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6" name="AutoShape 22"/>
          <p:cNvCxnSpPr>
            <a:cxnSpLocks noChangeShapeType="1"/>
            <a:stCxn id="543752" idx="6"/>
            <a:endCxn id="54375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7" name="AutoShape 23"/>
          <p:cNvCxnSpPr>
            <a:cxnSpLocks noChangeShapeType="1"/>
            <a:stCxn id="543750" idx="6"/>
            <a:endCxn id="54374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8" name="AutoShape 24"/>
          <p:cNvCxnSpPr>
            <a:cxnSpLocks noChangeShapeType="1"/>
            <a:stCxn id="543752" idx="6"/>
            <a:endCxn id="54374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769" name="AutoShape 25"/>
          <p:cNvCxnSpPr>
            <a:cxnSpLocks noChangeShapeType="1"/>
            <a:stCxn id="543748" idx="5"/>
            <a:endCxn id="54374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377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377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377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377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377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377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377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378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378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378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378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3785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6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8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89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0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1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2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3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3, 4, 5, t }</a:t>
            </a:r>
          </a:p>
        </p:txBody>
      </p:sp>
      <p:sp>
        <p:nvSpPr>
          <p:cNvPr id="543794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5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6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7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798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799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3" name="Text Box 59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4" name="Text Box 60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07" name="Text Box 63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08" name="Text Box 64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1" name="Text Box 67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2" name="Text Box 68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14" name="Freeform 70"/>
          <p:cNvSpPr>
            <a:spLocks/>
          </p:cNvSpPr>
          <p:nvPr/>
        </p:nvSpPr>
        <p:spPr bwMode="auto">
          <a:xfrm>
            <a:off x="1714500" y="2298701"/>
            <a:ext cx="3632200" cy="4454525"/>
          </a:xfrm>
          <a:custGeom>
            <a:avLst/>
            <a:gdLst/>
            <a:ahLst/>
            <a:cxnLst>
              <a:cxn ang="0">
                <a:pos x="0" y="736"/>
              </a:cxn>
              <a:cxn ang="0">
                <a:pos x="32" y="640"/>
              </a:cxn>
              <a:cxn ang="0">
                <a:pos x="248" y="376"/>
              </a:cxn>
              <a:cxn ang="0">
                <a:pos x="304" y="344"/>
              </a:cxn>
              <a:cxn ang="0">
                <a:pos x="336" y="320"/>
              </a:cxn>
              <a:cxn ang="0">
                <a:pos x="544" y="240"/>
              </a:cxn>
              <a:cxn ang="0">
                <a:pos x="728" y="152"/>
              </a:cxn>
              <a:cxn ang="0">
                <a:pos x="880" y="80"/>
              </a:cxn>
              <a:cxn ang="0">
                <a:pos x="1160" y="0"/>
              </a:cxn>
              <a:cxn ang="0">
                <a:pos x="1608" y="24"/>
              </a:cxn>
              <a:cxn ang="0">
                <a:pos x="1768" y="88"/>
              </a:cxn>
              <a:cxn ang="0">
                <a:pos x="1872" y="136"/>
              </a:cxn>
              <a:cxn ang="0">
                <a:pos x="1952" y="208"/>
              </a:cxn>
              <a:cxn ang="0">
                <a:pos x="2016" y="256"/>
              </a:cxn>
              <a:cxn ang="0">
                <a:pos x="2072" y="328"/>
              </a:cxn>
              <a:cxn ang="0">
                <a:pos x="2152" y="360"/>
              </a:cxn>
              <a:cxn ang="0">
                <a:pos x="2208" y="464"/>
              </a:cxn>
              <a:cxn ang="0">
                <a:pos x="2232" y="648"/>
              </a:cxn>
              <a:cxn ang="0">
                <a:pos x="2264" y="728"/>
              </a:cxn>
              <a:cxn ang="0">
                <a:pos x="2288" y="872"/>
              </a:cxn>
              <a:cxn ang="0">
                <a:pos x="2280" y="984"/>
              </a:cxn>
              <a:cxn ang="0">
                <a:pos x="2232" y="1064"/>
              </a:cxn>
              <a:cxn ang="0">
                <a:pos x="2168" y="1184"/>
              </a:cxn>
              <a:cxn ang="0">
                <a:pos x="2152" y="1304"/>
              </a:cxn>
              <a:cxn ang="0">
                <a:pos x="2112" y="1336"/>
              </a:cxn>
              <a:cxn ang="0">
                <a:pos x="2016" y="1392"/>
              </a:cxn>
              <a:cxn ang="0">
                <a:pos x="1976" y="1432"/>
              </a:cxn>
              <a:cxn ang="0">
                <a:pos x="1928" y="1480"/>
              </a:cxn>
              <a:cxn ang="0">
                <a:pos x="1864" y="1520"/>
              </a:cxn>
              <a:cxn ang="0">
                <a:pos x="1808" y="1592"/>
              </a:cxn>
              <a:cxn ang="0">
                <a:pos x="1704" y="1936"/>
              </a:cxn>
              <a:cxn ang="0">
                <a:pos x="1696" y="2576"/>
              </a:cxn>
              <a:cxn ang="0">
                <a:pos x="1624" y="2752"/>
              </a:cxn>
              <a:cxn ang="0">
                <a:pos x="1552" y="2792"/>
              </a:cxn>
              <a:cxn ang="0">
                <a:pos x="1528" y="2800"/>
              </a:cxn>
              <a:cxn ang="0">
                <a:pos x="1208" y="2760"/>
              </a:cxn>
              <a:cxn ang="0">
                <a:pos x="1056" y="2672"/>
              </a:cxn>
              <a:cxn ang="0">
                <a:pos x="1000" y="2560"/>
              </a:cxn>
              <a:cxn ang="0">
                <a:pos x="888" y="2448"/>
              </a:cxn>
              <a:cxn ang="0">
                <a:pos x="760" y="2280"/>
              </a:cxn>
              <a:cxn ang="0">
                <a:pos x="696" y="2112"/>
              </a:cxn>
              <a:cxn ang="0">
                <a:pos x="672" y="2032"/>
              </a:cxn>
              <a:cxn ang="0">
                <a:pos x="616" y="1944"/>
              </a:cxn>
              <a:cxn ang="0">
                <a:pos x="592" y="1832"/>
              </a:cxn>
              <a:cxn ang="0">
                <a:pos x="560" y="1800"/>
              </a:cxn>
              <a:cxn ang="0">
                <a:pos x="472" y="1608"/>
              </a:cxn>
              <a:cxn ang="0">
                <a:pos x="432" y="1520"/>
              </a:cxn>
              <a:cxn ang="0">
                <a:pos x="392" y="1432"/>
              </a:cxn>
              <a:cxn ang="0">
                <a:pos x="208" y="1096"/>
              </a:cxn>
              <a:cxn ang="0">
                <a:pos x="152" y="1000"/>
              </a:cxn>
              <a:cxn ang="0">
                <a:pos x="136" y="952"/>
              </a:cxn>
              <a:cxn ang="0">
                <a:pos x="120" y="928"/>
              </a:cxn>
              <a:cxn ang="0">
                <a:pos x="72" y="896"/>
              </a:cxn>
              <a:cxn ang="0">
                <a:pos x="56" y="872"/>
              </a:cxn>
              <a:cxn ang="0">
                <a:pos x="48" y="848"/>
              </a:cxn>
              <a:cxn ang="0">
                <a:pos x="16" y="800"/>
              </a:cxn>
              <a:cxn ang="0">
                <a:pos x="0" y="736"/>
              </a:cxn>
            </a:cxnLst>
            <a:rect l="0" t="0" r="r" b="b"/>
            <a:pathLst>
              <a:path w="2288" h="2806">
                <a:moveTo>
                  <a:pt x="0" y="736"/>
                </a:moveTo>
                <a:cubicBezTo>
                  <a:pt x="7" y="699"/>
                  <a:pt x="11" y="671"/>
                  <a:pt x="32" y="640"/>
                </a:cubicBezTo>
                <a:cubicBezTo>
                  <a:pt x="57" y="542"/>
                  <a:pt x="149" y="409"/>
                  <a:pt x="248" y="376"/>
                </a:cubicBezTo>
                <a:cubicBezTo>
                  <a:pt x="302" y="322"/>
                  <a:pt x="240" y="376"/>
                  <a:pt x="304" y="344"/>
                </a:cubicBezTo>
                <a:cubicBezTo>
                  <a:pt x="316" y="338"/>
                  <a:pt x="324" y="327"/>
                  <a:pt x="336" y="320"/>
                </a:cubicBezTo>
                <a:cubicBezTo>
                  <a:pt x="400" y="283"/>
                  <a:pt x="471" y="255"/>
                  <a:pt x="544" y="240"/>
                </a:cubicBezTo>
                <a:cubicBezTo>
                  <a:pt x="602" y="211"/>
                  <a:pt x="667" y="172"/>
                  <a:pt x="728" y="152"/>
                </a:cubicBezTo>
                <a:cubicBezTo>
                  <a:pt x="762" y="118"/>
                  <a:pt x="833" y="89"/>
                  <a:pt x="880" y="80"/>
                </a:cubicBezTo>
                <a:cubicBezTo>
                  <a:pt x="972" y="34"/>
                  <a:pt x="1058" y="15"/>
                  <a:pt x="1160" y="0"/>
                </a:cubicBezTo>
                <a:cubicBezTo>
                  <a:pt x="1309" y="4"/>
                  <a:pt x="1460" y="3"/>
                  <a:pt x="1608" y="24"/>
                </a:cubicBezTo>
                <a:cubicBezTo>
                  <a:pt x="1662" y="42"/>
                  <a:pt x="1715" y="65"/>
                  <a:pt x="1768" y="88"/>
                </a:cubicBezTo>
                <a:cubicBezTo>
                  <a:pt x="1801" y="102"/>
                  <a:pt x="1844" y="111"/>
                  <a:pt x="1872" y="136"/>
                </a:cubicBezTo>
                <a:cubicBezTo>
                  <a:pt x="1926" y="184"/>
                  <a:pt x="1904" y="176"/>
                  <a:pt x="1952" y="208"/>
                </a:cubicBezTo>
                <a:cubicBezTo>
                  <a:pt x="1985" y="230"/>
                  <a:pt x="1993" y="227"/>
                  <a:pt x="2016" y="256"/>
                </a:cubicBezTo>
                <a:cubicBezTo>
                  <a:pt x="2027" y="270"/>
                  <a:pt x="2051" y="316"/>
                  <a:pt x="2072" y="328"/>
                </a:cubicBezTo>
                <a:cubicBezTo>
                  <a:pt x="2097" y="342"/>
                  <a:pt x="2126" y="347"/>
                  <a:pt x="2152" y="360"/>
                </a:cubicBezTo>
                <a:cubicBezTo>
                  <a:pt x="2175" y="391"/>
                  <a:pt x="2196" y="427"/>
                  <a:pt x="2208" y="464"/>
                </a:cubicBezTo>
                <a:cubicBezTo>
                  <a:pt x="2214" y="520"/>
                  <a:pt x="2215" y="593"/>
                  <a:pt x="2232" y="648"/>
                </a:cubicBezTo>
                <a:cubicBezTo>
                  <a:pt x="2240" y="675"/>
                  <a:pt x="2257" y="698"/>
                  <a:pt x="2264" y="728"/>
                </a:cubicBezTo>
                <a:cubicBezTo>
                  <a:pt x="2269" y="779"/>
                  <a:pt x="2272" y="824"/>
                  <a:pt x="2288" y="872"/>
                </a:cubicBezTo>
                <a:cubicBezTo>
                  <a:pt x="2285" y="909"/>
                  <a:pt x="2286" y="947"/>
                  <a:pt x="2280" y="984"/>
                </a:cubicBezTo>
                <a:cubicBezTo>
                  <a:pt x="2277" y="1000"/>
                  <a:pt x="2235" y="1059"/>
                  <a:pt x="2232" y="1064"/>
                </a:cubicBezTo>
                <a:cubicBezTo>
                  <a:pt x="2206" y="1103"/>
                  <a:pt x="2194" y="1145"/>
                  <a:pt x="2168" y="1184"/>
                </a:cubicBezTo>
                <a:cubicBezTo>
                  <a:pt x="2161" y="1224"/>
                  <a:pt x="2162" y="1265"/>
                  <a:pt x="2152" y="1304"/>
                </a:cubicBezTo>
                <a:cubicBezTo>
                  <a:pt x="2144" y="1336"/>
                  <a:pt x="2134" y="1324"/>
                  <a:pt x="2112" y="1336"/>
                </a:cubicBezTo>
                <a:cubicBezTo>
                  <a:pt x="2076" y="1356"/>
                  <a:pt x="2054" y="1379"/>
                  <a:pt x="2016" y="1392"/>
                </a:cubicBezTo>
                <a:cubicBezTo>
                  <a:pt x="2000" y="1439"/>
                  <a:pt x="2021" y="1396"/>
                  <a:pt x="1976" y="1432"/>
                </a:cubicBezTo>
                <a:cubicBezTo>
                  <a:pt x="1958" y="1446"/>
                  <a:pt x="1948" y="1470"/>
                  <a:pt x="1928" y="1480"/>
                </a:cubicBezTo>
                <a:cubicBezTo>
                  <a:pt x="1906" y="1491"/>
                  <a:pt x="1881" y="1501"/>
                  <a:pt x="1864" y="1520"/>
                </a:cubicBezTo>
                <a:cubicBezTo>
                  <a:pt x="1844" y="1543"/>
                  <a:pt x="1827" y="1569"/>
                  <a:pt x="1808" y="1592"/>
                </a:cubicBezTo>
                <a:cubicBezTo>
                  <a:pt x="1740" y="1674"/>
                  <a:pt x="1737" y="1836"/>
                  <a:pt x="1704" y="1936"/>
                </a:cubicBezTo>
                <a:cubicBezTo>
                  <a:pt x="1701" y="2149"/>
                  <a:pt x="1701" y="2363"/>
                  <a:pt x="1696" y="2576"/>
                </a:cubicBezTo>
                <a:cubicBezTo>
                  <a:pt x="1695" y="2616"/>
                  <a:pt x="1649" y="2722"/>
                  <a:pt x="1624" y="2752"/>
                </a:cubicBezTo>
                <a:cubicBezTo>
                  <a:pt x="1596" y="2785"/>
                  <a:pt x="1598" y="2777"/>
                  <a:pt x="1552" y="2792"/>
                </a:cubicBezTo>
                <a:cubicBezTo>
                  <a:pt x="1544" y="2795"/>
                  <a:pt x="1528" y="2800"/>
                  <a:pt x="1528" y="2800"/>
                </a:cubicBezTo>
                <a:cubicBezTo>
                  <a:pt x="1292" y="2792"/>
                  <a:pt x="1345" y="2806"/>
                  <a:pt x="1208" y="2760"/>
                </a:cubicBezTo>
                <a:cubicBezTo>
                  <a:pt x="1174" y="2709"/>
                  <a:pt x="1111" y="2694"/>
                  <a:pt x="1056" y="2672"/>
                </a:cubicBezTo>
                <a:cubicBezTo>
                  <a:pt x="1022" y="2638"/>
                  <a:pt x="1022" y="2600"/>
                  <a:pt x="1000" y="2560"/>
                </a:cubicBezTo>
                <a:cubicBezTo>
                  <a:pt x="973" y="2511"/>
                  <a:pt x="932" y="2481"/>
                  <a:pt x="888" y="2448"/>
                </a:cubicBezTo>
                <a:cubicBezTo>
                  <a:pt x="859" y="2360"/>
                  <a:pt x="834" y="2336"/>
                  <a:pt x="760" y="2280"/>
                </a:cubicBezTo>
                <a:cubicBezTo>
                  <a:pt x="745" y="2221"/>
                  <a:pt x="718" y="2168"/>
                  <a:pt x="696" y="2112"/>
                </a:cubicBezTo>
                <a:cubicBezTo>
                  <a:pt x="686" y="2086"/>
                  <a:pt x="683" y="2058"/>
                  <a:pt x="672" y="2032"/>
                </a:cubicBezTo>
                <a:cubicBezTo>
                  <a:pt x="659" y="2001"/>
                  <a:pt x="631" y="1975"/>
                  <a:pt x="616" y="1944"/>
                </a:cubicBezTo>
                <a:cubicBezTo>
                  <a:pt x="611" y="1918"/>
                  <a:pt x="603" y="1854"/>
                  <a:pt x="592" y="1832"/>
                </a:cubicBezTo>
                <a:cubicBezTo>
                  <a:pt x="585" y="1819"/>
                  <a:pt x="571" y="1811"/>
                  <a:pt x="560" y="1800"/>
                </a:cubicBezTo>
                <a:cubicBezTo>
                  <a:pt x="538" y="1735"/>
                  <a:pt x="503" y="1670"/>
                  <a:pt x="472" y="1608"/>
                </a:cubicBezTo>
                <a:cubicBezTo>
                  <a:pt x="454" y="1572"/>
                  <a:pt x="458" y="1555"/>
                  <a:pt x="432" y="1520"/>
                </a:cubicBezTo>
                <a:cubicBezTo>
                  <a:pt x="424" y="1486"/>
                  <a:pt x="411" y="1461"/>
                  <a:pt x="392" y="1432"/>
                </a:cubicBezTo>
                <a:cubicBezTo>
                  <a:pt x="361" y="1310"/>
                  <a:pt x="283" y="1196"/>
                  <a:pt x="208" y="1096"/>
                </a:cubicBezTo>
                <a:cubicBezTo>
                  <a:pt x="196" y="1060"/>
                  <a:pt x="173" y="1031"/>
                  <a:pt x="152" y="1000"/>
                </a:cubicBezTo>
                <a:cubicBezTo>
                  <a:pt x="143" y="986"/>
                  <a:pt x="145" y="966"/>
                  <a:pt x="136" y="952"/>
                </a:cubicBezTo>
                <a:cubicBezTo>
                  <a:pt x="131" y="944"/>
                  <a:pt x="127" y="934"/>
                  <a:pt x="120" y="928"/>
                </a:cubicBezTo>
                <a:cubicBezTo>
                  <a:pt x="106" y="915"/>
                  <a:pt x="72" y="896"/>
                  <a:pt x="72" y="896"/>
                </a:cubicBezTo>
                <a:cubicBezTo>
                  <a:pt x="67" y="888"/>
                  <a:pt x="60" y="881"/>
                  <a:pt x="56" y="872"/>
                </a:cubicBezTo>
                <a:cubicBezTo>
                  <a:pt x="52" y="864"/>
                  <a:pt x="52" y="855"/>
                  <a:pt x="48" y="848"/>
                </a:cubicBezTo>
                <a:cubicBezTo>
                  <a:pt x="39" y="831"/>
                  <a:pt x="16" y="800"/>
                  <a:pt x="16" y="800"/>
                </a:cubicBezTo>
                <a:cubicBezTo>
                  <a:pt x="8" y="724"/>
                  <a:pt x="25" y="711"/>
                  <a:pt x="0" y="736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3815" name="Text Box 7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3818" name="Text Box 74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19" name="Text Box 75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0" name="Text Box 76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3821" name="Text Box 77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3822" name="Text Box 78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68" name="AutoShape 65"/>
          <p:cNvSpPr>
            <a:spLocks noChangeArrowheads="1"/>
          </p:cNvSpPr>
          <p:nvPr/>
        </p:nvSpPr>
        <p:spPr bwMode="auto">
          <a:xfrm rot="19511351">
            <a:off x="9594851" y="1784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8915400" y="1371600"/>
            <a:ext cx="127793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9953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432E-58AA-4E9F-A12F-04D959F7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very common approaches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99A8-FBF9-4543-8866-4D75027F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problem where you are searching for a solution:</a:t>
            </a:r>
          </a:p>
          <a:p>
            <a:pPr lvl="1"/>
            <a:r>
              <a:rPr lang="en-US" dirty="0"/>
              <a:t>Try everything (exhaustive search)</a:t>
            </a:r>
          </a:p>
          <a:p>
            <a:pPr lvl="1"/>
            <a:r>
              <a:rPr lang="en-US" dirty="0"/>
              <a:t>Do what seems best at the moment, repeatedly (greedy algorithms)</a:t>
            </a:r>
          </a:p>
          <a:p>
            <a:r>
              <a:rPr lang="en-US" dirty="0"/>
              <a:t>Exhaustive search (almost) never works on serious problems</a:t>
            </a:r>
          </a:p>
          <a:p>
            <a:r>
              <a:rPr lang="en-US" dirty="0"/>
              <a:t>Greedy algorithms are widely used</a:t>
            </a:r>
          </a:p>
          <a:p>
            <a:pPr lvl="1"/>
            <a:r>
              <a:rPr lang="en-US" dirty="0"/>
              <a:t>Currently famous example: SGD for neural networks</a:t>
            </a:r>
          </a:p>
          <a:p>
            <a:r>
              <a:rPr lang="en-US" dirty="0"/>
              <a:t>Note: there are other approaches</a:t>
            </a:r>
          </a:p>
          <a:p>
            <a:pPr lvl="1"/>
            <a:r>
              <a:rPr lang="en-US" dirty="0"/>
              <a:t>Such as smart exhaustive search, e.g.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2826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5796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5799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5800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5801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5802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5803" name="AutoShape 11"/>
          <p:cNvCxnSpPr>
            <a:cxnSpLocks noChangeShapeType="1"/>
            <a:stCxn id="545795" idx="7"/>
            <a:endCxn id="54579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4" name="AutoShape 12"/>
          <p:cNvCxnSpPr>
            <a:cxnSpLocks noChangeShapeType="1"/>
            <a:stCxn id="545795" idx="6"/>
            <a:endCxn id="54579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5" name="AutoShape 13"/>
          <p:cNvCxnSpPr>
            <a:cxnSpLocks noChangeShapeType="1"/>
            <a:stCxn id="545795" idx="5"/>
            <a:endCxn id="54580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6" name="AutoShape 14"/>
          <p:cNvCxnSpPr>
            <a:cxnSpLocks noChangeShapeType="1"/>
            <a:stCxn id="545799" idx="7"/>
            <a:endCxn id="54579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7" name="AutoShape 15"/>
          <p:cNvCxnSpPr>
            <a:cxnSpLocks noChangeShapeType="1"/>
            <a:stCxn id="545801" idx="7"/>
            <a:endCxn id="54579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8" name="AutoShape 16"/>
          <p:cNvCxnSpPr>
            <a:cxnSpLocks noChangeShapeType="1"/>
            <a:stCxn id="545799" idx="5"/>
            <a:endCxn id="54580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09" name="AutoShape 17"/>
          <p:cNvCxnSpPr>
            <a:cxnSpLocks noChangeShapeType="1"/>
            <a:stCxn id="545802" idx="5"/>
            <a:endCxn id="54579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0" name="AutoShape 18"/>
          <p:cNvCxnSpPr>
            <a:cxnSpLocks noChangeShapeType="1"/>
            <a:stCxn id="545802" idx="6"/>
            <a:endCxn id="54580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1" name="AutoShape 19"/>
          <p:cNvCxnSpPr>
            <a:cxnSpLocks noChangeShapeType="1"/>
            <a:stCxn id="545801" idx="4"/>
            <a:endCxn id="54579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2" name="AutoShape 20"/>
          <p:cNvCxnSpPr>
            <a:cxnSpLocks noChangeShapeType="1"/>
            <a:stCxn id="545796" idx="3"/>
            <a:endCxn id="54580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3" name="AutoShape 21"/>
          <p:cNvCxnSpPr>
            <a:cxnSpLocks noChangeShapeType="1"/>
            <a:stCxn id="545799" idx="4"/>
            <a:endCxn id="54580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4" name="AutoShape 22"/>
          <p:cNvCxnSpPr>
            <a:cxnSpLocks noChangeShapeType="1"/>
            <a:stCxn id="545800" idx="6"/>
            <a:endCxn id="54580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5" name="AutoShape 23"/>
          <p:cNvCxnSpPr>
            <a:cxnSpLocks noChangeShapeType="1"/>
            <a:stCxn id="545798" idx="6"/>
            <a:endCxn id="54579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6" name="AutoShape 24"/>
          <p:cNvCxnSpPr>
            <a:cxnSpLocks noChangeShapeType="1"/>
            <a:stCxn id="545800" idx="6"/>
            <a:endCxn id="54579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5817" name="AutoShape 25"/>
          <p:cNvCxnSpPr>
            <a:cxnSpLocks noChangeShapeType="1"/>
            <a:stCxn id="545796" idx="5"/>
            <a:endCxn id="54579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5818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5819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5820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5821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5822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5823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5824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5825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5826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5827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5828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5829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5830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5831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5832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5833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4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6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7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8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39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0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1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5, t }</a:t>
            </a:r>
          </a:p>
        </p:txBody>
      </p:sp>
      <p:sp>
        <p:nvSpPr>
          <p:cNvPr id="545842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3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44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5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46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47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50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51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52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53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54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55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0" name="Text Box 68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1" name="Text Box 69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2" name="Text Box 70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3" name="Text Box 71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4" name="Text Box 72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6" name="Text Box 74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7" name="Text Box 75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5868" name="Text Box 76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5869" name="Freeform 77"/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/>
            <a:ahLst/>
            <a:cxnLst>
              <a:cxn ang="0">
                <a:pos x="40" y="776"/>
              </a:cxn>
              <a:cxn ang="0">
                <a:pos x="376" y="544"/>
              </a:cxn>
              <a:cxn ang="0">
                <a:pos x="584" y="464"/>
              </a:cxn>
              <a:cxn ang="0">
                <a:pos x="1440" y="280"/>
              </a:cxn>
              <a:cxn ang="0">
                <a:pos x="2408" y="264"/>
              </a:cxn>
              <a:cxn ang="0">
                <a:pos x="2664" y="312"/>
              </a:cxn>
              <a:cxn ang="0">
                <a:pos x="3928" y="336"/>
              </a:cxn>
              <a:cxn ang="0">
                <a:pos x="4632" y="312"/>
              </a:cxn>
              <a:cxn ang="0">
                <a:pos x="4840" y="243"/>
              </a:cxn>
              <a:cxn ang="0">
                <a:pos x="5128" y="8"/>
              </a:cxn>
              <a:cxn ang="0">
                <a:pos x="5331" y="181"/>
              </a:cxn>
              <a:cxn ang="0">
                <a:pos x="5384" y="384"/>
              </a:cxn>
              <a:cxn ang="0">
                <a:pos x="5304" y="824"/>
              </a:cxn>
              <a:cxn ang="0">
                <a:pos x="5032" y="1024"/>
              </a:cxn>
              <a:cxn ang="0">
                <a:pos x="4528" y="992"/>
              </a:cxn>
              <a:cxn ang="0">
                <a:pos x="4072" y="1003"/>
              </a:cxn>
              <a:cxn ang="0">
                <a:pos x="3763" y="1077"/>
              </a:cxn>
              <a:cxn ang="0">
                <a:pos x="3357" y="1173"/>
              </a:cxn>
              <a:cxn ang="0">
                <a:pos x="3187" y="1184"/>
              </a:cxn>
              <a:cxn ang="0">
                <a:pos x="2792" y="1248"/>
              </a:cxn>
              <a:cxn ang="0">
                <a:pos x="2304" y="1360"/>
              </a:cxn>
              <a:cxn ang="0">
                <a:pos x="1976" y="1480"/>
              </a:cxn>
              <a:cxn ang="0">
                <a:pos x="1936" y="1520"/>
              </a:cxn>
              <a:cxn ang="0">
                <a:pos x="1848" y="1712"/>
              </a:cxn>
              <a:cxn ang="0">
                <a:pos x="1720" y="2080"/>
              </a:cxn>
              <a:cxn ang="0">
                <a:pos x="1800" y="2808"/>
              </a:cxn>
              <a:cxn ang="0">
                <a:pos x="1680" y="2880"/>
              </a:cxn>
              <a:cxn ang="0">
                <a:pos x="1088" y="2960"/>
              </a:cxn>
              <a:cxn ang="0">
                <a:pos x="960" y="2912"/>
              </a:cxn>
              <a:cxn ang="0">
                <a:pos x="752" y="2536"/>
              </a:cxn>
              <a:cxn ang="0">
                <a:pos x="664" y="2280"/>
              </a:cxn>
              <a:cxn ang="0">
                <a:pos x="608" y="2072"/>
              </a:cxn>
              <a:cxn ang="0">
                <a:pos x="464" y="1808"/>
              </a:cxn>
              <a:cxn ang="0">
                <a:pos x="368" y="1528"/>
              </a:cxn>
              <a:cxn ang="0">
                <a:pos x="240" y="1328"/>
              </a:cxn>
              <a:cxn ang="0">
                <a:pos x="168" y="1256"/>
              </a:cxn>
              <a:cxn ang="0">
                <a:pos x="136" y="1208"/>
              </a:cxn>
              <a:cxn ang="0">
                <a:pos x="0" y="992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2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2932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682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682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682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682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682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682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6827" name="AutoShape 11"/>
          <p:cNvCxnSpPr>
            <a:cxnSpLocks noChangeShapeType="1"/>
            <a:stCxn id="546819" idx="7"/>
            <a:endCxn id="54682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28" name="AutoShape 12"/>
          <p:cNvCxnSpPr>
            <a:cxnSpLocks noChangeShapeType="1"/>
            <a:stCxn id="546819" idx="6"/>
            <a:endCxn id="54682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29" name="AutoShape 13"/>
          <p:cNvCxnSpPr>
            <a:cxnSpLocks noChangeShapeType="1"/>
            <a:stCxn id="546819" idx="5"/>
            <a:endCxn id="54682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0" name="AutoShape 14"/>
          <p:cNvCxnSpPr>
            <a:cxnSpLocks noChangeShapeType="1"/>
            <a:stCxn id="546823" idx="7"/>
            <a:endCxn id="54682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1" name="AutoShape 15"/>
          <p:cNvCxnSpPr>
            <a:cxnSpLocks noChangeShapeType="1"/>
            <a:stCxn id="546825" idx="7"/>
            <a:endCxn id="54682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2" name="AutoShape 16"/>
          <p:cNvCxnSpPr>
            <a:cxnSpLocks noChangeShapeType="1"/>
            <a:stCxn id="546823" idx="5"/>
            <a:endCxn id="54682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3" name="AutoShape 17"/>
          <p:cNvCxnSpPr>
            <a:cxnSpLocks noChangeShapeType="1"/>
            <a:stCxn id="546826" idx="5"/>
            <a:endCxn id="54682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4" name="AutoShape 18"/>
          <p:cNvCxnSpPr>
            <a:cxnSpLocks noChangeShapeType="1"/>
            <a:stCxn id="546826" idx="6"/>
            <a:endCxn id="54682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5" name="AutoShape 19"/>
          <p:cNvCxnSpPr>
            <a:cxnSpLocks noChangeShapeType="1"/>
            <a:stCxn id="546825" idx="4"/>
            <a:endCxn id="54682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6" name="AutoShape 20"/>
          <p:cNvCxnSpPr>
            <a:cxnSpLocks noChangeShapeType="1"/>
            <a:stCxn id="546820" idx="3"/>
            <a:endCxn id="54682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7" name="AutoShape 21"/>
          <p:cNvCxnSpPr>
            <a:cxnSpLocks noChangeShapeType="1"/>
            <a:stCxn id="546823" idx="4"/>
            <a:endCxn id="54682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8" name="AutoShape 22"/>
          <p:cNvCxnSpPr>
            <a:cxnSpLocks noChangeShapeType="1"/>
            <a:stCxn id="546824" idx="6"/>
            <a:endCxn id="54682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39" name="AutoShape 23"/>
          <p:cNvCxnSpPr>
            <a:cxnSpLocks noChangeShapeType="1"/>
            <a:stCxn id="546822" idx="6"/>
            <a:endCxn id="54682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40" name="AutoShape 24"/>
          <p:cNvCxnSpPr>
            <a:cxnSpLocks noChangeShapeType="1"/>
            <a:stCxn id="546824" idx="6"/>
            <a:endCxn id="54682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6841" name="AutoShape 25"/>
          <p:cNvCxnSpPr>
            <a:cxnSpLocks noChangeShapeType="1"/>
            <a:stCxn id="546820" idx="5"/>
            <a:endCxn id="54682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684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684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684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684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684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685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685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685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685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685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685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685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685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5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5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5, t }</a:t>
            </a:r>
          </a:p>
        </p:txBody>
      </p:sp>
      <p:sp>
        <p:nvSpPr>
          <p:cNvPr id="54686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6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6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4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5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6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7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78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79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1" name="Text Box 65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83" name="Text Box 67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4" name="Text Box 68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85" name="AutoShape 69"/>
          <p:cNvSpPr>
            <a:spLocks noChangeArrowheads="1"/>
          </p:cNvSpPr>
          <p:nvPr/>
        </p:nvSpPr>
        <p:spPr bwMode="auto">
          <a:xfrm rot="10800000">
            <a:off x="5884864" y="51498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6886" name="Text Box 70"/>
          <p:cNvSpPr txBox="1">
            <a:spLocks noChangeArrowheads="1"/>
          </p:cNvSpPr>
          <p:nvPr/>
        </p:nvSpPr>
        <p:spPr bwMode="auto">
          <a:xfrm>
            <a:off x="5580064" y="5430838"/>
            <a:ext cx="1277937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  <p:sp>
        <p:nvSpPr>
          <p:cNvPr id="546887" name="Text Box 71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88" name="Text Box 72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90" name="Text Box 74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6891" name="Text Box 75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6892" name="Text Box 7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6893" name="Freeform 77"/>
          <p:cNvSpPr>
            <a:spLocks/>
          </p:cNvSpPr>
          <p:nvPr/>
        </p:nvSpPr>
        <p:spPr bwMode="auto">
          <a:xfrm>
            <a:off x="1663700" y="1981200"/>
            <a:ext cx="8547100" cy="4737100"/>
          </a:xfrm>
          <a:custGeom>
            <a:avLst/>
            <a:gdLst/>
            <a:ahLst/>
            <a:cxnLst>
              <a:cxn ang="0">
                <a:pos x="40" y="776"/>
              </a:cxn>
              <a:cxn ang="0">
                <a:pos x="376" y="544"/>
              </a:cxn>
              <a:cxn ang="0">
                <a:pos x="584" y="464"/>
              </a:cxn>
              <a:cxn ang="0">
                <a:pos x="1440" y="280"/>
              </a:cxn>
              <a:cxn ang="0">
                <a:pos x="2408" y="264"/>
              </a:cxn>
              <a:cxn ang="0">
                <a:pos x="2664" y="312"/>
              </a:cxn>
              <a:cxn ang="0">
                <a:pos x="3928" y="336"/>
              </a:cxn>
              <a:cxn ang="0">
                <a:pos x="4632" y="312"/>
              </a:cxn>
              <a:cxn ang="0">
                <a:pos x="4840" y="243"/>
              </a:cxn>
              <a:cxn ang="0">
                <a:pos x="5128" y="8"/>
              </a:cxn>
              <a:cxn ang="0">
                <a:pos x="5331" y="181"/>
              </a:cxn>
              <a:cxn ang="0">
                <a:pos x="5384" y="384"/>
              </a:cxn>
              <a:cxn ang="0">
                <a:pos x="5304" y="824"/>
              </a:cxn>
              <a:cxn ang="0">
                <a:pos x="5032" y="1024"/>
              </a:cxn>
              <a:cxn ang="0">
                <a:pos x="4528" y="992"/>
              </a:cxn>
              <a:cxn ang="0">
                <a:pos x="4072" y="1003"/>
              </a:cxn>
              <a:cxn ang="0">
                <a:pos x="3763" y="1077"/>
              </a:cxn>
              <a:cxn ang="0">
                <a:pos x="3357" y="1173"/>
              </a:cxn>
              <a:cxn ang="0">
                <a:pos x="3187" y="1184"/>
              </a:cxn>
              <a:cxn ang="0">
                <a:pos x="2792" y="1248"/>
              </a:cxn>
              <a:cxn ang="0">
                <a:pos x="2304" y="1360"/>
              </a:cxn>
              <a:cxn ang="0">
                <a:pos x="1976" y="1480"/>
              </a:cxn>
              <a:cxn ang="0">
                <a:pos x="1936" y="1520"/>
              </a:cxn>
              <a:cxn ang="0">
                <a:pos x="1848" y="1712"/>
              </a:cxn>
              <a:cxn ang="0">
                <a:pos x="1720" y="2080"/>
              </a:cxn>
              <a:cxn ang="0">
                <a:pos x="1800" y="2808"/>
              </a:cxn>
              <a:cxn ang="0">
                <a:pos x="1680" y="2880"/>
              </a:cxn>
              <a:cxn ang="0">
                <a:pos x="1088" y="2960"/>
              </a:cxn>
              <a:cxn ang="0">
                <a:pos x="960" y="2912"/>
              </a:cxn>
              <a:cxn ang="0">
                <a:pos x="752" y="2536"/>
              </a:cxn>
              <a:cxn ang="0">
                <a:pos x="664" y="2280"/>
              </a:cxn>
              <a:cxn ang="0">
                <a:pos x="608" y="2072"/>
              </a:cxn>
              <a:cxn ang="0">
                <a:pos x="464" y="1808"/>
              </a:cxn>
              <a:cxn ang="0">
                <a:pos x="368" y="1528"/>
              </a:cxn>
              <a:cxn ang="0">
                <a:pos x="240" y="1328"/>
              </a:cxn>
              <a:cxn ang="0">
                <a:pos x="168" y="1256"/>
              </a:cxn>
              <a:cxn ang="0">
                <a:pos x="136" y="1208"/>
              </a:cxn>
              <a:cxn ang="0">
                <a:pos x="0" y="992"/>
              </a:cxn>
            </a:cxnLst>
            <a:rect l="0" t="0" r="r" b="b"/>
            <a:pathLst>
              <a:path w="5384" h="2984">
                <a:moveTo>
                  <a:pt x="0" y="992"/>
                </a:moveTo>
                <a:cubicBezTo>
                  <a:pt x="12" y="932"/>
                  <a:pt x="8" y="824"/>
                  <a:pt x="40" y="776"/>
                </a:cubicBezTo>
                <a:cubicBezTo>
                  <a:pt x="95" y="694"/>
                  <a:pt x="199" y="659"/>
                  <a:pt x="280" y="608"/>
                </a:cubicBezTo>
                <a:cubicBezTo>
                  <a:pt x="312" y="587"/>
                  <a:pt x="346" y="569"/>
                  <a:pt x="376" y="544"/>
                </a:cubicBezTo>
                <a:cubicBezTo>
                  <a:pt x="385" y="537"/>
                  <a:pt x="390" y="526"/>
                  <a:pt x="400" y="520"/>
                </a:cubicBezTo>
                <a:cubicBezTo>
                  <a:pt x="458" y="485"/>
                  <a:pt x="523" y="488"/>
                  <a:pt x="584" y="464"/>
                </a:cubicBezTo>
                <a:cubicBezTo>
                  <a:pt x="772" y="389"/>
                  <a:pt x="964" y="328"/>
                  <a:pt x="1168" y="312"/>
                </a:cubicBezTo>
                <a:cubicBezTo>
                  <a:pt x="1259" y="297"/>
                  <a:pt x="1348" y="286"/>
                  <a:pt x="1440" y="280"/>
                </a:cubicBezTo>
                <a:cubicBezTo>
                  <a:pt x="1507" y="269"/>
                  <a:pt x="1574" y="269"/>
                  <a:pt x="1640" y="256"/>
                </a:cubicBezTo>
                <a:cubicBezTo>
                  <a:pt x="1896" y="259"/>
                  <a:pt x="2152" y="257"/>
                  <a:pt x="2408" y="264"/>
                </a:cubicBezTo>
                <a:cubicBezTo>
                  <a:pt x="2435" y="265"/>
                  <a:pt x="2488" y="280"/>
                  <a:pt x="2488" y="280"/>
                </a:cubicBezTo>
                <a:cubicBezTo>
                  <a:pt x="2543" y="317"/>
                  <a:pt x="2594" y="308"/>
                  <a:pt x="2664" y="312"/>
                </a:cubicBezTo>
                <a:cubicBezTo>
                  <a:pt x="2779" y="318"/>
                  <a:pt x="2893" y="322"/>
                  <a:pt x="3008" y="328"/>
                </a:cubicBezTo>
                <a:cubicBezTo>
                  <a:pt x="3277" y="395"/>
                  <a:pt x="3886" y="336"/>
                  <a:pt x="3928" y="336"/>
                </a:cubicBezTo>
                <a:cubicBezTo>
                  <a:pt x="4164" y="334"/>
                  <a:pt x="4305" y="322"/>
                  <a:pt x="4422" y="318"/>
                </a:cubicBezTo>
                <a:cubicBezTo>
                  <a:pt x="4539" y="314"/>
                  <a:pt x="4574" y="320"/>
                  <a:pt x="4632" y="312"/>
                </a:cubicBezTo>
                <a:cubicBezTo>
                  <a:pt x="4679" y="300"/>
                  <a:pt x="4722" y="287"/>
                  <a:pt x="4768" y="272"/>
                </a:cubicBezTo>
                <a:cubicBezTo>
                  <a:pt x="4804" y="260"/>
                  <a:pt x="4803" y="251"/>
                  <a:pt x="4840" y="243"/>
                </a:cubicBezTo>
                <a:cubicBezTo>
                  <a:pt x="4908" y="228"/>
                  <a:pt x="4912" y="89"/>
                  <a:pt x="4979" y="72"/>
                </a:cubicBezTo>
                <a:cubicBezTo>
                  <a:pt x="5003" y="75"/>
                  <a:pt x="5105" y="0"/>
                  <a:pt x="5128" y="8"/>
                </a:cubicBezTo>
                <a:cubicBezTo>
                  <a:pt x="5137" y="11"/>
                  <a:pt x="5258" y="62"/>
                  <a:pt x="5267" y="64"/>
                </a:cubicBezTo>
                <a:cubicBezTo>
                  <a:pt x="5309" y="73"/>
                  <a:pt x="5288" y="178"/>
                  <a:pt x="5331" y="181"/>
                </a:cubicBezTo>
                <a:cubicBezTo>
                  <a:pt x="5358" y="221"/>
                  <a:pt x="5324" y="299"/>
                  <a:pt x="5368" y="328"/>
                </a:cubicBezTo>
                <a:cubicBezTo>
                  <a:pt x="5372" y="339"/>
                  <a:pt x="5384" y="374"/>
                  <a:pt x="5384" y="384"/>
                </a:cubicBezTo>
                <a:cubicBezTo>
                  <a:pt x="5384" y="532"/>
                  <a:pt x="5383" y="642"/>
                  <a:pt x="5320" y="768"/>
                </a:cubicBezTo>
                <a:cubicBezTo>
                  <a:pt x="5310" y="787"/>
                  <a:pt x="5312" y="803"/>
                  <a:pt x="5304" y="824"/>
                </a:cubicBezTo>
                <a:cubicBezTo>
                  <a:pt x="5284" y="876"/>
                  <a:pt x="5228" y="915"/>
                  <a:pt x="5176" y="928"/>
                </a:cubicBezTo>
                <a:cubicBezTo>
                  <a:pt x="5135" y="969"/>
                  <a:pt x="5094" y="1019"/>
                  <a:pt x="5032" y="1024"/>
                </a:cubicBezTo>
                <a:cubicBezTo>
                  <a:pt x="4971" y="1029"/>
                  <a:pt x="4909" y="1029"/>
                  <a:pt x="4848" y="1032"/>
                </a:cubicBezTo>
                <a:cubicBezTo>
                  <a:pt x="4741" y="1019"/>
                  <a:pt x="4635" y="1005"/>
                  <a:pt x="4528" y="992"/>
                </a:cubicBezTo>
                <a:cubicBezTo>
                  <a:pt x="4455" y="968"/>
                  <a:pt x="4378" y="955"/>
                  <a:pt x="4304" y="936"/>
                </a:cubicBezTo>
                <a:cubicBezTo>
                  <a:pt x="4229" y="939"/>
                  <a:pt x="4146" y="996"/>
                  <a:pt x="4072" y="1003"/>
                </a:cubicBezTo>
                <a:cubicBezTo>
                  <a:pt x="4037" y="1006"/>
                  <a:pt x="3979" y="1051"/>
                  <a:pt x="3944" y="1056"/>
                </a:cubicBezTo>
                <a:cubicBezTo>
                  <a:pt x="3901" y="1070"/>
                  <a:pt x="3810" y="1070"/>
                  <a:pt x="3763" y="1077"/>
                </a:cubicBezTo>
                <a:cubicBezTo>
                  <a:pt x="3680" y="1089"/>
                  <a:pt x="3612" y="1117"/>
                  <a:pt x="3539" y="1120"/>
                </a:cubicBezTo>
                <a:cubicBezTo>
                  <a:pt x="3495" y="1127"/>
                  <a:pt x="3398" y="1153"/>
                  <a:pt x="3357" y="1173"/>
                </a:cubicBezTo>
                <a:cubicBezTo>
                  <a:pt x="3302" y="1201"/>
                  <a:pt x="3307" y="1156"/>
                  <a:pt x="3240" y="1173"/>
                </a:cubicBezTo>
                <a:cubicBezTo>
                  <a:pt x="3240" y="1162"/>
                  <a:pt x="3215" y="1181"/>
                  <a:pt x="3187" y="1184"/>
                </a:cubicBezTo>
                <a:cubicBezTo>
                  <a:pt x="3159" y="1187"/>
                  <a:pt x="3138" y="1181"/>
                  <a:pt x="3072" y="1192"/>
                </a:cubicBezTo>
                <a:cubicBezTo>
                  <a:pt x="2978" y="1215"/>
                  <a:pt x="2888" y="1239"/>
                  <a:pt x="2792" y="1248"/>
                </a:cubicBezTo>
                <a:cubicBezTo>
                  <a:pt x="2755" y="1257"/>
                  <a:pt x="2718" y="1275"/>
                  <a:pt x="2680" y="1280"/>
                </a:cubicBezTo>
                <a:cubicBezTo>
                  <a:pt x="2552" y="1298"/>
                  <a:pt x="2428" y="1323"/>
                  <a:pt x="2304" y="1360"/>
                </a:cubicBezTo>
                <a:cubicBezTo>
                  <a:pt x="2240" y="1379"/>
                  <a:pt x="2163" y="1394"/>
                  <a:pt x="2104" y="1424"/>
                </a:cubicBezTo>
                <a:cubicBezTo>
                  <a:pt x="2064" y="1444"/>
                  <a:pt x="2018" y="1466"/>
                  <a:pt x="1976" y="1480"/>
                </a:cubicBezTo>
                <a:cubicBezTo>
                  <a:pt x="1971" y="1488"/>
                  <a:pt x="1967" y="1497"/>
                  <a:pt x="1960" y="1504"/>
                </a:cubicBezTo>
                <a:cubicBezTo>
                  <a:pt x="1953" y="1511"/>
                  <a:pt x="1942" y="1513"/>
                  <a:pt x="1936" y="1520"/>
                </a:cubicBezTo>
                <a:cubicBezTo>
                  <a:pt x="1923" y="1534"/>
                  <a:pt x="1915" y="1552"/>
                  <a:pt x="1904" y="1568"/>
                </a:cubicBezTo>
                <a:cubicBezTo>
                  <a:pt x="1876" y="1610"/>
                  <a:pt x="1876" y="1671"/>
                  <a:pt x="1848" y="1712"/>
                </a:cubicBezTo>
                <a:cubicBezTo>
                  <a:pt x="1829" y="1740"/>
                  <a:pt x="1819" y="1768"/>
                  <a:pt x="1808" y="1800"/>
                </a:cubicBezTo>
                <a:cubicBezTo>
                  <a:pt x="1792" y="1911"/>
                  <a:pt x="1754" y="1978"/>
                  <a:pt x="1720" y="2080"/>
                </a:cubicBezTo>
                <a:cubicBezTo>
                  <a:pt x="1695" y="2255"/>
                  <a:pt x="1609" y="2517"/>
                  <a:pt x="1792" y="2608"/>
                </a:cubicBezTo>
                <a:cubicBezTo>
                  <a:pt x="1817" y="2682"/>
                  <a:pt x="1831" y="2706"/>
                  <a:pt x="1800" y="2808"/>
                </a:cubicBezTo>
                <a:cubicBezTo>
                  <a:pt x="1790" y="2841"/>
                  <a:pt x="1751" y="2835"/>
                  <a:pt x="1728" y="2848"/>
                </a:cubicBezTo>
                <a:cubicBezTo>
                  <a:pt x="1711" y="2857"/>
                  <a:pt x="1680" y="2880"/>
                  <a:pt x="1680" y="2880"/>
                </a:cubicBezTo>
                <a:cubicBezTo>
                  <a:pt x="1649" y="2926"/>
                  <a:pt x="1640" y="2965"/>
                  <a:pt x="1584" y="2984"/>
                </a:cubicBezTo>
                <a:cubicBezTo>
                  <a:pt x="1367" y="2979"/>
                  <a:pt x="1271" y="2973"/>
                  <a:pt x="1088" y="2960"/>
                </a:cubicBezTo>
                <a:cubicBezTo>
                  <a:pt x="1072" y="2957"/>
                  <a:pt x="1055" y="2958"/>
                  <a:pt x="1040" y="2952"/>
                </a:cubicBezTo>
                <a:cubicBezTo>
                  <a:pt x="1012" y="2942"/>
                  <a:pt x="960" y="2912"/>
                  <a:pt x="960" y="2912"/>
                </a:cubicBezTo>
                <a:cubicBezTo>
                  <a:pt x="915" y="2844"/>
                  <a:pt x="899" y="2774"/>
                  <a:pt x="864" y="2704"/>
                </a:cubicBezTo>
                <a:cubicBezTo>
                  <a:pt x="836" y="2649"/>
                  <a:pt x="784" y="2586"/>
                  <a:pt x="752" y="2536"/>
                </a:cubicBezTo>
                <a:cubicBezTo>
                  <a:pt x="746" y="2527"/>
                  <a:pt x="739" y="2487"/>
                  <a:pt x="736" y="2480"/>
                </a:cubicBezTo>
                <a:cubicBezTo>
                  <a:pt x="711" y="2413"/>
                  <a:pt x="701" y="2342"/>
                  <a:pt x="664" y="2280"/>
                </a:cubicBezTo>
                <a:cubicBezTo>
                  <a:pt x="641" y="2165"/>
                  <a:pt x="673" y="2307"/>
                  <a:pt x="640" y="2208"/>
                </a:cubicBezTo>
                <a:cubicBezTo>
                  <a:pt x="625" y="2164"/>
                  <a:pt x="623" y="2116"/>
                  <a:pt x="608" y="2072"/>
                </a:cubicBezTo>
                <a:cubicBezTo>
                  <a:pt x="587" y="2010"/>
                  <a:pt x="530" y="1952"/>
                  <a:pt x="496" y="1896"/>
                </a:cubicBezTo>
                <a:cubicBezTo>
                  <a:pt x="488" y="1865"/>
                  <a:pt x="471" y="1839"/>
                  <a:pt x="464" y="1808"/>
                </a:cubicBezTo>
                <a:cubicBezTo>
                  <a:pt x="447" y="1731"/>
                  <a:pt x="448" y="1655"/>
                  <a:pt x="408" y="1584"/>
                </a:cubicBezTo>
                <a:cubicBezTo>
                  <a:pt x="397" y="1564"/>
                  <a:pt x="383" y="1545"/>
                  <a:pt x="368" y="1528"/>
                </a:cubicBezTo>
                <a:cubicBezTo>
                  <a:pt x="350" y="1508"/>
                  <a:pt x="312" y="1472"/>
                  <a:pt x="312" y="1472"/>
                </a:cubicBezTo>
                <a:cubicBezTo>
                  <a:pt x="302" y="1434"/>
                  <a:pt x="269" y="1354"/>
                  <a:pt x="240" y="1328"/>
                </a:cubicBezTo>
                <a:cubicBezTo>
                  <a:pt x="226" y="1315"/>
                  <a:pt x="192" y="1296"/>
                  <a:pt x="192" y="1296"/>
                </a:cubicBezTo>
                <a:cubicBezTo>
                  <a:pt x="184" y="1283"/>
                  <a:pt x="177" y="1268"/>
                  <a:pt x="168" y="1256"/>
                </a:cubicBezTo>
                <a:cubicBezTo>
                  <a:pt x="161" y="1247"/>
                  <a:pt x="150" y="1241"/>
                  <a:pt x="144" y="1232"/>
                </a:cubicBezTo>
                <a:cubicBezTo>
                  <a:pt x="139" y="1225"/>
                  <a:pt x="140" y="1215"/>
                  <a:pt x="136" y="1208"/>
                </a:cubicBezTo>
                <a:cubicBezTo>
                  <a:pt x="112" y="1165"/>
                  <a:pt x="83" y="1123"/>
                  <a:pt x="48" y="1088"/>
                </a:cubicBezTo>
                <a:cubicBezTo>
                  <a:pt x="34" y="1046"/>
                  <a:pt x="24" y="1028"/>
                  <a:pt x="0" y="99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4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9984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7844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7845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7846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7847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7848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7849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7850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7851" name="AutoShape 11"/>
          <p:cNvCxnSpPr>
            <a:cxnSpLocks noChangeShapeType="1"/>
            <a:stCxn id="547843" idx="7"/>
            <a:endCxn id="547846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2" name="AutoShape 12"/>
          <p:cNvCxnSpPr>
            <a:cxnSpLocks noChangeShapeType="1"/>
            <a:stCxn id="547843" idx="6"/>
            <a:endCxn id="547847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3" name="AutoShape 13"/>
          <p:cNvCxnSpPr>
            <a:cxnSpLocks noChangeShapeType="1"/>
            <a:stCxn id="547843" idx="5"/>
            <a:endCxn id="547848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4" name="AutoShape 14"/>
          <p:cNvCxnSpPr>
            <a:cxnSpLocks noChangeShapeType="1"/>
            <a:stCxn id="547847" idx="7"/>
            <a:endCxn id="547844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5" name="AutoShape 15"/>
          <p:cNvCxnSpPr>
            <a:cxnSpLocks noChangeShapeType="1"/>
            <a:stCxn id="547849" idx="7"/>
            <a:endCxn id="547844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6" name="AutoShape 16"/>
          <p:cNvCxnSpPr>
            <a:cxnSpLocks noChangeShapeType="1"/>
            <a:stCxn id="547847" idx="5"/>
            <a:endCxn id="547850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7" name="AutoShape 17"/>
          <p:cNvCxnSpPr>
            <a:cxnSpLocks noChangeShapeType="1"/>
            <a:stCxn id="547850" idx="5"/>
            <a:endCxn id="547845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8" name="AutoShape 18"/>
          <p:cNvCxnSpPr>
            <a:cxnSpLocks noChangeShapeType="1"/>
            <a:stCxn id="547850" idx="6"/>
            <a:endCxn id="547849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59" name="AutoShape 19"/>
          <p:cNvCxnSpPr>
            <a:cxnSpLocks noChangeShapeType="1"/>
            <a:stCxn id="547849" idx="4"/>
            <a:endCxn id="547845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0" name="AutoShape 20"/>
          <p:cNvCxnSpPr>
            <a:cxnSpLocks noChangeShapeType="1"/>
            <a:stCxn id="547844" idx="3"/>
            <a:endCxn id="547850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1" name="AutoShape 21"/>
          <p:cNvCxnSpPr>
            <a:cxnSpLocks noChangeShapeType="1"/>
            <a:stCxn id="547847" idx="4"/>
            <a:endCxn id="547848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2" name="AutoShape 22"/>
          <p:cNvCxnSpPr>
            <a:cxnSpLocks noChangeShapeType="1"/>
            <a:stCxn id="547848" idx="6"/>
            <a:endCxn id="547850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3" name="AutoShape 23"/>
          <p:cNvCxnSpPr>
            <a:cxnSpLocks noChangeShapeType="1"/>
            <a:stCxn id="547846" idx="6"/>
            <a:endCxn id="547844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4" name="AutoShape 24"/>
          <p:cNvCxnSpPr>
            <a:cxnSpLocks noChangeShapeType="1"/>
            <a:stCxn id="547848" idx="6"/>
            <a:endCxn id="547845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7865" name="AutoShape 25"/>
          <p:cNvCxnSpPr>
            <a:cxnSpLocks noChangeShapeType="1"/>
            <a:stCxn id="547844" idx="5"/>
            <a:endCxn id="547845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7867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7868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7869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7870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7871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7872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7873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7874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7875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7876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7877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7878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7879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7880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7881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2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4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5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6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7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8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89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t }</a:t>
            </a:r>
          </a:p>
        </p:txBody>
      </p:sp>
      <p:sp>
        <p:nvSpPr>
          <p:cNvPr id="547890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1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892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3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4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895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898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899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0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01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2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03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5" name="Text Box 65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6" name="Text Box 66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07" name="Text Box 67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08" name="Text Box 68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21" name="Text Box 8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7911" name="Freeform 71"/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12" y="602"/>
              </a:cxn>
              <a:cxn ang="0">
                <a:pos x="304" y="498"/>
              </a:cxn>
              <a:cxn ang="0">
                <a:pos x="440" y="426"/>
              </a:cxn>
              <a:cxn ang="0">
                <a:pos x="624" y="394"/>
              </a:cxn>
              <a:cxn ang="0">
                <a:pos x="832" y="354"/>
              </a:cxn>
              <a:cxn ang="0">
                <a:pos x="952" y="314"/>
              </a:cxn>
              <a:cxn ang="0">
                <a:pos x="1432" y="250"/>
              </a:cxn>
              <a:cxn ang="0">
                <a:pos x="1928" y="290"/>
              </a:cxn>
              <a:cxn ang="0">
                <a:pos x="2640" y="322"/>
              </a:cxn>
              <a:cxn ang="0">
                <a:pos x="4571" y="183"/>
              </a:cxn>
              <a:cxn ang="0">
                <a:pos x="4955" y="34"/>
              </a:cxn>
              <a:cxn ang="0">
                <a:pos x="5221" y="23"/>
              </a:cxn>
              <a:cxn ang="0">
                <a:pos x="5349" y="141"/>
              </a:cxn>
              <a:cxn ang="0">
                <a:pos x="5376" y="274"/>
              </a:cxn>
              <a:cxn ang="0">
                <a:pos x="5368" y="626"/>
              </a:cxn>
              <a:cxn ang="0">
                <a:pos x="5288" y="858"/>
              </a:cxn>
              <a:cxn ang="0">
                <a:pos x="5240" y="994"/>
              </a:cxn>
              <a:cxn ang="0">
                <a:pos x="5056" y="1042"/>
              </a:cxn>
              <a:cxn ang="0">
                <a:pos x="4832" y="1114"/>
              </a:cxn>
              <a:cxn ang="0">
                <a:pos x="4704" y="1130"/>
              </a:cxn>
              <a:cxn ang="0">
                <a:pos x="4216" y="1250"/>
              </a:cxn>
              <a:cxn ang="0">
                <a:pos x="4144" y="1282"/>
              </a:cxn>
              <a:cxn ang="0">
                <a:pos x="3936" y="1386"/>
              </a:cxn>
              <a:cxn ang="0">
                <a:pos x="3728" y="1490"/>
              </a:cxn>
              <a:cxn ang="0">
                <a:pos x="3536" y="1538"/>
              </a:cxn>
              <a:cxn ang="0">
                <a:pos x="3424" y="1570"/>
              </a:cxn>
              <a:cxn ang="0">
                <a:pos x="3248" y="1602"/>
              </a:cxn>
              <a:cxn ang="0">
                <a:pos x="3152" y="1674"/>
              </a:cxn>
              <a:cxn ang="0">
                <a:pos x="3096" y="1738"/>
              </a:cxn>
              <a:cxn ang="0">
                <a:pos x="3056" y="1810"/>
              </a:cxn>
              <a:cxn ang="0">
                <a:pos x="3008" y="1906"/>
              </a:cxn>
              <a:cxn ang="0">
                <a:pos x="2800" y="2042"/>
              </a:cxn>
              <a:cxn ang="0">
                <a:pos x="2704" y="2090"/>
              </a:cxn>
              <a:cxn ang="0">
                <a:pos x="2552" y="2114"/>
              </a:cxn>
              <a:cxn ang="0">
                <a:pos x="2408" y="2218"/>
              </a:cxn>
              <a:cxn ang="0">
                <a:pos x="2304" y="2282"/>
              </a:cxn>
              <a:cxn ang="0">
                <a:pos x="2048" y="2490"/>
              </a:cxn>
              <a:cxn ang="0">
                <a:pos x="1968" y="2546"/>
              </a:cxn>
              <a:cxn ang="0">
                <a:pos x="1904" y="2666"/>
              </a:cxn>
              <a:cxn ang="0">
                <a:pos x="1856" y="2778"/>
              </a:cxn>
              <a:cxn ang="0">
                <a:pos x="1680" y="2994"/>
              </a:cxn>
              <a:cxn ang="0">
                <a:pos x="1208" y="2954"/>
              </a:cxn>
              <a:cxn ang="0">
                <a:pos x="1008" y="2898"/>
              </a:cxn>
              <a:cxn ang="0">
                <a:pos x="936" y="2866"/>
              </a:cxn>
              <a:cxn ang="0">
                <a:pos x="888" y="2754"/>
              </a:cxn>
              <a:cxn ang="0">
                <a:pos x="792" y="2658"/>
              </a:cxn>
              <a:cxn ang="0">
                <a:pos x="736" y="2578"/>
              </a:cxn>
              <a:cxn ang="0">
                <a:pos x="704" y="2506"/>
              </a:cxn>
              <a:cxn ang="0">
                <a:pos x="680" y="2482"/>
              </a:cxn>
              <a:cxn ang="0">
                <a:pos x="656" y="2426"/>
              </a:cxn>
              <a:cxn ang="0">
                <a:pos x="472" y="2194"/>
              </a:cxn>
              <a:cxn ang="0">
                <a:pos x="440" y="2066"/>
              </a:cxn>
              <a:cxn ang="0">
                <a:pos x="336" y="1906"/>
              </a:cxn>
              <a:cxn ang="0">
                <a:pos x="272" y="1786"/>
              </a:cxn>
              <a:cxn ang="0">
                <a:pos x="192" y="1698"/>
              </a:cxn>
              <a:cxn ang="0">
                <a:pos x="96" y="1250"/>
              </a:cxn>
              <a:cxn ang="0">
                <a:pos x="24" y="1122"/>
              </a:cxn>
              <a:cxn ang="0">
                <a:pos x="16" y="1090"/>
              </a:cxn>
              <a:cxn ang="0">
                <a:pos x="0" y="1042"/>
              </a:cxn>
              <a:cxn ang="0">
                <a:pos x="0" y="882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7912" name="Text Box 72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13" name="Text Box 73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4" name="Text Box 74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15" name="Text Box 75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7" name="Text Box 77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18" name="Text Box 78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7919" name="Text Box 79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7920" name="Text Box 80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cxnSp>
        <p:nvCxnSpPr>
          <p:cNvPr id="76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904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7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8868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8869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8870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8871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8874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8875" name="AutoShape 11"/>
          <p:cNvCxnSpPr>
            <a:cxnSpLocks noChangeShapeType="1"/>
            <a:stCxn id="548867" idx="7"/>
            <a:endCxn id="548870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6" name="AutoShape 12"/>
          <p:cNvCxnSpPr>
            <a:cxnSpLocks noChangeShapeType="1"/>
            <a:stCxn id="548867" idx="6"/>
            <a:endCxn id="548871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7" name="AutoShape 13"/>
          <p:cNvCxnSpPr>
            <a:cxnSpLocks noChangeShapeType="1"/>
            <a:stCxn id="548867" idx="5"/>
            <a:endCxn id="548872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8" name="AutoShape 14"/>
          <p:cNvCxnSpPr>
            <a:cxnSpLocks noChangeShapeType="1"/>
            <a:stCxn id="548871" idx="7"/>
            <a:endCxn id="548868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79" name="AutoShape 15"/>
          <p:cNvCxnSpPr>
            <a:cxnSpLocks noChangeShapeType="1"/>
            <a:stCxn id="548873" idx="7"/>
            <a:endCxn id="548868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0" name="AutoShape 16"/>
          <p:cNvCxnSpPr>
            <a:cxnSpLocks noChangeShapeType="1"/>
            <a:stCxn id="548871" idx="5"/>
            <a:endCxn id="548874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1" name="AutoShape 17"/>
          <p:cNvCxnSpPr>
            <a:cxnSpLocks noChangeShapeType="1"/>
            <a:stCxn id="548874" idx="5"/>
            <a:endCxn id="548869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2" name="AutoShape 18"/>
          <p:cNvCxnSpPr>
            <a:cxnSpLocks noChangeShapeType="1"/>
            <a:stCxn id="548874" idx="6"/>
            <a:endCxn id="548873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3" name="AutoShape 19"/>
          <p:cNvCxnSpPr>
            <a:cxnSpLocks noChangeShapeType="1"/>
            <a:stCxn id="548873" idx="4"/>
            <a:endCxn id="548869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4" name="AutoShape 20"/>
          <p:cNvCxnSpPr>
            <a:cxnSpLocks noChangeShapeType="1"/>
            <a:stCxn id="548868" idx="3"/>
            <a:endCxn id="548874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5" name="AutoShape 21"/>
          <p:cNvCxnSpPr>
            <a:cxnSpLocks noChangeShapeType="1"/>
            <a:stCxn id="548871" idx="4"/>
            <a:endCxn id="548872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6" name="AutoShape 22"/>
          <p:cNvCxnSpPr>
            <a:cxnSpLocks noChangeShapeType="1"/>
            <a:stCxn id="548872" idx="6"/>
            <a:endCxn id="548874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7" name="AutoShape 23"/>
          <p:cNvCxnSpPr>
            <a:cxnSpLocks noChangeShapeType="1"/>
            <a:stCxn id="548870" idx="6"/>
            <a:endCxn id="548868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8" name="AutoShape 24"/>
          <p:cNvCxnSpPr>
            <a:cxnSpLocks noChangeShapeType="1"/>
            <a:stCxn id="548872" idx="6"/>
            <a:endCxn id="548869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8889" name="AutoShape 25"/>
          <p:cNvCxnSpPr>
            <a:cxnSpLocks noChangeShapeType="1"/>
            <a:stCxn id="548868" idx="5"/>
            <a:endCxn id="548869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8891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8892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8893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8894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8895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8896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8897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8898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8899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8900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8901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8902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8903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8904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8905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06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08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09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0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1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2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3" name="Text Box 49"/>
          <p:cNvSpPr txBox="1">
            <a:spLocks noChangeArrowheads="1"/>
          </p:cNvSpPr>
          <p:nvPr/>
        </p:nvSpPr>
        <p:spPr bwMode="auto">
          <a:xfrm>
            <a:off x="4318001" y="1014414"/>
            <a:ext cx="3368675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4, t }</a:t>
            </a:r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5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16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18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19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2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23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6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27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8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29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30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5" name="Text Box 81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34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35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36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37" name="AutoShape 73"/>
          <p:cNvSpPr>
            <a:spLocks noChangeArrowheads="1"/>
          </p:cNvSpPr>
          <p:nvPr/>
        </p:nvSpPr>
        <p:spPr bwMode="auto">
          <a:xfrm rot="11702089">
            <a:off x="8069264" y="44513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8938" name="Text Box 74"/>
          <p:cNvSpPr txBox="1">
            <a:spLocks noChangeArrowheads="1"/>
          </p:cNvSpPr>
          <p:nvPr/>
        </p:nvSpPr>
        <p:spPr bwMode="auto">
          <a:xfrm>
            <a:off x="7772400" y="4770438"/>
            <a:ext cx="1277938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  <p:sp>
        <p:nvSpPr>
          <p:cNvPr id="548939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0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41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2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8943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8946" name="Freeform 82"/>
          <p:cNvSpPr>
            <a:spLocks/>
          </p:cNvSpPr>
          <p:nvPr/>
        </p:nvSpPr>
        <p:spPr bwMode="auto">
          <a:xfrm>
            <a:off x="1701800" y="2028826"/>
            <a:ext cx="8534400" cy="4752975"/>
          </a:xfrm>
          <a:custGeom>
            <a:avLst/>
            <a:gdLst/>
            <a:ahLst/>
            <a:cxnLst>
              <a:cxn ang="0">
                <a:pos x="0" y="882"/>
              </a:cxn>
              <a:cxn ang="0">
                <a:pos x="112" y="602"/>
              </a:cxn>
              <a:cxn ang="0">
                <a:pos x="304" y="498"/>
              </a:cxn>
              <a:cxn ang="0">
                <a:pos x="440" y="426"/>
              </a:cxn>
              <a:cxn ang="0">
                <a:pos x="624" y="394"/>
              </a:cxn>
              <a:cxn ang="0">
                <a:pos x="832" y="354"/>
              </a:cxn>
              <a:cxn ang="0">
                <a:pos x="952" y="314"/>
              </a:cxn>
              <a:cxn ang="0">
                <a:pos x="1432" y="250"/>
              </a:cxn>
              <a:cxn ang="0">
                <a:pos x="1928" y="290"/>
              </a:cxn>
              <a:cxn ang="0">
                <a:pos x="2640" y="322"/>
              </a:cxn>
              <a:cxn ang="0">
                <a:pos x="4571" y="183"/>
              </a:cxn>
              <a:cxn ang="0">
                <a:pos x="4955" y="34"/>
              </a:cxn>
              <a:cxn ang="0">
                <a:pos x="5221" y="23"/>
              </a:cxn>
              <a:cxn ang="0">
                <a:pos x="5349" y="141"/>
              </a:cxn>
              <a:cxn ang="0">
                <a:pos x="5376" y="274"/>
              </a:cxn>
              <a:cxn ang="0">
                <a:pos x="5368" y="626"/>
              </a:cxn>
              <a:cxn ang="0">
                <a:pos x="5288" y="858"/>
              </a:cxn>
              <a:cxn ang="0">
                <a:pos x="5240" y="994"/>
              </a:cxn>
              <a:cxn ang="0">
                <a:pos x="5056" y="1042"/>
              </a:cxn>
              <a:cxn ang="0">
                <a:pos x="4832" y="1114"/>
              </a:cxn>
              <a:cxn ang="0">
                <a:pos x="4704" y="1130"/>
              </a:cxn>
              <a:cxn ang="0">
                <a:pos x="4216" y="1250"/>
              </a:cxn>
              <a:cxn ang="0">
                <a:pos x="4144" y="1282"/>
              </a:cxn>
              <a:cxn ang="0">
                <a:pos x="3936" y="1386"/>
              </a:cxn>
              <a:cxn ang="0">
                <a:pos x="3728" y="1490"/>
              </a:cxn>
              <a:cxn ang="0">
                <a:pos x="3536" y="1538"/>
              </a:cxn>
              <a:cxn ang="0">
                <a:pos x="3424" y="1570"/>
              </a:cxn>
              <a:cxn ang="0">
                <a:pos x="3248" y="1602"/>
              </a:cxn>
              <a:cxn ang="0">
                <a:pos x="3152" y="1674"/>
              </a:cxn>
              <a:cxn ang="0">
                <a:pos x="3096" y="1738"/>
              </a:cxn>
              <a:cxn ang="0">
                <a:pos x="3056" y="1810"/>
              </a:cxn>
              <a:cxn ang="0">
                <a:pos x="3008" y="1906"/>
              </a:cxn>
              <a:cxn ang="0">
                <a:pos x="2800" y="2042"/>
              </a:cxn>
              <a:cxn ang="0">
                <a:pos x="2704" y="2090"/>
              </a:cxn>
              <a:cxn ang="0">
                <a:pos x="2552" y="2114"/>
              </a:cxn>
              <a:cxn ang="0">
                <a:pos x="2408" y="2218"/>
              </a:cxn>
              <a:cxn ang="0">
                <a:pos x="2304" y="2282"/>
              </a:cxn>
              <a:cxn ang="0">
                <a:pos x="2048" y="2490"/>
              </a:cxn>
              <a:cxn ang="0">
                <a:pos x="1968" y="2546"/>
              </a:cxn>
              <a:cxn ang="0">
                <a:pos x="1904" y="2666"/>
              </a:cxn>
              <a:cxn ang="0">
                <a:pos x="1856" y="2778"/>
              </a:cxn>
              <a:cxn ang="0">
                <a:pos x="1680" y="2994"/>
              </a:cxn>
              <a:cxn ang="0">
                <a:pos x="1208" y="2954"/>
              </a:cxn>
              <a:cxn ang="0">
                <a:pos x="1008" y="2898"/>
              </a:cxn>
              <a:cxn ang="0">
                <a:pos x="936" y="2866"/>
              </a:cxn>
              <a:cxn ang="0">
                <a:pos x="888" y="2754"/>
              </a:cxn>
              <a:cxn ang="0">
                <a:pos x="792" y="2658"/>
              </a:cxn>
              <a:cxn ang="0">
                <a:pos x="736" y="2578"/>
              </a:cxn>
              <a:cxn ang="0">
                <a:pos x="704" y="2506"/>
              </a:cxn>
              <a:cxn ang="0">
                <a:pos x="680" y="2482"/>
              </a:cxn>
              <a:cxn ang="0">
                <a:pos x="656" y="2426"/>
              </a:cxn>
              <a:cxn ang="0">
                <a:pos x="472" y="2194"/>
              </a:cxn>
              <a:cxn ang="0">
                <a:pos x="440" y="2066"/>
              </a:cxn>
              <a:cxn ang="0">
                <a:pos x="336" y="1906"/>
              </a:cxn>
              <a:cxn ang="0">
                <a:pos x="272" y="1786"/>
              </a:cxn>
              <a:cxn ang="0">
                <a:pos x="192" y="1698"/>
              </a:cxn>
              <a:cxn ang="0">
                <a:pos x="96" y="1250"/>
              </a:cxn>
              <a:cxn ang="0">
                <a:pos x="24" y="1122"/>
              </a:cxn>
              <a:cxn ang="0">
                <a:pos x="16" y="1090"/>
              </a:cxn>
              <a:cxn ang="0">
                <a:pos x="0" y="1042"/>
              </a:cxn>
              <a:cxn ang="0">
                <a:pos x="0" y="882"/>
              </a:cxn>
            </a:cxnLst>
            <a:rect l="0" t="0" r="r" b="b"/>
            <a:pathLst>
              <a:path w="5376" h="2994">
                <a:moveTo>
                  <a:pt x="0" y="882"/>
                </a:moveTo>
                <a:cubicBezTo>
                  <a:pt x="45" y="791"/>
                  <a:pt x="44" y="682"/>
                  <a:pt x="112" y="602"/>
                </a:cubicBezTo>
                <a:cubicBezTo>
                  <a:pt x="158" y="548"/>
                  <a:pt x="244" y="531"/>
                  <a:pt x="304" y="498"/>
                </a:cubicBezTo>
                <a:cubicBezTo>
                  <a:pt x="354" y="470"/>
                  <a:pt x="386" y="444"/>
                  <a:pt x="440" y="426"/>
                </a:cubicBezTo>
                <a:cubicBezTo>
                  <a:pt x="500" y="406"/>
                  <a:pt x="562" y="404"/>
                  <a:pt x="624" y="394"/>
                </a:cubicBezTo>
                <a:cubicBezTo>
                  <a:pt x="693" y="382"/>
                  <a:pt x="764" y="371"/>
                  <a:pt x="832" y="354"/>
                </a:cubicBezTo>
                <a:cubicBezTo>
                  <a:pt x="869" y="329"/>
                  <a:pt x="911" y="328"/>
                  <a:pt x="952" y="314"/>
                </a:cubicBezTo>
                <a:cubicBezTo>
                  <a:pt x="1113" y="260"/>
                  <a:pt x="1260" y="256"/>
                  <a:pt x="1432" y="250"/>
                </a:cubicBezTo>
                <a:cubicBezTo>
                  <a:pt x="1618" y="257"/>
                  <a:pt x="1740" y="283"/>
                  <a:pt x="1928" y="290"/>
                </a:cubicBezTo>
                <a:cubicBezTo>
                  <a:pt x="2165" y="314"/>
                  <a:pt x="2402" y="317"/>
                  <a:pt x="2640" y="322"/>
                </a:cubicBezTo>
                <a:cubicBezTo>
                  <a:pt x="3273" y="355"/>
                  <a:pt x="3932" y="189"/>
                  <a:pt x="4571" y="183"/>
                </a:cubicBezTo>
                <a:cubicBezTo>
                  <a:pt x="4711" y="165"/>
                  <a:pt x="4828" y="88"/>
                  <a:pt x="4955" y="34"/>
                </a:cubicBezTo>
                <a:cubicBezTo>
                  <a:pt x="5034" y="0"/>
                  <a:pt x="5151" y="26"/>
                  <a:pt x="5221" y="23"/>
                </a:cubicBezTo>
                <a:cubicBezTo>
                  <a:pt x="5277" y="29"/>
                  <a:pt x="5310" y="102"/>
                  <a:pt x="5349" y="141"/>
                </a:cubicBezTo>
                <a:cubicBezTo>
                  <a:pt x="5354" y="160"/>
                  <a:pt x="5376" y="255"/>
                  <a:pt x="5376" y="274"/>
                </a:cubicBezTo>
                <a:cubicBezTo>
                  <a:pt x="5376" y="391"/>
                  <a:pt x="5373" y="509"/>
                  <a:pt x="5368" y="626"/>
                </a:cubicBezTo>
                <a:cubicBezTo>
                  <a:pt x="5365" y="705"/>
                  <a:pt x="5312" y="785"/>
                  <a:pt x="5288" y="858"/>
                </a:cubicBezTo>
                <a:cubicBezTo>
                  <a:pt x="5275" y="898"/>
                  <a:pt x="5274" y="967"/>
                  <a:pt x="5240" y="994"/>
                </a:cubicBezTo>
                <a:cubicBezTo>
                  <a:pt x="5195" y="1030"/>
                  <a:pt x="5111" y="1036"/>
                  <a:pt x="5056" y="1042"/>
                </a:cubicBezTo>
                <a:cubicBezTo>
                  <a:pt x="4981" y="1061"/>
                  <a:pt x="4909" y="1101"/>
                  <a:pt x="4832" y="1114"/>
                </a:cubicBezTo>
                <a:cubicBezTo>
                  <a:pt x="4765" y="1125"/>
                  <a:pt x="4765" y="1118"/>
                  <a:pt x="4704" y="1130"/>
                </a:cubicBezTo>
                <a:cubicBezTo>
                  <a:pt x="4540" y="1163"/>
                  <a:pt x="4378" y="1210"/>
                  <a:pt x="4216" y="1250"/>
                </a:cubicBezTo>
                <a:cubicBezTo>
                  <a:pt x="4189" y="1257"/>
                  <a:pt x="4170" y="1273"/>
                  <a:pt x="4144" y="1282"/>
                </a:cubicBezTo>
                <a:cubicBezTo>
                  <a:pt x="4089" y="1337"/>
                  <a:pt x="4009" y="1362"/>
                  <a:pt x="3936" y="1386"/>
                </a:cubicBezTo>
                <a:cubicBezTo>
                  <a:pt x="3905" y="1478"/>
                  <a:pt x="3805" y="1471"/>
                  <a:pt x="3728" y="1490"/>
                </a:cubicBezTo>
                <a:cubicBezTo>
                  <a:pt x="3665" y="1506"/>
                  <a:pt x="3598" y="1517"/>
                  <a:pt x="3536" y="1538"/>
                </a:cubicBezTo>
                <a:cubicBezTo>
                  <a:pt x="3504" y="1549"/>
                  <a:pt x="3457" y="1567"/>
                  <a:pt x="3424" y="1570"/>
                </a:cubicBezTo>
                <a:cubicBezTo>
                  <a:pt x="3360" y="1576"/>
                  <a:pt x="3308" y="1582"/>
                  <a:pt x="3248" y="1602"/>
                </a:cubicBezTo>
                <a:cubicBezTo>
                  <a:pt x="3211" y="1614"/>
                  <a:pt x="3183" y="1653"/>
                  <a:pt x="3152" y="1674"/>
                </a:cubicBezTo>
                <a:cubicBezTo>
                  <a:pt x="3115" y="1730"/>
                  <a:pt x="3136" y="1711"/>
                  <a:pt x="3096" y="1738"/>
                </a:cubicBezTo>
                <a:cubicBezTo>
                  <a:pt x="3082" y="1780"/>
                  <a:pt x="3093" y="1755"/>
                  <a:pt x="3056" y="1810"/>
                </a:cubicBezTo>
                <a:cubicBezTo>
                  <a:pt x="3004" y="1888"/>
                  <a:pt x="3084" y="1830"/>
                  <a:pt x="3008" y="1906"/>
                </a:cubicBezTo>
                <a:cubicBezTo>
                  <a:pt x="2945" y="1969"/>
                  <a:pt x="2885" y="2014"/>
                  <a:pt x="2800" y="2042"/>
                </a:cubicBezTo>
                <a:cubicBezTo>
                  <a:pt x="2768" y="2053"/>
                  <a:pt x="2738" y="2079"/>
                  <a:pt x="2704" y="2090"/>
                </a:cubicBezTo>
                <a:cubicBezTo>
                  <a:pt x="2655" y="2106"/>
                  <a:pt x="2602" y="2104"/>
                  <a:pt x="2552" y="2114"/>
                </a:cubicBezTo>
                <a:cubicBezTo>
                  <a:pt x="2477" y="2111"/>
                  <a:pt x="2482" y="2225"/>
                  <a:pt x="2408" y="2218"/>
                </a:cubicBezTo>
                <a:cubicBezTo>
                  <a:pt x="2336" y="2212"/>
                  <a:pt x="2372" y="2305"/>
                  <a:pt x="2304" y="2282"/>
                </a:cubicBezTo>
                <a:cubicBezTo>
                  <a:pt x="2244" y="2327"/>
                  <a:pt x="2104" y="2446"/>
                  <a:pt x="2048" y="2490"/>
                </a:cubicBezTo>
                <a:cubicBezTo>
                  <a:pt x="2032" y="2485"/>
                  <a:pt x="1968" y="2546"/>
                  <a:pt x="1968" y="2546"/>
                </a:cubicBezTo>
                <a:cubicBezTo>
                  <a:pt x="1908" y="2569"/>
                  <a:pt x="1945" y="2638"/>
                  <a:pt x="1904" y="2666"/>
                </a:cubicBezTo>
                <a:cubicBezTo>
                  <a:pt x="1871" y="2699"/>
                  <a:pt x="1893" y="2723"/>
                  <a:pt x="1856" y="2778"/>
                </a:cubicBezTo>
                <a:cubicBezTo>
                  <a:pt x="1916" y="2868"/>
                  <a:pt x="1776" y="2962"/>
                  <a:pt x="1680" y="2994"/>
                </a:cubicBezTo>
                <a:cubicBezTo>
                  <a:pt x="1552" y="2908"/>
                  <a:pt x="1310" y="2956"/>
                  <a:pt x="1208" y="2954"/>
                </a:cubicBezTo>
                <a:cubicBezTo>
                  <a:pt x="1140" y="2937"/>
                  <a:pt x="1074" y="2920"/>
                  <a:pt x="1008" y="2898"/>
                </a:cubicBezTo>
                <a:cubicBezTo>
                  <a:pt x="984" y="2890"/>
                  <a:pt x="955" y="2885"/>
                  <a:pt x="936" y="2866"/>
                </a:cubicBezTo>
                <a:cubicBezTo>
                  <a:pt x="901" y="2831"/>
                  <a:pt x="906" y="2795"/>
                  <a:pt x="888" y="2754"/>
                </a:cubicBezTo>
                <a:cubicBezTo>
                  <a:pt x="871" y="2715"/>
                  <a:pt x="819" y="2689"/>
                  <a:pt x="792" y="2658"/>
                </a:cubicBezTo>
                <a:cubicBezTo>
                  <a:pt x="776" y="2640"/>
                  <a:pt x="747" y="2594"/>
                  <a:pt x="736" y="2578"/>
                </a:cubicBezTo>
                <a:cubicBezTo>
                  <a:pt x="673" y="2484"/>
                  <a:pt x="762" y="2587"/>
                  <a:pt x="704" y="2506"/>
                </a:cubicBezTo>
                <a:cubicBezTo>
                  <a:pt x="697" y="2497"/>
                  <a:pt x="687" y="2491"/>
                  <a:pt x="680" y="2482"/>
                </a:cubicBezTo>
                <a:cubicBezTo>
                  <a:pt x="640" y="2426"/>
                  <a:pt x="682" y="2473"/>
                  <a:pt x="656" y="2426"/>
                </a:cubicBezTo>
                <a:cubicBezTo>
                  <a:pt x="606" y="2336"/>
                  <a:pt x="506" y="2296"/>
                  <a:pt x="472" y="2194"/>
                </a:cubicBezTo>
                <a:cubicBezTo>
                  <a:pt x="469" y="2171"/>
                  <a:pt x="458" y="2084"/>
                  <a:pt x="440" y="2066"/>
                </a:cubicBezTo>
                <a:cubicBezTo>
                  <a:pt x="395" y="2021"/>
                  <a:pt x="364" y="1962"/>
                  <a:pt x="336" y="1906"/>
                </a:cubicBezTo>
                <a:cubicBezTo>
                  <a:pt x="315" y="1864"/>
                  <a:pt x="302" y="1822"/>
                  <a:pt x="272" y="1786"/>
                </a:cubicBezTo>
                <a:cubicBezTo>
                  <a:pt x="154" y="1644"/>
                  <a:pt x="240" y="1770"/>
                  <a:pt x="192" y="1698"/>
                </a:cubicBezTo>
                <a:cubicBezTo>
                  <a:pt x="167" y="1547"/>
                  <a:pt x="133" y="1399"/>
                  <a:pt x="96" y="1250"/>
                </a:cubicBezTo>
                <a:cubicBezTo>
                  <a:pt x="91" y="1230"/>
                  <a:pt x="34" y="1150"/>
                  <a:pt x="24" y="1122"/>
                </a:cubicBezTo>
                <a:cubicBezTo>
                  <a:pt x="20" y="1112"/>
                  <a:pt x="19" y="1101"/>
                  <a:pt x="16" y="1090"/>
                </a:cubicBezTo>
                <a:cubicBezTo>
                  <a:pt x="11" y="1074"/>
                  <a:pt x="0" y="1042"/>
                  <a:pt x="0" y="1042"/>
                </a:cubicBezTo>
                <a:cubicBezTo>
                  <a:pt x="9" y="908"/>
                  <a:pt x="16" y="961"/>
                  <a:pt x="0" y="882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8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7938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49892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49893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49894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49895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49896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49897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49898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49899" name="AutoShape 11"/>
          <p:cNvCxnSpPr>
            <a:cxnSpLocks noChangeShapeType="1"/>
            <a:stCxn id="549891" idx="7"/>
            <a:endCxn id="54989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0" name="AutoShape 12"/>
          <p:cNvCxnSpPr>
            <a:cxnSpLocks noChangeShapeType="1"/>
            <a:stCxn id="549891" idx="6"/>
            <a:endCxn id="54989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1" name="AutoShape 13"/>
          <p:cNvCxnSpPr>
            <a:cxnSpLocks noChangeShapeType="1"/>
            <a:stCxn id="549891" idx="5"/>
            <a:endCxn id="54989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2" name="AutoShape 14"/>
          <p:cNvCxnSpPr>
            <a:cxnSpLocks noChangeShapeType="1"/>
            <a:stCxn id="549895" idx="7"/>
            <a:endCxn id="54989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3" name="AutoShape 15"/>
          <p:cNvCxnSpPr>
            <a:cxnSpLocks noChangeShapeType="1"/>
            <a:stCxn id="549897" idx="7"/>
            <a:endCxn id="54989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4" name="AutoShape 16"/>
          <p:cNvCxnSpPr>
            <a:cxnSpLocks noChangeShapeType="1"/>
            <a:stCxn id="549895" idx="5"/>
            <a:endCxn id="54989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5" name="AutoShape 17"/>
          <p:cNvCxnSpPr>
            <a:cxnSpLocks noChangeShapeType="1"/>
            <a:stCxn id="549898" idx="5"/>
            <a:endCxn id="54989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6" name="AutoShape 18"/>
          <p:cNvCxnSpPr>
            <a:cxnSpLocks noChangeShapeType="1"/>
            <a:stCxn id="549898" idx="6"/>
            <a:endCxn id="54989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7" name="AutoShape 19"/>
          <p:cNvCxnSpPr>
            <a:cxnSpLocks noChangeShapeType="1"/>
            <a:stCxn id="549897" idx="4"/>
            <a:endCxn id="54989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8" name="AutoShape 20"/>
          <p:cNvCxnSpPr>
            <a:cxnSpLocks noChangeShapeType="1"/>
            <a:stCxn id="549892" idx="3"/>
            <a:endCxn id="54989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09" name="AutoShape 21"/>
          <p:cNvCxnSpPr>
            <a:cxnSpLocks noChangeShapeType="1"/>
            <a:stCxn id="549895" idx="4"/>
            <a:endCxn id="54989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0" name="AutoShape 22"/>
          <p:cNvCxnSpPr>
            <a:cxnSpLocks noChangeShapeType="1"/>
            <a:stCxn id="549896" idx="6"/>
            <a:endCxn id="54989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1" name="AutoShape 23"/>
          <p:cNvCxnSpPr>
            <a:cxnSpLocks noChangeShapeType="1"/>
            <a:stCxn id="549894" idx="6"/>
            <a:endCxn id="54989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2" name="AutoShape 24"/>
          <p:cNvCxnSpPr>
            <a:cxnSpLocks noChangeShapeType="1"/>
            <a:stCxn id="549896" idx="6"/>
            <a:endCxn id="54989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9913" name="AutoShape 25"/>
          <p:cNvCxnSpPr>
            <a:cxnSpLocks noChangeShapeType="1"/>
            <a:stCxn id="549892" idx="5"/>
            <a:endCxn id="54989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49915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49916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49917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49918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49919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49920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49921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49922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49924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49925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9927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49928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49929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0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3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4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5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6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7" name="Text Box 49"/>
          <p:cNvSpPr txBox="1">
            <a:spLocks noChangeArrowheads="1"/>
          </p:cNvSpPr>
          <p:nvPr/>
        </p:nvSpPr>
        <p:spPr bwMode="auto">
          <a:xfrm>
            <a:off x="4318000" y="1014414"/>
            <a:ext cx="3635388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t }</a:t>
            </a:r>
          </a:p>
        </p:txBody>
      </p:sp>
      <p:sp>
        <p:nvSpPr>
          <p:cNvPr id="549938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39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0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1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2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3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6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7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48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49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0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51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2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3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54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5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8" name="Text Box 80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49956" name="Freeform 68"/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288" y="879"/>
              </a:cxn>
              <a:cxn ang="0">
                <a:pos x="5240" y="1015"/>
              </a:cxn>
              <a:cxn ang="0">
                <a:pos x="5216" y="1111"/>
              </a:cxn>
              <a:cxn ang="0">
                <a:pos x="4936" y="1439"/>
              </a:cxn>
              <a:cxn ang="0">
                <a:pos x="4488" y="1807"/>
              </a:cxn>
              <a:cxn ang="0">
                <a:pos x="4056" y="1911"/>
              </a:cxn>
              <a:cxn ang="0">
                <a:pos x="3704" y="1951"/>
              </a:cxn>
              <a:cxn ang="0">
                <a:pos x="3448" y="1991"/>
              </a:cxn>
              <a:cxn ang="0">
                <a:pos x="3088" y="2071"/>
              </a:cxn>
              <a:cxn ang="0">
                <a:pos x="2912" y="2095"/>
              </a:cxn>
              <a:cxn ang="0">
                <a:pos x="2800" y="2063"/>
              </a:cxn>
              <a:cxn ang="0">
                <a:pos x="2704" y="2111"/>
              </a:cxn>
              <a:cxn ang="0">
                <a:pos x="2552" y="2135"/>
              </a:cxn>
              <a:cxn ang="0">
                <a:pos x="2408" y="2239"/>
              </a:cxn>
              <a:cxn ang="0">
                <a:pos x="2304" y="2303"/>
              </a:cxn>
              <a:cxn ang="0">
                <a:pos x="2048" y="2511"/>
              </a:cxn>
              <a:cxn ang="0">
                <a:pos x="1968" y="2567"/>
              </a:cxn>
              <a:cxn ang="0">
                <a:pos x="1904" y="2687"/>
              </a:cxn>
              <a:cxn ang="0">
                <a:pos x="1856" y="2799"/>
              </a:cxn>
              <a:cxn ang="0">
                <a:pos x="1680" y="3015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49957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58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59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60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3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4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65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49966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49967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cxnSp>
        <p:nvCxnSpPr>
          <p:cNvPr id="76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1199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0916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0917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0918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0919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0920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0921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0922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0923" name="AutoShape 11"/>
          <p:cNvCxnSpPr>
            <a:cxnSpLocks noChangeShapeType="1"/>
            <a:stCxn id="550915" idx="7"/>
            <a:endCxn id="550918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4" name="AutoShape 12"/>
          <p:cNvCxnSpPr>
            <a:cxnSpLocks noChangeShapeType="1"/>
            <a:stCxn id="550915" idx="6"/>
            <a:endCxn id="550919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5" name="AutoShape 13"/>
          <p:cNvCxnSpPr>
            <a:cxnSpLocks noChangeShapeType="1"/>
            <a:stCxn id="550915" idx="5"/>
            <a:endCxn id="550920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6" name="AutoShape 14"/>
          <p:cNvCxnSpPr>
            <a:cxnSpLocks noChangeShapeType="1"/>
            <a:stCxn id="550919" idx="7"/>
            <a:endCxn id="550916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7" name="AutoShape 15"/>
          <p:cNvCxnSpPr>
            <a:cxnSpLocks noChangeShapeType="1"/>
            <a:stCxn id="550921" idx="7"/>
            <a:endCxn id="550916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8" name="AutoShape 16"/>
          <p:cNvCxnSpPr>
            <a:cxnSpLocks noChangeShapeType="1"/>
            <a:stCxn id="550919" idx="5"/>
            <a:endCxn id="550922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29" name="AutoShape 17"/>
          <p:cNvCxnSpPr>
            <a:cxnSpLocks noChangeShapeType="1"/>
            <a:stCxn id="550922" idx="5"/>
            <a:endCxn id="550917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0" name="AutoShape 18"/>
          <p:cNvCxnSpPr>
            <a:cxnSpLocks noChangeShapeType="1"/>
            <a:stCxn id="550922" idx="6"/>
            <a:endCxn id="550921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1" name="AutoShape 19"/>
          <p:cNvCxnSpPr>
            <a:cxnSpLocks noChangeShapeType="1"/>
            <a:stCxn id="550921" idx="4"/>
            <a:endCxn id="550917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2" name="AutoShape 20"/>
          <p:cNvCxnSpPr>
            <a:cxnSpLocks noChangeShapeType="1"/>
            <a:stCxn id="550916" idx="3"/>
            <a:endCxn id="550922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3" name="AutoShape 21"/>
          <p:cNvCxnSpPr>
            <a:cxnSpLocks noChangeShapeType="1"/>
            <a:stCxn id="550919" idx="4"/>
            <a:endCxn id="550920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4" name="AutoShape 22"/>
          <p:cNvCxnSpPr>
            <a:cxnSpLocks noChangeShapeType="1"/>
            <a:stCxn id="550920" idx="6"/>
            <a:endCxn id="550922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5" name="AutoShape 23"/>
          <p:cNvCxnSpPr>
            <a:cxnSpLocks noChangeShapeType="1"/>
            <a:stCxn id="550918" idx="6"/>
            <a:endCxn id="550916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6" name="AutoShape 24"/>
          <p:cNvCxnSpPr>
            <a:cxnSpLocks noChangeShapeType="1"/>
            <a:stCxn id="550920" idx="6"/>
            <a:endCxn id="550917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0937" name="AutoShape 25"/>
          <p:cNvCxnSpPr>
            <a:cxnSpLocks noChangeShapeType="1"/>
            <a:stCxn id="550916" idx="5"/>
            <a:endCxn id="550917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0939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0940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0941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0944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0945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0946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0947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0951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0952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0953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4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6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7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8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59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0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1" name="Text Box 49"/>
          <p:cNvSpPr txBox="1">
            <a:spLocks noChangeArrowheads="1"/>
          </p:cNvSpPr>
          <p:nvPr/>
        </p:nvSpPr>
        <p:spPr bwMode="auto">
          <a:xfrm>
            <a:off x="4318000" y="1014414"/>
            <a:ext cx="3635388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t }</a:t>
            </a:r>
          </a:p>
        </p:txBody>
      </p:sp>
      <p:sp>
        <p:nvSpPr>
          <p:cNvPr id="550962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3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64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5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66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67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0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1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2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3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4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5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6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7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78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79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1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82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3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84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5" name="AutoShape 73"/>
          <p:cNvSpPr>
            <a:spLocks noChangeArrowheads="1"/>
          </p:cNvSpPr>
          <p:nvPr/>
        </p:nvSpPr>
        <p:spPr bwMode="auto">
          <a:xfrm rot="16200000">
            <a:off x="8386764" y="6267451"/>
            <a:ext cx="174625" cy="314325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sp>
        <p:nvSpPr>
          <p:cNvPr id="550986" name="Text Box 74"/>
          <p:cNvSpPr txBox="1">
            <a:spLocks noChangeArrowheads="1"/>
          </p:cNvSpPr>
          <p:nvPr/>
        </p:nvSpPr>
        <p:spPr bwMode="auto">
          <a:xfrm>
            <a:off x="7391400" y="6256338"/>
            <a:ext cx="946150" cy="339196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 dirty="0">
                <a:solidFill>
                  <a:srgbClr val="A50021"/>
                </a:solidFill>
                <a:latin typeface="Comic Sans MS" pitchFamily="92" charset="0"/>
              </a:rPr>
              <a:t>min</a:t>
            </a:r>
          </a:p>
        </p:txBody>
      </p:sp>
      <p:sp>
        <p:nvSpPr>
          <p:cNvPr id="550987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88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89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90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0991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0992" name="Text Box 80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0993" name="Freeform 81"/>
          <p:cNvSpPr>
            <a:spLocks/>
          </p:cNvSpPr>
          <p:nvPr/>
        </p:nvSpPr>
        <p:spPr bwMode="auto">
          <a:xfrm>
            <a:off x="1701800" y="1995488"/>
            <a:ext cx="8534400" cy="4786312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288" y="879"/>
              </a:cxn>
              <a:cxn ang="0">
                <a:pos x="5240" y="1015"/>
              </a:cxn>
              <a:cxn ang="0">
                <a:pos x="5216" y="1111"/>
              </a:cxn>
              <a:cxn ang="0">
                <a:pos x="4936" y="1439"/>
              </a:cxn>
              <a:cxn ang="0">
                <a:pos x="4488" y="1807"/>
              </a:cxn>
              <a:cxn ang="0">
                <a:pos x="4056" y="1911"/>
              </a:cxn>
              <a:cxn ang="0">
                <a:pos x="3704" y="1951"/>
              </a:cxn>
              <a:cxn ang="0">
                <a:pos x="3448" y="1991"/>
              </a:cxn>
              <a:cxn ang="0">
                <a:pos x="3088" y="2071"/>
              </a:cxn>
              <a:cxn ang="0">
                <a:pos x="2912" y="2095"/>
              </a:cxn>
              <a:cxn ang="0">
                <a:pos x="2800" y="2063"/>
              </a:cxn>
              <a:cxn ang="0">
                <a:pos x="2704" y="2111"/>
              </a:cxn>
              <a:cxn ang="0">
                <a:pos x="2552" y="2135"/>
              </a:cxn>
              <a:cxn ang="0">
                <a:pos x="2408" y="2239"/>
              </a:cxn>
              <a:cxn ang="0">
                <a:pos x="2304" y="2303"/>
              </a:cxn>
              <a:cxn ang="0">
                <a:pos x="2048" y="2511"/>
              </a:cxn>
              <a:cxn ang="0">
                <a:pos x="1968" y="2567"/>
              </a:cxn>
              <a:cxn ang="0">
                <a:pos x="1904" y="2687"/>
              </a:cxn>
              <a:cxn ang="0">
                <a:pos x="1856" y="2799"/>
              </a:cxn>
              <a:cxn ang="0">
                <a:pos x="1680" y="3015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376" h="3015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12" y="806"/>
                  <a:pt x="5288" y="879"/>
                </a:cubicBezTo>
                <a:cubicBezTo>
                  <a:pt x="5275" y="919"/>
                  <a:pt x="5274" y="988"/>
                  <a:pt x="5240" y="1015"/>
                </a:cubicBezTo>
                <a:cubicBezTo>
                  <a:pt x="5195" y="1051"/>
                  <a:pt x="5271" y="1105"/>
                  <a:pt x="5216" y="1111"/>
                </a:cubicBezTo>
                <a:cubicBezTo>
                  <a:pt x="5165" y="1181"/>
                  <a:pt x="5057" y="1323"/>
                  <a:pt x="4936" y="1439"/>
                </a:cubicBezTo>
                <a:cubicBezTo>
                  <a:pt x="4772" y="1472"/>
                  <a:pt x="4650" y="1767"/>
                  <a:pt x="4488" y="1807"/>
                </a:cubicBezTo>
                <a:cubicBezTo>
                  <a:pt x="4461" y="1814"/>
                  <a:pt x="4082" y="1902"/>
                  <a:pt x="4056" y="1911"/>
                </a:cubicBezTo>
                <a:cubicBezTo>
                  <a:pt x="4001" y="1966"/>
                  <a:pt x="3777" y="1927"/>
                  <a:pt x="3704" y="1951"/>
                </a:cubicBezTo>
                <a:cubicBezTo>
                  <a:pt x="3673" y="2043"/>
                  <a:pt x="3525" y="1972"/>
                  <a:pt x="3448" y="1991"/>
                </a:cubicBezTo>
                <a:cubicBezTo>
                  <a:pt x="3385" y="2007"/>
                  <a:pt x="3150" y="2050"/>
                  <a:pt x="3088" y="2071"/>
                </a:cubicBezTo>
                <a:cubicBezTo>
                  <a:pt x="3056" y="2082"/>
                  <a:pt x="2945" y="2092"/>
                  <a:pt x="2912" y="2095"/>
                </a:cubicBezTo>
                <a:cubicBezTo>
                  <a:pt x="2864" y="2094"/>
                  <a:pt x="2835" y="2060"/>
                  <a:pt x="2800" y="2063"/>
                </a:cubicBezTo>
                <a:cubicBezTo>
                  <a:pt x="2768" y="2074"/>
                  <a:pt x="2738" y="2100"/>
                  <a:pt x="2704" y="2111"/>
                </a:cubicBezTo>
                <a:cubicBezTo>
                  <a:pt x="2655" y="2127"/>
                  <a:pt x="2602" y="2125"/>
                  <a:pt x="2552" y="2135"/>
                </a:cubicBezTo>
                <a:cubicBezTo>
                  <a:pt x="2477" y="2132"/>
                  <a:pt x="2482" y="2246"/>
                  <a:pt x="2408" y="2239"/>
                </a:cubicBezTo>
                <a:cubicBezTo>
                  <a:pt x="2336" y="2233"/>
                  <a:pt x="2372" y="2326"/>
                  <a:pt x="2304" y="2303"/>
                </a:cubicBezTo>
                <a:cubicBezTo>
                  <a:pt x="2244" y="2348"/>
                  <a:pt x="2104" y="2467"/>
                  <a:pt x="2048" y="2511"/>
                </a:cubicBezTo>
                <a:cubicBezTo>
                  <a:pt x="2032" y="2506"/>
                  <a:pt x="1968" y="2567"/>
                  <a:pt x="1968" y="2567"/>
                </a:cubicBezTo>
                <a:cubicBezTo>
                  <a:pt x="1908" y="2590"/>
                  <a:pt x="1945" y="2659"/>
                  <a:pt x="1904" y="2687"/>
                </a:cubicBezTo>
                <a:cubicBezTo>
                  <a:pt x="1871" y="2720"/>
                  <a:pt x="1893" y="2744"/>
                  <a:pt x="1856" y="2799"/>
                </a:cubicBezTo>
                <a:cubicBezTo>
                  <a:pt x="1916" y="2889"/>
                  <a:pt x="1776" y="2983"/>
                  <a:pt x="1680" y="3015"/>
                </a:cubicBezTo>
                <a:cubicBezTo>
                  <a:pt x="1552" y="2929"/>
                  <a:pt x="1310" y="2977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8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62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1940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1941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1942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1943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1944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1945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1946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1947" name="AutoShape 11"/>
          <p:cNvCxnSpPr>
            <a:cxnSpLocks noChangeShapeType="1"/>
            <a:stCxn id="551939" idx="7"/>
            <a:endCxn id="551942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48" name="AutoShape 12"/>
          <p:cNvCxnSpPr>
            <a:cxnSpLocks noChangeShapeType="1"/>
            <a:stCxn id="551939" idx="6"/>
            <a:endCxn id="551943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49" name="AutoShape 13"/>
          <p:cNvCxnSpPr>
            <a:cxnSpLocks noChangeShapeType="1"/>
            <a:stCxn id="551939" idx="5"/>
            <a:endCxn id="551944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0" name="AutoShape 14"/>
          <p:cNvCxnSpPr>
            <a:cxnSpLocks noChangeShapeType="1"/>
            <a:stCxn id="551943" idx="7"/>
            <a:endCxn id="551940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1" name="AutoShape 15"/>
          <p:cNvCxnSpPr>
            <a:cxnSpLocks noChangeShapeType="1"/>
            <a:stCxn id="551945" idx="7"/>
            <a:endCxn id="551940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2" name="AutoShape 16"/>
          <p:cNvCxnSpPr>
            <a:cxnSpLocks noChangeShapeType="1"/>
            <a:stCxn id="551943" idx="5"/>
            <a:endCxn id="551946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3" name="AutoShape 17"/>
          <p:cNvCxnSpPr>
            <a:cxnSpLocks noChangeShapeType="1"/>
            <a:stCxn id="551946" idx="5"/>
            <a:endCxn id="551941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4" name="AutoShape 18"/>
          <p:cNvCxnSpPr>
            <a:cxnSpLocks noChangeShapeType="1"/>
            <a:stCxn id="551946" idx="6"/>
            <a:endCxn id="551945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5" name="AutoShape 19"/>
          <p:cNvCxnSpPr>
            <a:cxnSpLocks noChangeShapeType="1"/>
            <a:stCxn id="551945" idx="4"/>
            <a:endCxn id="551941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6" name="AutoShape 20"/>
          <p:cNvCxnSpPr>
            <a:cxnSpLocks noChangeShapeType="1"/>
            <a:stCxn id="551940" idx="3"/>
            <a:endCxn id="551946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7" name="AutoShape 21"/>
          <p:cNvCxnSpPr>
            <a:cxnSpLocks noChangeShapeType="1"/>
            <a:stCxn id="551943" idx="4"/>
            <a:endCxn id="551944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8" name="AutoShape 22"/>
          <p:cNvCxnSpPr>
            <a:cxnSpLocks noChangeShapeType="1"/>
            <a:stCxn id="551944" idx="6"/>
            <a:endCxn id="551946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59" name="AutoShape 23"/>
          <p:cNvCxnSpPr>
            <a:cxnSpLocks noChangeShapeType="1"/>
            <a:stCxn id="551942" idx="6"/>
            <a:endCxn id="551940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60" name="AutoShape 24"/>
          <p:cNvCxnSpPr>
            <a:cxnSpLocks noChangeShapeType="1"/>
            <a:stCxn id="551944" idx="6"/>
            <a:endCxn id="551941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1961" name="AutoShape 25"/>
          <p:cNvCxnSpPr>
            <a:cxnSpLocks noChangeShapeType="1"/>
            <a:stCxn id="551940" idx="5"/>
            <a:endCxn id="551941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  <a:effectLst/>
        </p:spPr>
      </p:cxn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1963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1964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1966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1967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1968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1969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0" name="Text Box 44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1" name="Text Box 45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2" name="Text Box 46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4" name="Text Box 48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5" name="Text Box 49"/>
          <p:cNvSpPr txBox="1">
            <a:spLocks noChangeArrowheads="1"/>
          </p:cNvSpPr>
          <p:nvPr/>
        </p:nvSpPr>
        <p:spPr bwMode="auto">
          <a:xfrm>
            <a:off x="4318000" y="1014414"/>
            <a:ext cx="4135454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7, t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}</a:t>
            </a:r>
          </a:p>
        </p:txBody>
      </p:sp>
      <p:sp>
        <p:nvSpPr>
          <p:cNvPr id="551986" name="Text Box 50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7" name="Text Box 51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88" name="Text Box 52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89" name="Text Box 53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0" name="Text Box 54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1" name="Text Box 55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4" name="Text Box 58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5" name="Text Box 59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6" name="Text Box 60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7" name="Text Box 61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1998" name="Text Box 62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1999" name="Text Box 63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0" name="Text Box 64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1" name="Text Box 65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02" name="Text Box 66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3" name="Text Box 67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05" name="Text Box 69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6" name="Text Box 70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07" name="Text Box 71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08" name="Text Box 72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1" name="Text Box 75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2" name="Text Box 76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13" name="Text Box 77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4" name="Text Box 78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2015" name="Text Box 79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2016" name="Freeform 80"/>
          <p:cNvSpPr>
            <a:spLocks/>
          </p:cNvSpPr>
          <p:nvPr/>
        </p:nvSpPr>
        <p:spPr bwMode="auto">
          <a:xfrm>
            <a:off x="1701800" y="1995488"/>
            <a:ext cx="8788400" cy="4730750"/>
          </a:xfrm>
          <a:custGeom>
            <a:avLst/>
            <a:gdLst/>
            <a:ahLst/>
            <a:cxnLst>
              <a:cxn ang="0">
                <a:pos x="0" y="903"/>
              </a:cxn>
              <a:cxn ang="0">
                <a:pos x="112" y="623"/>
              </a:cxn>
              <a:cxn ang="0">
                <a:pos x="304" y="519"/>
              </a:cxn>
              <a:cxn ang="0">
                <a:pos x="440" y="447"/>
              </a:cxn>
              <a:cxn ang="0">
                <a:pos x="624" y="415"/>
              </a:cxn>
              <a:cxn ang="0">
                <a:pos x="832" y="375"/>
              </a:cxn>
              <a:cxn ang="0">
                <a:pos x="952" y="335"/>
              </a:cxn>
              <a:cxn ang="0">
                <a:pos x="1432" y="271"/>
              </a:cxn>
              <a:cxn ang="0">
                <a:pos x="1928" y="311"/>
              </a:cxn>
              <a:cxn ang="0">
                <a:pos x="2640" y="343"/>
              </a:cxn>
              <a:cxn ang="0">
                <a:pos x="4528" y="130"/>
              </a:cxn>
              <a:cxn ang="0">
                <a:pos x="4955" y="34"/>
              </a:cxn>
              <a:cxn ang="0">
                <a:pos x="5232" y="34"/>
              </a:cxn>
              <a:cxn ang="0">
                <a:pos x="5371" y="162"/>
              </a:cxn>
              <a:cxn ang="0">
                <a:pos x="5376" y="295"/>
              </a:cxn>
              <a:cxn ang="0">
                <a:pos x="5368" y="647"/>
              </a:cxn>
              <a:cxn ang="0">
                <a:pos x="5354" y="889"/>
              </a:cxn>
              <a:cxn ang="0">
                <a:pos x="5366" y="1143"/>
              </a:cxn>
              <a:cxn ang="0">
                <a:pos x="5403" y="1604"/>
              </a:cxn>
              <a:cxn ang="0">
                <a:pos x="5427" y="2283"/>
              </a:cxn>
              <a:cxn ang="0">
                <a:pos x="5451" y="2658"/>
              </a:cxn>
              <a:cxn ang="0">
                <a:pos x="5342" y="2901"/>
              </a:cxn>
              <a:cxn ang="0">
                <a:pos x="4288" y="2901"/>
              </a:cxn>
              <a:cxn ang="0">
                <a:pos x="2082" y="2949"/>
              </a:cxn>
              <a:cxn ang="0">
                <a:pos x="1208" y="2975"/>
              </a:cxn>
              <a:cxn ang="0">
                <a:pos x="1008" y="2919"/>
              </a:cxn>
              <a:cxn ang="0">
                <a:pos x="936" y="2887"/>
              </a:cxn>
              <a:cxn ang="0">
                <a:pos x="888" y="2775"/>
              </a:cxn>
              <a:cxn ang="0">
                <a:pos x="792" y="2679"/>
              </a:cxn>
              <a:cxn ang="0">
                <a:pos x="736" y="2599"/>
              </a:cxn>
              <a:cxn ang="0">
                <a:pos x="704" y="2527"/>
              </a:cxn>
              <a:cxn ang="0">
                <a:pos x="680" y="2503"/>
              </a:cxn>
              <a:cxn ang="0">
                <a:pos x="656" y="2447"/>
              </a:cxn>
              <a:cxn ang="0">
                <a:pos x="472" y="2215"/>
              </a:cxn>
              <a:cxn ang="0">
                <a:pos x="440" y="2087"/>
              </a:cxn>
              <a:cxn ang="0">
                <a:pos x="336" y="1927"/>
              </a:cxn>
              <a:cxn ang="0">
                <a:pos x="272" y="1807"/>
              </a:cxn>
              <a:cxn ang="0">
                <a:pos x="192" y="1719"/>
              </a:cxn>
              <a:cxn ang="0">
                <a:pos x="96" y="1271"/>
              </a:cxn>
              <a:cxn ang="0">
                <a:pos x="24" y="1143"/>
              </a:cxn>
              <a:cxn ang="0">
                <a:pos x="16" y="1111"/>
              </a:cxn>
              <a:cxn ang="0">
                <a:pos x="0" y="1063"/>
              </a:cxn>
              <a:cxn ang="0">
                <a:pos x="0" y="903"/>
              </a:cxn>
            </a:cxnLst>
            <a:rect l="0" t="0" r="r" b="b"/>
            <a:pathLst>
              <a:path w="5536" h="2980">
                <a:moveTo>
                  <a:pt x="0" y="903"/>
                </a:moveTo>
                <a:cubicBezTo>
                  <a:pt x="45" y="812"/>
                  <a:pt x="44" y="703"/>
                  <a:pt x="112" y="623"/>
                </a:cubicBezTo>
                <a:cubicBezTo>
                  <a:pt x="158" y="569"/>
                  <a:pt x="244" y="552"/>
                  <a:pt x="304" y="519"/>
                </a:cubicBezTo>
                <a:cubicBezTo>
                  <a:pt x="354" y="491"/>
                  <a:pt x="386" y="465"/>
                  <a:pt x="440" y="447"/>
                </a:cubicBezTo>
                <a:cubicBezTo>
                  <a:pt x="500" y="427"/>
                  <a:pt x="562" y="425"/>
                  <a:pt x="624" y="415"/>
                </a:cubicBezTo>
                <a:cubicBezTo>
                  <a:pt x="693" y="403"/>
                  <a:pt x="764" y="392"/>
                  <a:pt x="832" y="375"/>
                </a:cubicBezTo>
                <a:cubicBezTo>
                  <a:pt x="869" y="350"/>
                  <a:pt x="911" y="349"/>
                  <a:pt x="952" y="335"/>
                </a:cubicBezTo>
                <a:cubicBezTo>
                  <a:pt x="1113" y="281"/>
                  <a:pt x="1260" y="277"/>
                  <a:pt x="1432" y="271"/>
                </a:cubicBezTo>
                <a:cubicBezTo>
                  <a:pt x="1618" y="278"/>
                  <a:pt x="1740" y="304"/>
                  <a:pt x="1928" y="311"/>
                </a:cubicBezTo>
                <a:cubicBezTo>
                  <a:pt x="2165" y="335"/>
                  <a:pt x="2402" y="338"/>
                  <a:pt x="2640" y="343"/>
                </a:cubicBezTo>
                <a:cubicBezTo>
                  <a:pt x="3273" y="376"/>
                  <a:pt x="3889" y="136"/>
                  <a:pt x="4528" y="130"/>
                </a:cubicBezTo>
                <a:cubicBezTo>
                  <a:pt x="4668" y="112"/>
                  <a:pt x="4828" y="88"/>
                  <a:pt x="4955" y="34"/>
                </a:cubicBezTo>
                <a:cubicBezTo>
                  <a:pt x="5034" y="0"/>
                  <a:pt x="5162" y="37"/>
                  <a:pt x="5232" y="34"/>
                </a:cubicBezTo>
                <a:cubicBezTo>
                  <a:pt x="5288" y="40"/>
                  <a:pt x="5332" y="123"/>
                  <a:pt x="5371" y="162"/>
                </a:cubicBezTo>
                <a:cubicBezTo>
                  <a:pt x="5376" y="181"/>
                  <a:pt x="5376" y="276"/>
                  <a:pt x="5376" y="295"/>
                </a:cubicBezTo>
                <a:cubicBezTo>
                  <a:pt x="5376" y="412"/>
                  <a:pt x="5373" y="530"/>
                  <a:pt x="5368" y="647"/>
                </a:cubicBezTo>
                <a:cubicBezTo>
                  <a:pt x="5365" y="726"/>
                  <a:pt x="5378" y="816"/>
                  <a:pt x="5354" y="889"/>
                </a:cubicBezTo>
                <a:cubicBezTo>
                  <a:pt x="5354" y="967"/>
                  <a:pt x="5358" y="1024"/>
                  <a:pt x="5366" y="1143"/>
                </a:cubicBezTo>
                <a:cubicBezTo>
                  <a:pt x="5374" y="1262"/>
                  <a:pt x="5393" y="1414"/>
                  <a:pt x="5403" y="1604"/>
                </a:cubicBezTo>
                <a:cubicBezTo>
                  <a:pt x="5413" y="1794"/>
                  <a:pt x="5419" y="2107"/>
                  <a:pt x="5427" y="2283"/>
                </a:cubicBezTo>
                <a:cubicBezTo>
                  <a:pt x="5434" y="2455"/>
                  <a:pt x="5465" y="2555"/>
                  <a:pt x="5451" y="2658"/>
                </a:cubicBezTo>
                <a:cubicBezTo>
                  <a:pt x="5437" y="2761"/>
                  <a:pt x="5536" y="2861"/>
                  <a:pt x="5342" y="2901"/>
                </a:cubicBezTo>
                <a:cubicBezTo>
                  <a:pt x="5148" y="2941"/>
                  <a:pt x="4575" y="2897"/>
                  <a:pt x="4288" y="2901"/>
                </a:cubicBezTo>
                <a:cubicBezTo>
                  <a:pt x="3745" y="2909"/>
                  <a:pt x="2595" y="2937"/>
                  <a:pt x="2082" y="2949"/>
                </a:cubicBezTo>
                <a:cubicBezTo>
                  <a:pt x="1678" y="2961"/>
                  <a:pt x="1387" y="2980"/>
                  <a:pt x="1208" y="2975"/>
                </a:cubicBezTo>
                <a:cubicBezTo>
                  <a:pt x="1140" y="2958"/>
                  <a:pt x="1074" y="2941"/>
                  <a:pt x="1008" y="2919"/>
                </a:cubicBezTo>
                <a:cubicBezTo>
                  <a:pt x="984" y="2911"/>
                  <a:pt x="955" y="2906"/>
                  <a:pt x="936" y="2887"/>
                </a:cubicBezTo>
                <a:cubicBezTo>
                  <a:pt x="901" y="2852"/>
                  <a:pt x="906" y="2816"/>
                  <a:pt x="888" y="2775"/>
                </a:cubicBezTo>
                <a:cubicBezTo>
                  <a:pt x="871" y="2736"/>
                  <a:pt x="819" y="2710"/>
                  <a:pt x="792" y="2679"/>
                </a:cubicBezTo>
                <a:cubicBezTo>
                  <a:pt x="776" y="2661"/>
                  <a:pt x="747" y="2615"/>
                  <a:pt x="736" y="2599"/>
                </a:cubicBezTo>
                <a:cubicBezTo>
                  <a:pt x="673" y="2505"/>
                  <a:pt x="762" y="2608"/>
                  <a:pt x="704" y="2527"/>
                </a:cubicBezTo>
                <a:cubicBezTo>
                  <a:pt x="697" y="2518"/>
                  <a:pt x="687" y="2512"/>
                  <a:pt x="680" y="2503"/>
                </a:cubicBezTo>
                <a:cubicBezTo>
                  <a:pt x="640" y="2447"/>
                  <a:pt x="682" y="2494"/>
                  <a:pt x="656" y="2447"/>
                </a:cubicBezTo>
                <a:cubicBezTo>
                  <a:pt x="606" y="2357"/>
                  <a:pt x="506" y="2317"/>
                  <a:pt x="472" y="2215"/>
                </a:cubicBezTo>
                <a:cubicBezTo>
                  <a:pt x="469" y="2192"/>
                  <a:pt x="458" y="2105"/>
                  <a:pt x="440" y="2087"/>
                </a:cubicBezTo>
                <a:cubicBezTo>
                  <a:pt x="395" y="2042"/>
                  <a:pt x="364" y="1983"/>
                  <a:pt x="336" y="1927"/>
                </a:cubicBezTo>
                <a:cubicBezTo>
                  <a:pt x="315" y="1885"/>
                  <a:pt x="302" y="1843"/>
                  <a:pt x="272" y="1807"/>
                </a:cubicBezTo>
                <a:cubicBezTo>
                  <a:pt x="154" y="1665"/>
                  <a:pt x="240" y="1791"/>
                  <a:pt x="192" y="1719"/>
                </a:cubicBezTo>
                <a:cubicBezTo>
                  <a:pt x="167" y="1568"/>
                  <a:pt x="133" y="1420"/>
                  <a:pt x="96" y="1271"/>
                </a:cubicBezTo>
                <a:cubicBezTo>
                  <a:pt x="91" y="1251"/>
                  <a:pt x="34" y="1171"/>
                  <a:pt x="24" y="1143"/>
                </a:cubicBezTo>
                <a:cubicBezTo>
                  <a:pt x="20" y="1133"/>
                  <a:pt x="19" y="1122"/>
                  <a:pt x="16" y="1111"/>
                </a:cubicBezTo>
                <a:cubicBezTo>
                  <a:pt x="11" y="1095"/>
                  <a:pt x="0" y="1063"/>
                  <a:pt x="0" y="1063"/>
                </a:cubicBezTo>
                <a:cubicBezTo>
                  <a:pt x="9" y="929"/>
                  <a:pt x="16" y="982"/>
                  <a:pt x="0" y="903"/>
                </a:cubicBezTo>
                <a:close/>
              </a:path>
            </a:pathLst>
          </a:custGeom>
          <a:solidFill>
            <a:srgbClr val="003399">
              <a:alpha val="50000"/>
            </a:srgbClr>
          </a:solidFill>
          <a:ln w="15875" cap="flat" cmpd="sng">
            <a:noFill/>
            <a:prstDash val="solid"/>
            <a:round/>
            <a:headEnd/>
            <a:tailEnd/>
          </a:ln>
          <a:effectLst/>
        </p:spPr>
        <p:txBody>
          <a:bodyPr lIns="92075" tIns="46038" rIns="92075" bIns="46038"/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Comic Sans MS" pitchFamily="92" charset="0"/>
            </a:endParaRPr>
          </a:p>
        </p:txBody>
      </p:sp>
      <p:cxnSp>
        <p:nvCxnSpPr>
          <p:cNvPr id="76" name="AutoShape 23"/>
          <p:cNvCxnSpPr>
            <a:cxnSpLocks noChangeShapeType="1"/>
          </p:cNvCxnSpPr>
          <p:nvPr/>
        </p:nvCxnSpPr>
        <p:spPr bwMode="auto">
          <a:xfrm flipV="1">
            <a:off x="3906481" y="2942396"/>
            <a:ext cx="562610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8400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Oval 3"/>
          <p:cNvSpPr>
            <a:spLocks noChangeArrowheads="1"/>
          </p:cNvSpPr>
          <p:nvPr/>
        </p:nvSpPr>
        <p:spPr bwMode="auto">
          <a:xfrm>
            <a:off x="1824039" y="3400426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s</a:t>
            </a:r>
          </a:p>
        </p:txBody>
      </p:sp>
      <p:sp>
        <p:nvSpPr>
          <p:cNvPr id="555012" name="Oval 4"/>
          <p:cNvSpPr>
            <a:spLocks noChangeArrowheads="1"/>
          </p:cNvSpPr>
          <p:nvPr/>
        </p:nvSpPr>
        <p:spPr bwMode="auto">
          <a:xfrm>
            <a:off x="9491664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3</a:t>
            </a:r>
          </a:p>
        </p:txBody>
      </p:sp>
      <p:sp>
        <p:nvSpPr>
          <p:cNvPr id="555013" name="Oval 5"/>
          <p:cNvSpPr>
            <a:spLocks noChangeArrowheads="1"/>
          </p:cNvSpPr>
          <p:nvPr/>
        </p:nvSpPr>
        <p:spPr bwMode="auto">
          <a:xfrm>
            <a:off x="9802814" y="5907089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t</a:t>
            </a:r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3600451" y="2906714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2</a:t>
            </a:r>
          </a:p>
        </p:txBody>
      </p:sp>
      <p:sp>
        <p:nvSpPr>
          <p:cNvPr id="555015" name="Oval 7"/>
          <p:cNvSpPr>
            <a:spLocks noChangeArrowheads="1"/>
          </p:cNvSpPr>
          <p:nvPr/>
        </p:nvSpPr>
        <p:spPr bwMode="auto">
          <a:xfrm>
            <a:off x="4406901" y="40767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6</a:t>
            </a:r>
          </a:p>
        </p:txBody>
      </p:sp>
      <p:sp>
        <p:nvSpPr>
          <p:cNvPr id="555016" name="Oval 8"/>
          <p:cNvSpPr>
            <a:spLocks noChangeArrowheads="1"/>
          </p:cNvSpPr>
          <p:nvPr/>
        </p:nvSpPr>
        <p:spPr bwMode="auto">
          <a:xfrm>
            <a:off x="3662364" y="601980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7</a:t>
            </a:r>
          </a:p>
        </p:txBody>
      </p:sp>
      <p:sp>
        <p:nvSpPr>
          <p:cNvPr id="555017" name="Oval 9"/>
          <p:cNvSpPr>
            <a:spLocks noChangeArrowheads="1"/>
          </p:cNvSpPr>
          <p:nvPr/>
        </p:nvSpPr>
        <p:spPr bwMode="auto">
          <a:xfrm>
            <a:off x="8548689" y="44259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4</a:t>
            </a:r>
          </a:p>
        </p:txBody>
      </p:sp>
      <p:sp>
        <p:nvSpPr>
          <p:cNvPr id="555018" name="Oval 10"/>
          <p:cNvSpPr>
            <a:spLocks noChangeArrowheads="1"/>
          </p:cNvSpPr>
          <p:nvPr/>
        </p:nvSpPr>
        <p:spPr bwMode="auto">
          <a:xfrm>
            <a:off x="5813426" y="4768851"/>
            <a:ext cx="301625" cy="30162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92" charset="0"/>
              </a:rPr>
              <a:t>5</a:t>
            </a:r>
          </a:p>
        </p:txBody>
      </p:sp>
      <p:cxnSp>
        <p:nvCxnSpPr>
          <p:cNvPr id="555019" name="AutoShape 11"/>
          <p:cNvCxnSpPr>
            <a:cxnSpLocks noChangeShapeType="1"/>
            <a:stCxn id="555011" idx="7"/>
            <a:endCxn id="555014" idx="2"/>
          </p:cNvCxnSpPr>
          <p:nvPr/>
        </p:nvCxnSpPr>
        <p:spPr bwMode="auto">
          <a:xfrm flipV="1">
            <a:off x="2081213" y="3057526"/>
            <a:ext cx="1511300" cy="379413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0" name="AutoShape 12"/>
          <p:cNvCxnSpPr>
            <a:cxnSpLocks noChangeShapeType="1"/>
            <a:stCxn id="555011" idx="6"/>
            <a:endCxn id="555015" idx="1"/>
          </p:cNvCxnSpPr>
          <p:nvPr/>
        </p:nvCxnSpPr>
        <p:spPr bwMode="auto">
          <a:xfrm>
            <a:off x="2133600" y="3551239"/>
            <a:ext cx="2317750" cy="56197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1" name="AutoShape 13"/>
          <p:cNvCxnSpPr>
            <a:cxnSpLocks noChangeShapeType="1"/>
            <a:stCxn id="555011" idx="5"/>
            <a:endCxn id="555016" idx="0"/>
          </p:cNvCxnSpPr>
          <p:nvPr/>
        </p:nvCxnSpPr>
        <p:spPr bwMode="auto">
          <a:xfrm>
            <a:off x="2081213" y="3665539"/>
            <a:ext cx="1731962" cy="2346325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2" name="AutoShape 14"/>
          <p:cNvCxnSpPr>
            <a:cxnSpLocks noChangeShapeType="1"/>
            <a:stCxn id="555015" idx="7"/>
            <a:endCxn id="555012" idx="2"/>
          </p:cNvCxnSpPr>
          <p:nvPr/>
        </p:nvCxnSpPr>
        <p:spPr bwMode="auto">
          <a:xfrm flipV="1">
            <a:off x="4664075" y="3057525"/>
            <a:ext cx="4819650" cy="105568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3" name="AutoShape 15"/>
          <p:cNvCxnSpPr>
            <a:cxnSpLocks noChangeShapeType="1"/>
            <a:stCxn id="555017" idx="7"/>
            <a:endCxn id="555012" idx="4"/>
          </p:cNvCxnSpPr>
          <p:nvPr/>
        </p:nvCxnSpPr>
        <p:spPr bwMode="auto">
          <a:xfrm flipV="1">
            <a:off x="8805863" y="3216275"/>
            <a:ext cx="836612" cy="12461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4" name="AutoShape 16"/>
          <p:cNvCxnSpPr>
            <a:cxnSpLocks noChangeShapeType="1"/>
            <a:stCxn id="555015" idx="5"/>
            <a:endCxn id="555018" idx="1"/>
          </p:cNvCxnSpPr>
          <p:nvPr/>
        </p:nvCxnSpPr>
        <p:spPr bwMode="auto">
          <a:xfrm>
            <a:off x="4664075" y="4341813"/>
            <a:ext cx="1193800" cy="463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5" name="AutoShape 17"/>
          <p:cNvCxnSpPr>
            <a:cxnSpLocks noChangeShapeType="1"/>
            <a:stCxn id="555018" idx="5"/>
            <a:endCxn id="555013" idx="2"/>
          </p:cNvCxnSpPr>
          <p:nvPr/>
        </p:nvCxnSpPr>
        <p:spPr bwMode="auto">
          <a:xfrm>
            <a:off x="6070601" y="5033964"/>
            <a:ext cx="3724275" cy="1023937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6" name="AutoShape 18"/>
          <p:cNvCxnSpPr>
            <a:cxnSpLocks noChangeShapeType="1"/>
            <a:stCxn id="555018" idx="6"/>
            <a:endCxn id="555017" idx="2"/>
          </p:cNvCxnSpPr>
          <p:nvPr/>
        </p:nvCxnSpPr>
        <p:spPr bwMode="auto">
          <a:xfrm flipV="1">
            <a:off x="6122988" y="4576763"/>
            <a:ext cx="2417762" cy="342900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7" name="AutoShape 19"/>
          <p:cNvCxnSpPr>
            <a:cxnSpLocks noChangeShapeType="1"/>
            <a:stCxn id="555017" idx="4"/>
            <a:endCxn id="555013" idx="1"/>
          </p:cNvCxnSpPr>
          <p:nvPr/>
        </p:nvCxnSpPr>
        <p:spPr bwMode="auto">
          <a:xfrm>
            <a:off x="8699501" y="4735514"/>
            <a:ext cx="1147763" cy="12080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8" name="AutoShape 20"/>
          <p:cNvCxnSpPr>
            <a:cxnSpLocks noChangeShapeType="1"/>
            <a:stCxn id="555012" idx="3"/>
            <a:endCxn id="555018" idx="7"/>
          </p:cNvCxnSpPr>
          <p:nvPr/>
        </p:nvCxnSpPr>
        <p:spPr bwMode="auto">
          <a:xfrm flipH="1">
            <a:off x="6070601" y="3171825"/>
            <a:ext cx="3465513" cy="1633538"/>
          </a:xfrm>
          <a:prstGeom prst="straightConnector1">
            <a:avLst/>
          </a:prstGeom>
          <a:noFill/>
          <a:ln w="50800">
            <a:solidFill>
              <a:srgbClr val="003399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29" name="AutoShape 21"/>
          <p:cNvCxnSpPr>
            <a:cxnSpLocks noChangeShapeType="1"/>
            <a:stCxn id="555015" idx="4"/>
            <a:endCxn id="555016" idx="7"/>
          </p:cNvCxnSpPr>
          <p:nvPr/>
        </p:nvCxnSpPr>
        <p:spPr bwMode="auto">
          <a:xfrm flipH="1">
            <a:off x="3919539" y="4386263"/>
            <a:ext cx="638175" cy="1670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0" name="AutoShape 22"/>
          <p:cNvCxnSpPr>
            <a:cxnSpLocks noChangeShapeType="1"/>
            <a:stCxn id="555016" idx="6"/>
            <a:endCxn id="555018" idx="2"/>
          </p:cNvCxnSpPr>
          <p:nvPr/>
        </p:nvCxnSpPr>
        <p:spPr bwMode="auto">
          <a:xfrm flipV="1">
            <a:off x="3971926" y="4919663"/>
            <a:ext cx="1833563" cy="1250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1" name="AutoShape 23"/>
          <p:cNvCxnSpPr>
            <a:cxnSpLocks noChangeShapeType="1"/>
            <a:stCxn id="555014" idx="6"/>
            <a:endCxn id="555012" idx="1"/>
          </p:cNvCxnSpPr>
          <p:nvPr/>
        </p:nvCxnSpPr>
        <p:spPr bwMode="auto">
          <a:xfrm flipV="1">
            <a:off x="3910013" y="2943225"/>
            <a:ext cx="5626100" cy="1143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2" name="AutoShape 24"/>
          <p:cNvCxnSpPr>
            <a:cxnSpLocks noChangeShapeType="1"/>
            <a:stCxn id="555016" idx="6"/>
            <a:endCxn id="555013" idx="3"/>
          </p:cNvCxnSpPr>
          <p:nvPr/>
        </p:nvCxnSpPr>
        <p:spPr bwMode="auto">
          <a:xfrm>
            <a:off x="3971925" y="6170614"/>
            <a:ext cx="5875338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55033" name="AutoShape 25"/>
          <p:cNvCxnSpPr>
            <a:cxnSpLocks noChangeShapeType="1"/>
            <a:stCxn id="555012" idx="5"/>
            <a:endCxn id="555013" idx="0"/>
          </p:cNvCxnSpPr>
          <p:nvPr/>
        </p:nvCxnSpPr>
        <p:spPr bwMode="auto">
          <a:xfrm>
            <a:off x="9748839" y="3171826"/>
            <a:ext cx="204787" cy="2727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5034" name="Text Box 26"/>
          <p:cNvSpPr txBox="1">
            <a:spLocks noChangeArrowheads="1"/>
          </p:cNvSpPr>
          <p:nvPr/>
        </p:nvSpPr>
        <p:spPr bwMode="auto">
          <a:xfrm>
            <a:off x="6383339" y="2906713"/>
            <a:ext cx="4016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24</a:t>
            </a:r>
          </a:p>
        </p:txBody>
      </p: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6318250" y="360680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18</a:t>
            </a: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7515225" y="39528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</a:t>
            </a:r>
          </a:p>
        </p:txBody>
      </p:sp>
      <p:sp>
        <p:nvSpPr>
          <p:cNvPr id="555037" name="Text Box 29"/>
          <p:cNvSpPr txBox="1">
            <a:spLocks noChangeArrowheads="1"/>
          </p:cNvSpPr>
          <p:nvPr/>
        </p:nvSpPr>
        <p:spPr bwMode="auto">
          <a:xfrm>
            <a:off x="2732089" y="3135313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9</a:t>
            </a:r>
          </a:p>
        </p:txBody>
      </p:sp>
      <p:sp>
        <p:nvSpPr>
          <p:cNvPr id="555038" name="Text Box 30"/>
          <p:cNvSpPr txBox="1">
            <a:spLocks noChangeArrowheads="1"/>
          </p:cNvSpPr>
          <p:nvPr/>
        </p:nvSpPr>
        <p:spPr bwMode="auto">
          <a:xfrm>
            <a:off x="3287714" y="3792538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14</a:t>
            </a:r>
          </a:p>
        </p:txBody>
      </p:sp>
      <p:sp>
        <p:nvSpPr>
          <p:cNvPr id="555039" name="Text Box 31"/>
          <p:cNvSpPr txBox="1">
            <a:spLocks noChangeArrowheads="1"/>
          </p:cNvSpPr>
          <p:nvPr/>
        </p:nvSpPr>
        <p:spPr bwMode="auto">
          <a:xfrm>
            <a:off x="2817814" y="48069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15</a:t>
            </a:r>
          </a:p>
        </p:txBody>
      </p:sp>
      <p:sp>
        <p:nvSpPr>
          <p:cNvPr id="555040" name="Text Box 32"/>
          <p:cNvSpPr txBox="1">
            <a:spLocks noChangeArrowheads="1"/>
          </p:cNvSpPr>
          <p:nvPr/>
        </p:nvSpPr>
        <p:spPr bwMode="auto">
          <a:xfrm>
            <a:off x="4103689" y="4984751"/>
            <a:ext cx="325437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5</a:t>
            </a:r>
          </a:p>
        </p:txBody>
      </p:sp>
      <p:sp>
        <p:nvSpPr>
          <p:cNvPr id="555041" name="Text Box 33"/>
          <p:cNvSpPr txBox="1">
            <a:spLocks noChangeArrowheads="1"/>
          </p:cNvSpPr>
          <p:nvPr/>
        </p:nvSpPr>
        <p:spPr bwMode="auto">
          <a:xfrm>
            <a:off x="5041901" y="4494213"/>
            <a:ext cx="417513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30</a:t>
            </a:r>
          </a:p>
        </p:txBody>
      </p:sp>
      <p:sp>
        <p:nvSpPr>
          <p:cNvPr id="555042" name="Text Box 34"/>
          <p:cNvSpPr txBox="1">
            <a:spLocks noChangeArrowheads="1"/>
          </p:cNvSpPr>
          <p:nvPr/>
        </p:nvSpPr>
        <p:spPr bwMode="auto">
          <a:xfrm>
            <a:off x="4686300" y="5445125"/>
            <a:ext cx="4016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20</a:t>
            </a:r>
          </a:p>
        </p:txBody>
      </p:sp>
      <p:sp>
        <p:nvSpPr>
          <p:cNvPr id="555043" name="Text Box 35"/>
          <p:cNvSpPr txBox="1">
            <a:spLocks noChangeArrowheads="1"/>
          </p:cNvSpPr>
          <p:nvPr/>
        </p:nvSpPr>
        <p:spPr bwMode="auto">
          <a:xfrm>
            <a:off x="6138863" y="6115050"/>
            <a:ext cx="398462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44</a:t>
            </a:r>
          </a:p>
        </p:txBody>
      </p:sp>
      <p:sp>
        <p:nvSpPr>
          <p:cNvPr id="555044" name="Text Box 36"/>
          <p:cNvSpPr txBox="1">
            <a:spLocks noChangeArrowheads="1"/>
          </p:cNvSpPr>
          <p:nvPr/>
        </p:nvSpPr>
        <p:spPr bwMode="auto">
          <a:xfrm>
            <a:off x="7562850" y="5416550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16</a:t>
            </a:r>
          </a:p>
        </p:txBody>
      </p:sp>
      <p:sp>
        <p:nvSpPr>
          <p:cNvPr id="555045" name="Text Box 37"/>
          <p:cNvSpPr txBox="1">
            <a:spLocks noChangeArrowheads="1"/>
          </p:cNvSpPr>
          <p:nvPr/>
        </p:nvSpPr>
        <p:spPr bwMode="auto">
          <a:xfrm>
            <a:off x="7467600" y="4625975"/>
            <a:ext cx="325438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11</a:t>
            </a:r>
          </a:p>
        </p:txBody>
      </p:sp>
      <p:sp>
        <p:nvSpPr>
          <p:cNvPr id="555046" name="Text Box 38"/>
          <p:cNvSpPr txBox="1">
            <a:spLocks noChangeArrowheads="1"/>
          </p:cNvSpPr>
          <p:nvPr/>
        </p:nvSpPr>
        <p:spPr bwMode="auto">
          <a:xfrm>
            <a:off x="8964614" y="3921125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5047" name="Text Box 39"/>
          <p:cNvSpPr txBox="1">
            <a:spLocks noChangeArrowheads="1"/>
          </p:cNvSpPr>
          <p:nvPr/>
        </p:nvSpPr>
        <p:spPr bwMode="auto">
          <a:xfrm>
            <a:off x="9699625" y="4478339"/>
            <a:ext cx="325438" cy="276999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19</a:t>
            </a:r>
          </a:p>
        </p:txBody>
      </p:sp>
      <p:sp>
        <p:nvSpPr>
          <p:cNvPr id="555048" name="Text Box 40"/>
          <p:cNvSpPr txBox="1">
            <a:spLocks noChangeArrowheads="1"/>
          </p:cNvSpPr>
          <p:nvPr/>
        </p:nvSpPr>
        <p:spPr bwMode="auto">
          <a:xfrm>
            <a:off x="9059864" y="5207000"/>
            <a:ext cx="325437" cy="184666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200">
                <a:solidFill>
                  <a:srgbClr val="000000"/>
                </a:solidFill>
                <a:latin typeface="Comic Sans MS" pitchFamily="92" charset="0"/>
              </a:rPr>
              <a:t> 6</a:t>
            </a:r>
          </a:p>
        </p:txBody>
      </p:sp>
      <p:sp>
        <p:nvSpPr>
          <p:cNvPr id="555049" name="Text Box 41"/>
          <p:cNvSpPr txBox="1">
            <a:spLocks noChangeArrowheads="1"/>
          </p:cNvSpPr>
          <p:nvPr/>
        </p:nvSpPr>
        <p:spPr bwMode="auto">
          <a:xfrm>
            <a:off x="3829051" y="63357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0" name="Text Box 42"/>
          <p:cNvSpPr txBox="1">
            <a:spLocks noChangeArrowheads="1"/>
          </p:cNvSpPr>
          <p:nvPr/>
        </p:nvSpPr>
        <p:spPr bwMode="auto">
          <a:xfrm>
            <a:off x="3684588" y="251460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1" name="Text Box 43"/>
          <p:cNvSpPr txBox="1">
            <a:spLocks noChangeArrowheads="1"/>
          </p:cNvSpPr>
          <p:nvPr/>
        </p:nvSpPr>
        <p:spPr bwMode="auto">
          <a:xfrm>
            <a:off x="9653588" y="62531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2" name="Text Box 44"/>
          <p:cNvSpPr txBox="1">
            <a:spLocks noChangeArrowheads="1"/>
          </p:cNvSpPr>
          <p:nvPr/>
        </p:nvSpPr>
        <p:spPr bwMode="auto">
          <a:xfrm>
            <a:off x="5646738" y="4440238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3" name="Text Box 45"/>
          <p:cNvSpPr txBox="1">
            <a:spLocks noChangeArrowheads="1"/>
          </p:cNvSpPr>
          <p:nvPr/>
        </p:nvSpPr>
        <p:spPr bwMode="auto">
          <a:xfrm>
            <a:off x="4549776" y="3741738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14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4" name="Text Box 46"/>
          <p:cNvSpPr txBox="1">
            <a:spLocks noChangeArrowheads="1"/>
          </p:cNvSpPr>
          <p:nvPr/>
        </p:nvSpPr>
        <p:spPr bwMode="auto">
          <a:xfrm>
            <a:off x="8255001" y="413226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5" name="Text Box 47"/>
          <p:cNvSpPr txBox="1">
            <a:spLocks noChangeArrowheads="1"/>
          </p:cNvSpPr>
          <p:nvPr/>
        </p:nvSpPr>
        <p:spPr bwMode="auto">
          <a:xfrm>
            <a:off x="1693863" y="3105150"/>
            <a:ext cx="538162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6" name="Text Box 48"/>
          <p:cNvSpPr txBox="1">
            <a:spLocks noChangeArrowheads="1"/>
          </p:cNvSpPr>
          <p:nvPr/>
        </p:nvSpPr>
        <p:spPr bwMode="auto">
          <a:xfrm>
            <a:off x="4318000" y="1014414"/>
            <a:ext cx="4064016" cy="70237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square" lIns="182880" tIns="46038" rIns="182880" bIns="46038">
            <a:spAutoFit/>
          </a:bodyPr>
          <a:lstStyle/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S = { s, 2, 3, 4, 5, 6, 7, t }</a:t>
            </a:r>
          </a:p>
          <a:p>
            <a: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kumimoji="1" lang="en-US" dirty="0">
                <a:solidFill>
                  <a:schemeClr val="bg1"/>
                </a:solidFill>
                <a:latin typeface="Comic Sans MS" pitchFamily="92" charset="0"/>
              </a:rPr>
              <a:t>Q = { }</a:t>
            </a:r>
          </a:p>
        </p:txBody>
      </p:sp>
      <p:sp>
        <p:nvSpPr>
          <p:cNvPr id="555057" name="Text Box 49"/>
          <p:cNvSpPr txBox="1">
            <a:spLocks noChangeArrowheads="1"/>
          </p:cNvSpPr>
          <p:nvPr/>
        </p:nvSpPr>
        <p:spPr bwMode="auto">
          <a:xfrm>
            <a:off x="3425826" y="2501900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58" name="Text Box 50"/>
          <p:cNvSpPr txBox="1">
            <a:spLocks noChangeArrowheads="1"/>
          </p:cNvSpPr>
          <p:nvPr/>
        </p:nvSpPr>
        <p:spPr bwMode="auto">
          <a:xfrm>
            <a:off x="3656014" y="2555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59" name="Text Box 51"/>
          <p:cNvSpPr txBox="1">
            <a:spLocks noChangeArrowheads="1"/>
          </p:cNvSpPr>
          <p:nvPr/>
        </p:nvSpPr>
        <p:spPr bwMode="auto">
          <a:xfrm>
            <a:off x="3524251" y="6335713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0" name="Text Box 52"/>
          <p:cNvSpPr txBox="1">
            <a:spLocks noChangeArrowheads="1"/>
          </p:cNvSpPr>
          <p:nvPr/>
        </p:nvSpPr>
        <p:spPr bwMode="auto">
          <a:xfrm>
            <a:off x="4244976" y="3741738"/>
            <a:ext cx="538163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1" name="Text Box 53"/>
          <p:cNvSpPr txBox="1">
            <a:spLocks noChangeArrowheads="1"/>
          </p:cNvSpPr>
          <p:nvPr/>
        </p:nvSpPr>
        <p:spPr bwMode="auto">
          <a:xfrm>
            <a:off x="4473576" y="3786189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2" name="Text Box 54"/>
          <p:cNvSpPr txBox="1">
            <a:spLocks noChangeArrowheads="1"/>
          </p:cNvSpPr>
          <p:nvPr/>
        </p:nvSpPr>
        <p:spPr bwMode="auto">
          <a:xfrm>
            <a:off x="3736976" y="64055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3" name="Text Box 55"/>
          <p:cNvSpPr txBox="1">
            <a:spLocks noChangeArrowheads="1"/>
          </p:cNvSpPr>
          <p:nvPr/>
        </p:nvSpPr>
        <p:spPr bwMode="auto">
          <a:xfrm>
            <a:off x="5645151" y="42021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4" name="Text Box 56"/>
          <p:cNvSpPr txBox="1">
            <a:spLocks noChangeArrowheads="1"/>
          </p:cNvSpPr>
          <p:nvPr/>
        </p:nvSpPr>
        <p:spPr bwMode="auto">
          <a:xfrm>
            <a:off x="5870576" y="4475164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5" name="Text Box 57"/>
          <p:cNvSpPr txBox="1">
            <a:spLocks noChangeArrowheads="1"/>
          </p:cNvSpPr>
          <p:nvPr/>
        </p:nvSpPr>
        <p:spPr bwMode="auto">
          <a:xfrm>
            <a:off x="59626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6" name="Text Box 58"/>
          <p:cNvSpPr txBox="1">
            <a:spLocks noChangeArrowheads="1"/>
          </p:cNvSpPr>
          <p:nvPr/>
        </p:nvSpPr>
        <p:spPr bwMode="auto">
          <a:xfrm>
            <a:off x="5883276" y="42465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7" name="Text Box 59"/>
          <p:cNvSpPr txBox="1">
            <a:spLocks noChangeArrowheads="1"/>
          </p:cNvSpPr>
          <p:nvPr/>
        </p:nvSpPr>
        <p:spPr bwMode="auto">
          <a:xfrm>
            <a:off x="9353551" y="628015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59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68" name="Text Box 60"/>
          <p:cNvSpPr txBox="1">
            <a:spLocks noChangeArrowheads="1"/>
          </p:cNvSpPr>
          <p:nvPr/>
        </p:nvSpPr>
        <p:spPr bwMode="auto">
          <a:xfrm>
            <a:off x="9871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69" name="Text Box 61"/>
          <p:cNvSpPr txBox="1">
            <a:spLocks noChangeArrowheads="1"/>
          </p:cNvSpPr>
          <p:nvPr/>
        </p:nvSpPr>
        <p:spPr bwMode="auto">
          <a:xfrm>
            <a:off x="95916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0" name="Text Box 62"/>
          <p:cNvSpPr txBox="1">
            <a:spLocks noChangeArrowheads="1"/>
          </p:cNvSpPr>
          <p:nvPr/>
        </p:nvSpPr>
        <p:spPr bwMode="auto">
          <a:xfrm>
            <a:off x="90106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51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1" name="Text Box 63"/>
          <p:cNvSpPr txBox="1">
            <a:spLocks noChangeArrowheads="1"/>
          </p:cNvSpPr>
          <p:nvPr/>
        </p:nvSpPr>
        <p:spPr bwMode="auto">
          <a:xfrm>
            <a:off x="6175376" y="4233864"/>
            <a:ext cx="276225" cy="276999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2" name="Text Box 64"/>
          <p:cNvSpPr txBox="1">
            <a:spLocks noChangeArrowheads="1"/>
          </p:cNvSpPr>
          <p:nvPr/>
        </p:nvSpPr>
        <p:spPr bwMode="auto">
          <a:xfrm>
            <a:off x="6280151" y="41894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34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3" name="Text Box 65"/>
          <p:cNvSpPr txBox="1">
            <a:spLocks noChangeArrowheads="1"/>
          </p:cNvSpPr>
          <p:nvPr/>
        </p:nvSpPr>
        <p:spPr bwMode="auto">
          <a:xfrm>
            <a:off x="9236076" y="63246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4" name="Text Box 66"/>
          <p:cNvSpPr txBox="1">
            <a:spLocks noChangeArrowheads="1"/>
          </p:cNvSpPr>
          <p:nvPr/>
        </p:nvSpPr>
        <p:spPr bwMode="auto">
          <a:xfrm>
            <a:off x="8655051" y="62722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50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5" name="Text Box 67"/>
          <p:cNvSpPr txBox="1">
            <a:spLocks noChangeArrowheads="1"/>
          </p:cNvSpPr>
          <p:nvPr/>
        </p:nvSpPr>
        <p:spPr bwMode="auto">
          <a:xfrm>
            <a:off x="8474076" y="41910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6" name="Text Box 68"/>
          <p:cNvSpPr txBox="1">
            <a:spLocks noChangeArrowheads="1"/>
          </p:cNvSpPr>
          <p:nvPr/>
        </p:nvSpPr>
        <p:spPr bwMode="auto">
          <a:xfrm>
            <a:off x="7969251" y="41386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45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7" name="Text Box 69"/>
          <p:cNvSpPr txBox="1">
            <a:spLocks noChangeArrowheads="1"/>
          </p:cNvSpPr>
          <p:nvPr/>
        </p:nvSpPr>
        <p:spPr bwMode="auto">
          <a:xfrm>
            <a:off x="9339263" y="2366963"/>
            <a:ext cx="538162" cy="36933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</a:t>
            </a:r>
            <a:endParaRPr kumimoji="1" lang="en-US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78" name="Text Box 70"/>
          <p:cNvSpPr txBox="1">
            <a:spLocks noChangeArrowheads="1"/>
          </p:cNvSpPr>
          <p:nvPr/>
        </p:nvSpPr>
        <p:spPr bwMode="auto">
          <a:xfrm>
            <a:off x="9536114" y="2428876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79" name="Text Box 71"/>
          <p:cNvSpPr txBox="1">
            <a:spLocks noChangeArrowheads="1"/>
          </p:cNvSpPr>
          <p:nvPr/>
        </p:nvSpPr>
        <p:spPr bwMode="auto">
          <a:xfrm>
            <a:off x="9632951" y="2386013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33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  <p:sp>
        <p:nvSpPr>
          <p:cNvPr id="555080" name="Text Box 72"/>
          <p:cNvSpPr txBox="1">
            <a:spLocks noChangeArrowheads="1"/>
          </p:cNvSpPr>
          <p:nvPr/>
        </p:nvSpPr>
        <p:spPr bwMode="auto">
          <a:xfrm>
            <a:off x="9906001" y="2438401"/>
            <a:ext cx="276225" cy="246221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0000"/>
                </a:solidFill>
                <a:latin typeface="Comic Sans MS" pitchFamily="92" charset="0"/>
              </a:rPr>
              <a:t>X</a:t>
            </a:r>
          </a:p>
        </p:txBody>
      </p:sp>
      <p:sp>
        <p:nvSpPr>
          <p:cNvPr id="555081" name="Text Box 73"/>
          <p:cNvSpPr txBox="1">
            <a:spLocks noChangeArrowheads="1"/>
          </p:cNvSpPr>
          <p:nvPr/>
        </p:nvSpPr>
        <p:spPr bwMode="auto">
          <a:xfrm>
            <a:off x="9525001" y="2057400"/>
            <a:ext cx="538163" cy="3385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sz="1600">
                <a:solidFill>
                  <a:srgbClr val="006600"/>
                </a:solidFill>
                <a:latin typeface="Comic Sans MS" pitchFamily="92" charset="0"/>
              </a:rPr>
              <a:t> </a:t>
            </a:r>
            <a:r>
              <a:rPr kumimoji="1" lang="en-US" sz="1600">
                <a:solidFill>
                  <a:srgbClr val="006600"/>
                </a:solidFill>
                <a:latin typeface="Comic Sans MS" pitchFamily="92" charset="0"/>
                <a:sym typeface="Symbol" pitchFamily="92" charset="2"/>
              </a:rPr>
              <a:t>32</a:t>
            </a:r>
            <a:endParaRPr kumimoji="1" lang="en-US" sz="1600">
              <a:solidFill>
                <a:srgbClr val="006600"/>
              </a:solidFill>
              <a:latin typeface="Comic Sans MS" pitchFamily="9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many ways to speed this up in practice</a:t>
                </a:r>
              </a:p>
              <a:p>
                <a:r>
                  <a:rPr lang="en-US" dirty="0"/>
                  <a:t>Graph representations</a:t>
                </a:r>
              </a:p>
              <a:p>
                <a:r>
                  <a:rPr lang="en-US" dirty="0"/>
                  <a:t>Naïve Dijkstra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edges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need to remove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the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Priority queue implements remove-min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This makes Dijkstra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0" dirty="0"/>
                  <a:t> 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80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class of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model student behavior over time (hourly basis)</a:t>
                </a:r>
              </a:p>
              <a:p>
                <a:r>
                  <a:rPr lang="en-US" dirty="0"/>
                  <a:t>Students have 3 possible states:</a:t>
                </a:r>
              </a:p>
              <a:p>
                <a:pPr lvl="1"/>
                <a:r>
                  <a:rPr lang="en-US" dirty="0"/>
                  <a:t>Awake (A)</a:t>
                </a:r>
              </a:p>
              <a:p>
                <a:pPr lvl="1"/>
                <a:r>
                  <a:rPr lang="en-US" dirty="0"/>
                  <a:t>Sleeping (S)</a:t>
                </a:r>
              </a:p>
              <a:p>
                <a:pPr lvl="1"/>
                <a:r>
                  <a:rPr lang="en-US" dirty="0"/>
                  <a:t>Doing CS5112 homework (H)</a:t>
                </a:r>
              </a:p>
              <a:p>
                <a:r>
                  <a:rPr lang="en-US" dirty="0"/>
                  <a:t>If you know their state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you know the probability of their other states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A goes to A (.5), S (.49), H(.01)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92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205C-D858-4E95-BA38-D15758F5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87C34-BFB2-452D-BE44-76B48F0B7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version: given a graph with edge weights, a starting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a 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find shortest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Claim: this problem is impossible to solve!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87C34-BFB2-452D-BE44-76B48F0B7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596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Trellis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find the most likely 12 hour day for a student</a:t>
                </a:r>
              </a:p>
              <a:p>
                <a:r>
                  <a:rPr lang="en-US" dirty="0"/>
                  <a:t>At every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there are 3 nodes, for A/S/H</a:t>
                </a:r>
              </a:p>
              <a:p>
                <a:r>
                  <a:rPr lang="en-US" dirty="0"/>
                  <a:t>There are edges with transition probabilities</a:t>
                </a:r>
              </a:p>
              <a:p>
                <a:pPr lvl="1"/>
                <a:r>
                  <a:rPr lang="en-US" dirty="0"/>
                  <a:t>Just like pirate grammar!</a:t>
                </a:r>
              </a:p>
              <a:p>
                <a:r>
                  <a:rPr lang="en-US" dirty="0"/>
                  <a:t>So a day is a 12-node path through the graph</a:t>
                </a:r>
              </a:p>
              <a:p>
                <a:r>
                  <a:rPr lang="en-US" dirty="0"/>
                  <a:t>This is closely related to a “Hidden Markov Model”</a:t>
                </a:r>
              </a:p>
              <a:p>
                <a:pPr lvl="1"/>
                <a:r>
                  <a:rPr lang="en-US" dirty="0"/>
                  <a:t>Widely used! Famous examples include speech, handwriting, computer vision, bioinformatics,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74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5F76C1-D19F-4423-A02D-81477B1FE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5800" y="1600202"/>
                <a:ext cx="4861771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Important note: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states and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nodes in the graph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edges</a:t>
                </a:r>
              </a:p>
              <a:p>
                <a:r>
                  <a:rPr lang="en-US" dirty="0"/>
                  <a:t>So running time of naïve  Dijkstra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reduce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with dynamic programming (Viterbi)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5F76C1-D19F-4423-A02D-81477B1FE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5800" y="1600202"/>
                <a:ext cx="4861771" cy="4525963"/>
              </a:xfrm>
              <a:blipFill>
                <a:blip r:embed="rId2"/>
                <a:stretch>
                  <a:fillRect l="-2886" t="-2695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700784" y="1819656"/>
            <a:ext cx="740664" cy="4370832"/>
            <a:chOff x="1700784" y="1819656"/>
            <a:chExt cx="740664" cy="4370832"/>
          </a:xfrm>
        </p:grpSpPr>
        <p:sp>
          <p:nvSpPr>
            <p:cNvPr id="31" name="Rounded Rectangle 30"/>
            <p:cNvSpPr/>
            <p:nvPr/>
          </p:nvSpPr>
          <p:spPr>
            <a:xfrm>
              <a:off x="1700784" y="1819656"/>
              <a:ext cx="740664" cy="4370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42516" y="1939974"/>
              <a:ext cx="457200" cy="4114800"/>
              <a:chOff x="9144000" y="2286000"/>
              <a:chExt cx="4572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 35"/>
          <p:cNvGrpSpPr/>
          <p:nvPr/>
        </p:nvGrpSpPr>
        <p:grpSpPr>
          <a:xfrm>
            <a:off x="3480816" y="1819656"/>
            <a:ext cx="740664" cy="4370832"/>
            <a:chOff x="1700784" y="1819656"/>
            <a:chExt cx="740664" cy="4370832"/>
          </a:xfrm>
        </p:grpSpPr>
        <p:sp>
          <p:nvSpPr>
            <p:cNvPr id="37" name="Rounded Rectangle 36"/>
            <p:cNvSpPr/>
            <p:nvPr/>
          </p:nvSpPr>
          <p:spPr>
            <a:xfrm>
              <a:off x="1700784" y="1819656"/>
              <a:ext cx="740664" cy="4370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842516" y="1939974"/>
              <a:ext cx="457200" cy="4114800"/>
              <a:chOff x="9144000" y="2286000"/>
              <a:chExt cx="4572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Oval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Oval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oup 41"/>
          <p:cNvGrpSpPr/>
          <p:nvPr/>
        </p:nvGrpSpPr>
        <p:grpSpPr>
          <a:xfrm>
            <a:off x="5178308" y="1819656"/>
            <a:ext cx="740664" cy="4370832"/>
            <a:chOff x="1700784" y="1819656"/>
            <a:chExt cx="740664" cy="4370832"/>
          </a:xfrm>
        </p:grpSpPr>
        <p:sp>
          <p:nvSpPr>
            <p:cNvPr id="43" name="Rounded Rectangle 42"/>
            <p:cNvSpPr/>
            <p:nvPr/>
          </p:nvSpPr>
          <p:spPr>
            <a:xfrm>
              <a:off x="1700784" y="1819656"/>
              <a:ext cx="740664" cy="43708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842516" y="1939974"/>
              <a:ext cx="457200" cy="4114800"/>
              <a:chOff x="9144000" y="2286000"/>
              <a:chExt cx="457200" cy="4114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/>
                  <p:cNvSpPr/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2286000"/>
                    <a:ext cx="457200" cy="4572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4114800"/>
                    <a:ext cx="457200" cy="4572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0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000" y="5943600"/>
                    <a:ext cx="457200" cy="4572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99CA9A-7EA3-4558-B897-F56A92AAE6E2}"/>
              </a:ext>
            </a:extLst>
          </p:cNvPr>
          <p:cNvGrpSpPr/>
          <p:nvPr/>
        </p:nvGrpSpPr>
        <p:grpSpPr>
          <a:xfrm>
            <a:off x="2071116" y="2168574"/>
            <a:ext cx="1618387" cy="3495955"/>
            <a:chOff x="2071116" y="2168574"/>
            <a:chExt cx="1618387" cy="3495955"/>
          </a:xfrm>
        </p:grpSpPr>
        <p:cxnSp>
          <p:nvCxnSpPr>
            <p:cNvPr id="14" name="Straight Arrow Connector 13"/>
            <p:cNvCxnSpPr>
              <a:cxnSpLocks/>
              <a:stCxn id="28" idx="6"/>
              <a:endCxn id="39" idx="2"/>
            </p:cNvCxnSpPr>
            <p:nvPr/>
          </p:nvCxnSpPr>
          <p:spPr>
            <a:xfrm>
              <a:off x="2299716" y="2168574"/>
              <a:ext cx="13228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28" idx="5"/>
              <a:endCxn id="40" idx="1"/>
            </p:cNvCxnSpPr>
            <p:nvPr/>
          </p:nvCxnSpPr>
          <p:spPr>
            <a:xfrm>
              <a:off x="2232761" y="2330219"/>
              <a:ext cx="1456742" cy="15055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stCxn id="28" idx="4"/>
              <a:endCxn id="41" idx="1"/>
            </p:cNvCxnSpPr>
            <p:nvPr/>
          </p:nvCxnSpPr>
          <p:spPr>
            <a:xfrm>
              <a:off x="2071116" y="2397174"/>
              <a:ext cx="1618387" cy="32673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00784" y="6354740"/>
                <a:ext cx="4453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84" y="6354740"/>
                <a:ext cx="44531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7733146-A9B2-42A0-B2F2-422191A02B5C}"/>
              </a:ext>
            </a:extLst>
          </p:cNvPr>
          <p:cNvGrpSpPr/>
          <p:nvPr/>
        </p:nvGrpSpPr>
        <p:grpSpPr>
          <a:xfrm>
            <a:off x="2802319" y="1822765"/>
            <a:ext cx="476412" cy="2315341"/>
            <a:chOff x="2802319" y="1822765"/>
            <a:chExt cx="476412" cy="23153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B2A78-79F2-477B-B628-E691D588BB72}"/>
                </a:ext>
              </a:extLst>
            </p:cNvPr>
            <p:cNvSpPr txBox="1"/>
            <p:nvPr/>
          </p:nvSpPr>
          <p:spPr>
            <a:xfrm>
              <a:off x="2860828" y="1822765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79AA94-E8A8-48D2-B95C-CE4930C28AE5}"/>
                </a:ext>
              </a:extLst>
            </p:cNvPr>
            <p:cNvSpPr txBox="1"/>
            <p:nvPr/>
          </p:nvSpPr>
          <p:spPr>
            <a:xfrm>
              <a:off x="2802319" y="26257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.49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6DCC17-5E07-47D2-B887-A1745B96CD49}"/>
                </a:ext>
              </a:extLst>
            </p:cNvPr>
            <p:cNvSpPr txBox="1"/>
            <p:nvPr/>
          </p:nvSpPr>
          <p:spPr>
            <a:xfrm>
              <a:off x="2802319" y="376877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FD0-354E-419B-8770-CBEB15A7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application of shortest paths: airfare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34BC-C92A-4FB6-A7E8-1FE885C3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cities, edges are direct flights, weights are airfare</a:t>
            </a:r>
          </a:p>
          <a:p>
            <a:r>
              <a:rPr lang="en-US" dirty="0"/>
              <a:t>What is the </a:t>
            </a:r>
            <a:r>
              <a:rPr lang="en-US" b="1" dirty="0"/>
              <a:t>cheapest</a:t>
            </a:r>
            <a:r>
              <a:rPr lang="en-US" dirty="0"/>
              <a:t> way to get from LGA to Ithaca?</a:t>
            </a:r>
          </a:p>
          <a:p>
            <a:pPr lvl="1"/>
            <a:r>
              <a:rPr lang="en-US" dirty="0"/>
              <a:t>Presumably you can charter a plane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airline route map">
            <a:extLst>
              <a:ext uri="{FF2B5EF4-FFF2-40B4-BE49-F238E27FC236}">
                <a16:creationId xmlns:a16="http://schemas.microsoft.com/office/drawing/2014/main" id="{C863E5A9-3C80-4D8E-9AE0-992FE9AA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67" y="3429000"/>
            <a:ext cx="4781466" cy="29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5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there is a flight from Boise to El Paso, and back again, that the airline pays you $1 to fly around</a:t>
            </a:r>
          </a:p>
          <a:p>
            <a:r>
              <a:rPr lang="en-US" dirty="0"/>
              <a:t>Further, suppose that you can get to Boise (or El Paso)</a:t>
            </a:r>
          </a:p>
          <a:p>
            <a:r>
              <a:rPr lang="en-US" dirty="0"/>
              <a:t>You can make an arbitrary amount of money by just flying back and forth!</a:t>
            </a:r>
          </a:p>
          <a:p>
            <a:r>
              <a:rPr lang="en-US" dirty="0"/>
              <a:t>This is a cycle in the graph whose sum of weights is negative</a:t>
            </a:r>
          </a:p>
          <a:p>
            <a:r>
              <a:rPr lang="en-US" dirty="0"/>
              <a:t>Easy solution: require positive edge weights</a:t>
            </a:r>
          </a:p>
          <a:p>
            <a:pPr lvl="1"/>
            <a:r>
              <a:rPr lang="en-US" dirty="0"/>
              <a:t>Or maybe detect negative cycles?</a:t>
            </a:r>
          </a:p>
        </p:txBody>
      </p:sp>
    </p:spTree>
    <p:extLst>
      <p:ext uri="{BB962C8B-B14F-4D97-AF65-F5344CB8AC3E}">
        <p14:creationId xmlns:p14="http://schemas.microsoft.com/office/powerpoint/2010/main" val="396964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4095-D34B-4A9B-AC5C-3A86C313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obvious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A354-BBCC-4861-880F-7207160D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fake photographs</a:t>
            </a:r>
          </a:p>
          <a:p>
            <a:r>
              <a:rPr lang="en-US" dirty="0"/>
              <a:t>Speech recognition/predicting stock prices by DTW</a:t>
            </a:r>
          </a:p>
          <a:p>
            <a:r>
              <a:rPr lang="en-US" dirty="0"/>
              <a:t>Pirate grammar!</a:t>
            </a:r>
          </a:p>
          <a:p>
            <a:r>
              <a:rPr lang="en-US" dirty="0"/>
              <a:t>Modeling a student (at end of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6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96E4-9D83-4F9E-9731-228EB40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fake photographs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6B4E-FEF1-4A13-9C89-F362795E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1" cy="4525963"/>
          </a:xfrm>
        </p:spPr>
        <p:txBody>
          <a:bodyPr>
            <a:normAutofit/>
          </a:bodyPr>
          <a:lstStyle/>
          <a:p>
            <a:r>
              <a:rPr lang="en-US" dirty="0"/>
              <a:t>How do we create images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an image, how do you cut out an object from it?</a:t>
            </a:r>
          </a:p>
          <a:p>
            <a:r>
              <a:rPr lang="en-US" dirty="0"/>
              <a:t>You don’t want to manually select the pixels</a:t>
            </a:r>
          </a:p>
        </p:txBody>
      </p:sp>
      <p:pic>
        <p:nvPicPr>
          <p:cNvPr id="9218" name="Picture 2" descr="Image result for photoshop image manipulation examples">
            <a:extLst>
              <a:ext uri="{FF2B5EF4-FFF2-40B4-BE49-F238E27FC236}">
                <a16:creationId xmlns:a16="http://schemas.microsoft.com/office/drawing/2014/main" id="{6C5A1E9B-622B-40B1-85CB-914A5C4C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701" y="1761860"/>
            <a:ext cx="2596342" cy="25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33280</TotalTime>
  <Words>3848</Words>
  <Application>Microsoft Office PowerPoint</Application>
  <PresentationFormat>Widescreen</PresentationFormat>
  <Paragraphs>1208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Comic Sans MS</vt:lpstr>
      <vt:lpstr>Monotype Sorts</vt:lpstr>
      <vt:lpstr>Wingdings</vt:lpstr>
      <vt:lpstr>Presentation2</vt:lpstr>
      <vt:lpstr>CS5112: Algorithms and Data Structures for Applications</vt:lpstr>
      <vt:lpstr>Administrivia</vt:lpstr>
      <vt:lpstr>Lecture Outline</vt:lpstr>
      <vt:lpstr>Two very common approaches in CS</vt:lpstr>
      <vt:lpstr>The shortest path problem</vt:lpstr>
      <vt:lpstr>Obvious application of shortest paths: airfare</vt:lpstr>
      <vt:lpstr>Fixing the problem definition</vt:lpstr>
      <vt:lpstr>Not so obvious applications</vt:lpstr>
      <vt:lpstr>Making fake photographs</vt:lpstr>
      <vt:lpstr>Intelligent scissors</vt:lpstr>
      <vt:lpstr>Dynamic Time Warping (DTW)</vt:lpstr>
      <vt:lpstr>Rules of Pirate grammar</vt:lpstr>
      <vt:lpstr>Pirate grammar as a graph</vt:lpstr>
      <vt:lpstr>Simplified pirate grammar</vt:lpstr>
      <vt:lpstr>How to make this into shortest paths?</vt:lpstr>
      <vt:lpstr>Easy part: Add a fake source and sink</vt:lpstr>
      <vt:lpstr>Algebra to the rescue</vt:lpstr>
      <vt:lpstr>Algebra in action</vt:lpstr>
      <vt:lpstr>Key property of shortest paths</vt:lpstr>
      <vt:lpstr>Shortest paths by increasing budgets</vt:lpstr>
      <vt:lpstr>Example</vt:lpstr>
      <vt:lpstr>Key concepts</vt:lpstr>
      <vt:lpstr>Budget approach is crazy</vt:lpstr>
      <vt:lpstr>Dijkstra’s algorithm</vt:lpstr>
      <vt:lpstr>Choice of edge for a fringe node</vt:lpstr>
      <vt:lpstr>Choice of fringe node</vt:lpstr>
      <vt:lpstr>Shortest path example</vt:lpstr>
      <vt:lpstr>Dijkstra’s algorithm</vt:lpstr>
      <vt:lpstr>Dijkstra's Shortest Path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notes</vt:lpstr>
      <vt:lpstr>Another class of examples</vt:lpstr>
      <vt:lpstr>Trellis graph</vt:lpstr>
      <vt:lpstr>Example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501</cp:revision>
  <dcterms:created xsi:type="dcterms:W3CDTF">2013-08-17T21:02:01Z</dcterms:created>
  <dcterms:modified xsi:type="dcterms:W3CDTF">2019-09-11T20:55:44Z</dcterms:modified>
</cp:coreProperties>
</file>