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2"/>
  </p:notes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7" autoAdjust="0"/>
  </p:normalViewPr>
  <p:slideViewPr>
    <p:cSldViewPr snapToGrid="0">
      <p:cViewPr>
        <p:scale>
          <a:sx n="140" d="100"/>
          <a:sy n="140" d="100"/>
        </p:scale>
        <p:origin x="51" y="144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19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2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97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76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2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14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lgorithm-Design-Jon-Kleinberg/dp/03212953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intosh_startup#Sad_Mac" TargetMode="External"/><Relationship Id="rId2" Type="http://schemas.openxmlformats.org/officeDocument/2006/relationships/hyperlink" Target="https://en.wikipedia.org/wiki/Blue_screen_of_deat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che_hierarch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Sources: Wikipedia; Kevin Wayne,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Kleinberg/</a:t>
            </a:r>
            <a:r>
              <a:rPr lang="en-US" sz="2400" dirty="0" err="1">
                <a:solidFill>
                  <a:schemeClr val="tx1"/>
                </a:solidFill>
                <a:hlinkClick r:id="rId3"/>
              </a:rPr>
              <a:t>Tardos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Data representations and real-world efficiency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15235" name="Freeform 3"/>
          <p:cNvSpPr>
            <a:spLocks/>
          </p:cNvSpPr>
          <p:nvPr/>
        </p:nvSpPr>
        <p:spPr bwMode="auto">
          <a:xfrm>
            <a:off x="4224339" y="4587876"/>
            <a:ext cx="1616075" cy="365125"/>
          </a:xfrm>
          <a:custGeom>
            <a:avLst/>
            <a:gdLst>
              <a:gd name="T0" fmla="*/ 1 w 450"/>
              <a:gd name="T1" fmla="*/ 0 h 221"/>
              <a:gd name="T2" fmla="*/ 0 w 450"/>
              <a:gd name="T3" fmla="*/ 221 h 221"/>
              <a:gd name="T4" fmla="*/ 447 w 450"/>
              <a:gd name="T5" fmla="*/ 221 h 221"/>
              <a:gd name="T6" fmla="*/ 450 w 450"/>
              <a:gd name="T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0" h="221">
                <a:moveTo>
                  <a:pt x="1" y="0"/>
                </a:moveTo>
                <a:lnTo>
                  <a:pt x="0" y="221"/>
                </a:lnTo>
                <a:lnTo>
                  <a:pt x="447" y="221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15236" name="Freeform 4"/>
          <p:cNvSpPr>
            <a:spLocks/>
          </p:cNvSpPr>
          <p:nvPr/>
        </p:nvSpPr>
        <p:spPr bwMode="auto">
          <a:xfrm flipH="1">
            <a:off x="4724400" y="4587876"/>
            <a:ext cx="1651000" cy="365125"/>
          </a:xfrm>
          <a:custGeom>
            <a:avLst/>
            <a:gdLst>
              <a:gd name="T0" fmla="*/ 1 w 450"/>
              <a:gd name="T1" fmla="*/ 0 h 221"/>
              <a:gd name="T2" fmla="*/ 0 w 450"/>
              <a:gd name="T3" fmla="*/ 221 h 221"/>
              <a:gd name="T4" fmla="*/ 447 w 450"/>
              <a:gd name="T5" fmla="*/ 221 h 221"/>
              <a:gd name="T6" fmla="*/ 450 w 450"/>
              <a:gd name="T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0" h="221">
                <a:moveTo>
                  <a:pt x="1" y="0"/>
                </a:moveTo>
                <a:lnTo>
                  <a:pt x="0" y="221"/>
                </a:lnTo>
                <a:lnTo>
                  <a:pt x="447" y="221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015237" name="Group 5"/>
          <p:cNvGrpSpPr>
            <a:grpSpLocks/>
          </p:cNvGrpSpPr>
          <p:nvPr/>
        </p:nvGrpSpPr>
        <p:grpSpPr bwMode="auto">
          <a:xfrm>
            <a:off x="3189288" y="2263779"/>
            <a:ext cx="5649912" cy="369888"/>
            <a:chOff x="1296" y="1942"/>
            <a:chExt cx="3559" cy="233"/>
          </a:xfrm>
        </p:grpSpPr>
        <p:grpSp>
          <p:nvGrpSpPr>
            <p:cNvPr id="2015238" name="Group 6"/>
            <p:cNvGrpSpPr>
              <a:grpSpLocks/>
            </p:cNvGrpSpPr>
            <p:nvPr/>
          </p:nvGrpSpPr>
          <p:grpSpPr bwMode="auto">
            <a:xfrm>
              <a:off x="1296" y="1942"/>
              <a:ext cx="679" cy="233"/>
              <a:chOff x="1676" y="2002"/>
              <a:chExt cx="679" cy="233"/>
            </a:xfrm>
          </p:grpSpPr>
          <p:sp>
            <p:nvSpPr>
              <p:cNvPr id="2015239" name="Text Box 7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15240" name="Text Box 8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15241" name="Line 9"/>
            <p:cNvSpPr>
              <a:spLocks noChangeShapeType="1"/>
            </p:cNvSpPr>
            <p:nvPr/>
          </p:nvSpPr>
          <p:spPr bwMode="auto">
            <a:xfrm>
              <a:off x="1807" y="205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15242" name="Group 10"/>
            <p:cNvGrpSpPr>
              <a:grpSpLocks/>
            </p:cNvGrpSpPr>
            <p:nvPr/>
          </p:nvGrpSpPr>
          <p:grpSpPr bwMode="auto">
            <a:xfrm>
              <a:off x="2256" y="1942"/>
              <a:ext cx="679" cy="233"/>
              <a:chOff x="1676" y="2002"/>
              <a:chExt cx="679" cy="233"/>
            </a:xfrm>
          </p:grpSpPr>
          <p:sp>
            <p:nvSpPr>
              <p:cNvPr id="2015243" name="Text Box 11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15244" name="Text Box 12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15245" name="Line 13"/>
            <p:cNvSpPr>
              <a:spLocks noChangeShapeType="1"/>
            </p:cNvSpPr>
            <p:nvPr/>
          </p:nvSpPr>
          <p:spPr bwMode="auto">
            <a:xfrm>
              <a:off x="2767" y="205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15246" name="Group 14"/>
            <p:cNvGrpSpPr>
              <a:grpSpLocks/>
            </p:cNvGrpSpPr>
            <p:nvPr/>
          </p:nvGrpSpPr>
          <p:grpSpPr bwMode="auto">
            <a:xfrm>
              <a:off x="3216" y="1942"/>
              <a:ext cx="679" cy="233"/>
              <a:chOff x="1676" y="2002"/>
              <a:chExt cx="679" cy="233"/>
            </a:xfrm>
          </p:grpSpPr>
          <p:sp>
            <p:nvSpPr>
              <p:cNvPr id="2015247" name="Text Box 15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15248" name="Text Box 16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15249" name="Line 17"/>
            <p:cNvSpPr>
              <a:spLocks noChangeShapeType="1"/>
            </p:cNvSpPr>
            <p:nvPr/>
          </p:nvSpPr>
          <p:spPr bwMode="auto">
            <a:xfrm>
              <a:off x="3727" y="205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15250" name="Group 18"/>
            <p:cNvGrpSpPr>
              <a:grpSpLocks/>
            </p:cNvGrpSpPr>
            <p:nvPr/>
          </p:nvGrpSpPr>
          <p:grpSpPr bwMode="auto">
            <a:xfrm>
              <a:off x="4176" y="1942"/>
              <a:ext cx="679" cy="233"/>
              <a:chOff x="1676" y="2002"/>
              <a:chExt cx="679" cy="233"/>
            </a:xfrm>
          </p:grpSpPr>
          <p:sp>
            <p:nvSpPr>
              <p:cNvPr id="2015251" name="Text Box 19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15252" name="Text Box 20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2015253" name="Freeform 21"/>
          <p:cNvSpPr>
            <a:spLocks/>
          </p:cNvSpPr>
          <p:nvPr/>
        </p:nvSpPr>
        <p:spPr bwMode="auto">
          <a:xfrm>
            <a:off x="5241926" y="4587876"/>
            <a:ext cx="1616075" cy="365125"/>
          </a:xfrm>
          <a:custGeom>
            <a:avLst/>
            <a:gdLst>
              <a:gd name="T0" fmla="*/ 1 w 450"/>
              <a:gd name="T1" fmla="*/ 0 h 221"/>
              <a:gd name="T2" fmla="*/ 0 w 450"/>
              <a:gd name="T3" fmla="*/ 221 h 221"/>
              <a:gd name="T4" fmla="*/ 447 w 450"/>
              <a:gd name="T5" fmla="*/ 221 h 221"/>
              <a:gd name="T6" fmla="*/ 450 w 450"/>
              <a:gd name="T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0" h="221">
                <a:moveTo>
                  <a:pt x="1" y="0"/>
                </a:moveTo>
                <a:lnTo>
                  <a:pt x="0" y="221"/>
                </a:lnTo>
                <a:lnTo>
                  <a:pt x="447" y="221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015254" name="Group 22"/>
          <p:cNvGrpSpPr>
            <a:grpSpLocks/>
          </p:cNvGrpSpPr>
          <p:nvPr/>
        </p:nvGrpSpPr>
        <p:grpSpPr bwMode="auto">
          <a:xfrm>
            <a:off x="3398838" y="3625849"/>
            <a:ext cx="4881562" cy="904875"/>
            <a:chOff x="1676" y="1666"/>
            <a:chExt cx="3075" cy="570"/>
          </a:xfrm>
        </p:grpSpPr>
        <p:grpSp>
          <p:nvGrpSpPr>
            <p:cNvPr id="2015255" name="Group 23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15256" name="Text Box 24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15257" name="Text Box 25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15258" name="Text Box 26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2015259" name="Group 27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1526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15261" name="Text Box 29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15262" name="Text Box 30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15263" name="Group 31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15264" name="Text Box 32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15265" name="Text Box 33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15266" name="Text Box 34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15267" name="Group 35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15268" name="Text Box 36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15269" name="Text Box 37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15270" name="Text Box 38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15271" name="Group 39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15272" name="Text Box 40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15273" name="Text Box 41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015274" name="Text Box 42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</p:grpSp>
        <p:grpSp>
          <p:nvGrpSpPr>
            <p:cNvPr id="2015275" name="Group 43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15276" name="Text Box 44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15277" name="Text Box 45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15278" name="Text Box 46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3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every item in a list</a:t>
            </a: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Start at the first cell, M(1) and M(2)</a:t>
            </a:r>
          </a:p>
          <a:p>
            <a:r>
              <a:rPr lang="en-US" altLang="en-US"/>
              <a:t>Access the first value, M(1)</a:t>
            </a:r>
          </a:p>
          <a:p>
            <a:r>
              <a:rPr lang="en-US" altLang="en-US"/>
              <a:t>The next cell is at location v=M(2)</a:t>
            </a:r>
          </a:p>
          <a:p>
            <a:r>
              <a:rPr lang="en-US" altLang="en-US"/>
              <a:t>If v = 0, we are done</a:t>
            </a:r>
          </a:p>
          <a:p>
            <a:r>
              <a:rPr lang="en-US" altLang="en-US"/>
              <a:t>Otherwise, access the next value, M(v)</a:t>
            </a:r>
          </a:p>
          <a:p>
            <a:r>
              <a:rPr lang="en-US" altLang="en-US"/>
              <a:t>The next cell is at location v’ = M(v+1)</a:t>
            </a:r>
          </a:p>
          <a:p>
            <a:r>
              <a:rPr lang="en-US" altLang="en-US"/>
              <a:t>Keep on going until the next cell is at location k, such that M(k+1) = 0</a:t>
            </a:r>
          </a:p>
        </p:txBody>
      </p:sp>
    </p:spTree>
    <p:extLst>
      <p:ext uri="{BB962C8B-B14F-4D97-AF65-F5344CB8AC3E}">
        <p14:creationId xmlns:p14="http://schemas.microsoft.com/office/powerpoint/2010/main" val="33276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 header</a:t>
            </a:r>
          </a:p>
        </p:txBody>
      </p:sp>
      <p:sp>
        <p:nvSpPr>
          <p:cNvPr id="202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can represent the linked list just by the initial cell, but this is problematic</a:t>
            </a:r>
          </a:p>
          <a:p>
            <a:pPr lvl="1"/>
            <a:r>
              <a:rPr lang="en-US" altLang="en-US" dirty="0"/>
              <a:t>Think about deleting the last cell!</a:t>
            </a:r>
          </a:p>
          <a:p>
            <a:pPr lvl="1"/>
            <a:r>
              <a:rPr lang="en-US" altLang="en-US" dirty="0"/>
              <a:t>More subtly, it’s also a problem for insertion</a:t>
            </a:r>
          </a:p>
          <a:p>
            <a:r>
              <a:rPr lang="en-US" altLang="en-US" dirty="0"/>
              <a:t>Instead, we will have a few entries in M that are not cells, but instead hold some information about the list</a:t>
            </a:r>
          </a:p>
          <a:p>
            <a:pPr lvl="1"/>
            <a:r>
              <a:rPr lang="en-US" altLang="en-US" dirty="0"/>
              <a:t>Specifically, a pointer to the first </a:t>
            </a:r>
            <a:r>
              <a:rPr lang="en-US" altLang="en-US" dirty="0" smtClean="0"/>
              <a:t>element, we use M[1]</a:t>
            </a:r>
            <a:endParaRPr lang="en-US" altLang="en-US" dirty="0"/>
          </a:p>
          <a:p>
            <a:pPr lvl="1"/>
            <a:r>
              <a:rPr lang="en-US" altLang="en-US" dirty="0"/>
              <a:t>Having a counter is also useful at </a:t>
            </a:r>
            <a:r>
              <a:rPr lang="en-US" altLang="en-US" dirty="0" smtClean="0"/>
              <a:t>times, we use M[2]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9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and delete</a:t>
            </a:r>
          </a:p>
        </p:txBody>
      </p:sp>
      <p:sp>
        <p:nvSpPr>
          <p:cNvPr id="202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insert an element, </a:t>
            </a:r>
            <a:r>
              <a:rPr lang="en-US" altLang="en-US" dirty="0" smtClean="0"/>
              <a:t>create </a:t>
            </a:r>
            <a:r>
              <a:rPr lang="en-US" altLang="en-US" dirty="0"/>
              <a:t>a new cell and splice it into the list</a:t>
            </a:r>
          </a:p>
          <a:p>
            <a:pPr lvl="1"/>
            <a:r>
              <a:rPr lang="en-US" altLang="en-US" dirty="0"/>
              <a:t>Various places it could go</a:t>
            </a:r>
          </a:p>
          <a:p>
            <a:pPr lvl="1"/>
            <a:r>
              <a:rPr lang="en-US" altLang="en-US" dirty="0"/>
              <a:t>Need to update header info, and the cell (if any) before the new one</a:t>
            </a:r>
          </a:p>
          <a:p>
            <a:r>
              <a:rPr lang="en-US" altLang="en-US" dirty="0"/>
              <a:t>To delete an element we simply need to update the header and to change some pointers</a:t>
            </a:r>
          </a:p>
          <a:p>
            <a:pPr lvl="1"/>
            <a:r>
              <a:rPr lang="en-US" altLang="en-US" dirty="0"/>
              <a:t>Basically, need to “skip over” deleted element</a:t>
            </a:r>
          </a:p>
        </p:txBody>
      </p:sp>
    </p:spTree>
    <p:extLst>
      <p:ext uri="{BB962C8B-B14F-4D97-AF65-F5344CB8AC3E}">
        <p14:creationId xmlns:p14="http://schemas.microsoft.com/office/powerpoint/2010/main" val="42445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 with header</a:t>
            </a:r>
          </a:p>
        </p:txBody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00382"/>
            <a:ext cx="1097280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Initial list:</a:t>
            </a:r>
          </a:p>
          <a:p>
            <a:endParaRPr lang="en-US" altLang="en-US"/>
          </a:p>
          <a:p>
            <a:r>
              <a:rPr lang="en-US" altLang="en-US"/>
              <a:t>Insert (end):</a:t>
            </a:r>
          </a:p>
          <a:p>
            <a:endParaRPr lang="en-US" altLang="en-US"/>
          </a:p>
          <a:p>
            <a:r>
              <a:rPr lang="en-US" altLang="en-US"/>
              <a:t>Insert (start):</a:t>
            </a:r>
          </a:p>
          <a:p>
            <a:endParaRPr lang="en-US" altLang="en-US"/>
          </a:p>
          <a:p>
            <a:r>
              <a:rPr lang="en-US" altLang="en-US"/>
              <a:t>Delete (end):</a:t>
            </a:r>
          </a:p>
          <a:p>
            <a:endParaRPr lang="en-US" altLang="en-US"/>
          </a:p>
          <a:p>
            <a:r>
              <a:rPr lang="en-US" altLang="en-US"/>
              <a:t>Delete (start):</a:t>
            </a:r>
          </a:p>
        </p:txBody>
      </p:sp>
      <p:grpSp>
        <p:nvGrpSpPr>
          <p:cNvPr id="2029572" name="Group 4"/>
          <p:cNvGrpSpPr>
            <a:grpSpLocks/>
          </p:cNvGrpSpPr>
          <p:nvPr/>
        </p:nvGrpSpPr>
        <p:grpSpPr bwMode="auto">
          <a:xfrm>
            <a:off x="5292726" y="1535229"/>
            <a:ext cx="4881563" cy="904875"/>
            <a:chOff x="1676" y="1666"/>
            <a:chExt cx="3075" cy="570"/>
          </a:xfrm>
        </p:grpSpPr>
        <p:grpSp>
          <p:nvGrpSpPr>
            <p:cNvPr id="2029573" name="Group 5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29574" name="Text Box 6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575" name="Text Box 7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29576" name="Text Box 8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029577" name="Group 9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29578" name="Text Box 10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579" name="Text Box 11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29580" name="Text Box 12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581" name="Group 13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29582" name="Text Box 14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029583" name="Text Box 15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584" name="Text Box 16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585" name="Group 17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29586" name="Text Box 18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29587" name="Text Box 19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588" name="Text Box 20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29589" name="Group 21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29590" name="Text Box 22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2029591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2029592" name="Text Box 24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</p:grpSp>
        <p:grpSp>
          <p:nvGrpSpPr>
            <p:cNvPr id="2029593" name="Group 25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29594" name="Text Box 26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29595" name="Text Box 27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29596" name="Text Box 28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  <p:grpSp>
        <p:nvGrpSpPr>
          <p:cNvPr id="2029597" name="Group 29"/>
          <p:cNvGrpSpPr>
            <a:grpSpLocks/>
          </p:cNvGrpSpPr>
          <p:nvPr/>
        </p:nvGrpSpPr>
        <p:grpSpPr bwMode="auto">
          <a:xfrm>
            <a:off x="5292726" y="2541704"/>
            <a:ext cx="4881563" cy="904875"/>
            <a:chOff x="1676" y="1666"/>
            <a:chExt cx="3075" cy="570"/>
          </a:xfrm>
        </p:grpSpPr>
        <p:grpSp>
          <p:nvGrpSpPr>
            <p:cNvPr id="2029598" name="Group 30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29599" name="Text Box 31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600" name="Text Box 32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29601" name="Text Box 33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029602" name="Group 34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2960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04" name="Text Box 36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29605" name="Text Box 37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606" name="Group 38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29607" name="Text Box 39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29608" name="Text Box 40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09" name="Text Box 41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610" name="Group 42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29611" name="Text Box 43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29612" name="Text Box 44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613" name="Text Box 45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29614" name="Group 46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29615" name="Text Box 47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b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2029616" name="Text Box 48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029617" name="Text Box 49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2029618" name="Group 50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29619" name="Text Box 51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29620" name="Text Box 52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29621" name="Text Box 53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  <p:grpSp>
        <p:nvGrpSpPr>
          <p:cNvPr id="2029622" name="Group 54"/>
          <p:cNvGrpSpPr>
            <a:grpSpLocks/>
          </p:cNvGrpSpPr>
          <p:nvPr/>
        </p:nvGrpSpPr>
        <p:grpSpPr bwMode="auto">
          <a:xfrm>
            <a:off x="5292726" y="3548179"/>
            <a:ext cx="4881563" cy="904875"/>
            <a:chOff x="1676" y="1666"/>
            <a:chExt cx="3075" cy="570"/>
          </a:xfrm>
        </p:grpSpPr>
        <p:grpSp>
          <p:nvGrpSpPr>
            <p:cNvPr id="2029623" name="Group 55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29624" name="Text Box 56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29625" name="Text Box 57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29626" name="Text Box 58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029627" name="Group 59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29628" name="Text Box 60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29" name="Text Box 61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29630" name="Text Box 62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631" name="Group 63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29632" name="Text Box 64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029633" name="Text Box 65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34" name="Text Box 66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635" name="Group 67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29636" name="Text Box 68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29637" name="Text Box 69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638" name="Text Box 70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29639" name="Group 71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29640" name="Text Box 72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b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S</a:t>
                </a:r>
              </a:p>
            </p:txBody>
          </p:sp>
          <p:sp>
            <p:nvSpPr>
              <p:cNvPr id="2029641" name="Text Box 73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642" name="Text Box 74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2029643" name="Group 75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29644" name="Text Box 76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29645" name="Text Box 77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29646" name="Text Box 78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  <p:grpSp>
        <p:nvGrpSpPr>
          <p:cNvPr id="2029647" name="Group 79"/>
          <p:cNvGrpSpPr>
            <a:grpSpLocks/>
          </p:cNvGrpSpPr>
          <p:nvPr/>
        </p:nvGrpSpPr>
        <p:grpSpPr bwMode="auto">
          <a:xfrm>
            <a:off x="5292726" y="5562720"/>
            <a:ext cx="4881563" cy="904875"/>
            <a:chOff x="1676" y="1666"/>
            <a:chExt cx="3075" cy="570"/>
          </a:xfrm>
        </p:grpSpPr>
        <p:grpSp>
          <p:nvGrpSpPr>
            <p:cNvPr id="2029648" name="Group 80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29649" name="Text Box 81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29650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51" name="Text Box 83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029652" name="Group 84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29653" name="Text Box 85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54" name="Text Box 86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29655" name="Text Box 87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656" name="Group 88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29657" name="Text Box 89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029658" name="Text Box 90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59" name="Text Box 91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660" name="Group 92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29661" name="Text Box 93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29662" name="Text Box 94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663" name="Text Box 95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29664" name="Group 96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29665" name="Text Box 97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2029666" name="Text Box 98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2029667" name="Text Box 99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</p:grpSp>
        <p:grpSp>
          <p:nvGrpSpPr>
            <p:cNvPr id="2029668" name="Group 100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29669" name="Text Box 101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29670" name="Text Box 102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29671" name="Text Box 103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  <p:grpSp>
        <p:nvGrpSpPr>
          <p:cNvPr id="2029672" name="Group 104"/>
          <p:cNvGrpSpPr>
            <a:grpSpLocks/>
          </p:cNvGrpSpPr>
          <p:nvPr/>
        </p:nvGrpSpPr>
        <p:grpSpPr bwMode="auto">
          <a:xfrm>
            <a:off x="5294313" y="4554654"/>
            <a:ext cx="4881562" cy="904875"/>
            <a:chOff x="1676" y="1666"/>
            <a:chExt cx="3075" cy="570"/>
          </a:xfrm>
        </p:grpSpPr>
        <p:grpSp>
          <p:nvGrpSpPr>
            <p:cNvPr id="2029673" name="Group 105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29674" name="Text Box 106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675" name="Text Box 107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76" name="Text Box 108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029677" name="Group 109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29678" name="Text Box 110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79" name="Text Box 111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29680" name="Text Box 112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29681" name="Group 113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29682" name="Text Box 114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029683" name="Text Box 115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29684" name="Text Box 116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2029685" name="Group 117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29686" name="Text Box 118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29687" name="Text Box 119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29688" name="Text Box 120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29689" name="Group 121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29690" name="Text Box 122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2029691" name="Text Box 123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2029692" name="Text Box 124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X</a:t>
                </a:r>
              </a:p>
            </p:txBody>
          </p:sp>
        </p:grpSp>
        <p:grpSp>
          <p:nvGrpSpPr>
            <p:cNvPr id="2029693" name="Group 125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29694" name="Text Box 126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29695" name="Text Box 127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29696" name="Text Box 128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23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57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 and deques</a:t>
            </a:r>
          </a:p>
        </p:txBody>
      </p:sp>
      <p:sp>
        <p:nvSpPr>
          <p:cNvPr id="203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Linked lists support insertion/deletion at beginning or end</a:t>
            </a:r>
          </a:p>
          <a:p>
            <a:pPr lvl="1"/>
            <a:r>
              <a:rPr lang="en-US" altLang="en-US" dirty="0"/>
              <a:t>What is the complexity of these 4 operations?</a:t>
            </a:r>
          </a:p>
          <a:p>
            <a:pPr lvl="1"/>
            <a:r>
              <a:rPr lang="en-US" altLang="en-US" dirty="0"/>
              <a:t>Is this a good way to implement queues?</a:t>
            </a:r>
          </a:p>
          <a:p>
            <a:r>
              <a:rPr lang="en-US" altLang="en-US" dirty="0"/>
              <a:t>How do we modify linked lists so that we can delete from the end in constant time?</a:t>
            </a:r>
          </a:p>
          <a:p>
            <a:pPr lvl="1"/>
            <a:r>
              <a:rPr lang="en-US" altLang="en-US" dirty="0"/>
              <a:t>We clearly need a pointer to the last element in the header</a:t>
            </a:r>
          </a:p>
          <a:p>
            <a:pPr lvl="2"/>
            <a:r>
              <a:rPr lang="en-US" altLang="en-US" dirty="0"/>
              <a:t>But this is not enough!</a:t>
            </a:r>
          </a:p>
        </p:txBody>
      </p:sp>
    </p:spTree>
    <p:extLst>
      <p:ext uri="{BB962C8B-B14F-4D97-AF65-F5344CB8AC3E}">
        <p14:creationId xmlns:p14="http://schemas.microsoft.com/office/powerpoint/2010/main" val="4128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Doubly linked lists</a:t>
            </a:r>
          </a:p>
        </p:txBody>
      </p:sp>
      <p:grpSp>
        <p:nvGrpSpPr>
          <p:cNvPr id="2032673" name="Group 33"/>
          <p:cNvGrpSpPr>
            <a:grpSpLocks/>
          </p:cNvGrpSpPr>
          <p:nvPr/>
        </p:nvGrpSpPr>
        <p:grpSpPr bwMode="auto">
          <a:xfrm>
            <a:off x="3505201" y="1730378"/>
            <a:ext cx="5649913" cy="369888"/>
            <a:chOff x="1248" y="1522"/>
            <a:chExt cx="3559" cy="233"/>
          </a:xfrm>
        </p:grpSpPr>
        <p:grpSp>
          <p:nvGrpSpPr>
            <p:cNvPr id="2032674" name="Group 34"/>
            <p:cNvGrpSpPr>
              <a:grpSpLocks/>
            </p:cNvGrpSpPr>
            <p:nvPr/>
          </p:nvGrpSpPr>
          <p:grpSpPr bwMode="auto">
            <a:xfrm>
              <a:off x="1248" y="1522"/>
              <a:ext cx="679" cy="233"/>
              <a:chOff x="1676" y="2002"/>
              <a:chExt cx="679" cy="233"/>
            </a:xfrm>
          </p:grpSpPr>
          <p:sp>
            <p:nvSpPr>
              <p:cNvPr id="2032675" name="Text Box 35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32676" name="Text Box 36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32677" name="Line 37"/>
            <p:cNvSpPr>
              <a:spLocks noChangeShapeType="1"/>
            </p:cNvSpPr>
            <p:nvPr/>
          </p:nvSpPr>
          <p:spPr bwMode="auto">
            <a:xfrm>
              <a:off x="175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32678" name="Group 38"/>
            <p:cNvGrpSpPr>
              <a:grpSpLocks/>
            </p:cNvGrpSpPr>
            <p:nvPr/>
          </p:nvGrpSpPr>
          <p:grpSpPr bwMode="auto">
            <a:xfrm>
              <a:off x="2208" y="1522"/>
              <a:ext cx="679" cy="233"/>
              <a:chOff x="1676" y="2002"/>
              <a:chExt cx="679" cy="233"/>
            </a:xfrm>
          </p:grpSpPr>
          <p:sp>
            <p:nvSpPr>
              <p:cNvPr id="2032679" name="Text Box 39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32680" name="Text Box 40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32681" name="Line 41"/>
            <p:cNvSpPr>
              <a:spLocks noChangeShapeType="1"/>
            </p:cNvSpPr>
            <p:nvPr/>
          </p:nvSpPr>
          <p:spPr bwMode="auto">
            <a:xfrm>
              <a:off x="271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32682" name="Group 42"/>
            <p:cNvGrpSpPr>
              <a:grpSpLocks/>
            </p:cNvGrpSpPr>
            <p:nvPr/>
          </p:nvGrpSpPr>
          <p:grpSpPr bwMode="auto">
            <a:xfrm>
              <a:off x="3168" y="1522"/>
              <a:ext cx="679" cy="233"/>
              <a:chOff x="1676" y="2002"/>
              <a:chExt cx="679" cy="233"/>
            </a:xfrm>
          </p:grpSpPr>
          <p:sp>
            <p:nvSpPr>
              <p:cNvPr id="2032683" name="Text Box 43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32684" name="Text Box 44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32685" name="Line 45"/>
            <p:cNvSpPr>
              <a:spLocks noChangeShapeType="1"/>
            </p:cNvSpPr>
            <p:nvPr/>
          </p:nvSpPr>
          <p:spPr bwMode="auto">
            <a:xfrm>
              <a:off x="367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32686" name="Group 46"/>
            <p:cNvGrpSpPr>
              <a:grpSpLocks/>
            </p:cNvGrpSpPr>
            <p:nvPr/>
          </p:nvGrpSpPr>
          <p:grpSpPr bwMode="auto">
            <a:xfrm>
              <a:off x="4128" y="1522"/>
              <a:ext cx="679" cy="233"/>
              <a:chOff x="1676" y="2002"/>
              <a:chExt cx="679" cy="233"/>
            </a:xfrm>
          </p:grpSpPr>
          <p:sp>
            <p:nvSpPr>
              <p:cNvPr id="2032687" name="Text Box 47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32688" name="Text Box 48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2032696" name="Group 56"/>
          <p:cNvGrpSpPr>
            <a:grpSpLocks/>
          </p:cNvGrpSpPr>
          <p:nvPr/>
        </p:nvGrpSpPr>
        <p:grpSpPr bwMode="auto">
          <a:xfrm>
            <a:off x="2074863" y="3878268"/>
            <a:ext cx="8043862" cy="369888"/>
            <a:chOff x="347" y="2443"/>
            <a:chExt cx="5067" cy="233"/>
          </a:xfrm>
        </p:grpSpPr>
        <p:grpSp>
          <p:nvGrpSpPr>
            <p:cNvPr id="2032660" name="Group 20"/>
            <p:cNvGrpSpPr>
              <a:grpSpLocks/>
            </p:cNvGrpSpPr>
            <p:nvPr/>
          </p:nvGrpSpPr>
          <p:grpSpPr bwMode="auto">
            <a:xfrm>
              <a:off x="4399" y="2443"/>
              <a:ext cx="1015" cy="233"/>
              <a:chOff x="3792" y="2470"/>
              <a:chExt cx="1015" cy="233"/>
            </a:xfrm>
          </p:grpSpPr>
          <p:sp>
            <p:nvSpPr>
              <p:cNvPr id="2032657" name="Text Box 17"/>
              <p:cNvSpPr txBox="1">
                <a:spLocks noChangeArrowheads="1"/>
              </p:cNvSpPr>
              <p:nvPr/>
            </p:nvSpPr>
            <p:spPr bwMode="auto">
              <a:xfrm>
                <a:off x="413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32658" name="Text Box 18"/>
              <p:cNvSpPr txBox="1">
                <a:spLocks noChangeArrowheads="1"/>
              </p:cNvSpPr>
              <p:nvPr/>
            </p:nvSpPr>
            <p:spPr bwMode="auto">
              <a:xfrm>
                <a:off x="447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32659" name="Text Box 19"/>
              <p:cNvSpPr txBox="1">
                <a:spLocks noChangeArrowheads="1"/>
              </p:cNvSpPr>
              <p:nvPr/>
            </p:nvSpPr>
            <p:spPr bwMode="auto">
              <a:xfrm>
                <a:off x="3792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32661" name="Group 21"/>
            <p:cNvGrpSpPr>
              <a:grpSpLocks/>
            </p:cNvGrpSpPr>
            <p:nvPr/>
          </p:nvGrpSpPr>
          <p:grpSpPr bwMode="auto">
            <a:xfrm>
              <a:off x="3032" y="2443"/>
              <a:ext cx="1015" cy="233"/>
              <a:chOff x="3792" y="2470"/>
              <a:chExt cx="1015" cy="233"/>
            </a:xfrm>
          </p:grpSpPr>
          <p:sp>
            <p:nvSpPr>
              <p:cNvPr id="2032662" name="Text Box 22"/>
              <p:cNvSpPr txBox="1">
                <a:spLocks noChangeArrowheads="1"/>
              </p:cNvSpPr>
              <p:nvPr/>
            </p:nvSpPr>
            <p:spPr bwMode="auto">
              <a:xfrm>
                <a:off x="413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32663" name="Text Box 23"/>
              <p:cNvSpPr txBox="1">
                <a:spLocks noChangeArrowheads="1"/>
              </p:cNvSpPr>
              <p:nvPr/>
            </p:nvSpPr>
            <p:spPr bwMode="auto">
              <a:xfrm>
                <a:off x="447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32664" name="Text Box 24"/>
              <p:cNvSpPr txBox="1">
                <a:spLocks noChangeArrowheads="1"/>
              </p:cNvSpPr>
              <p:nvPr/>
            </p:nvSpPr>
            <p:spPr bwMode="auto">
              <a:xfrm>
                <a:off x="3792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32665" name="Group 25"/>
            <p:cNvGrpSpPr>
              <a:grpSpLocks/>
            </p:cNvGrpSpPr>
            <p:nvPr/>
          </p:nvGrpSpPr>
          <p:grpSpPr bwMode="auto">
            <a:xfrm>
              <a:off x="1671" y="2443"/>
              <a:ext cx="1015" cy="233"/>
              <a:chOff x="3792" y="2470"/>
              <a:chExt cx="1015" cy="233"/>
            </a:xfrm>
          </p:grpSpPr>
          <p:sp>
            <p:nvSpPr>
              <p:cNvPr id="2032666" name="Text Box 26"/>
              <p:cNvSpPr txBox="1">
                <a:spLocks noChangeArrowheads="1"/>
              </p:cNvSpPr>
              <p:nvPr/>
            </p:nvSpPr>
            <p:spPr bwMode="auto">
              <a:xfrm>
                <a:off x="413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32667" name="Text Box 27"/>
              <p:cNvSpPr txBox="1">
                <a:spLocks noChangeArrowheads="1"/>
              </p:cNvSpPr>
              <p:nvPr/>
            </p:nvSpPr>
            <p:spPr bwMode="auto">
              <a:xfrm>
                <a:off x="447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32668" name="Text Box 28"/>
              <p:cNvSpPr txBox="1">
                <a:spLocks noChangeArrowheads="1"/>
              </p:cNvSpPr>
              <p:nvPr/>
            </p:nvSpPr>
            <p:spPr bwMode="auto">
              <a:xfrm>
                <a:off x="3792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32669" name="Group 29"/>
            <p:cNvGrpSpPr>
              <a:grpSpLocks/>
            </p:cNvGrpSpPr>
            <p:nvPr/>
          </p:nvGrpSpPr>
          <p:grpSpPr bwMode="auto">
            <a:xfrm>
              <a:off x="347" y="2443"/>
              <a:ext cx="1015" cy="233"/>
              <a:chOff x="3792" y="2470"/>
              <a:chExt cx="1015" cy="233"/>
            </a:xfrm>
          </p:grpSpPr>
          <p:sp>
            <p:nvSpPr>
              <p:cNvPr id="2032670" name="Text Box 30"/>
              <p:cNvSpPr txBox="1">
                <a:spLocks noChangeArrowheads="1"/>
              </p:cNvSpPr>
              <p:nvPr/>
            </p:nvSpPr>
            <p:spPr bwMode="auto">
              <a:xfrm>
                <a:off x="413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32671" name="Text Box 31"/>
              <p:cNvSpPr txBox="1">
                <a:spLocks noChangeArrowheads="1"/>
              </p:cNvSpPr>
              <p:nvPr/>
            </p:nvSpPr>
            <p:spPr bwMode="auto">
              <a:xfrm>
                <a:off x="447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32672" name="Text Box 32"/>
              <p:cNvSpPr txBox="1">
                <a:spLocks noChangeArrowheads="1"/>
              </p:cNvSpPr>
              <p:nvPr/>
            </p:nvSpPr>
            <p:spPr bwMode="auto">
              <a:xfrm>
                <a:off x="3792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32655" name="Line 15"/>
            <p:cNvSpPr>
              <a:spLocks noChangeShapeType="1"/>
            </p:cNvSpPr>
            <p:nvPr/>
          </p:nvSpPr>
          <p:spPr bwMode="auto">
            <a:xfrm>
              <a:off x="3937" y="2640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32689" name="Line 49"/>
            <p:cNvSpPr>
              <a:spLocks noChangeShapeType="1"/>
            </p:cNvSpPr>
            <p:nvPr/>
          </p:nvSpPr>
          <p:spPr bwMode="auto">
            <a:xfrm>
              <a:off x="2575" y="2640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32690" name="Line 50"/>
            <p:cNvSpPr>
              <a:spLocks noChangeShapeType="1"/>
            </p:cNvSpPr>
            <p:nvPr/>
          </p:nvSpPr>
          <p:spPr bwMode="auto">
            <a:xfrm>
              <a:off x="1213" y="2640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32697" name="Group 57"/>
          <p:cNvGrpSpPr>
            <a:grpSpLocks/>
          </p:cNvGrpSpPr>
          <p:nvPr/>
        </p:nvGrpSpPr>
        <p:grpSpPr bwMode="auto">
          <a:xfrm>
            <a:off x="3706813" y="3943350"/>
            <a:ext cx="4989512" cy="0"/>
            <a:chOff x="1375" y="2484"/>
            <a:chExt cx="3143" cy="0"/>
          </a:xfrm>
        </p:grpSpPr>
        <p:sp>
          <p:nvSpPr>
            <p:cNvPr id="2032693" name="Line 53"/>
            <p:cNvSpPr>
              <a:spLocks noChangeShapeType="1"/>
            </p:cNvSpPr>
            <p:nvPr/>
          </p:nvSpPr>
          <p:spPr bwMode="auto">
            <a:xfrm flipH="1">
              <a:off x="1375" y="2484"/>
              <a:ext cx="44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32694" name="Line 54"/>
            <p:cNvSpPr>
              <a:spLocks noChangeShapeType="1"/>
            </p:cNvSpPr>
            <p:nvPr/>
          </p:nvSpPr>
          <p:spPr bwMode="auto">
            <a:xfrm flipH="1">
              <a:off x="2707" y="2484"/>
              <a:ext cx="44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32695" name="Line 55"/>
            <p:cNvSpPr>
              <a:spLocks noChangeShapeType="1"/>
            </p:cNvSpPr>
            <p:nvPr/>
          </p:nvSpPr>
          <p:spPr bwMode="auto">
            <a:xfrm flipH="1">
              <a:off x="4069" y="2484"/>
              <a:ext cx="44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9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doubly-linked list in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2"/>
            <a:ext cx="5126891" cy="4379903"/>
          </a:xfrm>
        </p:spPr>
        <p:txBody>
          <a:bodyPr>
            <a:normAutofit/>
          </a:bodyPr>
          <a:lstStyle/>
          <a:p>
            <a:r>
              <a:rPr lang="en-US" dirty="0" smtClean="0"/>
              <a:t>M[1] points to start</a:t>
            </a:r>
          </a:p>
          <a:p>
            <a:r>
              <a:rPr lang="en-US" dirty="0" smtClean="0"/>
              <a:t>M[2] points to end</a:t>
            </a:r>
          </a:p>
          <a:p>
            <a:r>
              <a:rPr lang="en-US" dirty="0" smtClean="0"/>
              <a:t>M[3] is number of cells</a:t>
            </a:r>
          </a:p>
          <a:p>
            <a:r>
              <a:rPr lang="en-US" dirty="0"/>
              <a:t>Cells have 3 elements</a:t>
            </a:r>
          </a:p>
          <a:p>
            <a:pPr lvl="1"/>
            <a:r>
              <a:rPr lang="en-US" dirty="0" smtClean="0"/>
              <a:t>Before, value, after</a:t>
            </a:r>
          </a:p>
          <a:p>
            <a:pPr lvl="1"/>
            <a:r>
              <a:rPr lang="en-US" dirty="0" smtClean="0"/>
              <a:t>Before &amp; after are pointers</a:t>
            </a:r>
          </a:p>
          <a:p>
            <a:pPr lvl="2"/>
            <a:r>
              <a:rPr lang="en-US" dirty="0" smtClean="0"/>
              <a:t>Can be null</a:t>
            </a:r>
            <a:endParaRPr lang="en-US" dirty="0"/>
          </a:p>
        </p:txBody>
      </p:sp>
      <p:grpSp>
        <p:nvGrpSpPr>
          <p:cNvPr id="2034692" name="Group 4"/>
          <p:cNvGrpSpPr>
            <a:grpSpLocks/>
          </p:cNvGrpSpPr>
          <p:nvPr/>
        </p:nvGrpSpPr>
        <p:grpSpPr bwMode="auto">
          <a:xfrm>
            <a:off x="7102036" y="3311895"/>
            <a:ext cx="4881563" cy="904875"/>
            <a:chOff x="1676" y="1666"/>
            <a:chExt cx="3075" cy="570"/>
          </a:xfrm>
        </p:grpSpPr>
        <p:grpSp>
          <p:nvGrpSpPr>
            <p:cNvPr id="2034693" name="Group 5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34694" name="Text Box 6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34695" name="Text Box 7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34696" name="Text Box 8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034697" name="Group 9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34698" name="Text Box 10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34699" name="Text Box 11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34700" name="Text Box 12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34701" name="Group 13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34702" name="Text Box 14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034703" name="Text Box 15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34704" name="Text Box 16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2034705" name="Group 17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34706" name="Text Box 18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34707" name="Text Box 19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34708" name="Text Box 20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34709" name="Group 21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34710" name="Text Box 22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34711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34712" name="Text Box 24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2034713" name="Group 25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34714" name="Text Box 26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34715" name="Text Box 27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34716" name="Text Box 28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254436" y="1884735"/>
            <a:ext cx="3713163" cy="369888"/>
            <a:chOff x="6086231" y="1884735"/>
            <a:chExt cx="3713163" cy="369888"/>
          </a:xfrm>
        </p:grpSpPr>
        <p:grpSp>
          <p:nvGrpSpPr>
            <p:cNvPr id="2034717" name="Group 29"/>
            <p:cNvGrpSpPr>
              <a:grpSpLocks/>
            </p:cNvGrpSpPr>
            <p:nvPr/>
          </p:nvGrpSpPr>
          <p:grpSpPr bwMode="auto">
            <a:xfrm>
              <a:off x="8188081" y="1884735"/>
              <a:ext cx="1611313" cy="369888"/>
              <a:chOff x="3792" y="2470"/>
              <a:chExt cx="1015" cy="233"/>
            </a:xfrm>
          </p:grpSpPr>
          <p:sp>
            <p:nvSpPr>
              <p:cNvPr id="2034718" name="Text Box 30"/>
              <p:cNvSpPr txBox="1">
                <a:spLocks noChangeArrowheads="1"/>
              </p:cNvSpPr>
              <p:nvPr/>
            </p:nvSpPr>
            <p:spPr bwMode="auto">
              <a:xfrm>
                <a:off x="413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34719" name="Text Box 31"/>
              <p:cNvSpPr txBox="1">
                <a:spLocks noChangeArrowheads="1"/>
              </p:cNvSpPr>
              <p:nvPr/>
            </p:nvSpPr>
            <p:spPr bwMode="auto">
              <a:xfrm>
                <a:off x="447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34720" name="Text Box 32"/>
              <p:cNvSpPr txBox="1">
                <a:spLocks noChangeArrowheads="1"/>
              </p:cNvSpPr>
              <p:nvPr/>
            </p:nvSpPr>
            <p:spPr bwMode="auto">
              <a:xfrm>
                <a:off x="3792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34721" name="Group 33"/>
            <p:cNvGrpSpPr>
              <a:grpSpLocks/>
            </p:cNvGrpSpPr>
            <p:nvPr/>
          </p:nvGrpSpPr>
          <p:grpSpPr bwMode="auto">
            <a:xfrm>
              <a:off x="6086231" y="1884735"/>
              <a:ext cx="1611313" cy="369888"/>
              <a:chOff x="3792" y="2470"/>
              <a:chExt cx="1015" cy="233"/>
            </a:xfrm>
          </p:grpSpPr>
          <p:sp>
            <p:nvSpPr>
              <p:cNvPr id="2034722" name="Text Box 34"/>
              <p:cNvSpPr txBox="1">
                <a:spLocks noChangeArrowheads="1"/>
              </p:cNvSpPr>
              <p:nvPr/>
            </p:nvSpPr>
            <p:spPr bwMode="auto">
              <a:xfrm>
                <a:off x="413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34723" name="Text Box 35"/>
              <p:cNvSpPr txBox="1">
                <a:spLocks noChangeArrowheads="1"/>
              </p:cNvSpPr>
              <p:nvPr/>
            </p:nvSpPr>
            <p:spPr bwMode="auto">
              <a:xfrm>
                <a:off x="4471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34724" name="Text Box 36"/>
              <p:cNvSpPr txBox="1">
                <a:spLocks noChangeArrowheads="1"/>
              </p:cNvSpPr>
              <p:nvPr/>
            </p:nvSpPr>
            <p:spPr bwMode="auto">
              <a:xfrm>
                <a:off x="3792" y="2470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34725" name="Line 37"/>
            <p:cNvSpPr>
              <a:spLocks noChangeShapeType="1"/>
            </p:cNvSpPr>
            <p:nvPr/>
          </p:nvSpPr>
          <p:spPr bwMode="auto">
            <a:xfrm>
              <a:off x="7461005" y="2197468"/>
              <a:ext cx="712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34726" name="Line 38"/>
            <p:cNvSpPr>
              <a:spLocks noChangeShapeType="1"/>
            </p:cNvSpPr>
            <p:nvPr/>
          </p:nvSpPr>
          <p:spPr bwMode="auto">
            <a:xfrm flipH="1">
              <a:off x="7718180" y="1949818"/>
              <a:ext cx="712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84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doubly-linked lists</a:t>
            </a:r>
          </a:p>
        </p:txBody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Inserting and deleting is fast, but </a:t>
            </a:r>
            <a:r>
              <a:rPr lang="en-US" altLang="en-US" dirty="0" smtClean="0"/>
              <a:t>very </a:t>
            </a:r>
            <a:r>
              <a:rPr lang="en-US" altLang="en-US" dirty="0"/>
              <a:t>easy to get wrong</a:t>
            </a:r>
          </a:p>
          <a:p>
            <a:pPr lvl="1"/>
            <a:r>
              <a:rPr lang="en-US" altLang="en-US" dirty="0"/>
              <a:t>Try it on all cases, especially trivial ones</a:t>
            </a:r>
          </a:p>
          <a:p>
            <a:pPr lvl="1"/>
            <a:r>
              <a:rPr lang="en-US" altLang="en-US" dirty="0"/>
              <a:t>Look for </a:t>
            </a:r>
            <a:r>
              <a:rPr lang="en-US" altLang="en-US" b="1" dirty="0"/>
              <a:t>invariants</a:t>
            </a:r>
            <a:r>
              <a:rPr lang="en-US" altLang="en-US" dirty="0"/>
              <a:t>: statements that must be true of any valid list</a:t>
            </a:r>
          </a:p>
          <a:p>
            <a:pPr lvl="1"/>
            <a:r>
              <a:rPr lang="en-US" altLang="en-US" dirty="0"/>
              <a:t>Debug your code by checking invariants</a:t>
            </a:r>
          </a:p>
          <a:p>
            <a:pPr lvl="2"/>
            <a:r>
              <a:rPr lang="en-US" altLang="en-US" dirty="0"/>
              <a:t>In C/C++, this is done via </a:t>
            </a:r>
            <a:r>
              <a:rPr lang="en-US" altLang="en-US" i="1" dirty="0"/>
              <a:t>assert</a:t>
            </a:r>
          </a:p>
          <a:p>
            <a:pPr lvl="2"/>
            <a:r>
              <a:rPr lang="en-US" altLang="en-US" dirty="0"/>
              <a:t>Most languages have a facility like this built in</a:t>
            </a:r>
          </a:p>
          <a:p>
            <a:pPr lvl="3"/>
            <a:r>
              <a:rPr lang="en-US" altLang="en-US" dirty="0"/>
              <a:t>But if not, you can just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37176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allocation</a:t>
            </a:r>
          </a:p>
        </p:txBody>
      </p:sp>
      <p:sp>
        <p:nvSpPr>
          <p:cNvPr id="203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We’ve assumed the </a:t>
            </a:r>
            <a:r>
              <a:rPr lang="en-US" altLang="en-US" dirty="0"/>
              <a:t>hardware supplied us with a huge array M</a:t>
            </a:r>
          </a:p>
          <a:p>
            <a:pPr lvl="1"/>
            <a:r>
              <a:rPr lang="en-US" altLang="en-US" dirty="0"/>
              <a:t>When we need more storage, we just grab locations at the end</a:t>
            </a:r>
          </a:p>
          <a:p>
            <a:pPr lvl="2"/>
            <a:r>
              <a:rPr lang="en-US" altLang="en-US" dirty="0"/>
              <a:t>Keep track of next free memory location</a:t>
            </a:r>
          </a:p>
          <a:p>
            <a:pPr lvl="1"/>
            <a:r>
              <a:rPr lang="en-US" altLang="en-US" dirty="0"/>
              <a:t>What can go wrong?</a:t>
            </a:r>
          </a:p>
          <a:p>
            <a:pPr lvl="2"/>
            <a:r>
              <a:rPr lang="en-US" altLang="en-US" dirty="0"/>
              <a:t>Consider repeatedly adding, deleting an item</a:t>
            </a:r>
          </a:p>
          <a:p>
            <a:r>
              <a:rPr lang="en-US" altLang="en-US" dirty="0"/>
              <a:t>Notice that when we delete items from a linked list we simply changed pointers so that the items were inaccessible</a:t>
            </a:r>
          </a:p>
          <a:p>
            <a:pPr lvl="1"/>
            <a:r>
              <a:rPr lang="en-US" altLang="en-US" dirty="0"/>
              <a:t>But, they still waste space!</a:t>
            </a:r>
          </a:p>
        </p:txBody>
      </p:sp>
    </p:spTree>
    <p:extLst>
      <p:ext uri="{BB962C8B-B14F-4D97-AF65-F5344CB8AC3E}">
        <p14:creationId xmlns:p14="http://schemas.microsoft.com/office/powerpoint/2010/main" val="23742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 (midterm) date: Wednesday October 16</a:t>
            </a:r>
          </a:p>
          <a:p>
            <a:pPr lvl="1"/>
            <a:r>
              <a:rPr lang="en-US" dirty="0"/>
              <a:t>In class, closed book</a:t>
            </a:r>
          </a:p>
          <a:p>
            <a:pPr lvl="1"/>
            <a:r>
              <a:rPr lang="en-US" dirty="0"/>
              <a:t>Review session in class on October 7</a:t>
            </a:r>
          </a:p>
          <a:p>
            <a:r>
              <a:rPr lang="en-US" dirty="0" smtClean="0"/>
              <a:t>HW1 </a:t>
            </a:r>
            <a:r>
              <a:rPr lang="en-US" dirty="0"/>
              <a:t>is out, due by 10/7</a:t>
            </a:r>
          </a:p>
          <a:p>
            <a:r>
              <a:rPr lang="en-US" dirty="0" smtClean="0"/>
              <a:t>Lectures </a:t>
            </a:r>
            <a:r>
              <a:rPr lang="en-US" dirty="0"/>
              <a:t>will be recorded “Real Soon Now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Minor RDZ error in lecture 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Storage reclamation</a:t>
            </a:r>
            <a:endParaRPr lang="en-US" altLang="en-US"/>
          </a:p>
        </p:txBody>
      </p:sp>
      <p:sp>
        <p:nvSpPr>
          <p:cNvPr id="203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Need to figure out certain locations can be re-used (“garbage”)</a:t>
            </a:r>
          </a:p>
          <a:p>
            <a:pPr lvl="1"/>
            <a:r>
              <a:rPr lang="en-US" altLang="en-US" dirty="0" smtClean="0"/>
              <a:t>If too conservative, programs will run slower and slower </a:t>
            </a:r>
          </a:p>
          <a:p>
            <a:pPr lvl="2"/>
            <a:r>
              <a:rPr lang="en-US" altLang="en-US" dirty="0" smtClean="0"/>
              <a:t>“memory leak”</a:t>
            </a:r>
          </a:p>
          <a:p>
            <a:pPr lvl="1"/>
            <a:r>
              <a:rPr lang="en-US" altLang="en-US" dirty="0" smtClean="0"/>
              <a:t>If it’s too aggressive, your program will crash </a:t>
            </a:r>
          </a:p>
          <a:p>
            <a:pPr lvl="2"/>
            <a:r>
              <a:rPr lang="en-US" altLang="en-US" dirty="0" smtClean="0">
                <a:hlinkClick r:id="rId2"/>
              </a:rPr>
              <a:t>BSOD</a:t>
            </a:r>
            <a:r>
              <a:rPr lang="en-US" altLang="en-US" dirty="0" smtClean="0"/>
              <a:t> or </a:t>
            </a:r>
            <a:r>
              <a:rPr lang="en-US" altLang="en-US" dirty="0" smtClean="0">
                <a:hlinkClick r:id="rId3"/>
              </a:rPr>
              <a:t>Sad Mac</a:t>
            </a:r>
            <a:endParaRPr lang="en-US" altLang="en-US" dirty="0" smtClean="0"/>
          </a:p>
          <a:p>
            <a:r>
              <a:rPr lang="en-US" altLang="en-US" dirty="0" smtClean="0"/>
              <a:t>Suppose your linked list was corrupted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Digression: </a:t>
            </a:r>
            <a:r>
              <a:rPr lang="en-US" altLang="en-US" dirty="0" smtClean="0"/>
              <a:t>Why do computers crash when we read/write an arbitrary location? Must they??</a:t>
            </a:r>
          </a:p>
          <a:p>
            <a:pPr lvl="1"/>
            <a:r>
              <a:rPr lang="en-US" altLang="en-US" dirty="0" smtClean="0"/>
              <a:t>See: </a:t>
            </a:r>
            <a:r>
              <a:rPr lang="en-US" dirty="0"/>
              <a:t>3131961357 </a:t>
            </a:r>
            <a:endParaRPr lang="en-US" dirty="0" smtClean="0"/>
          </a:p>
          <a:p>
            <a:pPr lvl="1"/>
            <a:r>
              <a:rPr lang="en-US" altLang="en-US" dirty="0" smtClean="0"/>
              <a:t>0xbaadf00d 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94" y="2838421"/>
            <a:ext cx="1560699" cy="877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6" t="5666" r="32054" b="40184"/>
          <a:stretch/>
        </p:blipFill>
        <p:spPr>
          <a:xfrm>
            <a:off x="9840037" y="2853867"/>
            <a:ext cx="715625" cy="8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78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basic options</a:t>
            </a:r>
          </a:p>
        </p:txBody>
      </p:sp>
      <p:sp>
        <p:nvSpPr>
          <p:cNvPr id="204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Computer keeps track of free storage</a:t>
            </a:r>
          </a:p>
          <a:p>
            <a:r>
              <a:rPr lang="en-US" altLang="en-US" dirty="0"/>
              <a:t>Manual storage reclamation</a:t>
            </a:r>
          </a:p>
          <a:p>
            <a:pPr lvl="1"/>
            <a:r>
              <a:rPr lang="en-US" altLang="en-US" dirty="0"/>
              <a:t>Programmer has to explicitly free storage </a:t>
            </a:r>
          </a:p>
          <a:p>
            <a:pPr lvl="1"/>
            <a:r>
              <a:rPr lang="en-US" altLang="en-US" dirty="0"/>
              <a:t>Languages: C, C++, assembler</a:t>
            </a:r>
          </a:p>
          <a:p>
            <a:r>
              <a:rPr lang="en-US" altLang="en-US" dirty="0"/>
              <a:t>Automatic storage reclamation</a:t>
            </a:r>
          </a:p>
          <a:p>
            <a:pPr lvl="1"/>
            <a:r>
              <a:rPr lang="en-US" altLang="en-US" dirty="0"/>
              <a:t>Computer will free storage for you</a:t>
            </a:r>
          </a:p>
          <a:p>
            <a:pPr lvl="1"/>
            <a:r>
              <a:rPr lang="en-US" altLang="en-US" dirty="0"/>
              <a:t>Languages: </a:t>
            </a:r>
            <a:r>
              <a:rPr lang="en-US" altLang="en-US" dirty="0" err="1"/>
              <a:t>Matlab</a:t>
            </a:r>
            <a:r>
              <a:rPr lang="en-US" altLang="en-US" dirty="0"/>
              <a:t>, Java, C#, Scheme, </a:t>
            </a:r>
            <a:r>
              <a:rPr lang="en-US" altLang="en-US" dirty="0" smtClean="0"/>
              <a:t>SML, Python</a:t>
            </a:r>
            <a:endParaRPr lang="en-US" altLang="en-US" dirty="0"/>
          </a:p>
          <a:p>
            <a:r>
              <a:rPr lang="en-US" altLang="en-US" dirty="0"/>
              <a:t>Basic tradeoff is program speed versus programmer effort</a:t>
            </a:r>
          </a:p>
          <a:p>
            <a:pPr lvl="1"/>
            <a:r>
              <a:rPr lang="en-US" altLang="en-US" dirty="0"/>
              <a:t>The computer isn’t </a:t>
            </a:r>
            <a:r>
              <a:rPr lang="en-US" altLang="en-US" dirty="0" smtClean="0"/>
              <a:t>(usually!) as </a:t>
            </a:r>
            <a:r>
              <a:rPr lang="en-US" altLang="en-US" dirty="0"/>
              <a:t>smart as a programmer</a:t>
            </a:r>
          </a:p>
        </p:txBody>
      </p:sp>
    </p:spTree>
    <p:extLst>
      <p:ext uri="{BB962C8B-B14F-4D97-AF65-F5344CB8AC3E}">
        <p14:creationId xmlns:p14="http://schemas.microsoft.com/office/powerpoint/2010/main" val="14918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issues</a:t>
            </a:r>
          </a:p>
        </p:txBody>
      </p:sp>
      <p:sp>
        <p:nvSpPr>
          <p:cNvPr id="204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Computer keeps a linked list of free storage blocks (“</a:t>
            </a:r>
            <a:r>
              <a:rPr lang="en-US" altLang="en-US" dirty="0" err="1"/>
              <a:t>freelist</a:t>
            </a:r>
            <a:r>
              <a:rPr lang="en-US" altLang="en-US" dirty="0"/>
              <a:t>”)</a:t>
            </a:r>
          </a:p>
          <a:p>
            <a:pPr lvl="1"/>
            <a:r>
              <a:rPr lang="en-US" altLang="en-US" dirty="0"/>
              <a:t>For each block, keep size and location</a:t>
            </a:r>
          </a:p>
          <a:p>
            <a:pPr lvl="1"/>
            <a:r>
              <a:rPr lang="en-US" altLang="en-US" dirty="0"/>
              <a:t>When asked for new storage, get from </a:t>
            </a:r>
            <a:r>
              <a:rPr lang="en-US" altLang="en-US" dirty="0" err="1"/>
              <a:t>freelist</a:t>
            </a:r>
            <a:endParaRPr lang="en-US" altLang="en-US" dirty="0"/>
          </a:p>
          <a:p>
            <a:r>
              <a:rPr lang="en-US" altLang="en-US" dirty="0"/>
              <a:t>Surprisingly important question:</a:t>
            </a:r>
          </a:p>
          <a:p>
            <a:pPr lvl="1"/>
            <a:r>
              <a:rPr lang="en-US" altLang="en-US" dirty="0"/>
              <a:t>Which block do you supply?</a:t>
            </a:r>
          </a:p>
          <a:p>
            <a:r>
              <a:rPr lang="en-US" altLang="en-US" dirty="0"/>
              <a:t>Different sized blocks</a:t>
            </a:r>
          </a:p>
          <a:p>
            <a:pPr lvl="1"/>
            <a:r>
              <a:rPr lang="en-US" altLang="en-US" dirty="0"/>
              <a:t>Actually, several different lists (for efficiency)</a:t>
            </a:r>
          </a:p>
          <a:p>
            <a:pPr lvl="2"/>
            <a:r>
              <a:rPr lang="en-US" altLang="en-US" dirty="0"/>
              <a:t>“Buddy block” system, </a:t>
            </a:r>
            <a:r>
              <a:rPr lang="en-US" altLang="en-US" dirty="0" smtClean="0"/>
              <a:t>see: http</a:t>
            </a:r>
            <a:r>
              <a:rPr lang="en-US" altLang="en-US" dirty="0"/>
              <a:t>://www.memorymanagement.org/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29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Manual storage reclamation</a:t>
            </a:r>
          </a:p>
        </p:txBody>
      </p:sp>
      <p:sp>
        <p:nvSpPr>
          <p:cNvPr id="203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Programmers always ask for a block of memory of a certain size</a:t>
            </a:r>
          </a:p>
          <a:p>
            <a:pPr lvl="1"/>
            <a:r>
              <a:rPr lang="en-US" altLang="en-US" dirty="0"/>
              <a:t>In C, explicitly declare when it is free</a:t>
            </a:r>
          </a:p>
          <a:p>
            <a:r>
              <a:rPr lang="en-US" altLang="en-US" dirty="0"/>
              <a:t>Desirable but complex invariants:</a:t>
            </a:r>
          </a:p>
          <a:p>
            <a:pPr lvl="1"/>
            <a:r>
              <a:rPr lang="en-US" altLang="en-US" dirty="0"/>
              <a:t>Everything should be freed when it is no longer going to be used</a:t>
            </a:r>
          </a:p>
          <a:p>
            <a:pPr lvl="1"/>
            <a:r>
              <a:rPr lang="en-US" altLang="en-US" dirty="0"/>
              <a:t>And, it should be freed exactly once!</a:t>
            </a:r>
          </a:p>
          <a:p>
            <a:pPr lvl="1"/>
            <a:r>
              <a:rPr lang="en-US" altLang="en-US" dirty="0"/>
              <a:t>Also want to minimize fragmentation</a:t>
            </a:r>
          </a:p>
          <a:p>
            <a:r>
              <a:rPr lang="en-US" altLang="en-US" dirty="0" smtClean="0"/>
              <a:t>Serious </a:t>
            </a:r>
            <a:r>
              <a:rPr lang="en-US" altLang="en-US" dirty="0"/>
              <a:t>C programmer </a:t>
            </a:r>
            <a:r>
              <a:rPr lang="en-US" altLang="en-US" dirty="0" smtClean="0"/>
              <a:t>write </a:t>
            </a:r>
            <a:r>
              <a:rPr lang="en-US" altLang="en-US" dirty="0"/>
              <a:t>their own memory </a:t>
            </a:r>
            <a:r>
              <a:rPr lang="en-US" altLang="en-US" dirty="0" smtClean="0"/>
              <a:t>allocator!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49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storage reclamation</a:t>
            </a:r>
          </a:p>
        </p:txBody>
      </p:sp>
      <p:sp>
        <p:nvSpPr>
          <p:cNvPr id="204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First challenge: figure out what memory locations are in use by the programmer</a:t>
            </a:r>
          </a:p>
          <a:p>
            <a:pPr lvl="1"/>
            <a:r>
              <a:rPr lang="en-US" altLang="en-US" dirty="0"/>
              <a:t>They are the ones that the programmer can get to (i.e., in a linked list currently in use)</a:t>
            </a:r>
          </a:p>
          <a:p>
            <a:pPr lvl="1"/>
            <a:r>
              <a:rPr lang="en-US" altLang="en-US" dirty="0"/>
              <a:t>Anything that has a name the programmer can get </a:t>
            </a:r>
            <a:r>
              <a:rPr lang="en-US" altLang="en-US" dirty="0" smtClean="0"/>
              <a:t>to</a:t>
            </a:r>
            <a:endParaRPr lang="en-US" altLang="en-US" dirty="0"/>
          </a:p>
          <a:p>
            <a:pPr lvl="1"/>
            <a:r>
              <a:rPr lang="en-US" altLang="en-US" dirty="0"/>
              <a:t>Start with something that has a name, then chase </a:t>
            </a:r>
            <a:r>
              <a:rPr lang="en-US" altLang="en-US" dirty="0" smtClean="0"/>
              <a:t>pointers</a:t>
            </a:r>
            <a:endParaRPr lang="en-US" altLang="en-US" dirty="0"/>
          </a:p>
          <a:p>
            <a:pPr lvl="1"/>
            <a:r>
              <a:rPr lang="en-US" altLang="en-US" dirty="0"/>
              <a:t>Some programs can access everything…</a:t>
            </a:r>
          </a:p>
          <a:p>
            <a:pPr lvl="2"/>
            <a:r>
              <a:rPr lang="en-US" altLang="en-US" dirty="0"/>
              <a:t>These languages don’t allow such programs!</a:t>
            </a:r>
          </a:p>
        </p:txBody>
      </p:sp>
    </p:spTree>
    <p:extLst>
      <p:ext uri="{BB962C8B-B14F-4D97-AF65-F5344CB8AC3E}">
        <p14:creationId xmlns:p14="http://schemas.microsoft.com/office/powerpoint/2010/main" val="8919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garbage collect?</a:t>
            </a:r>
          </a:p>
        </p:txBody>
      </p:sp>
      <p:sp>
        <p:nvSpPr>
          <p:cNvPr id="204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Need to distinguish a value from a pointer</a:t>
            </a:r>
          </a:p>
          <a:p>
            <a:pPr lvl="1"/>
            <a:r>
              <a:rPr lang="en-US" altLang="en-US" dirty="0"/>
              <a:t>Garbage collector doesn’t know anything about the programmer’s data representation</a:t>
            </a:r>
          </a:p>
          <a:p>
            <a:r>
              <a:rPr lang="en-US" altLang="en-US" dirty="0"/>
              <a:t>Usual solution: use highest-order bit</a:t>
            </a:r>
          </a:p>
          <a:p>
            <a:pPr lvl="1"/>
            <a:r>
              <a:rPr lang="en-US" altLang="en-US" dirty="0"/>
              <a:t>The pointer to location 3 is represented as 2</a:t>
            </a:r>
            <a:r>
              <a:rPr lang="en-US" altLang="en-US" baseline="30000" dirty="0"/>
              <a:t>n</a:t>
            </a:r>
            <a:r>
              <a:rPr lang="en-US" altLang="en-US" dirty="0"/>
              <a:t> + 3, where n is usually 31 (word size – 1)</a:t>
            </a:r>
          </a:p>
          <a:p>
            <a:pPr lvl="1"/>
            <a:r>
              <a:rPr lang="en-US" altLang="en-US" dirty="0"/>
              <a:t>Some computers </a:t>
            </a:r>
            <a:r>
              <a:rPr lang="en-US" altLang="en-US" dirty="0" smtClean="0"/>
              <a:t>had </a:t>
            </a:r>
            <a:r>
              <a:rPr lang="en-US" altLang="en-US" dirty="0"/>
              <a:t>hardware support to tell pointers from values</a:t>
            </a:r>
          </a:p>
          <a:p>
            <a:pPr lvl="2"/>
            <a:r>
              <a:rPr lang="en-US" altLang="en-US" dirty="0"/>
              <a:t>Nice idea that died out in the 90’s</a:t>
            </a:r>
          </a:p>
        </p:txBody>
      </p:sp>
    </p:spTree>
    <p:extLst>
      <p:ext uri="{BB962C8B-B14F-4D97-AF65-F5344CB8AC3E}">
        <p14:creationId xmlns:p14="http://schemas.microsoft.com/office/powerpoint/2010/main" val="1908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algorithm: mark-sweep</a:t>
            </a:r>
          </a:p>
        </p:txBody>
      </p:sp>
      <p:sp>
        <p:nvSpPr>
          <p:cNvPr id="204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Chase the pointers from the root set until you are done</a:t>
            </a:r>
          </a:p>
          <a:p>
            <a:pPr lvl="1"/>
            <a:r>
              <a:rPr lang="en-US" altLang="en-US" dirty="0"/>
              <a:t>Modifying everything as you go (“mark”)</a:t>
            </a:r>
          </a:p>
          <a:p>
            <a:pPr lvl="2"/>
            <a:r>
              <a:rPr lang="en-US" altLang="en-US" dirty="0"/>
              <a:t>Typically, set a bit</a:t>
            </a:r>
          </a:p>
          <a:p>
            <a:r>
              <a:rPr lang="en-US" altLang="en-US" dirty="0"/>
              <a:t>Everything not marked is garbage, </a:t>
            </a:r>
            <a:r>
              <a:rPr lang="en-US" altLang="en-US" dirty="0" smtClean="0"/>
              <a:t>goes </a:t>
            </a:r>
            <a:r>
              <a:rPr lang="en-US" altLang="en-US" dirty="0"/>
              <a:t>back on the free list</a:t>
            </a:r>
          </a:p>
          <a:p>
            <a:r>
              <a:rPr lang="en-US" altLang="en-US" dirty="0"/>
              <a:t>Problem: typically a lot more garbage than non-garbage, and need to examine all the garbage with mark-sweep</a:t>
            </a:r>
          </a:p>
          <a:p>
            <a:r>
              <a:rPr lang="en-US" altLang="en-US" dirty="0" smtClean="0"/>
              <a:t>Python uses reference counting, or more complex schemes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83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made the simplifying assumption that it’s constant</a:t>
            </a:r>
          </a:p>
          <a:p>
            <a:pPr lvl="1"/>
            <a:r>
              <a:rPr lang="en-US" dirty="0" smtClean="0"/>
              <a:t>It’s not, and this matters. A lot.</a:t>
            </a:r>
          </a:p>
          <a:p>
            <a:pPr lvl="1"/>
            <a:r>
              <a:rPr lang="en-US" dirty="0" smtClean="0"/>
              <a:t>Physics dictates memory is small and fast vs large and slow</a:t>
            </a:r>
          </a:p>
          <a:p>
            <a:r>
              <a:rPr lang="en-US" dirty="0" smtClean="0"/>
              <a:t>There are huge differences in speed depending on how a program accesses memory</a:t>
            </a:r>
          </a:p>
          <a:p>
            <a:pPr lvl="1"/>
            <a:r>
              <a:rPr lang="en-US" dirty="0" smtClean="0"/>
              <a:t>Certain serious programmers obsess over this (e.g. video games)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err="1" smtClean="0"/>
              <a:t>heirarchy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look for data in small fast memory first</a:t>
            </a:r>
          </a:p>
          <a:p>
            <a:r>
              <a:rPr lang="en-US" dirty="0" smtClean="0"/>
              <a:t>On a miss, look in slower bigger memory</a:t>
            </a:r>
          </a:p>
          <a:p>
            <a:pPr lvl="1"/>
            <a:r>
              <a:rPr lang="en-US" dirty="0" smtClean="0"/>
              <a:t>Write is similar to read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20" y="2953468"/>
            <a:ext cx="4803582" cy="35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0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05" y="1821619"/>
            <a:ext cx="3549768" cy="3453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18" y="1700695"/>
            <a:ext cx="4752190" cy="448856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example: Intel Nehalem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17" y="5864766"/>
            <a:ext cx="10972801" cy="7284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timings (not real): </a:t>
            </a:r>
            <a:endParaRPr lang="en-US" dirty="0"/>
          </a:p>
          <a:p>
            <a:pPr lvl="1"/>
            <a:r>
              <a:rPr lang="en-US" dirty="0"/>
              <a:t>main memory = 50 ns, L1 = 1 ns (10% miss rate), L2 = 5 ns (1% miss rate), L3 = 10 ns (0.2% miss rate) [</a:t>
            </a:r>
            <a:r>
              <a:rPr lang="en-US" dirty="0">
                <a:hlinkClick r:id="rId4"/>
              </a:rPr>
              <a:t>Wikipedia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 smtClean="0"/>
              <a:t>and </a:t>
            </a:r>
            <a:r>
              <a:rPr lang="en-US" dirty="0" smtClean="0"/>
              <a:t>data representations</a:t>
            </a:r>
            <a:endParaRPr lang="en-US" dirty="0" smtClean="0"/>
          </a:p>
          <a:p>
            <a:r>
              <a:rPr lang="en-US" dirty="0" smtClean="0"/>
              <a:t>Memory allocation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memory hierarchy</a:t>
            </a:r>
          </a:p>
          <a:p>
            <a:r>
              <a:rPr lang="en-US" dirty="0" smtClean="0"/>
              <a:t>Practical implications for data structure/algorithm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and algorithms that are smart about memory access can be WAY faster than ones that are dumb</a:t>
            </a:r>
          </a:p>
          <a:p>
            <a:r>
              <a:rPr lang="en-US" dirty="0" smtClean="0"/>
              <a:t>Key idea: exploit locality in space and time</a:t>
            </a:r>
          </a:p>
          <a:p>
            <a:r>
              <a:rPr lang="en-US" dirty="0" smtClean="0"/>
              <a:t>Consequence of cache layout, and refill strategy</a:t>
            </a:r>
          </a:p>
          <a:p>
            <a:pPr lvl="1"/>
            <a:r>
              <a:rPr lang="en-US" dirty="0" smtClean="0"/>
              <a:t>Classical example: array access</a:t>
            </a:r>
          </a:p>
          <a:p>
            <a:pPr lvl="2"/>
            <a:r>
              <a:rPr lang="en-US" dirty="0" smtClean="0"/>
              <a:t>Row major or column major order?</a:t>
            </a:r>
          </a:p>
          <a:p>
            <a:pPr lvl="1"/>
            <a:r>
              <a:rPr lang="en-US" dirty="0" smtClean="0"/>
              <a:t>Prim versus </a:t>
            </a:r>
            <a:r>
              <a:rPr lang="en-US" dirty="0" err="1" smtClean="0"/>
              <a:t>Kruskal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Cache management is quite complex on modern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Computers and arrays</a:t>
            </a:r>
          </a:p>
        </p:txBody>
      </p:sp>
      <p:sp>
        <p:nvSpPr>
          <p:cNvPr id="201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N</a:t>
            </a:r>
            <a:r>
              <a:rPr lang="en-US" altLang="en-US" dirty="0" smtClean="0"/>
              <a:t>otion </a:t>
            </a:r>
            <a:r>
              <a:rPr lang="en-US" altLang="en-US" dirty="0"/>
              <a:t>of “constant time” operations relies on a </a:t>
            </a:r>
            <a:r>
              <a:rPr lang="en-US" altLang="en-US" dirty="0"/>
              <a:t>hardware </a:t>
            </a:r>
            <a:r>
              <a:rPr lang="en-US" altLang="en-US" dirty="0" smtClean="0"/>
              <a:t>model</a:t>
            </a:r>
            <a:endParaRPr lang="en-US" altLang="en-US" dirty="0"/>
          </a:p>
          <a:p>
            <a:r>
              <a:rPr lang="en-US" altLang="en-US" dirty="0"/>
              <a:t>Computer memory is a large </a:t>
            </a:r>
            <a:r>
              <a:rPr lang="en-US" altLang="en-US" dirty="0" smtClean="0"/>
              <a:t>array</a:t>
            </a:r>
          </a:p>
          <a:p>
            <a:pPr lvl="1"/>
            <a:r>
              <a:rPr lang="en-US" altLang="en-US" dirty="0" smtClean="0"/>
              <a:t>We will call it M, elements M[0], M[1], etc. Integers, for simplicity.</a:t>
            </a:r>
            <a:endParaRPr lang="en-US" altLang="en-US" dirty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constant time, a computer can:</a:t>
            </a:r>
          </a:p>
          <a:p>
            <a:pPr lvl="1"/>
            <a:r>
              <a:rPr lang="en-US" altLang="en-US" dirty="0"/>
              <a:t>Read any element of M</a:t>
            </a:r>
          </a:p>
          <a:p>
            <a:pPr lvl="1"/>
            <a:r>
              <a:rPr lang="en-US" altLang="en-US" dirty="0"/>
              <a:t>Change any element of M to another element</a:t>
            </a:r>
          </a:p>
          <a:p>
            <a:pPr lvl="1"/>
            <a:r>
              <a:rPr lang="en-US" altLang="en-US" dirty="0"/>
              <a:t>Perform any simple arithmetic operation</a:t>
            </a:r>
          </a:p>
          <a:p>
            <a:r>
              <a:rPr lang="en-US" altLang="en-US" dirty="0"/>
              <a:t>This is </a:t>
            </a:r>
            <a:r>
              <a:rPr lang="en-US" altLang="en-US" dirty="0">
                <a:solidFill>
                  <a:srgbClr val="FF0000"/>
                </a:solidFill>
              </a:rPr>
              <a:t>more or less </a:t>
            </a:r>
            <a:r>
              <a:rPr lang="en-US" altLang="en-US" dirty="0"/>
              <a:t>what the hardware manual for an x86 describes</a:t>
            </a:r>
          </a:p>
        </p:txBody>
      </p:sp>
    </p:spTree>
    <p:extLst>
      <p:ext uri="{BB962C8B-B14F-4D97-AF65-F5344CB8AC3E}">
        <p14:creationId xmlns:p14="http://schemas.microsoft.com/office/powerpoint/2010/main" val="7239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memory</a:t>
            </a:r>
          </a:p>
        </p:txBody>
      </p:sp>
      <p:sp>
        <p:nvSpPr>
          <p:cNvPr id="202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Today we </a:t>
            </a:r>
            <a:r>
              <a:rPr lang="en-US" altLang="en-US" dirty="0"/>
              <a:t>will focus on implementing various data structures using the array M</a:t>
            </a:r>
          </a:p>
          <a:p>
            <a:r>
              <a:rPr lang="en-US" altLang="en-US" dirty="0"/>
              <a:t>We have a contract </a:t>
            </a:r>
            <a:r>
              <a:rPr lang="en-US" altLang="en-US" dirty="0" smtClean="0"/>
              <a:t>(API) we </a:t>
            </a:r>
            <a:r>
              <a:rPr lang="en-US" altLang="en-US" dirty="0"/>
              <a:t>wish to fulfill</a:t>
            </a:r>
          </a:p>
          <a:p>
            <a:pPr lvl="1"/>
            <a:r>
              <a:rPr lang="en-US" altLang="en-US" dirty="0"/>
              <a:t>Example: stack contract</a:t>
            </a:r>
          </a:p>
          <a:p>
            <a:pPr lvl="2"/>
            <a:r>
              <a:rPr lang="en-US" altLang="en-US" dirty="0"/>
              <a:t>If we push X onto S and then pop S, we get back X, and S is as before</a:t>
            </a:r>
          </a:p>
          <a:p>
            <a:r>
              <a:rPr lang="en-US" altLang="en-US" dirty="0"/>
              <a:t>We want to fulfill this contract using the memory array M</a:t>
            </a:r>
          </a:p>
          <a:p>
            <a:r>
              <a:rPr lang="en-US" altLang="en-US" dirty="0"/>
              <a:t>We’ll look at </a:t>
            </a:r>
            <a:r>
              <a:rPr lang="en-US" altLang="en-US" dirty="0" smtClean="0"/>
              <a:t>related </a:t>
            </a:r>
            <a:r>
              <a:rPr lang="en-US" altLang="en-US" dirty="0"/>
              <a:t>data </a:t>
            </a:r>
            <a:r>
              <a:rPr lang="en-US" altLang="en-US" dirty="0" smtClean="0"/>
              <a:t>structures also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200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You can add items to it, and you can process the items you added</a:t>
            </a:r>
          </a:p>
          <a:p>
            <a:r>
              <a:rPr lang="en-US" altLang="en-US" dirty="0"/>
              <a:t>Unlike a stack, </a:t>
            </a:r>
            <a:r>
              <a:rPr lang="en-US" altLang="en-US" dirty="0" smtClean="0"/>
              <a:t>don’t </a:t>
            </a:r>
            <a:r>
              <a:rPr lang="en-US" altLang="en-US" dirty="0"/>
              <a:t>need to pop it in order to get at all the items</a:t>
            </a:r>
          </a:p>
          <a:p>
            <a:r>
              <a:rPr lang="en-US" altLang="en-US" dirty="0"/>
              <a:t>Adding items takes constant time</a:t>
            </a:r>
          </a:p>
          <a:p>
            <a:r>
              <a:rPr lang="en-US" altLang="en-US" dirty="0"/>
              <a:t>Getting each item takes linear time</a:t>
            </a:r>
          </a:p>
          <a:p>
            <a:pPr lvl="1"/>
            <a:r>
              <a:rPr lang="en-US" altLang="en-US" dirty="0"/>
              <a:t>Example: searching the list for an element</a:t>
            </a:r>
          </a:p>
          <a:p>
            <a:r>
              <a:rPr lang="en-US" altLang="en-US" dirty="0"/>
              <a:t>You can also delete an element</a:t>
            </a:r>
          </a:p>
          <a:p>
            <a:pPr lvl="1"/>
            <a:r>
              <a:rPr lang="en-US" altLang="en-US" dirty="0"/>
              <a:t>This is </a:t>
            </a:r>
            <a:r>
              <a:rPr lang="en-US" altLang="en-US" b="1" dirty="0"/>
              <a:t>always </a:t>
            </a:r>
            <a:r>
              <a:rPr lang="en-US" altLang="en-US" dirty="0"/>
              <a:t>the hard part of any data structure, and </a:t>
            </a:r>
            <a:r>
              <a:rPr lang="en-US" altLang="en-US" dirty="0" smtClean="0"/>
              <a:t>source </a:t>
            </a:r>
            <a:r>
              <a:rPr lang="en-US" altLang="en-US" dirty="0"/>
              <a:t>of most </a:t>
            </a:r>
            <a:r>
              <a:rPr lang="en-US" altLang="en-US" dirty="0" smtClean="0"/>
              <a:t>bugs</a:t>
            </a:r>
          </a:p>
          <a:p>
            <a:pPr lvl="1"/>
            <a:r>
              <a:rPr lang="en-US" altLang="en-US" dirty="0" smtClean="0"/>
              <a:t>If you don’t believe me, look up delete on red-black trees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2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grpSp>
        <p:nvGrpSpPr>
          <p:cNvPr id="2009091" name="Group 3"/>
          <p:cNvGrpSpPr>
            <a:grpSpLocks/>
          </p:cNvGrpSpPr>
          <p:nvPr/>
        </p:nvGrpSpPr>
        <p:grpSpPr bwMode="auto">
          <a:xfrm>
            <a:off x="3505201" y="2416178"/>
            <a:ext cx="5649913" cy="369888"/>
            <a:chOff x="1248" y="1522"/>
            <a:chExt cx="3559" cy="233"/>
          </a:xfrm>
        </p:grpSpPr>
        <p:grpSp>
          <p:nvGrpSpPr>
            <p:cNvPr id="2009092" name="Group 4"/>
            <p:cNvGrpSpPr>
              <a:grpSpLocks/>
            </p:cNvGrpSpPr>
            <p:nvPr/>
          </p:nvGrpSpPr>
          <p:grpSpPr bwMode="auto">
            <a:xfrm>
              <a:off x="1248" y="1522"/>
              <a:ext cx="679" cy="233"/>
              <a:chOff x="1676" y="2002"/>
              <a:chExt cx="679" cy="233"/>
            </a:xfrm>
          </p:grpSpPr>
          <p:sp>
            <p:nvSpPr>
              <p:cNvPr id="2009093" name="Text Box 5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09094" name="Text Box 6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09095" name="Line 7"/>
            <p:cNvSpPr>
              <a:spLocks noChangeShapeType="1"/>
            </p:cNvSpPr>
            <p:nvPr/>
          </p:nvSpPr>
          <p:spPr bwMode="auto">
            <a:xfrm>
              <a:off x="175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09096" name="Group 8"/>
            <p:cNvGrpSpPr>
              <a:grpSpLocks/>
            </p:cNvGrpSpPr>
            <p:nvPr/>
          </p:nvGrpSpPr>
          <p:grpSpPr bwMode="auto">
            <a:xfrm>
              <a:off x="2208" y="1522"/>
              <a:ext cx="679" cy="233"/>
              <a:chOff x="1676" y="2002"/>
              <a:chExt cx="679" cy="233"/>
            </a:xfrm>
          </p:grpSpPr>
          <p:sp>
            <p:nvSpPr>
              <p:cNvPr id="2009097" name="Text Box 9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09098" name="Text Box 10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09099" name="Line 11"/>
            <p:cNvSpPr>
              <a:spLocks noChangeShapeType="1"/>
            </p:cNvSpPr>
            <p:nvPr/>
          </p:nvSpPr>
          <p:spPr bwMode="auto">
            <a:xfrm>
              <a:off x="271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09100" name="Group 12"/>
            <p:cNvGrpSpPr>
              <a:grpSpLocks/>
            </p:cNvGrpSpPr>
            <p:nvPr/>
          </p:nvGrpSpPr>
          <p:grpSpPr bwMode="auto">
            <a:xfrm>
              <a:off x="3168" y="1522"/>
              <a:ext cx="679" cy="233"/>
              <a:chOff x="1676" y="2002"/>
              <a:chExt cx="679" cy="233"/>
            </a:xfrm>
          </p:grpSpPr>
          <p:sp>
            <p:nvSpPr>
              <p:cNvPr id="2009101" name="Text Box 13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09102" name="Text Box 14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009103" name="Line 15"/>
            <p:cNvSpPr>
              <a:spLocks noChangeShapeType="1"/>
            </p:cNvSpPr>
            <p:nvPr/>
          </p:nvSpPr>
          <p:spPr bwMode="auto">
            <a:xfrm>
              <a:off x="367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009104" name="Group 16"/>
            <p:cNvGrpSpPr>
              <a:grpSpLocks/>
            </p:cNvGrpSpPr>
            <p:nvPr/>
          </p:nvGrpSpPr>
          <p:grpSpPr bwMode="auto">
            <a:xfrm>
              <a:off x="4128" y="1522"/>
              <a:ext cx="679" cy="233"/>
              <a:chOff x="1676" y="2002"/>
              <a:chExt cx="679" cy="233"/>
            </a:xfrm>
          </p:grpSpPr>
          <p:sp>
            <p:nvSpPr>
              <p:cNvPr id="2009105" name="Text Box 17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009106" name="Text Box 18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4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 as memory arrays</a:t>
            </a:r>
          </a:p>
        </p:txBody>
      </p:sp>
      <p:sp>
        <p:nvSpPr>
          <p:cNvPr id="201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We’ll implement linked lists using M</a:t>
            </a:r>
          </a:p>
          <a:p>
            <a:pPr lvl="1"/>
            <a:r>
              <a:rPr lang="en-US" altLang="en-US" dirty="0"/>
              <a:t>This is very close to what the hardware does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smtClean="0"/>
              <a:t>A </a:t>
            </a:r>
            <a:r>
              <a:rPr lang="en-US" altLang="en-US" dirty="0"/>
              <a:t>linked list contains “cells”</a:t>
            </a:r>
          </a:p>
          <a:p>
            <a:r>
              <a:rPr lang="en-US" altLang="en-US" dirty="0"/>
              <a:t>A value, and where the next cell is</a:t>
            </a:r>
          </a:p>
          <a:p>
            <a:pPr lvl="1"/>
            <a:r>
              <a:rPr lang="en-US" altLang="en-US" dirty="0"/>
              <a:t>We will represent cells by a pair of adjacent array entries</a:t>
            </a:r>
          </a:p>
        </p:txBody>
      </p:sp>
      <p:grpSp>
        <p:nvGrpSpPr>
          <p:cNvPr id="2011140" name="Group 4"/>
          <p:cNvGrpSpPr>
            <a:grpSpLocks/>
          </p:cNvGrpSpPr>
          <p:nvPr/>
        </p:nvGrpSpPr>
        <p:grpSpPr bwMode="auto">
          <a:xfrm>
            <a:off x="3198813" y="2700340"/>
            <a:ext cx="4881562" cy="904875"/>
            <a:chOff x="1676" y="1666"/>
            <a:chExt cx="3075" cy="570"/>
          </a:xfrm>
        </p:grpSpPr>
        <p:grpSp>
          <p:nvGrpSpPr>
            <p:cNvPr id="2011141" name="Group 5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011142" name="Text Box 6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11143" name="Text Box 7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11144" name="Text Box 8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11145" name="Group 9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011146" name="Text Box 10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11147" name="Text Box 11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011148" name="Text Box 12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011149" name="Group 13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011150" name="Text Box 14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11151" name="Text Box 15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11152" name="Text Box 16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11153" name="Group 17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011154" name="Text Box 18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011155" name="Text Box 19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011156" name="Text Box 20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011157" name="Group 21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011158" name="Text Box 22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11159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011160" name="Text Box 24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11161" name="Group 25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011162" name="Text Box 26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011163" name="Text Box 27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011164" name="Text Box 28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06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details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I will draw odd numbered entries in blue and even ones in red</a:t>
            </a:r>
          </a:p>
          <a:p>
            <a:pPr lvl="1"/>
            <a:r>
              <a:rPr lang="en-US" altLang="en-US"/>
              <a:t>Odd entries are values</a:t>
            </a:r>
          </a:p>
          <a:p>
            <a:pPr lvl="2"/>
            <a:r>
              <a:rPr lang="en-US" altLang="en-US"/>
              <a:t>Number interpreted as list elements</a:t>
            </a:r>
          </a:p>
          <a:p>
            <a:pPr lvl="1"/>
            <a:r>
              <a:rPr lang="en-US" altLang="en-US"/>
              <a:t>Even ones are “cells”</a:t>
            </a:r>
          </a:p>
          <a:p>
            <a:pPr lvl="2"/>
            <a:r>
              <a:rPr lang="en-US" altLang="en-US"/>
              <a:t>Number interpreted as index of the next cell</a:t>
            </a:r>
          </a:p>
          <a:p>
            <a:pPr lvl="2"/>
            <a:r>
              <a:rPr lang="en-US" altLang="en-US"/>
              <a:t>AKA </a:t>
            </a:r>
            <a:r>
              <a:rPr lang="en-US" altLang="en-US" i="1"/>
              <a:t>location</a:t>
            </a:r>
            <a:r>
              <a:rPr lang="en-US" altLang="en-US"/>
              <a:t>, </a:t>
            </a:r>
            <a:r>
              <a:rPr lang="en-US" altLang="en-US" i="1"/>
              <a:t>address</a:t>
            </a:r>
            <a:r>
              <a:rPr lang="en-US" altLang="en-US"/>
              <a:t>, or </a:t>
            </a:r>
            <a:r>
              <a:rPr lang="en-US" altLang="en-US" b="1" i="1"/>
              <a:t>pointer</a:t>
            </a:r>
          </a:p>
          <a:p>
            <a:r>
              <a:rPr lang="en-US" altLang="en-US"/>
              <a:t>The first cell is M(1) and M(2), for now</a:t>
            </a:r>
          </a:p>
          <a:p>
            <a:r>
              <a:rPr lang="en-US" altLang="en-US"/>
              <a:t>The last cell has 0, i.e. pointer to M(0)</a:t>
            </a:r>
          </a:p>
          <a:p>
            <a:pPr lvl="1"/>
            <a:r>
              <a:rPr lang="en-US" altLang="en-US"/>
              <a:t>Also called a “null pointer”</a:t>
            </a:r>
          </a:p>
        </p:txBody>
      </p:sp>
    </p:spTree>
    <p:extLst>
      <p:ext uri="{BB962C8B-B14F-4D97-AF65-F5344CB8AC3E}">
        <p14:creationId xmlns:p14="http://schemas.microsoft.com/office/powerpoint/2010/main" val="33434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37200</TotalTime>
  <Words>1771</Words>
  <Application>Microsoft Office PowerPoint</Application>
  <PresentationFormat>Widescreen</PresentationFormat>
  <Paragraphs>357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Verdana</vt:lpstr>
      <vt:lpstr>Wingdings</vt:lpstr>
      <vt:lpstr>Presentation2</vt:lpstr>
      <vt:lpstr>CS5112: Algorithms and Data Structures for Applications</vt:lpstr>
      <vt:lpstr>Administrivia</vt:lpstr>
      <vt:lpstr>Lecture Outline</vt:lpstr>
      <vt:lpstr>Computers and arrays</vt:lpstr>
      <vt:lpstr>Data structures in memory</vt:lpstr>
      <vt:lpstr>Linked lists</vt:lpstr>
      <vt:lpstr>Linked lists</vt:lpstr>
      <vt:lpstr>Linked lists as memory arrays</vt:lpstr>
      <vt:lpstr>A few details</vt:lpstr>
      <vt:lpstr>Example</vt:lpstr>
      <vt:lpstr>Access every item in a list</vt:lpstr>
      <vt:lpstr>Adding a header</vt:lpstr>
      <vt:lpstr>Insert and delete</vt:lpstr>
      <vt:lpstr>Linked list with header</vt:lpstr>
      <vt:lpstr>Linked lists and deques</vt:lpstr>
      <vt:lpstr>Doubly linked lists</vt:lpstr>
      <vt:lpstr>A doubly-linked list in memory</vt:lpstr>
      <vt:lpstr>Notes on doubly-linked lists</vt:lpstr>
      <vt:lpstr>Memory allocation</vt:lpstr>
      <vt:lpstr>Storage reclamation</vt:lpstr>
      <vt:lpstr>Two basic options</vt:lpstr>
      <vt:lpstr>Allocation issues</vt:lpstr>
      <vt:lpstr>Manual storage reclamation</vt:lpstr>
      <vt:lpstr>Automatic storage reclamation</vt:lpstr>
      <vt:lpstr>How to garbage collect?</vt:lpstr>
      <vt:lpstr>Simple algorithm: mark-sweep</vt:lpstr>
      <vt:lpstr>Speed of memory access</vt:lpstr>
      <vt:lpstr>Memory heirarchy</vt:lpstr>
      <vt:lpstr>Real example: Intel Nehalem</vt:lpstr>
      <vt:lpstr>Practical consequences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627</cp:revision>
  <dcterms:created xsi:type="dcterms:W3CDTF">2013-08-17T21:02:01Z</dcterms:created>
  <dcterms:modified xsi:type="dcterms:W3CDTF">2019-09-30T20:51:32Z</dcterms:modified>
</cp:coreProperties>
</file>