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23"/>
  </p:notesMasterIdLst>
  <p:sldIdLst>
    <p:sldId id="256" r:id="rId2"/>
    <p:sldId id="258" r:id="rId3"/>
    <p:sldId id="282" r:id="rId4"/>
    <p:sldId id="285" r:id="rId5"/>
    <p:sldId id="283" r:id="rId6"/>
    <p:sldId id="291" r:id="rId7"/>
    <p:sldId id="284" r:id="rId8"/>
    <p:sldId id="286" r:id="rId9"/>
    <p:sldId id="292" r:id="rId10"/>
    <p:sldId id="287" r:id="rId11"/>
    <p:sldId id="288" r:id="rId12"/>
    <p:sldId id="289" r:id="rId13"/>
    <p:sldId id="290" r:id="rId14"/>
    <p:sldId id="293" r:id="rId15"/>
    <p:sldId id="294" r:id="rId16"/>
    <p:sldId id="295" r:id="rId17"/>
    <p:sldId id="296" r:id="rId18"/>
    <p:sldId id="297" r:id="rId19"/>
    <p:sldId id="299" r:id="rId20"/>
    <p:sldId id="300" r:id="rId21"/>
    <p:sldId id="2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0" autoAdjust="0"/>
    <p:restoredTop sz="94660"/>
  </p:normalViewPr>
  <p:slideViewPr>
    <p:cSldViewPr snapToGrid="0">
      <p:cViewPr varScale="1">
        <p:scale>
          <a:sx n="96" d="100"/>
          <a:sy n="96" d="100"/>
        </p:scale>
        <p:origin x="78" y="92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9E667-22E0-40B0-8606-CA3042647300}" type="datetimeFigureOut">
              <a:rPr lang="en-US" smtClean="0"/>
              <a:t>9/18/2019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1C39C1-4B32-41A3-9E0E-99989ECF222A}" type="slidenum">
              <a:rPr lang="en-US" smtClean="0"/>
              <a:t>‹#›</a:t>
            </a:fld>
            <a:endParaRPr lang="en-US"/>
          </a:p>
        </p:txBody>
      </p:sp>
    </p:spTree>
    <p:extLst>
      <p:ext uri="{BB962C8B-B14F-4D97-AF65-F5344CB8AC3E}">
        <p14:creationId xmlns:p14="http://schemas.microsoft.com/office/powerpoint/2010/main" val="1196910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0040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457200"/>
            <a:fld id="{69413590-2460-4EE3-8486-F94F06E0AE86}" type="datetime1">
              <a:rPr lang="en-US" smtClean="0">
                <a:solidFill>
                  <a:prstClr val="black"/>
                </a:solidFill>
              </a:rPr>
              <a:t>9/18/2019</a:t>
            </a:fld>
            <a:endParaRPr lang="en-US">
              <a:solidFill>
                <a:prstClr val="black"/>
              </a:solidFill>
            </a:endParaRPr>
          </a:p>
        </p:txBody>
      </p:sp>
      <p:sp>
        <p:nvSpPr>
          <p:cNvPr id="5" name="Footer Placeholder 4"/>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6" name="Slide Number Placeholder 5"/>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2660929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457200"/>
            <a:fld id="{BB5B7482-7080-485B-A337-68ADD0D102C4}" type="datetime1">
              <a:rPr lang="en-US" smtClean="0">
                <a:solidFill>
                  <a:prstClr val="black"/>
                </a:solidFill>
              </a:rPr>
              <a:t>9/18/2019</a:t>
            </a:fld>
            <a:endParaRPr lang="en-US">
              <a:solidFill>
                <a:prstClr val="black"/>
              </a:solidFill>
            </a:endParaRPr>
          </a:p>
        </p:txBody>
      </p:sp>
      <p:sp>
        <p:nvSpPr>
          <p:cNvPr id="5" name="Footer Placeholder 4"/>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6" name="Slide Number Placeholder 5"/>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3110332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3484" y="274640"/>
            <a:ext cx="3655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1" y="274640"/>
            <a:ext cx="10767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457200"/>
            <a:fld id="{3E65B69D-8E05-4B65-8468-CCA84652E864}" type="datetime1">
              <a:rPr lang="en-US" smtClean="0">
                <a:solidFill>
                  <a:prstClr val="black"/>
                </a:solidFill>
              </a:rPr>
              <a:t>9/18/2019</a:t>
            </a:fld>
            <a:endParaRPr lang="en-US">
              <a:solidFill>
                <a:prstClr val="black"/>
              </a:solidFill>
            </a:endParaRPr>
          </a:p>
        </p:txBody>
      </p:sp>
      <p:sp>
        <p:nvSpPr>
          <p:cNvPr id="5" name="Footer Placeholder 4"/>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6" name="Slide Number Placeholder 5"/>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211261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riptych-text">
    <p:spTree>
      <p:nvGrpSpPr>
        <p:cNvPr id="1" name=""/>
        <p:cNvGrpSpPr/>
        <p:nvPr/>
      </p:nvGrpSpPr>
      <p:grpSpPr>
        <a:xfrm>
          <a:off x="0" y="0"/>
          <a:ext cx="0" cy="0"/>
          <a:chOff x="0" y="0"/>
          <a:chExt cx="0" cy="0"/>
        </a:xfrm>
      </p:grpSpPr>
      <p:sp>
        <p:nvSpPr>
          <p:cNvPr id="8" name="Text Placeholder 2"/>
          <p:cNvSpPr>
            <a:spLocks noGrp="1"/>
          </p:cNvSpPr>
          <p:nvPr>
            <p:ph idx="10"/>
          </p:nvPr>
        </p:nvSpPr>
        <p:spPr>
          <a:xfrm>
            <a:off x="7814797" y="804672"/>
            <a:ext cx="3814147" cy="4448510"/>
          </a:xfrm>
          <a:prstGeom prst="rect">
            <a:avLst/>
          </a:prstGeom>
        </p:spPr>
        <p:txBody>
          <a:bodyPr vert="horz" lIns="91440" tIns="45720" rIns="91440" bIns="45720" rtlCol="0" anchor="ctr" anchorCtr="0">
            <a:noAutofit/>
          </a:bodyPr>
          <a:lstStyle>
            <a:lvl1pPr marL="0" indent="0" algn="l">
              <a:spcBef>
                <a:spcPts val="1000"/>
              </a:spcBef>
              <a:spcAft>
                <a:spcPts val="500"/>
              </a:spcAft>
              <a:buFontTx/>
              <a:buNone/>
              <a:defRPr sz="1600" b="1" i="0">
                <a:solidFill>
                  <a:srgbClr val="9E005D"/>
                </a:solidFill>
              </a:defRPr>
            </a:lvl1pPr>
            <a:lvl2pPr marL="0" indent="0" algn="l">
              <a:spcBef>
                <a:spcPts val="0"/>
              </a:spcBef>
              <a:spcAft>
                <a:spcPts val="500"/>
              </a:spcAft>
              <a:buFontTx/>
              <a:buNone/>
              <a:defRPr sz="1600" b="1" i="0" spc="0"/>
            </a:lvl2pPr>
            <a:lvl3pPr marL="0" indent="0" algn="l">
              <a:spcBef>
                <a:spcPts val="0"/>
              </a:spcBef>
              <a:spcAft>
                <a:spcPts val="500"/>
              </a:spcAft>
              <a:buFontTx/>
              <a:buNone/>
              <a:defRPr sz="1600" b="0" i="0"/>
            </a:lvl3pPr>
            <a:lvl4pPr marL="182880" indent="-182880" algn="l">
              <a:spcBef>
                <a:spcPts val="0"/>
              </a:spcBef>
              <a:spcAft>
                <a:spcPts val="500"/>
              </a:spcAft>
              <a:buFont typeface="Wingdings" charset="2"/>
              <a:buChar char="§"/>
              <a:defRPr sz="1600" b="0" i="0"/>
            </a:lvl4pPr>
            <a:lvl5pPr marL="365760" indent="-182880" algn="l">
              <a:spcBef>
                <a:spcPts val="0"/>
              </a:spcBef>
              <a:spcAft>
                <a:spcPts val="500"/>
              </a:spcAft>
              <a:defRPr sz="1600" b="0" i="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p:cNvSpPr>
            <a:spLocks noGrp="1"/>
          </p:cNvSpPr>
          <p:nvPr>
            <p:ph type="pic" sz="quarter" idx="11"/>
          </p:nvPr>
        </p:nvSpPr>
        <p:spPr>
          <a:xfrm>
            <a:off x="1" y="0"/>
            <a:ext cx="2333217" cy="5943600"/>
          </a:xfrm>
          <a:prstGeom prst="rect">
            <a:avLst/>
          </a:prstGeom>
        </p:spPr>
        <p:txBody>
          <a:bodyPr/>
          <a:lstStyle/>
          <a:p>
            <a:endParaRPr lang="en-US" dirty="0"/>
          </a:p>
        </p:txBody>
      </p:sp>
      <p:sp>
        <p:nvSpPr>
          <p:cNvPr id="10" name="TextBox 9"/>
          <p:cNvSpPr txBox="1"/>
          <p:nvPr userDrawn="1"/>
        </p:nvSpPr>
        <p:spPr>
          <a:xfrm>
            <a:off x="10807666" y="5486401"/>
            <a:ext cx="821279" cy="246221"/>
          </a:xfrm>
          <a:prstGeom prst="rect">
            <a:avLst/>
          </a:prstGeom>
          <a:noFill/>
        </p:spPr>
        <p:txBody>
          <a:bodyPr wrap="square" rtlCol="0">
            <a:spAutoFit/>
          </a:bodyPr>
          <a:lstStyle/>
          <a:p>
            <a:pPr algn="r" defTabSz="457200"/>
            <a:fld id="{9A6ED38A-19D5-FA43-B057-345647293848}" type="slidenum">
              <a:rPr lang="en-US" sz="1000">
                <a:solidFill>
                  <a:prstClr val="white">
                    <a:lumMod val="50000"/>
                  </a:prstClr>
                </a:solidFill>
              </a:rPr>
              <a:pPr algn="r" defTabSz="457200"/>
              <a:t>‹#›</a:t>
            </a:fld>
            <a:endParaRPr lang="en-US" sz="1000" dirty="0">
              <a:solidFill>
                <a:prstClr val="white">
                  <a:lumMod val="50000"/>
                </a:prstClr>
              </a:solidFill>
            </a:endParaRPr>
          </a:p>
        </p:txBody>
      </p:sp>
      <p:sp>
        <p:nvSpPr>
          <p:cNvPr id="6" name="Title Placeholder 1"/>
          <p:cNvSpPr>
            <a:spLocks noGrp="1"/>
          </p:cNvSpPr>
          <p:nvPr>
            <p:ph type="title"/>
          </p:nvPr>
        </p:nvSpPr>
        <p:spPr>
          <a:xfrm>
            <a:off x="609600" y="6154196"/>
            <a:ext cx="7924800" cy="457200"/>
          </a:xfrm>
          <a:prstGeom prst="rect">
            <a:avLst/>
          </a:prstGeom>
        </p:spPr>
        <p:txBody>
          <a:bodyPr vert="horz" lIns="91440" tIns="45720" rIns="91440" bIns="45720" rtlCol="0" anchor="ctr" anchorCtr="0">
            <a:noAutofit/>
          </a:bodyPr>
          <a:lstStyle>
            <a:lvl1pPr>
              <a:defRPr sz="1600" b="1" i="0" baseline="0">
                <a:solidFill>
                  <a:srgbClr val="4D4E53"/>
                </a:solidFill>
              </a:defRPr>
            </a:lvl1pPr>
          </a:lstStyle>
          <a:p>
            <a:r>
              <a:rPr lang="en-US" dirty="0"/>
              <a:t>Click to edit Master title style</a:t>
            </a:r>
          </a:p>
        </p:txBody>
      </p:sp>
      <p:sp>
        <p:nvSpPr>
          <p:cNvPr id="7" name="Picture Placeholder 2"/>
          <p:cNvSpPr>
            <a:spLocks noGrp="1"/>
          </p:cNvSpPr>
          <p:nvPr>
            <p:ph type="pic" sz="quarter" idx="12"/>
          </p:nvPr>
        </p:nvSpPr>
        <p:spPr>
          <a:xfrm>
            <a:off x="2494605" y="0"/>
            <a:ext cx="2333217" cy="5943600"/>
          </a:xfrm>
          <a:prstGeom prst="rect">
            <a:avLst/>
          </a:prstGeom>
        </p:spPr>
        <p:txBody>
          <a:bodyPr/>
          <a:lstStyle/>
          <a:p>
            <a:endParaRPr lang="en-US"/>
          </a:p>
        </p:txBody>
      </p:sp>
      <p:sp>
        <p:nvSpPr>
          <p:cNvPr id="9" name="Picture Placeholder 2"/>
          <p:cNvSpPr>
            <a:spLocks noGrp="1"/>
          </p:cNvSpPr>
          <p:nvPr>
            <p:ph type="pic" sz="quarter" idx="13"/>
          </p:nvPr>
        </p:nvSpPr>
        <p:spPr>
          <a:xfrm>
            <a:off x="4997961" y="0"/>
            <a:ext cx="2333217" cy="5943600"/>
          </a:xfrm>
          <a:prstGeom prst="rect">
            <a:avLst/>
          </a:prstGeom>
        </p:spPr>
        <p:txBody>
          <a:bodyPr/>
          <a:lstStyle/>
          <a:p>
            <a:endParaRPr lang="en-US" dirty="0"/>
          </a:p>
        </p:txBody>
      </p:sp>
    </p:spTree>
    <p:extLst>
      <p:ext uri="{BB962C8B-B14F-4D97-AF65-F5344CB8AC3E}">
        <p14:creationId xmlns:p14="http://schemas.microsoft.com/office/powerpoint/2010/main" val="246502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457200"/>
            <a:fld id="{FF9C8189-F73B-40A5-9B03-57435C375BF8}" type="datetime1">
              <a:rPr lang="en-US" smtClean="0">
                <a:solidFill>
                  <a:prstClr val="black"/>
                </a:solidFill>
              </a:rPr>
              <a:t>9/18/2019</a:t>
            </a:fld>
            <a:endParaRPr lang="en-US">
              <a:solidFill>
                <a:prstClr val="black"/>
              </a:solidFill>
            </a:endParaRPr>
          </a:p>
        </p:txBody>
      </p:sp>
      <p:sp>
        <p:nvSpPr>
          <p:cNvPr id="5" name="Footer Placeholder 4"/>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6" name="Slide Number Placeholder 5"/>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206830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pPr defTabSz="457200"/>
            <a:fld id="{633D6093-C40E-4F98-ABA0-CA75AB176AA1}" type="datetime1">
              <a:rPr lang="en-US" smtClean="0">
                <a:solidFill>
                  <a:prstClr val="black"/>
                </a:solidFill>
              </a:rPr>
              <a:t>9/18/2019</a:t>
            </a:fld>
            <a:endParaRPr lang="en-US">
              <a:solidFill>
                <a:prstClr val="black"/>
              </a:solidFill>
            </a:endParaRPr>
          </a:p>
        </p:txBody>
      </p:sp>
      <p:sp>
        <p:nvSpPr>
          <p:cNvPr id="5" name="Footer Placeholder 4"/>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6" name="Slide Number Placeholder 5"/>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358619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1" y="1600202"/>
            <a:ext cx="72114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7484" y="1600202"/>
            <a:ext cx="72114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457200"/>
            <a:fld id="{8DCFBEFB-65F2-4F20-A3A7-A30B8EC447B7}" type="datetime1">
              <a:rPr lang="en-US" smtClean="0">
                <a:solidFill>
                  <a:prstClr val="black"/>
                </a:solidFill>
              </a:rPr>
              <a:t>9/18/2019</a:t>
            </a:fld>
            <a:endParaRPr lang="en-US">
              <a:solidFill>
                <a:prstClr val="black"/>
              </a:solidFill>
            </a:endParaRPr>
          </a:p>
        </p:txBody>
      </p:sp>
      <p:sp>
        <p:nvSpPr>
          <p:cNvPr id="6" name="Footer Placeholder 5"/>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7" name="Slide Number Placeholder 6"/>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238850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1"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2"/>
            <a:ext cx="2844800" cy="365125"/>
          </a:xfrm>
          <a:prstGeom prst="rect">
            <a:avLst/>
          </a:prstGeom>
        </p:spPr>
        <p:txBody>
          <a:bodyPr/>
          <a:lstStyle/>
          <a:p>
            <a:pPr defTabSz="457200"/>
            <a:fld id="{E21DE34D-1494-4B49-B017-5FDAB979D29F}" type="datetime1">
              <a:rPr lang="en-US" smtClean="0">
                <a:solidFill>
                  <a:prstClr val="black"/>
                </a:solidFill>
              </a:rPr>
              <a:t>9/18/2019</a:t>
            </a:fld>
            <a:endParaRPr lang="en-US">
              <a:solidFill>
                <a:prstClr val="black"/>
              </a:solidFill>
            </a:endParaRPr>
          </a:p>
        </p:txBody>
      </p:sp>
      <p:sp>
        <p:nvSpPr>
          <p:cNvPr id="8" name="Footer Placeholder 7"/>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9" name="Slide Number Placeholder 8"/>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305376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6356352"/>
            <a:ext cx="2844800" cy="365125"/>
          </a:xfrm>
          <a:prstGeom prst="rect">
            <a:avLst/>
          </a:prstGeom>
        </p:spPr>
        <p:txBody>
          <a:bodyPr/>
          <a:lstStyle/>
          <a:p>
            <a:pPr defTabSz="457200"/>
            <a:fld id="{53E6E71B-FB1E-4C85-8203-D968FBBD7C8D}" type="datetime1">
              <a:rPr lang="en-US" smtClean="0">
                <a:solidFill>
                  <a:prstClr val="black"/>
                </a:solidFill>
              </a:rPr>
              <a:t>9/18/2019</a:t>
            </a:fld>
            <a:endParaRPr lang="en-US">
              <a:solidFill>
                <a:prstClr val="black"/>
              </a:solidFill>
            </a:endParaRPr>
          </a:p>
        </p:txBody>
      </p:sp>
      <p:sp>
        <p:nvSpPr>
          <p:cNvPr id="4" name="Footer Placeholder 3"/>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5" name="Slide Number Placeholder 4"/>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2616183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844800" cy="365125"/>
          </a:xfrm>
          <a:prstGeom prst="rect">
            <a:avLst/>
          </a:prstGeom>
        </p:spPr>
        <p:txBody>
          <a:bodyPr/>
          <a:lstStyle/>
          <a:p>
            <a:pPr defTabSz="457200"/>
            <a:fld id="{F929C8F9-CA64-4336-9D5A-F2D1BF2B8CBC}" type="datetime1">
              <a:rPr lang="en-US" smtClean="0">
                <a:solidFill>
                  <a:prstClr val="black"/>
                </a:solidFill>
              </a:rPr>
              <a:t>9/18/2019</a:t>
            </a:fld>
            <a:endParaRPr lang="en-US">
              <a:solidFill>
                <a:prstClr val="black"/>
              </a:solidFill>
            </a:endParaRPr>
          </a:p>
        </p:txBody>
      </p:sp>
      <p:sp>
        <p:nvSpPr>
          <p:cNvPr id="3" name="Footer Placeholder 2"/>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4" name="Slide Number Placeholder 3"/>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133287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457200"/>
            <a:fld id="{9E7A1EE4-2F61-4E88-83EE-07ACCDDFF821}" type="datetime1">
              <a:rPr lang="en-US" smtClean="0">
                <a:solidFill>
                  <a:prstClr val="black"/>
                </a:solidFill>
              </a:rPr>
              <a:t>9/18/2019</a:t>
            </a:fld>
            <a:endParaRPr lang="en-US">
              <a:solidFill>
                <a:prstClr val="black"/>
              </a:solidFill>
            </a:endParaRPr>
          </a:p>
        </p:txBody>
      </p:sp>
      <p:sp>
        <p:nvSpPr>
          <p:cNvPr id="6" name="Footer Placeholder 5"/>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7" name="Slide Number Placeholder 6"/>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412786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238971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2"/>
            <a:ext cx="2844800" cy="365125"/>
          </a:xfrm>
          <a:prstGeom prst="rect">
            <a:avLst/>
          </a:prstGeom>
        </p:spPr>
        <p:txBody>
          <a:bodyPr/>
          <a:lstStyle/>
          <a:p>
            <a:pPr defTabSz="457200"/>
            <a:fld id="{B3ACF223-836C-47C5-812F-6ED6472409A8}" type="datetime1">
              <a:rPr lang="en-US" smtClean="0">
                <a:solidFill>
                  <a:prstClr val="black"/>
                </a:solidFill>
              </a:rPr>
              <a:t>9/18/2019</a:t>
            </a:fld>
            <a:endParaRPr lang="en-US">
              <a:solidFill>
                <a:prstClr val="black"/>
              </a:solidFill>
            </a:endParaRPr>
          </a:p>
        </p:txBody>
      </p:sp>
      <p:sp>
        <p:nvSpPr>
          <p:cNvPr id="6" name="Footer Placeholder 5"/>
          <p:cNvSpPr>
            <a:spLocks noGrp="1"/>
          </p:cNvSpPr>
          <p:nvPr>
            <p:ph type="ftr" sz="quarter" idx="11"/>
          </p:nvPr>
        </p:nvSpPr>
        <p:spPr>
          <a:xfrm>
            <a:off x="4165601" y="6356352"/>
            <a:ext cx="3860800" cy="365125"/>
          </a:xfrm>
          <a:prstGeom prst="rect">
            <a:avLst/>
          </a:prstGeom>
        </p:spPr>
        <p:txBody>
          <a:bodyPr/>
          <a:lstStyle/>
          <a:p>
            <a:pPr defTabSz="457200"/>
            <a:endParaRPr lang="en-US">
              <a:solidFill>
                <a:prstClr val="black"/>
              </a:solidFill>
            </a:endParaRPr>
          </a:p>
        </p:txBody>
      </p:sp>
      <p:sp>
        <p:nvSpPr>
          <p:cNvPr id="7" name="Slide Number Placeholder 6"/>
          <p:cNvSpPr>
            <a:spLocks noGrp="1"/>
          </p:cNvSpPr>
          <p:nvPr>
            <p:ph type="sldNum" sz="quarter" idx="12"/>
          </p:nvPr>
        </p:nvSpPr>
        <p:spPr>
          <a:xfrm>
            <a:off x="8737601" y="6356352"/>
            <a:ext cx="2844800" cy="365125"/>
          </a:xfrm>
          <a:prstGeom prst="rect">
            <a:avLst/>
          </a:prstGeom>
        </p:spPr>
        <p:txBody>
          <a:bodyPr/>
          <a:lstStyle/>
          <a:p>
            <a:pPr defTabSz="457200"/>
            <a:fld id="{33C5EDF7-24A6-9A4C-8ECA-CC66D3359607}" type="slidenum">
              <a:rPr lang="en-US" smtClean="0">
                <a:solidFill>
                  <a:prstClr val="black"/>
                </a:solidFill>
              </a:rPr>
              <a:pPr defTabSz="457200"/>
              <a:t>‹#›</a:t>
            </a:fld>
            <a:endParaRPr lang="en-US">
              <a:solidFill>
                <a:prstClr val="black"/>
              </a:solidFill>
            </a:endParaRPr>
          </a:p>
        </p:txBody>
      </p:sp>
    </p:spTree>
    <p:extLst>
      <p:ext uri="{BB962C8B-B14F-4D97-AF65-F5344CB8AC3E}">
        <p14:creationId xmlns:p14="http://schemas.microsoft.com/office/powerpoint/2010/main" val="202958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1"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2"/>
            <a:ext cx="10972801"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319" y="1524000"/>
            <a:ext cx="1131289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111BAA5-7D7F-4A4C-8D39-73C4E075DE61}"/>
              </a:ext>
            </a:extLst>
          </p:cNvPr>
          <p:cNvPicPr>
            <a:picLocks noChangeAspect="1"/>
          </p:cNvPicPr>
          <p:nvPr userDrawn="1"/>
        </p:nvPicPr>
        <p:blipFill>
          <a:blip r:embed="rId14"/>
          <a:stretch>
            <a:fillRect/>
          </a:stretch>
        </p:blipFill>
        <p:spPr>
          <a:xfrm>
            <a:off x="11028603" y="6506450"/>
            <a:ext cx="1146166" cy="320083"/>
          </a:xfrm>
          <a:prstGeom prst="rect">
            <a:avLst/>
          </a:prstGeom>
        </p:spPr>
      </p:pic>
    </p:spTree>
    <p:extLst>
      <p:ext uri="{BB962C8B-B14F-4D97-AF65-F5344CB8AC3E}">
        <p14:creationId xmlns:p14="http://schemas.microsoft.com/office/powerpoint/2010/main" val="256431270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696" r:id="rId12"/>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rnelltech.github.io/CS5112-F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hyperlink" Target="https://kharshit.github.io/blog/2017/09/08/structure-of-the-web"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noremorsegames.com/2014/08/assert/" TargetMode="External"/><Relationship Id="rId2" Type="http://schemas.openxmlformats.org/officeDocument/2006/relationships/hyperlink" Target="https://www.amazon.com/Writing-Solid-Code-20th-Anniversary/dp/157074055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giesen.wordpress.com/2010/09/27/data-structures-and-invariant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alkccc.github.io/CLRS/Chap13/13.1/"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482" name="Rectangle 2"/>
          <p:cNvSpPr>
            <a:spLocks noGrp="1" noChangeArrowheads="1"/>
          </p:cNvSpPr>
          <p:nvPr>
            <p:ph type="ctrTitle"/>
          </p:nvPr>
        </p:nvSpPr>
        <p:spPr>
          <a:xfrm>
            <a:off x="914401" y="1673228"/>
            <a:ext cx="10363200" cy="1189618"/>
          </a:xfrm>
        </p:spPr>
        <p:txBody>
          <a:bodyPr>
            <a:normAutofit fontScale="90000"/>
          </a:bodyPr>
          <a:lstStyle/>
          <a:p>
            <a:r>
              <a:rPr lang="en-US" b="1" dirty="0"/>
              <a:t>CS5112: Algorithms and Data Structures for Applications</a:t>
            </a:r>
          </a:p>
        </p:txBody>
      </p:sp>
      <p:sp>
        <p:nvSpPr>
          <p:cNvPr id="1556483" name="Rectangle 3"/>
          <p:cNvSpPr>
            <a:spLocks noGrp="1" noChangeArrowheads="1"/>
          </p:cNvSpPr>
          <p:nvPr>
            <p:ph type="subTitle" idx="1"/>
          </p:nvPr>
        </p:nvSpPr>
        <p:spPr>
          <a:xfrm>
            <a:off x="1828800" y="4376651"/>
            <a:ext cx="8534401" cy="1752600"/>
          </a:xfrm>
        </p:spPr>
        <p:txBody>
          <a:bodyPr>
            <a:normAutofit/>
          </a:bodyPr>
          <a:lstStyle/>
          <a:p>
            <a:r>
              <a:rPr lang="en-US" dirty="0">
                <a:solidFill>
                  <a:schemeClr val="tx1"/>
                </a:solidFill>
              </a:rPr>
              <a:t>Ramin Zabih</a:t>
            </a:r>
          </a:p>
          <a:p>
            <a:endParaRPr lang="en-US" dirty="0">
              <a:solidFill>
                <a:schemeClr val="tx1"/>
              </a:solidFill>
            </a:endParaRPr>
          </a:p>
          <a:p>
            <a:r>
              <a:rPr lang="en-US" sz="2400" dirty="0">
                <a:solidFill>
                  <a:schemeClr val="tx1"/>
                </a:solidFill>
              </a:rPr>
              <a:t>Some pictures from Wikipedia</a:t>
            </a:r>
          </a:p>
          <a:p>
            <a:endParaRPr lang="en-US" dirty="0">
              <a:solidFill>
                <a:schemeClr val="tx1"/>
              </a:solidFill>
            </a:endParaRPr>
          </a:p>
        </p:txBody>
      </p:sp>
      <p:pic>
        <p:nvPicPr>
          <p:cNvPr id="4" name="Picture 3" descr="CULogo187 (5).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04955"/>
            <a:ext cx="2096927" cy="653045"/>
          </a:xfrm>
          <a:prstGeom prst="rect">
            <a:avLst/>
          </a:prstGeom>
        </p:spPr>
      </p:pic>
      <p:sp>
        <p:nvSpPr>
          <p:cNvPr id="7" name="Rectangle 2"/>
          <p:cNvSpPr txBox="1">
            <a:spLocks noChangeArrowheads="1"/>
          </p:cNvSpPr>
          <p:nvPr/>
        </p:nvSpPr>
        <p:spPr>
          <a:xfrm>
            <a:off x="914399" y="3239924"/>
            <a:ext cx="10363200" cy="118961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dirty="0"/>
              <a:t>Balanced search trees</a:t>
            </a:r>
          </a:p>
        </p:txBody>
      </p:sp>
    </p:spTree>
    <p:extLst>
      <p:ext uri="{BB962C8B-B14F-4D97-AF65-F5344CB8AC3E}">
        <p14:creationId xmlns:p14="http://schemas.microsoft.com/office/powerpoint/2010/main" val="4035646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worst case is actually fairly common</a:t>
                </a:r>
              </a:p>
              <a:p>
                <a:pPr lvl="1"/>
                <a:r>
                  <a:rPr lang="en-US" dirty="0"/>
                  <a:t>Add elements in sorted order: 1, 2, 3, 4, 5, 6, 7</a:t>
                </a:r>
              </a:p>
              <a:p>
                <a:pPr lvl="1"/>
                <a:r>
                  <a:rPr lang="en-US" dirty="0"/>
                  <a:t>Tree has height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with a single long branch</a:t>
                </a:r>
              </a:p>
              <a:p>
                <a:r>
                  <a:rPr lang="en-US" dirty="0"/>
                  <a:t>A binary tree of depth </a:t>
                </a:r>
                <a14:m>
                  <m:oMath xmlns:m="http://schemas.openxmlformats.org/officeDocument/2006/math">
                    <m:r>
                      <a:rPr lang="en-US" b="0" i="1" smtClean="0">
                        <a:latin typeface="Cambria Math" panose="02040503050406030204" pitchFamily="18" charset="0"/>
                      </a:rPr>
                      <m:t>𝑑</m:t>
                    </m:r>
                  </m:oMath>
                </a14:m>
                <a:r>
                  <a:rPr lang="en-US" dirty="0"/>
                  <a:t> can have up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𝑑</m:t>
                            </m:r>
                          </m:sup>
                        </m:sSup>
                      </m:e>
                    </m:d>
                  </m:oMath>
                </a14:m>
                <a:r>
                  <a:rPr lang="en-US" dirty="0"/>
                  <a:t> elements in it</a:t>
                </a:r>
              </a:p>
              <a:p>
                <a:pPr lvl="1"/>
                <a:r>
                  <a:rPr lang="en-US" dirty="0"/>
                  <a:t>Maximum achieved when it’s completely balanced</a:t>
                </a:r>
              </a:p>
              <a:p>
                <a:r>
                  <a:rPr lang="en-US" dirty="0"/>
                  <a:t>So, a balanced tree with </a:t>
                </a:r>
                <a14:m>
                  <m:oMath xmlns:m="http://schemas.openxmlformats.org/officeDocument/2006/math">
                    <m:r>
                      <a:rPr lang="en-US" b="0" i="1" smtClean="0">
                        <a:latin typeface="Cambria Math" panose="02040503050406030204" pitchFamily="18" charset="0"/>
                      </a:rPr>
                      <m:t>𝑛</m:t>
                    </m:r>
                  </m:oMath>
                </a14:m>
                <a:r>
                  <a:rPr lang="en-US" dirty="0"/>
                  <a:t> elements in it has depth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r>
                          <a:rPr lang="en-US" b="0" i="1" smtClean="0">
                            <a:latin typeface="Cambria Math" panose="02040503050406030204" pitchFamily="18" charset="0"/>
                          </a:rPr>
                          <m:t>)</m:t>
                        </m:r>
                      </m:e>
                    </m:func>
                  </m:oMath>
                </a14:m>
                <a:endParaRPr lang="en-US" dirty="0"/>
              </a:p>
              <a:p>
                <a:pPr lvl="1"/>
                <a:r>
                  <a:rPr lang="en-US" dirty="0"/>
                  <a:t>Which is vastly better!</a:t>
                </a:r>
              </a:p>
              <a:p>
                <a:r>
                  <a:rPr lang="en-US" dirty="0"/>
                  <a:t>How do we make a tree balanced?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b="-2965"/>
                </a:stretch>
              </a:blipFill>
            </p:spPr>
            <p:txBody>
              <a:bodyPr/>
              <a:lstStyle/>
              <a:p>
                <a:r>
                  <a:rPr lang="en-US">
                    <a:noFill/>
                  </a:rPr>
                  <a:t> </a:t>
                </a:r>
              </a:p>
            </p:txBody>
          </p:sp>
        </mc:Fallback>
      </mc:AlternateContent>
    </p:spTree>
    <p:extLst>
      <p:ext uri="{BB962C8B-B14F-4D97-AF65-F5344CB8AC3E}">
        <p14:creationId xmlns:p14="http://schemas.microsoft.com/office/powerpoint/2010/main" val="158942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Self-balancing trees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t>Several data structures balance binary trees</a:t>
                </a:r>
              </a:p>
              <a:p>
                <a:pPr lvl="1"/>
                <a:r>
                  <a:rPr lang="en-US" dirty="0"/>
                  <a:t>Normal BST’s, but when you insert an element you occasionally ‘rotate’ the tree to keep it roughly balanced</a:t>
                </a:r>
              </a:p>
              <a:p>
                <a:r>
                  <a:rPr lang="en-US" dirty="0"/>
                  <a:t>The more balanced the tree is, the closer to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a14:m>
                <a:r>
                  <a:rPr lang="en-US" dirty="0"/>
                  <a:t> speed</a:t>
                </a:r>
              </a:p>
              <a:p>
                <a:r>
                  <a:rPr lang="en-US" dirty="0"/>
                  <a:t>However, if you want the tree to be really balanced the rotations get quite complicated</a:t>
                </a:r>
              </a:p>
              <a:p>
                <a:r>
                  <a:rPr lang="en-US" dirty="0"/>
                  <a:t>Typical data structures:</a:t>
                </a:r>
              </a:p>
              <a:p>
                <a:pPr lvl="1"/>
                <a:r>
                  <a:rPr lang="en-US" dirty="0"/>
                  <a:t>Red-black trees (we will go into these in detail)</a:t>
                </a:r>
              </a:p>
              <a:p>
                <a:pPr lvl="1"/>
                <a:r>
                  <a:rPr lang="en-US" dirty="0"/>
                  <a:t>AVL trees (we won’t)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2830" b="-404"/>
                </a:stretch>
              </a:blipFill>
            </p:spPr>
            <p:txBody>
              <a:bodyPr/>
              <a:lstStyle/>
              <a:p>
                <a:r>
                  <a:rPr lang="en-US">
                    <a:noFill/>
                  </a:rPr>
                  <a:t> </a:t>
                </a:r>
              </a:p>
            </p:txBody>
          </p:sp>
        </mc:Fallback>
      </mc:AlternateContent>
    </p:spTree>
    <p:extLst>
      <p:ext uri="{BB962C8B-B14F-4D97-AF65-F5344CB8AC3E}">
        <p14:creationId xmlns:p14="http://schemas.microsoft.com/office/powerpoint/2010/main" val="136268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BST invariants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AVL invariant:</a:t>
                </a:r>
              </a:p>
              <a:p>
                <a:pPr lvl="1"/>
                <a:r>
                  <a:rPr lang="en-US" dirty="0"/>
                  <a:t>For any node, the height of its left and right subtree differ by </a:t>
                </a:r>
                <a14:m>
                  <m:oMath xmlns:m="http://schemas.openxmlformats.org/officeDocument/2006/math">
                    <m:r>
                      <a:rPr lang="en-US" b="0" i="1" smtClean="0">
                        <a:latin typeface="Cambria Math" panose="02040503050406030204" pitchFamily="18" charset="0"/>
                      </a:rPr>
                      <m:t>≤1</m:t>
                    </m:r>
                  </m:oMath>
                </a14:m>
                <a:endParaRPr lang="en-US" dirty="0"/>
              </a:p>
              <a:p>
                <a:pPr lvl="1"/>
                <a:r>
                  <a:rPr lang="en-US" dirty="0"/>
                  <a:t>If you insert an element that would break this, the tree rotates</a:t>
                </a:r>
              </a:p>
              <a:p>
                <a:pPr lvl="1"/>
                <a:r>
                  <a:rPr lang="en-US" dirty="0"/>
                  <a:t>LOTS of bookkeeping to make this work</a:t>
                </a:r>
              </a:p>
              <a:p>
                <a:r>
                  <a:rPr lang="en-US" dirty="0"/>
                  <a:t>Red-black tree invariant:</a:t>
                </a:r>
              </a:p>
              <a:p>
                <a:pPr lvl="1"/>
                <a:r>
                  <a:rPr lang="en-US" dirty="0"/>
                  <a:t>The path from the root to the farthest leaf is no more than twice the path from the root to the nearest leaf</a:t>
                </a:r>
              </a:p>
              <a:p>
                <a:pPr lvl="1"/>
                <a:r>
                  <a:rPr lang="en-US" dirty="0"/>
                  <a:t>Much simpler, but still not trivial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r="-167"/>
                </a:stretch>
              </a:blipFill>
            </p:spPr>
            <p:txBody>
              <a:bodyPr/>
              <a:lstStyle/>
              <a:p>
                <a:r>
                  <a:rPr lang="en-US">
                    <a:noFill/>
                  </a:rPr>
                  <a:t> </a:t>
                </a:r>
              </a:p>
            </p:txBody>
          </p:sp>
        </mc:Fallback>
      </mc:AlternateContent>
    </p:spTree>
    <p:extLst>
      <p:ext uri="{BB962C8B-B14F-4D97-AF65-F5344CB8AC3E}">
        <p14:creationId xmlns:p14="http://schemas.microsoft.com/office/powerpoint/2010/main" val="3612943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Red-black tree invariants</a:t>
            </a:r>
          </a:p>
        </p:txBody>
      </p:sp>
      <p:sp>
        <p:nvSpPr>
          <p:cNvPr id="3" name="Content Placeholder 2"/>
          <p:cNvSpPr>
            <a:spLocks noGrp="1"/>
          </p:cNvSpPr>
          <p:nvPr>
            <p:ph idx="1"/>
          </p:nvPr>
        </p:nvSpPr>
        <p:spPr/>
        <p:txBody>
          <a:bodyPr>
            <a:normAutofit/>
          </a:bodyPr>
          <a:lstStyle/>
          <a:p>
            <a:r>
              <a:rPr lang="en-US" dirty="0"/>
              <a:t>P1: Every node is either red or black</a:t>
            </a:r>
          </a:p>
          <a:p>
            <a:r>
              <a:rPr lang="en-US" dirty="0"/>
              <a:t>[Convention] Root is black</a:t>
            </a:r>
          </a:p>
          <a:p>
            <a:r>
              <a:rPr lang="en-US" dirty="0"/>
              <a:t>P2: There are no two adjacent red nodes along any path</a:t>
            </a:r>
          </a:p>
          <a:p>
            <a:r>
              <a:rPr lang="en-US" dirty="0"/>
              <a:t>P3: Every path from the root to a leaf has the same number of black nodes</a:t>
            </a:r>
          </a:p>
          <a:p>
            <a:pPr lvl="1"/>
            <a:r>
              <a:rPr lang="en-US" dirty="0"/>
              <a:t>This is the </a:t>
            </a:r>
            <a:r>
              <a:rPr lang="en-US" b="1" dirty="0"/>
              <a:t>black height </a:t>
            </a:r>
            <a:r>
              <a:rPr lang="en-US" dirty="0"/>
              <a:t>of the tree</a:t>
            </a:r>
          </a:p>
          <a:p>
            <a:r>
              <a:rPr lang="en-US" dirty="0"/>
              <a:t>If a tree satisfies these conditions so does every subtree</a:t>
            </a:r>
          </a:p>
          <a:p>
            <a:pPr lvl="1"/>
            <a:r>
              <a:rPr lang="en-US" dirty="0"/>
              <a:t>if not, the whole tree would not</a:t>
            </a:r>
          </a:p>
        </p:txBody>
      </p:sp>
    </p:spTree>
    <p:extLst>
      <p:ext uri="{BB962C8B-B14F-4D97-AF65-F5344CB8AC3E}">
        <p14:creationId xmlns:p14="http://schemas.microsoft.com/office/powerpoint/2010/main" val="286878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60A7-A346-44BC-A19E-B6D566FEEC87}"/>
              </a:ext>
            </a:extLst>
          </p:cNvPr>
          <p:cNvSpPr>
            <a:spLocks noGrp="1"/>
          </p:cNvSpPr>
          <p:nvPr>
            <p:ph type="title"/>
          </p:nvPr>
        </p:nvSpPr>
        <p:spPr/>
        <p:txBody>
          <a:bodyPr/>
          <a:lstStyle/>
          <a:p>
            <a:r>
              <a:rPr lang="en-US" dirty="0"/>
              <a:t>Black height = 2, 3, 4</a:t>
            </a:r>
          </a:p>
        </p:txBody>
      </p:sp>
      <p:pic>
        <p:nvPicPr>
          <p:cNvPr id="2050" name="Picture 2">
            <a:extLst>
              <a:ext uri="{FF2B5EF4-FFF2-40B4-BE49-F238E27FC236}">
                <a16:creationId xmlns:a16="http://schemas.microsoft.com/office/drawing/2014/main" id="{426C18B9-7C31-4651-8115-28EBA93503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2427" y="0"/>
            <a:ext cx="3146853" cy="14578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7DF1EF5-7BF8-4402-9B28-FBC6011443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019" y="2448628"/>
            <a:ext cx="372552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82DF760-9E02-44C2-9A00-1D6F4B13DDF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9228" y="2448628"/>
            <a:ext cx="372552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EBF8580-BDBA-4DF2-839B-287565517A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054982" y="2448628"/>
            <a:ext cx="3725520"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789502F-577F-406E-BA1D-EA1F9D56CF9E}"/>
              </a:ext>
            </a:extLst>
          </p:cNvPr>
          <p:cNvSpPr txBox="1"/>
          <p:nvPr/>
        </p:nvSpPr>
        <p:spPr>
          <a:xfrm>
            <a:off x="2882900" y="5308418"/>
            <a:ext cx="6426200" cy="584775"/>
          </a:xfrm>
          <a:prstGeom prst="rect">
            <a:avLst/>
          </a:prstGeom>
          <a:noFill/>
        </p:spPr>
        <p:txBody>
          <a:bodyPr wrap="square" rtlCol="0">
            <a:spAutoFit/>
          </a:bodyPr>
          <a:lstStyle/>
          <a:p>
            <a:r>
              <a:rPr lang="en-US" sz="3200" dirty="0"/>
              <a:t>Observation: red nodes are optional!</a:t>
            </a:r>
          </a:p>
        </p:txBody>
      </p:sp>
    </p:spTree>
    <p:extLst>
      <p:ext uri="{BB962C8B-B14F-4D97-AF65-F5344CB8AC3E}">
        <p14:creationId xmlns:p14="http://schemas.microsoft.com/office/powerpoint/2010/main" val="2613701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8BBF3-4242-46F0-8442-42BF0DA7AF80}"/>
              </a:ext>
            </a:extLst>
          </p:cNvPr>
          <p:cNvSpPr>
            <a:spLocks noGrp="1"/>
          </p:cNvSpPr>
          <p:nvPr>
            <p:ph type="title"/>
          </p:nvPr>
        </p:nvSpPr>
        <p:spPr/>
        <p:txBody>
          <a:bodyPr/>
          <a:lstStyle/>
          <a:p>
            <a:r>
              <a:rPr lang="en-US" dirty="0"/>
              <a:t>Red-black tree consequences</a:t>
            </a:r>
          </a:p>
        </p:txBody>
      </p:sp>
      <p:sp>
        <p:nvSpPr>
          <p:cNvPr id="3" name="Content Placeholder 2">
            <a:extLst>
              <a:ext uri="{FF2B5EF4-FFF2-40B4-BE49-F238E27FC236}">
                <a16:creationId xmlns:a16="http://schemas.microsoft.com/office/drawing/2014/main" id="{41CFDD0D-0C77-45A3-8964-32796C074458}"/>
              </a:ext>
            </a:extLst>
          </p:cNvPr>
          <p:cNvSpPr>
            <a:spLocks noGrp="1"/>
          </p:cNvSpPr>
          <p:nvPr>
            <p:ph idx="1"/>
          </p:nvPr>
        </p:nvSpPr>
        <p:spPr/>
        <p:txBody>
          <a:bodyPr>
            <a:normAutofit fontScale="92500"/>
          </a:bodyPr>
          <a:lstStyle/>
          <a:p>
            <a:r>
              <a:rPr lang="en-US" dirty="0"/>
              <a:t>Subtlety: you can satisfy all of these invariants except P3 (= black height), and still have a wildly unbalanced tree</a:t>
            </a:r>
          </a:p>
          <a:p>
            <a:pPr lvl="1"/>
            <a:r>
              <a:rPr lang="en-US" dirty="0"/>
              <a:t>Just make it purely from black nodes!</a:t>
            </a:r>
          </a:p>
          <a:p>
            <a:r>
              <a:rPr lang="en-US" dirty="0"/>
              <a:t>With all these properties, the path from the root to the farthest leaf is no more than twice the path to the nearest. Proof?</a:t>
            </a:r>
          </a:p>
          <a:p>
            <a:pPr lvl="1"/>
            <a:r>
              <a:rPr lang="en-US" dirty="0"/>
              <a:t>P3: both paths have the same number of black nodes</a:t>
            </a:r>
          </a:p>
          <a:p>
            <a:pPr lvl="1"/>
            <a:r>
              <a:rPr lang="en-US" dirty="0"/>
              <a:t>P2: there are never two adjacent red nodes</a:t>
            </a:r>
          </a:p>
          <a:p>
            <a:pPr lvl="1"/>
            <a:r>
              <a:rPr lang="en-US" dirty="0"/>
              <a:t>So the longest path can at most insert a red node after each black one</a:t>
            </a:r>
          </a:p>
        </p:txBody>
      </p:sp>
    </p:spTree>
    <p:extLst>
      <p:ext uri="{BB962C8B-B14F-4D97-AF65-F5344CB8AC3E}">
        <p14:creationId xmlns:p14="http://schemas.microsoft.com/office/powerpoint/2010/main" val="19317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3DDF9-7A91-49A8-978C-7BCA5303F40E}"/>
              </a:ext>
            </a:extLst>
          </p:cNvPr>
          <p:cNvSpPr>
            <a:spLocks noGrp="1"/>
          </p:cNvSpPr>
          <p:nvPr>
            <p:ph type="title"/>
          </p:nvPr>
        </p:nvSpPr>
        <p:spPr/>
        <p:txBody>
          <a:bodyPr/>
          <a:lstStyle/>
          <a:p>
            <a:r>
              <a:rPr lang="en-US" dirty="0"/>
              <a:t>Red-black tree operations</a:t>
            </a:r>
          </a:p>
        </p:txBody>
      </p:sp>
      <p:sp>
        <p:nvSpPr>
          <p:cNvPr id="3" name="Content Placeholder 2">
            <a:extLst>
              <a:ext uri="{FF2B5EF4-FFF2-40B4-BE49-F238E27FC236}">
                <a16:creationId xmlns:a16="http://schemas.microsoft.com/office/drawing/2014/main" id="{31049EF1-DF10-4BF5-ABF3-68171BD199B2}"/>
              </a:ext>
            </a:extLst>
          </p:cNvPr>
          <p:cNvSpPr>
            <a:spLocks noGrp="1"/>
          </p:cNvSpPr>
          <p:nvPr>
            <p:ph idx="1"/>
          </p:nvPr>
        </p:nvSpPr>
        <p:spPr/>
        <p:txBody>
          <a:bodyPr/>
          <a:lstStyle/>
          <a:p>
            <a:r>
              <a:rPr lang="en-US" dirty="0"/>
              <a:t>Lookup is easy</a:t>
            </a:r>
          </a:p>
          <a:p>
            <a:pPr lvl="1"/>
            <a:r>
              <a:rPr lang="en-US" dirty="0"/>
              <a:t>Just like a standard BST, ignore the node colors</a:t>
            </a:r>
          </a:p>
          <a:p>
            <a:r>
              <a:rPr lang="en-US" dirty="0"/>
              <a:t>What about insert?</a:t>
            </a:r>
          </a:p>
          <a:p>
            <a:pPr lvl="1"/>
            <a:r>
              <a:rPr lang="en-US" dirty="0"/>
              <a:t>In a standard BST we do a lookup, which shows where the new value should go</a:t>
            </a:r>
          </a:p>
          <a:p>
            <a:pPr lvl="1"/>
            <a:r>
              <a:rPr lang="en-US" dirty="0"/>
              <a:t>Example: insert in this tree:</a:t>
            </a:r>
          </a:p>
          <a:p>
            <a:pPr lvl="1"/>
            <a:r>
              <a:rPr lang="en-US" dirty="0"/>
              <a:t>Note that we can pick a new root</a:t>
            </a:r>
          </a:p>
          <a:p>
            <a:pPr lvl="2"/>
            <a:r>
              <a:rPr lang="en-US" dirty="0"/>
              <a:t>This is basically a rotation!</a:t>
            </a:r>
          </a:p>
        </p:txBody>
      </p:sp>
      <p:pic>
        <p:nvPicPr>
          <p:cNvPr id="4" name="Picture 2" descr="https://upload.wikimedia.org/wikipedia/commons/thumb/d/da/Binary_search_tree.svg/200px-Binary_search_tree.svg.png">
            <a:extLst>
              <a:ext uri="{FF2B5EF4-FFF2-40B4-BE49-F238E27FC236}">
                <a16:creationId xmlns:a16="http://schemas.microsoft.com/office/drawing/2014/main" id="{8D503F07-69BE-4F76-A62F-3541A2167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0" y="4128295"/>
            <a:ext cx="2481882" cy="207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01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0E8BA-5CB5-419A-9043-F0385C260B8C}"/>
              </a:ext>
            </a:extLst>
          </p:cNvPr>
          <p:cNvSpPr>
            <a:spLocks noGrp="1"/>
          </p:cNvSpPr>
          <p:nvPr>
            <p:ph type="title"/>
          </p:nvPr>
        </p:nvSpPr>
        <p:spPr/>
        <p:txBody>
          <a:bodyPr/>
          <a:lstStyle/>
          <a:p>
            <a:r>
              <a:rPr lang="en-US" dirty="0"/>
              <a:t>Red-black insert and rotations</a:t>
            </a:r>
          </a:p>
        </p:txBody>
      </p:sp>
      <p:sp>
        <p:nvSpPr>
          <p:cNvPr id="3" name="Content Placeholder 2">
            <a:extLst>
              <a:ext uri="{FF2B5EF4-FFF2-40B4-BE49-F238E27FC236}">
                <a16:creationId xmlns:a16="http://schemas.microsoft.com/office/drawing/2014/main" id="{87859936-54DC-4D0C-B4BB-BF6B778D2CD7}"/>
              </a:ext>
            </a:extLst>
          </p:cNvPr>
          <p:cNvSpPr>
            <a:spLocks noGrp="1"/>
          </p:cNvSpPr>
          <p:nvPr>
            <p:ph idx="1"/>
          </p:nvPr>
        </p:nvSpPr>
        <p:spPr/>
        <p:txBody>
          <a:bodyPr/>
          <a:lstStyle/>
          <a:p>
            <a:r>
              <a:rPr lang="en-US" dirty="0"/>
              <a:t>We do the same thing but we color the node red to preserve P3 (black height of tree is unchanged)</a:t>
            </a:r>
          </a:p>
          <a:p>
            <a:r>
              <a:rPr lang="en-US" dirty="0"/>
              <a:t>But we have now broken P2 if the parent was red</a:t>
            </a:r>
          </a:p>
          <a:p>
            <a:r>
              <a:rPr lang="en-US" dirty="0"/>
              <a:t>So we need to patch up the tree by tree rotation</a:t>
            </a:r>
          </a:p>
          <a:p>
            <a:pPr lvl="1"/>
            <a:r>
              <a:rPr lang="en-US" dirty="0"/>
              <a:t>We must be able to increase black height (why?)</a:t>
            </a:r>
          </a:p>
          <a:p>
            <a:r>
              <a:rPr lang="en-US" dirty="0"/>
              <a:t>We not only need to consider the red parent</a:t>
            </a:r>
          </a:p>
          <a:p>
            <a:pPr lvl="1"/>
            <a:r>
              <a:rPr lang="en-US" dirty="0"/>
              <a:t>But also its parent (new node’s grandparent)</a:t>
            </a:r>
          </a:p>
          <a:p>
            <a:pPr lvl="1"/>
            <a:r>
              <a:rPr lang="en-US" dirty="0"/>
              <a:t>Which is black (why?)</a:t>
            </a:r>
          </a:p>
        </p:txBody>
      </p:sp>
    </p:spTree>
    <p:extLst>
      <p:ext uri="{BB962C8B-B14F-4D97-AF65-F5344CB8AC3E}">
        <p14:creationId xmlns:p14="http://schemas.microsoft.com/office/powerpoint/2010/main" val="4196684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04BA-15A1-4DA2-8050-A03432582177}"/>
              </a:ext>
            </a:extLst>
          </p:cNvPr>
          <p:cNvSpPr>
            <a:spLocks noGrp="1"/>
          </p:cNvSpPr>
          <p:nvPr>
            <p:ph type="title"/>
          </p:nvPr>
        </p:nvSpPr>
        <p:spPr/>
        <p:txBody>
          <a:bodyPr/>
          <a:lstStyle/>
          <a:p>
            <a:r>
              <a:rPr lang="en-US" dirty="0"/>
              <a:t>There are four cases to consider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A7D12A-F7DA-4519-A8FE-7D335D026F3E}"/>
                  </a:ext>
                </a:extLst>
              </p:cNvPr>
              <p:cNvSpPr>
                <a:spLocks noGrp="1"/>
              </p:cNvSpPr>
              <p:nvPr>
                <p:ph idx="1"/>
              </p:nvPr>
            </p:nvSpPr>
            <p:spPr>
              <a:xfrm>
                <a:off x="609600" y="1600203"/>
                <a:ext cx="10972801" cy="825498"/>
              </a:xfrm>
            </p:spPr>
            <p:txBody>
              <a:bodyPr>
                <a:normAutofit fontScale="77500" lnSpcReduction="20000"/>
              </a:bodyPr>
              <a:lstStyle/>
              <a:p>
                <a:r>
                  <a:rPr lang="en-US" dirty="0"/>
                  <a:t>We can consider them all at once by symmetry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𝑥</m:t>
                      </m:r>
                      <m:r>
                        <a:rPr lang="en-US" b="0" i="1" smtClean="0">
                          <a:latin typeface="Cambria Math" panose="02040503050406030204" pitchFamily="18" charset="0"/>
                        </a:rPr>
                        <m:t>&lt;</m:t>
                      </m:r>
                      <m:r>
                        <a:rPr lang="en-US" b="0" i="1" smtClean="0">
                          <a:latin typeface="Cambria Math" panose="02040503050406030204" pitchFamily="18" charset="0"/>
                        </a:rPr>
                        <m:t>𝑏</m:t>
                      </m:r>
                      <m:r>
                        <a:rPr lang="en-US" b="0" i="1" smtClean="0">
                          <a:latin typeface="Cambria Math" panose="02040503050406030204" pitchFamily="18" charset="0"/>
                        </a:rPr>
                        <m:t>&lt;</m:t>
                      </m:r>
                      <m:r>
                        <a:rPr lang="en-US" b="0" i="1" smtClean="0">
                          <a:latin typeface="Cambria Math" panose="02040503050406030204" pitchFamily="18" charset="0"/>
                        </a:rPr>
                        <m:t>𝑦</m:t>
                      </m:r>
                      <m:r>
                        <a:rPr lang="en-US" b="0" i="1" smtClean="0">
                          <a:latin typeface="Cambria Math" panose="02040503050406030204" pitchFamily="18" charset="0"/>
                        </a:rPr>
                        <m:t>&lt;</m:t>
                      </m:r>
                      <m:r>
                        <a:rPr lang="en-US" b="0" i="1" smtClean="0">
                          <a:latin typeface="Cambria Math" panose="02040503050406030204" pitchFamily="18" charset="0"/>
                        </a:rPr>
                        <m:t>𝑐</m:t>
                      </m:r>
                      <m:r>
                        <a:rPr lang="en-US" b="0" i="1" smtClean="0">
                          <a:latin typeface="Cambria Math" panose="02040503050406030204" pitchFamily="18" charset="0"/>
                        </a:rPr>
                        <m:t>&lt;</m:t>
                      </m:r>
                      <m:r>
                        <a:rPr lang="en-US" b="0" i="1" smtClean="0">
                          <a:latin typeface="Cambria Math" panose="02040503050406030204" pitchFamily="18" charset="0"/>
                        </a:rPr>
                        <m:t>𝑧</m:t>
                      </m:r>
                      <m:r>
                        <a:rPr lang="en-US" b="0" i="1" smtClean="0">
                          <a:latin typeface="Cambria Math" panose="02040503050406030204" pitchFamily="18" charset="0"/>
                        </a:rPr>
                        <m:t>&lt;</m:t>
                      </m:r>
                      <m:r>
                        <a:rPr lang="en-US" b="0" i="1" smtClean="0">
                          <a:latin typeface="Cambria Math" panose="02040503050406030204" pitchFamily="18" charset="0"/>
                        </a:rPr>
                        <m:t>𝑑</m:t>
                      </m:r>
                    </m:oMath>
                  </m:oMathPara>
                </a14:m>
                <a:endParaRPr lang="en-US" dirty="0"/>
              </a:p>
            </p:txBody>
          </p:sp>
        </mc:Choice>
        <mc:Fallback>
          <p:sp>
            <p:nvSpPr>
              <p:cNvPr id="3" name="Content Placeholder 2">
                <a:extLst>
                  <a:ext uri="{FF2B5EF4-FFF2-40B4-BE49-F238E27FC236}">
                    <a16:creationId xmlns:a16="http://schemas.microsoft.com/office/drawing/2014/main" id="{87A7D12A-F7DA-4519-A8FE-7D335D026F3E}"/>
                  </a:ext>
                </a:extLst>
              </p:cNvPr>
              <p:cNvSpPr>
                <a:spLocks noGrp="1" noRot="1" noChangeAspect="1" noMove="1" noResize="1" noEditPoints="1" noAdjustHandles="1" noChangeArrowheads="1" noChangeShapeType="1" noTextEdit="1"/>
              </p:cNvSpPr>
              <p:nvPr>
                <p:ph idx="1"/>
              </p:nvPr>
            </p:nvSpPr>
            <p:spPr>
              <a:xfrm>
                <a:off x="609600" y="1600203"/>
                <a:ext cx="10972801" cy="825498"/>
              </a:xfrm>
              <a:blipFill>
                <a:blip r:embed="rId2"/>
                <a:stretch>
                  <a:fillRect l="-778" t="-14074"/>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9520A177-B0F8-4593-93B3-38C61028A5D7}"/>
              </a:ext>
            </a:extLst>
          </p:cNvPr>
          <p:cNvGrpSpPr/>
          <p:nvPr/>
        </p:nvGrpSpPr>
        <p:grpSpPr>
          <a:xfrm>
            <a:off x="6210300" y="2667000"/>
            <a:ext cx="4991100" cy="3563146"/>
            <a:chOff x="6210300" y="2667000"/>
            <a:chExt cx="4991100" cy="3563146"/>
          </a:xfrm>
        </p:grpSpPr>
        <p:sp>
          <p:nvSpPr>
            <p:cNvPr id="4" name="Oval 3">
              <a:extLst>
                <a:ext uri="{FF2B5EF4-FFF2-40B4-BE49-F238E27FC236}">
                  <a16:creationId xmlns:a16="http://schemas.microsoft.com/office/drawing/2014/main" id="{7C11620B-EEAE-4C6C-B28B-BA2E81D644E0}"/>
                </a:ext>
              </a:extLst>
            </p:cNvPr>
            <p:cNvSpPr/>
            <p:nvPr/>
          </p:nvSpPr>
          <p:spPr>
            <a:xfrm>
              <a:off x="8382000" y="2667000"/>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y</a:t>
              </a:r>
            </a:p>
          </p:txBody>
        </p:sp>
        <p:cxnSp>
          <p:nvCxnSpPr>
            <p:cNvPr id="12" name="Straight Connector 11">
              <a:extLst>
                <a:ext uri="{FF2B5EF4-FFF2-40B4-BE49-F238E27FC236}">
                  <a16:creationId xmlns:a16="http://schemas.microsoft.com/office/drawing/2014/main" id="{7046B974-81EC-4F3D-90D1-3510FD5367E8}"/>
                </a:ext>
              </a:extLst>
            </p:cNvPr>
            <p:cNvCxnSpPr>
              <a:cxnSpLocks/>
              <a:stCxn id="4" idx="4"/>
              <a:endCxn id="5" idx="7"/>
            </p:cNvCxnSpPr>
            <p:nvPr/>
          </p:nvCxnSpPr>
          <p:spPr>
            <a:xfrm flipH="1">
              <a:off x="7536983" y="3429000"/>
              <a:ext cx="1226017" cy="737864"/>
            </a:xfrm>
            <a:prstGeom prst="line">
              <a:avLst/>
            </a:prstGeom>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2C1E88ED-66AC-4F00-89BE-646140AC6B87}"/>
                </a:ext>
              </a:extLst>
            </p:cNvPr>
            <p:cNvGrpSpPr/>
            <p:nvPr/>
          </p:nvGrpSpPr>
          <p:grpSpPr>
            <a:xfrm>
              <a:off x="6210300" y="4055272"/>
              <a:ext cx="2171700" cy="2174874"/>
              <a:chOff x="6210300" y="4055272"/>
              <a:chExt cx="2171700" cy="2174874"/>
            </a:xfrm>
          </p:grpSpPr>
          <p:sp>
            <p:nvSpPr>
              <p:cNvPr id="5" name="Oval 4">
                <a:extLst>
                  <a:ext uri="{FF2B5EF4-FFF2-40B4-BE49-F238E27FC236}">
                    <a16:creationId xmlns:a16="http://schemas.microsoft.com/office/drawing/2014/main" id="{1F3FBE04-4BAC-40E7-9BF3-A3CAFB156A8F}"/>
                  </a:ext>
                </a:extLst>
              </p:cNvPr>
              <p:cNvSpPr/>
              <p:nvPr/>
            </p:nvSpPr>
            <p:spPr>
              <a:xfrm>
                <a:off x="6886575" y="4055272"/>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x</a:t>
                </a:r>
              </a:p>
            </p:txBody>
          </p:sp>
          <p:sp>
            <p:nvSpPr>
              <p:cNvPr id="7" name="Oval 6">
                <a:extLst>
                  <a:ext uri="{FF2B5EF4-FFF2-40B4-BE49-F238E27FC236}">
                    <a16:creationId xmlns:a16="http://schemas.microsoft.com/office/drawing/2014/main" id="{EF1A1C80-15D6-471F-B778-62D289CA714E}"/>
                  </a:ext>
                </a:extLst>
              </p:cNvPr>
              <p:cNvSpPr/>
              <p:nvPr/>
            </p:nvSpPr>
            <p:spPr>
              <a:xfrm>
                <a:off x="6210300" y="5468146"/>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8" name="Oval 7">
                <a:extLst>
                  <a:ext uri="{FF2B5EF4-FFF2-40B4-BE49-F238E27FC236}">
                    <a16:creationId xmlns:a16="http://schemas.microsoft.com/office/drawing/2014/main" id="{FE434678-8450-4691-A09F-4AD05146FB9E}"/>
                  </a:ext>
                </a:extLst>
              </p:cNvPr>
              <p:cNvSpPr/>
              <p:nvPr/>
            </p:nvSpPr>
            <p:spPr>
              <a:xfrm>
                <a:off x="7620000" y="5444335"/>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b</a:t>
                </a:r>
              </a:p>
            </p:txBody>
          </p:sp>
          <p:cxnSp>
            <p:nvCxnSpPr>
              <p:cNvPr id="14" name="Straight Connector 13">
                <a:extLst>
                  <a:ext uri="{FF2B5EF4-FFF2-40B4-BE49-F238E27FC236}">
                    <a16:creationId xmlns:a16="http://schemas.microsoft.com/office/drawing/2014/main" id="{B7F66E0F-2C26-4D0C-B275-4D344345CBCF}"/>
                  </a:ext>
                </a:extLst>
              </p:cNvPr>
              <p:cNvCxnSpPr>
                <a:cxnSpLocks/>
                <a:stCxn id="5" idx="4"/>
                <a:endCxn id="7" idx="0"/>
              </p:cNvCxnSpPr>
              <p:nvPr/>
            </p:nvCxnSpPr>
            <p:spPr>
              <a:xfrm flipH="1">
                <a:off x="6591300" y="4817272"/>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4C7C585-1C52-48DE-A9D0-0086E7BE35B0}"/>
                  </a:ext>
                </a:extLst>
              </p:cNvPr>
              <p:cNvCxnSpPr>
                <a:cxnSpLocks/>
                <a:stCxn id="5" idx="4"/>
                <a:endCxn id="8" idx="0"/>
              </p:cNvCxnSpPr>
              <p:nvPr/>
            </p:nvCxnSpPr>
            <p:spPr>
              <a:xfrm>
                <a:off x="7267575" y="4817272"/>
                <a:ext cx="733425" cy="62706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0" name="Straight Connector 19">
              <a:extLst>
                <a:ext uri="{FF2B5EF4-FFF2-40B4-BE49-F238E27FC236}">
                  <a16:creationId xmlns:a16="http://schemas.microsoft.com/office/drawing/2014/main" id="{4260B2AB-2598-43FA-A873-791410136392}"/>
                </a:ext>
              </a:extLst>
            </p:cNvPr>
            <p:cNvCxnSpPr>
              <a:cxnSpLocks/>
              <a:stCxn id="4" idx="4"/>
              <a:endCxn id="36" idx="1"/>
            </p:cNvCxnSpPr>
            <p:nvPr/>
          </p:nvCxnSpPr>
          <p:spPr>
            <a:xfrm>
              <a:off x="8763000" y="3429000"/>
              <a:ext cx="1054567" cy="737864"/>
            </a:xfrm>
            <a:prstGeom prst="line">
              <a:avLst/>
            </a:prstGeom>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5134A352-7EA6-4FC4-AA61-26CB2E0553A8}"/>
                </a:ext>
              </a:extLst>
            </p:cNvPr>
            <p:cNvSpPr/>
            <p:nvPr/>
          </p:nvSpPr>
          <p:spPr>
            <a:xfrm>
              <a:off x="9705975" y="4055272"/>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z</a:t>
              </a:r>
            </a:p>
          </p:txBody>
        </p:sp>
        <p:sp>
          <p:nvSpPr>
            <p:cNvPr id="37" name="Oval 36">
              <a:extLst>
                <a:ext uri="{FF2B5EF4-FFF2-40B4-BE49-F238E27FC236}">
                  <a16:creationId xmlns:a16="http://schemas.microsoft.com/office/drawing/2014/main" id="{97F24D16-2CB6-46D0-A51A-19301BA7FB1F}"/>
                </a:ext>
              </a:extLst>
            </p:cNvPr>
            <p:cNvSpPr/>
            <p:nvPr/>
          </p:nvSpPr>
          <p:spPr>
            <a:xfrm>
              <a:off x="9029700" y="5468146"/>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c</a:t>
              </a:r>
            </a:p>
          </p:txBody>
        </p:sp>
        <p:sp>
          <p:nvSpPr>
            <p:cNvPr id="38" name="Oval 37">
              <a:extLst>
                <a:ext uri="{FF2B5EF4-FFF2-40B4-BE49-F238E27FC236}">
                  <a16:creationId xmlns:a16="http://schemas.microsoft.com/office/drawing/2014/main" id="{CD285064-0D5B-4ECE-A473-6D03364DE82D}"/>
                </a:ext>
              </a:extLst>
            </p:cNvPr>
            <p:cNvSpPr/>
            <p:nvPr/>
          </p:nvSpPr>
          <p:spPr>
            <a:xfrm>
              <a:off x="10439400" y="5444335"/>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d</a:t>
              </a:r>
            </a:p>
          </p:txBody>
        </p:sp>
        <p:cxnSp>
          <p:nvCxnSpPr>
            <p:cNvPr id="39" name="Straight Connector 38">
              <a:extLst>
                <a:ext uri="{FF2B5EF4-FFF2-40B4-BE49-F238E27FC236}">
                  <a16:creationId xmlns:a16="http://schemas.microsoft.com/office/drawing/2014/main" id="{ED763726-B8D6-4114-90FA-65D18B6C52EA}"/>
                </a:ext>
              </a:extLst>
            </p:cNvPr>
            <p:cNvCxnSpPr>
              <a:cxnSpLocks/>
              <a:stCxn id="36" idx="4"/>
              <a:endCxn id="37" idx="0"/>
            </p:cNvCxnSpPr>
            <p:nvPr/>
          </p:nvCxnSpPr>
          <p:spPr>
            <a:xfrm flipH="1">
              <a:off x="9410700" y="4817272"/>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77D292DF-3694-4820-97E2-F149737515CD}"/>
                </a:ext>
              </a:extLst>
            </p:cNvPr>
            <p:cNvCxnSpPr>
              <a:cxnSpLocks/>
              <a:stCxn id="36" idx="4"/>
              <a:endCxn id="38" idx="0"/>
            </p:cNvCxnSpPr>
            <p:nvPr/>
          </p:nvCxnSpPr>
          <p:spPr>
            <a:xfrm>
              <a:off x="10086975" y="4817272"/>
              <a:ext cx="733425" cy="62706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64" name="Group 63">
            <a:extLst>
              <a:ext uri="{FF2B5EF4-FFF2-40B4-BE49-F238E27FC236}">
                <a16:creationId xmlns:a16="http://schemas.microsoft.com/office/drawing/2014/main" id="{194D837C-B513-4980-854D-E74BC348F893}"/>
              </a:ext>
            </a:extLst>
          </p:cNvPr>
          <p:cNvGrpSpPr/>
          <p:nvPr/>
        </p:nvGrpSpPr>
        <p:grpSpPr>
          <a:xfrm>
            <a:off x="779591" y="2716212"/>
            <a:ext cx="4049584" cy="3867150"/>
            <a:chOff x="90488" y="1928023"/>
            <a:chExt cx="5162550" cy="4929977"/>
          </a:xfrm>
        </p:grpSpPr>
        <p:grpSp>
          <p:nvGrpSpPr>
            <p:cNvPr id="63" name="Group 62">
              <a:extLst>
                <a:ext uri="{FF2B5EF4-FFF2-40B4-BE49-F238E27FC236}">
                  <a16:creationId xmlns:a16="http://schemas.microsoft.com/office/drawing/2014/main" id="{E35270BA-E79F-480C-8B0D-530E93B2E11F}"/>
                </a:ext>
              </a:extLst>
            </p:cNvPr>
            <p:cNvGrpSpPr/>
            <p:nvPr/>
          </p:nvGrpSpPr>
          <p:grpSpPr>
            <a:xfrm>
              <a:off x="1376363" y="1928023"/>
              <a:ext cx="3876675" cy="3539335"/>
              <a:chOff x="1014413" y="2432848"/>
              <a:chExt cx="3876675" cy="3539335"/>
            </a:xfrm>
          </p:grpSpPr>
          <p:sp>
            <p:nvSpPr>
              <p:cNvPr id="43" name="Oval 42">
                <a:extLst>
                  <a:ext uri="{FF2B5EF4-FFF2-40B4-BE49-F238E27FC236}">
                    <a16:creationId xmlns:a16="http://schemas.microsoft.com/office/drawing/2014/main" id="{663527C8-02AE-435D-8A7E-A4ECB165D96F}"/>
                  </a:ext>
                </a:extLst>
              </p:cNvPr>
              <p:cNvSpPr/>
              <p:nvPr/>
            </p:nvSpPr>
            <p:spPr>
              <a:xfrm>
                <a:off x="2805113" y="2432848"/>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z</a:t>
                </a:r>
              </a:p>
            </p:txBody>
          </p:sp>
          <p:sp>
            <p:nvSpPr>
              <p:cNvPr id="44" name="Oval 43">
                <a:extLst>
                  <a:ext uri="{FF2B5EF4-FFF2-40B4-BE49-F238E27FC236}">
                    <a16:creationId xmlns:a16="http://schemas.microsoft.com/office/drawing/2014/main" id="{E508F45C-B0AF-4206-9441-6C1931B107C0}"/>
                  </a:ext>
                </a:extLst>
              </p:cNvPr>
              <p:cNvSpPr/>
              <p:nvPr/>
            </p:nvSpPr>
            <p:spPr>
              <a:xfrm>
                <a:off x="1309688" y="3821120"/>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y</a:t>
                </a:r>
              </a:p>
            </p:txBody>
          </p:sp>
          <p:sp>
            <p:nvSpPr>
              <p:cNvPr id="46" name="Oval 45">
                <a:extLst>
                  <a:ext uri="{FF2B5EF4-FFF2-40B4-BE49-F238E27FC236}">
                    <a16:creationId xmlns:a16="http://schemas.microsoft.com/office/drawing/2014/main" id="{DDA38330-DAEF-4863-8363-D6701D51363A}"/>
                  </a:ext>
                </a:extLst>
              </p:cNvPr>
              <p:cNvSpPr/>
              <p:nvPr/>
            </p:nvSpPr>
            <p:spPr>
              <a:xfrm>
                <a:off x="2043113" y="5210183"/>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c</a:t>
                </a:r>
              </a:p>
            </p:txBody>
          </p:sp>
          <p:cxnSp>
            <p:nvCxnSpPr>
              <p:cNvPr id="47" name="Straight Connector 46">
                <a:extLst>
                  <a:ext uri="{FF2B5EF4-FFF2-40B4-BE49-F238E27FC236}">
                    <a16:creationId xmlns:a16="http://schemas.microsoft.com/office/drawing/2014/main" id="{C06D117E-0AB0-4326-A76D-11ACB3FAFEBE}"/>
                  </a:ext>
                </a:extLst>
              </p:cNvPr>
              <p:cNvCxnSpPr>
                <a:cxnSpLocks/>
                <a:stCxn id="43" idx="4"/>
                <a:endCxn id="44" idx="7"/>
              </p:cNvCxnSpPr>
              <p:nvPr/>
            </p:nvCxnSpPr>
            <p:spPr>
              <a:xfrm flipH="1">
                <a:off x="1960096" y="3194848"/>
                <a:ext cx="1226017" cy="7378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D7FC7F5C-AB90-49ED-9243-02963DCB2B80}"/>
                  </a:ext>
                </a:extLst>
              </p:cNvPr>
              <p:cNvCxnSpPr>
                <a:cxnSpLocks/>
                <a:stCxn id="44" idx="4"/>
              </p:cNvCxnSpPr>
              <p:nvPr/>
            </p:nvCxnSpPr>
            <p:spPr>
              <a:xfrm flipH="1">
                <a:off x="1014413" y="4583120"/>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016226B-B270-44A9-85CF-6AEF18004E75}"/>
                  </a:ext>
                </a:extLst>
              </p:cNvPr>
              <p:cNvCxnSpPr>
                <a:cxnSpLocks/>
                <a:stCxn id="44" idx="4"/>
                <a:endCxn id="46" idx="0"/>
              </p:cNvCxnSpPr>
              <p:nvPr/>
            </p:nvCxnSpPr>
            <p:spPr>
              <a:xfrm>
                <a:off x="1690688" y="4583120"/>
                <a:ext cx="733425" cy="627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36CEBC0-19B2-4C86-8BC2-0937A81A4B76}"/>
                  </a:ext>
                </a:extLst>
              </p:cNvPr>
              <p:cNvCxnSpPr>
                <a:cxnSpLocks/>
                <a:stCxn id="43" idx="4"/>
                <a:endCxn id="51" idx="1"/>
              </p:cNvCxnSpPr>
              <p:nvPr/>
            </p:nvCxnSpPr>
            <p:spPr>
              <a:xfrm>
                <a:off x="3186113" y="3194848"/>
                <a:ext cx="1054567" cy="737864"/>
              </a:xfrm>
              <a:prstGeom prst="line">
                <a:avLst/>
              </a:prstGeom>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E1AFB451-A114-4598-865D-D5F9F4858E36}"/>
                  </a:ext>
                </a:extLst>
              </p:cNvPr>
              <p:cNvSpPr/>
              <p:nvPr/>
            </p:nvSpPr>
            <p:spPr>
              <a:xfrm>
                <a:off x="4129088" y="3821120"/>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d</a:t>
                </a:r>
              </a:p>
            </p:txBody>
          </p:sp>
        </p:grpSp>
        <p:grpSp>
          <p:nvGrpSpPr>
            <p:cNvPr id="57" name="Group 56">
              <a:extLst>
                <a:ext uri="{FF2B5EF4-FFF2-40B4-BE49-F238E27FC236}">
                  <a16:creationId xmlns:a16="http://schemas.microsoft.com/office/drawing/2014/main" id="{4D82E39E-034B-43C1-907D-EF6B57EA0809}"/>
                </a:ext>
              </a:extLst>
            </p:cNvPr>
            <p:cNvGrpSpPr/>
            <p:nvPr/>
          </p:nvGrpSpPr>
          <p:grpSpPr>
            <a:xfrm>
              <a:off x="90488" y="4683126"/>
              <a:ext cx="2171700" cy="2174874"/>
              <a:chOff x="6210300" y="4055272"/>
              <a:chExt cx="2171700" cy="2174874"/>
            </a:xfrm>
          </p:grpSpPr>
          <p:sp>
            <p:nvSpPr>
              <p:cNvPr id="58" name="Oval 57">
                <a:extLst>
                  <a:ext uri="{FF2B5EF4-FFF2-40B4-BE49-F238E27FC236}">
                    <a16:creationId xmlns:a16="http://schemas.microsoft.com/office/drawing/2014/main" id="{96DB2A6D-01DE-43DE-842C-E9F54A667741}"/>
                  </a:ext>
                </a:extLst>
              </p:cNvPr>
              <p:cNvSpPr/>
              <p:nvPr/>
            </p:nvSpPr>
            <p:spPr>
              <a:xfrm>
                <a:off x="6886575" y="4055272"/>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x</a:t>
                </a:r>
              </a:p>
            </p:txBody>
          </p:sp>
          <p:sp>
            <p:nvSpPr>
              <p:cNvPr id="59" name="Oval 58">
                <a:extLst>
                  <a:ext uri="{FF2B5EF4-FFF2-40B4-BE49-F238E27FC236}">
                    <a16:creationId xmlns:a16="http://schemas.microsoft.com/office/drawing/2014/main" id="{842F1D71-F559-4D34-BC86-D418A0987D9B}"/>
                  </a:ext>
                </a:extLst>
              </p:cNvPr>
              <p:cNvSpPr/>
              <p:nvPr/>
            </p:nvSpPr>
            <p:spPr>
              <a:xfrm>
                <a:off x="6210300" y="5468146"/>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60" name="Oval 59">
                <a:extLst>
                  <a:ext uri="{FF2B5EF4-FFF2-40B4-BE49-F238E27FC236}">
                    <a16:creationId xmlns:a16="http://schemas.microsoft.com/office/drawing/2014/main" id="{BF455CF6-670E-43E5-82B8-766709725705}"/>
                  </a:ext>
                </a:extLst>
              </p:cNvPr>
              <p:cNvSpPr/>
              <p:nvPr/>
            </p:nvSpPr>
            <p:spPr>
              <a:xfrm>
                <a:off x="7620000" y="5444335"/>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b</a:t>
                </a:r>
              </a:p>
            </p:txBody>
          </p:sp>
          <p:cxnSp>
            <p:nvCxnSpPr>
              <p:cNvPr id="61" name="Straight Connector 60">
                <a:extLst>
                  <a:ext uri="{FF2B5EF4-FFF2-40B4-BE49-F238E27FC236}">
                    <a16:creationId xmlns:a16="http://schemas.microsoft.com/office/drawing/2014/main" id="{B69681D9-27AD-4DA8-A488-2756DF9C2F42}"/>
                  </a:ext>
                </a:extLst>
              </p:cNvPr>
              <p:cNvCxnSpPr>
                <a:cxnSpLocks/>
                <a:stCxn id="58" idx="4"/>
                <a:endCxn id="59" idx="0"/>
              </p:cNvCxnSpPr>
              <p:nvPr/>
            </p:nvCxnSpPr>
            <p:spPr>
              <a:xfrm flipH="1">
                <a:off x="6591300" y="4817272"/>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FB3F1BA8-7047-4F92-9DD9-9FD83AC2682A}"/>
                  </a:ext>
                </a:extLst>
              </p:cNvPr>
              <p:cNvCxnSpPr>
                <a:cxnSpLocks/>
                <a:stCxn id="58" idx="4"/>
                <a:endCxn id="60" idx="0"/>
              </p:cNvCxnSpPr>
              <p:nvPr/>
            </p:nvCxnSpPr>
            <p:spPr>
              <a:xfrm>
                <a:off x="7267575" y="4817272"/>
                <a:ext cx="733425" cy="627063"/>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51618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C071-0C5B-4994-BCA2-EAA006D96498}"/>
              </a:ext>
            </a:extLst>
          </p:cNvPr>
          <p:cNvSpPr>
            <a:spLocks noGrp="1"/>
          </p:cNvSpPr>
          <p:nvPr>
            <p:ph type="title"/>
          </p:nvPr>
        </p:nvSpPr>
        <p:spPr/>
        <p:txBody>
          <a:bodyPr/>
          <a:lstStyle/>
          <a:p>
            <a:r>
              <a:rPr lang="en-US" dirty="0"/>
              <a:t>Why is this rotation valid?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F047A9-A85F-4A27-AE2B-C03B0FD39915}"/>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𝑎</m:t>
                    </m:r>
                    <m:r>
                      <a:rPr lang="en-US" i="1" smtClean="0">
                        <a:latin typeface="Cambria Math" panose="02040503050406030204" pitchFamily="18" charset="0"/>
                      </a:rPr>
                      <m:t>&lt;</m:t>
                    </m:r>
                    <m:r>
                      <a:rPr lang="en-US" i="1" smtClean="0">
                        <a:latin typeface="Cambria Math" panose="02040503050406030204" pitchFamily="18" charset="0"/>
                      </a:rPr>
                      <m:t>𝑥</m:t>
                    </m:r>
                    <m:r>
                      <a:rPr lang="en-US" i="1" smtClean="0">
                        <a:latin typeface="Cambria Math" panose="02040503050406030204" pitchFamily="18" charset="0"/>
                      </a:rPr>
                      <m:t>&lt;</m:t>
                    </m:r>
                    <m:r>
                      <a:rPr lang="en-US" i="1" smtClean="0">
                        <a:latin typeface="Cambria Math" panose="02040503050406030204" pitchFamily="18" charset="0"/>
                      </a:rPr>
                      <m:t>𝑏</m:t>
                    </m:r>
                    <m:r>
                      <a:rPr lang="en-US" i="1" smtClean="0">
                        <a:latin typeface="Cambria Math" panose="02040503050406030204" pitchFamily="18" charset="0"/>
                      </a:rPr>
                      <m:t>&lt;</m:t>
                    </m:r>
                    <m:r>
                      <a:rPr lang="en-US" i="1" smtClean="0">
                        <a:latin typeface="Cambria Math" panose="02040503050406030204" pitchFamily="18" charset="0"/>
                      </a:rPr>
                      <m:t>𝑦</m:t>
                    </m:r>
                    <m:r>
                      <a:rPr lang="en-US" i="1" smtClean="0">
                        <a:latin typeface="Cambria Math" panose="02040503050406030204" pitchFamily="18" charset="0"/>
                      </a:rPr>
                      <m:t>&lt;</m:t>
                    </m:r>
                    <m:r>
                      <a:rPr lang="en-US" i="1" smtClean="0">
                        <a:latin typeface="Cambria Math" panose="02040503050406030204" pitchFamily="18" charset="0"/>
                      </a:rPr>
                      <m:t>𝑐</m:t>
                    </m:r>
                    <m:r>
                      <a:rPr lang="en-US" i="1" smtClean="0">
                        <a:latin typeface="Cambria Math" panose="02040503050406030204" pitchFamily="18" charset="0"/>
                      </a:rPr>
                      <m:t>&lt;</m:t>
                    </m:r>
                    <m:r>
                      <a:rPr lang="en-US" i="1" smtClean="0">
                        <a:latin typeface="Cambria Math" panose="02040503050406030204" pitchFamily="18" charset="0"/>
                      </a:rPr>
                      <m:t>𝑧</m:t>
                    </m:r>
                    <m:r>
                      <a:rPr lang="en-US" i="1" smtClean="0">
                        <a:latin typeface="Cambria Math" panose="02040503050406030204" pitchFamily="18" charset="0"/>
                      </a:rPr>
                      <m:t>&lt;</m:t>
                    </m:r>
                    <m:r>
                      <a:rPr lang="en-US" i="1" smtClean="0">
                        <a:latin typeface="Cambria Math" panose="02040503050406030204" pitchFamily="18" charset="0"/>
                      </a:rPr>
                      <m:t>𝑑</m:t>
                    </m:r>
                  </m:oMath>
                </a14:m>
                <a:endParaRPr lang="en-US" dirty="0"/>
              </a:p>
              <a:p>
                <a:r>
                  <a:rPr lang="en-US" dirty="0"/>
                  <a:t>1. Promote </a:t>
                </a:r>
                <a14:m>
                  <m:oMath xmlns:m="http://schemas.openxmlformats.org/officeDocument/2006/math">
                    <m:r>
                      <a:rPr lang="en-US" i="1" dirty="0" smtClean="0">
                        <a:latin typeface="Cambria Math" panose="02040503050406030204" pitchFamily="18" charset="0"/>
                      </a:rPr>
                      <m:t>𝑦</m:t>
                    </m:r>
                  </m:oMath>
                </a14:m>
                <a:r>
                  <a:rPr lang="en-US" dirty="0"/>
                  <a:t> to root</a:t>
                </a:r>
              </a:p>
              <a:p>
                <a:r>
                  <a:rPr lang="en-US" dirty="0"/>
                  <a:t>2. Move </a:t>
                </a:r>
                <a14:m>
                  <m:oMath xmlns:m="http://schemas.openxmlformats.org/officeDocument/2006/math">
                    <m:r>
                      <a:rPr lang="en-US" i="1" dirty="0" smtClean="0">
                        <a:latin typeface="Cambria Math" panose="02040503050406030204" pitchFamily="18" charset="0"/>
                      </a:rPr>
                      <m:t>𝑐</m:t>
                    </m:r>
                    <m:r>
                      <a:rPr lang="en-US" i="1" dirty="0">
                        <a:latin typeface="Cambria Math" panose="02040503050406030204" pitchFamily="18" charset="0"/>
                      </a:rPr>
                      <m:t> </m:t>
                    </m:r>
                  </m:oMath>
                </a14:m>
                <a:r>
                  <a:rPr lang="en-US" dirty="0"/>
                  <a:t>below left from </a:t>
                </a:r>
                <a14:m>
                  <m:oMath xmlns:m="http://schemas.openxmlformats.org/officeDocument/2006/math">
                    <m:r>
                      <a:rPr lang="en-US" i="1" dirty="0" smtClean="0">
                        <a:latin typeface="Cambria Math" panose="02040503050406030204" pitchFamily="18" charset="0"/>
                      </a:rPr>
                      <m:t>𝑧</m:t>
                    </m:r>
                  </m:oMath>
                </a14:m>
                <a:endParaRPr lang="en-US" dirty="0"/>
              </a:p>
              <a:p>
                <a:pPr lvl="1"/>
                <a:r>
                  <a:rPr lang="en-US" dirty="0"/>
                  <a:t>Why?</a:t>
                </a:r>
              </a:p>
              <a:p>
                <a:pPr lvl="1"/>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&lt;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&lt;</m:t>
                    </m:r>
                    <m:r>
                      <a:rPr lang="en-US" b="0" i="1" smtClean="0">
                        <a:latin typeface="Cambria Math" panose="02040503050406030204" pitchFamily="18" charset="0"/>
                      </a:rPr>
                      <m:t>𝑧</m:t>
                    </m:r>
                  </m:oMath>
                </a14:m>
                <a:endParaRPr lang="en-US" dirty="0"/>
              </a:p>
              <a:p>
                <a:r>
                  <a:rPr lang="en-US" dirty="0"/>
                  <a:t>3. Color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m:t>
                    </m:r>
                  </m:oMath>
                </a14:m>
                <a:r>
                  <a:rPr lang="en-US" dirty="0"/>
                  <a:t>black</a:t>
                </a:r>
              </a:p>
              <a:p>
                <a:r>
                  <a:rPr lang="en-US" dirty="0"/>
                  <a:t>4. If </a:t>
                </a:r>
                <a14:m>
                  <m:oMath xmlns:m="http://schemas.openxmlformats.org/officeDocument/2006/math">
                    <m:r>
                      <a:rPr lang="en-US" i="1" dirty="0" smtClean="0">
                        <a:latin typeface="Cambria Math" panose="02040503050406030204" pitchFamily="18" charset="0"/>
                      </a:rPr>
                      <m:t>𝑦</m:t>
                    </m:r>
                  </m:oMath>
                </a14:m>
                <a:r>
                  <a:rPr lang="en-US" dirty="0"/>
                  <a:t> is the root of the whole tree color it black</a:t>
                </a:r>
              </a:p>
            </p:txBody>
          </p:sp>
        </mc:Choice>
        <mc:Fallback>
          <p:sp>
            <p:nvSpPr>
              <p:cNvPr id="3" name="Content Placeholder 2">
                <a:extLst>
                  <a:ext uri="{FF2B5EF4-FFF2-40B4-BE49-F238E27FC236}">
                    <a16:creationId xmlns:a16="http://schemas.microsoft.com/office/drawing/2014/main" id="{35F047A9-A85F-4A27-AE2B-C03B0FD39915}"/>
                  </a:ext>
                </a:extLst>
              </p:cNvPr>
              <p:cNvSpPr>
                <a:spLocks noGrp="1" noRot="1" noChangeAspect="1" noMove="1" noResize="1" noEditPoints="1" noAdjustHandles="1" noChangeArrowheads="1" noChangeShapeType="1" noTextEdit="1"/>
              </p:cNvSpPr>
              <p:nvPr>
                <p:ph idx="1"/>
              </p:nvPr>
            </p:nvSpPr>
            <p:spPr>
              <a:blipFill>
                <a:blip r:embed="rId2"/>
                <a:stretch>
                  <a:fillRect l="-1278"/>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8ECD63FD-D7B8-4CE1-BD4C-F6CD473329D5}"/>
              </a:ext>
            </a:extLst>
          </p:cNvPr>
          <p:cNvGrpSpPr/>
          <p:nvPr/>
        </p:nvGrpSpPr>
        <p:grpSpPr>
          <a:xfrm>
            <a:off x="9034921" y="2009526"/>
            <a:ext cx="2547479" cy="1818645"/>
            <a:chOff x="6210300" y="2667000"/>
            <a:chExt cx="4991100" cy="3563146"/>
          </a:xfrm>
        </p:grpSpPr>
        <p:sp>
          <p:nvSpPr>
            <p:cNvPr id="5" name="Oval 4">
              <a:extLst>
                <a:ext uri="{FF2B5EF4-FFF2-40B4-BE49-F238E27FC236}">
                  <a16:creationId xmlns:a16="http://schemas.microsoft.com/office/drawing/2014/main" id="{D3282108-A0AB-4FED-8AC2-AC174E9F1F7C}"/>
                </a:ext>
              </a:extLst>
            </p:cNvPr>
            <p:cNvSpPr/>
            <p:nvPr/>
          </p:nvSpPr>
          <p:spPr>
            <a:xfrm>
              <a:off x="8382000" y="2667000"/>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y</a:t>
              </a:r>
            </a:p>
          </p:txBody>
        </p:sp>
        <p:cxnSp>
          <p:nvCxnSpPr>
            <p:cNvPr id="6" name="Straight Connector 5">
              <a:extLst>
                <a:ext uri="{FF2B5EF4-FFF2-40B4-BE49-F238E27FC236}">
                  <a16:creationId xmlns:a16="http://schemas.microsoft.com/office/drawing/2014/main" id="{42BC2DF6-D7AE-4D4F-BF1E-3C0CD31AE926}"/>
                </a:ext>
              </a:extLst>
            </p:cNvPr>
            <p:cNvCxnSpPr>
              <a:cxnSpLocks/>
              <a:stCxn id="5" idx="4"/>
              <a:endCxn id="14" idx="7"/>
            </p:cNvCxnSpPr>
            <p:nvPr/>
          </p:nvCxnSpPr>
          <p:spPr>
            <a:xfrm flipH="1">
              <a:off x="7536983" y="3429000"/>
              <a:ext cx="1226017" cy="737864"/>
            </a:xfrm>
            <a:prstGeom prst="line">
              <a:avLst/>
            </a:prstGeom>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225C2231-09F2-4765-9772-BC8DB6B42464}"/>
                </a:ext>
              </a:extLst>
            </p:cNvPr>
            <p:cNvGrpSpPr/>
            <p:nvPr/>
          </p:nvGrpSpPr>
          <p:grpSpPr>
            <a:xfrm>
              <a:off x="6210300" y="4055272"/>
              <a:ext cx="2171700" cy="2174874"/>
              <a:chOff x="6210300" y="4055272"/>
              <a:chExt cx="2171700" cy="2174874"/>
            </a:xfrm>
          </p:grpSpPr>
          <p:sp>
            <p:nvSpPr>
              <p:cNvPr id="14" name="Oval 13">
                <a:extLst>
                  <a:ext uri="{FF2B5EF4-FFF2-40B4-BE49-F238E27FC236}">
                    <a16:creationId xmlns:a16="http://schemas.microsoft.com/office/drawing/2014/main" id="{71DBE068-6B8C-4898-B6AA-25F32D5CEE17}"/>
                  </a:ext>
                </a:extLst>
              </p:cNvPr>
              <p:cNvSpPr/>
              <p:nvPr/>
            </p:nvSpPr>
            <p:spPr>
              <a:xfrm>
                <a:off x="6886575" y="4055272"/>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x</a:t>
                </a:r>
              </a:p>
            </p:txBody>
          </p:sp>
          <p:sp>
            <p:nvSpPr>
              <p:cNvPr id="15" name="Oval 14">
                <a:extLst>
                  <a:ext uri="{FF2B5EF4-FFF2-40B4-BE49-F238E27FC236}">
                    <a16:creationId xmlns:a16="http://schemas.microsoft.com/office/drawing/2014/main" id="{510C393E-7FE7-4FFF-A210-A812C14FEF97}"/>
                  </a:ext>
                </a:extLst>
              </p:cNvPr>
              <p:cNvSpPr/>
              <p:nvPr/>
            </p:nvSpPr>
            <p:spPr>
              <a:xfrm>
                <a:off x="6210300" y="5468146"/>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16" name="Oval 15">
                <a:extLst>
                  <a:ext uri="{FF2B5EF4-FFF2-40B4-BE49-F238E27FC236}">
                    <a16:creationId xmlns:a16="http://schemas.microsoft.com/office/drawing/2014/main" id="{DEC80CCE-408A-49EE-A03D-8DAEBDF31E2C}"/>
                  </a:ext>
                </a:extLst>
              </p:cNvPr>
              <p:cNvSpPr/>
              <p:nvPr/>
            </p:nvSpPr>
            <p:spPr>
              <a:xfrm>
                <a:off x="7620000" y="5444335"/>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b</a:t>
                </a:r>
              </a:p>
            </p:txBody>
          </p:sp>
          <p:cxnSp>
            <p:nvCxnSpPr>
              <p:cNvPr id="17" name="Straight Connector 16">
                <a:extLst>
                  <a:ext uri="{FF2B5EF4-FFF2-40B4-BE49-F238E27FC236}">
                    <a16:creationId xmlns:a16="http://schemas.microsoft.com/office/drawing/2014/main" id="{6C5C27F4-A165-46DE-9903-EF9519132427}"/>
                  </a:ext>
                </a:extLst>
              </p:cNvPr>
              <p:cNvCxnSpPr>
                <a:cxnSpLocks/>
                <a:stCxn id="14" idx="4"/>
                <a:endCxn id="15" idx="0"/>
              </p:cNvCxnSpPr>
              <p:nvPr/>
            </p:nvCxnSpPr>
            <p:spPr>
              <a:xfrm flipH="1">
                <a:off x="6591300" y="4817272"/>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23B52DF-B69C-4017-8208-CBF4CBEE23AB}"/>
                  </a:ext>
                </a:extLst>
              </p:cNvPr>
              <p:cNvCxnSpPr>
                <a:cxnSpLocks/>
                <a:stCxn id="14" idx="4"/>
                <a:endCxn id="16" idx="0"/>
              </p:cNvCxnSpPr>
              <p:nvPr/>
            </p:nvCxnSpPr>
            <p:spPr>
              <a:xfrm>
                <a:off x="7267575" y="4817272"/>
                <a:ext cx="733425" cy="627063"/>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1DBCB09A-6C2F-4615-A1F2-030DEDB98598}"/>
                </a:ext>
              </a:extLst>
            </p:cNvPr>
            <p:cNvCxnSpPr>
              <a:cxnSpLocks/>
              <a:stCxn id="5" idx="4"/>
              <a:endCxn id="9" idx="1"/>
            </p:cNvCxnSpPr>
            <p:nvPr/>
          </p:nvCxnSpPr>
          <p:spPr>
            <a:xfrm>
              <a:off x="8763000" y="3429000"/>
              <a:ext cx="1054567" cy="737864"/>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08D86A85-1C59-4629-B06B-C47C7A05D729}"/>
                </a:ext>
              </a:extLst>
            </p:cNvPr>
            <p:cNvSpPr/>
            <p:nvPr/>
          </p:nvSpPr>
          <p:spPr>
            <a:xfrm>
              <a:off x="9705975" y="4055272"/>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z</a:t>
              </a:r>
            </a:p>
          </p:txBody>
        </p:sp>
        <p:sp>
          <p:nvSpPr>
            <p:cNvPr id="10" name="Oval 9">
              <a:extLst>
                <a:ext uri="{FF2B5EF4-FFF2-40B4-BE49-F238E27FC236}">
                  <a16:creationId xmlns:a16="http://schemas.microsoft.com/office/drawing/2014/main" id="{22334CD7-7F3F-40F2-A71A-A70AABE8842A}"/>
                </a:ext>
              </a:extLst>
            </p:cNvPr>
            <p:cNvSpPr/>
            <p:nvPr/>
          </p:nvSpPr>
          <p:spPr>
            <a:xfrm>
              <a:off x="9029700" y="5468146"/>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c</a:t>
              </a:r>
            </a:p>
          </p:txBody>
        </p:sp>
        <p:sp>
          <p:nvSpPr>
            <p:cNvPr id="11" name="Oval 10">
              <a:extLst>
                <a:ext uri="{FF2B5EF4-FFF2-40B4-BE49-F238E27FC236}">
                  <a16:creationId xmlns:a16="http://schemas.microsoft.com/office/drawing/2014/main" id="{53C455AB-5A77-4450-B3F8-6FFD51A03500}"/>
                </a:ext>
              </a:extLst>
            </p:cNvPr>
            <p:cNvSpPr/>
            <p:nvPr/>
          </p:nvSpPr>
          <p:spPr>
            <a:xfrm>
              <a:off x="10439400" y="5444335"/>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d</a:t>
              </a:r>
            </a:p>
          </p:txBody>
        </p:sp>
        <p:cxnSp>
          <p:nvCxnSpPr>
            <p:cNvPr id="12" name="Straight Connector 11">
              <a:extLst>
                <a:ext uri="{FF2B5EF4-FFF2-40B4-BE49-F238E27FC236}">
                  <a16:creationId xmlns:a16="http://schemas.microsoft.com/office/drawing/2014/main" id="{2C41D870-50A7-48A9-948F-EE5BA59CB8AB}"/>
                </a:ext>
              </a:extLst>
            </p:cNvPr>
            <p:cNvCxnSpPr>
              <a:cxnSpLocks/>
              <a:stCxn id="9" idx="4"/>
              <a:endCxn id="10" idx="0"/>
            </p:cNvCxnSpPr>
            <p:nvPr/>
          </p:nvCxnSpPr>
          <p:spPr>
            <a:xfrm flipH="1">
              <a:off x="9410700" y="4817272"/>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364A731-A994-4CAC-8674-40013FC1A413}"/>
                </a:ext>
              </a:extLst>
            </p:cNvPr>
            <p:cNvCxnSpPr>
              <a:cxnSpLocks/>
              <a:stCxn id="9" idx="4"/>
              <a:endCxn id="11" idx="0"/>
            </p:cNvCxnSpPr>
            <p:nvPr/>
          </p:nvCxnSpPr>
          <p:spPr>
            <a:xfrm>
              <a:off x="10086975" y="4817272"/>
              <a:ext cx="733425" cy="627063"/>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5CDB5E1D-8CB2-4014-8817-F60C736E6734}"/>
              </a:ext>
            </a:extLst>
          </p:cNvPr>
          <p:cNvGrpSpPr/>
          <p:nvPr/>
        </p:nvGrpSpPr>
        <p:grpSpPr>
          <a:xfrm>
            <a:off x="6341169" y="1925665"/>
            <a:ext cx="2066925" cy="1973810"/>
            <a:chOff x="90488" y="1928023"/>
            <a:chExt cx="5162550" cy="4929977"/>
          </a:xfrm>
        </p:grpSpPr>
        <p:grpSp>
          <p:nvGrpSpPr>
            <p:cNvPr id="20" name="Group 19">
              <a:extLst>
                <a:ext uri="{FF2B5EF4-FFF2-40B4-BE49-F238E27FC236}">
                  <a16:creationId xmlns:a16="http://schemas.microsoft.com/office/drawing/2014/main" id="{5E59573C-09BC-41EA-8BC6-99F62B84B503}"/>
                </a:ext>
              </a:extLst>
            </p:cNvPr>
            <p:cNvGrpSpPr/>
            <p:nvPr/>
          </p:nvGrpSpPr>
          <p:grpSpPr>
            <a:xfrm>
              <a:off x="1376363" y="1928023"/>
              <a:ext cx="3876675" cy="3539335"/>
              <a:chOff x="1014413" y="2432848"/>
              <a:chExt cx="3876675" cy="3539335"/>
            </a:xfrm>
          </p:grpSpPr>
          <p:sp>
            <p:nvSpPr>
              <p:cNvPr id="27" name="Oval 26">
                <a:extLst>
                  <a:ext uri="{FF2B5EF4-FFF2-40B4-BE49-F238E27FC236}">
                    <a16:creationId xmlns:a16="http://schemas.microsoft.com/office/drawing/2014/main" id="{452D3661-03CB-4241-8EB4-B0811937965B}"/>
                  </a:ext>
                </a:extLst>
              </p:cNvPr>
              <p:cNvSpPr/>
              <p:nvPr/>
            </p:nvSpPr>
            <p:spPr>
              <a:xfrm>
                <a:off x="2805113" y="2432848"/>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z</a:t>
                </a:r>
              </a:p>
            </p:txBody>
          </p:sp>
          <p:sp>
            <p:nvSpPr>
              <p:cNvPr id="28" name="Oval 27">
                <a:extLst>
                  <a:ext uri="{FF2B5EF4-FFF2-40B4-BE49-F238E27FC236}">
                    <a16:creationId xmlns:a16="http://schemas.microsoft.com/office/drawing/2014/main" id="{61F376F3-1539-44C7-9A3C-A077DBE03A58}"/>
                  </a:ext>
                </a:extLst>
              </p:cNvPr>
              <p:cNvSpPr/>
              <p:nvPr/>
            </p:nvSpPr>
            <p:spPr>
              <a:xfrm>
                <a:off x="1309688" y="3821120"/>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y</a:t>
                </a:r>
              </a:p>
            </p:txBody>
          </p:sp>
          <p:sp>
            <p:nvSpPr>
              <p:cNvPr id="29" name="Oval 28">
                <a:extLst>
                  <a:ext uri="{FF2B5EF4-FFF2-40B4-BE49-F238E27FC236}">
                    <a16:creationId xmlns:a16="http://schemas.microsoft.com/office/drawing/2014/main" id="{46E42C40-9227-4086-8ABE-2A3E6F4BFBF3}"/>
                  </a:ext>
                </a:extLst>
              </p:cNvPr>
              <p:cNvSpPr/>
              <p:nvPr/>
            </p:nvSpPr>
            <p:spPr>
              <a:xfrm>
                <a:off x="2043113" y="5210183"/>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c</a:t>
                </a:r>
              </a:p>
            </p:txBody>
          </p:sp>
          <p:cxnSp>
            <p:nvCxnSpPr>
              <p:cNvPr id="30" name="Straight Connector 29">
                <a:extLst>
                  <a:ext uri="{FF2B5EF4-FFF2-40B4-BE49-F238E27FC236}">
                    <a16:creationId xmlns:a16="http://schemas.microsoft.com/office/drawing/2014/main" id="{99C9A280-7B74-4132-A919-A9FA1725ACB6}"/>
                  </a:ext>
                </a:extLst>
              </p:cNvPr>
              <p:cNvCxnSpPr>
                <a:cxnSpLocks/>
                <a:stCxn id="27" idx="4"/>
                <a:endCxn id="28" idx="7"/>
              </p:cNvCxnSpPr>
              <p:nvPr/>
            </p:nvCxnSpPr>
            <p:spPr>
              <a:xfrm flipH="1">
                <a:off x="1960096" y="3194848"/>
                <a:ext cx="1226017" cy="7378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999B0FBB-A89B-4EF0-B8CA-B21AA79E019A}"/>
                  </a:ext>
                </a:extLst>
              </p:cNvPr>
              <p:cNvCxnSpPr>
                <a:cxnSpLocks/>
                <a:stCxn id="28" idx="4"/>
              </p:cNvCxnSpPr>
              <p:nvPr/>
            </p:nvCxnSpPr>
            <p:spPr>
              <a:xfrm flipH="1">
                <a:off x="1014413" y="4583120"/>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D886A51-5B0A-4FA4-809F-90F19841233E}"/>
                  </a:ext>
                </a:extLst>
              </p:cNvPr>
              <p:cNvCxnSpPr>
                <a:cxnSpLocks/>
                <a:stCxn id="28" idx="4"/>
                <a:endCxn id="29" idx="0"/>
              </p:cNvCxnSpPr>
              <p:nvPr/>
            </p:nvCxnSpPr>
            <p:spPr>
              <a:xfrm>
                <a:off x="1690688" y="4583120"/>
                <a:ext cx="733425" cy="627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65BD25CD-BDB8-4CAA-A7DA-42CB51155970}"/>
                  </a:ext>
                </a:extLst>
              </p:cNvPr>
              <p:cNvCxnSpPr>
                <a:cxnSpLocks/>
                <a:stCxn id="27" idx="4"/>
                <a:endCxn id="34" idx="1"/>
              </p:cNvCxnSpPr>
              <p:nvPr/>
            </p:nvCxnSpPr>
            <p:spPr>
              <a:xfrm>
                <a:off x="3186113" y="3194848"/>
                <a:ext cx="1054567" cy="737864"/>
              </a:xfrm>
              <a:prstGeom prst="line">
                <a:avLst/>
              </a:prstGeom>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38F85397-5707-45E6-913C-B59AEACE8F0F}"/>
                  </a:ext>
                </a:extLst>
              </p:cNvPr>
              <p:cNvSpPr/>
              <p:nvPr/>
            </p:nvSpPr>
            <p:spPr>
              <a:xfrm>
                <a:off x="4129088" y="3821120"/>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d</a:t>
                </a:r>
              </a:p>
            </p:txBody>
          </p:sp>
        </p:grpSp>
        <p:grpSp>
          <p:nvGrpSpPr>
            <p:cNvPr id="21" name="Group 20">
              <a:extLst>
                <a:ext uri="{FF2B5EF4-FFF2-40B4-BE49-F238E27FC236}">
                  <a16:creationId xmlns:a16="http://schemas.microsoft.com/office/drawing/2014/main" id="{EAC29CAC-D57A-407A-BFD8-05E48E7EE2E7}"/>
                </a:ext>
              </a:extLst>
            </p:cNvPr>
            <p:cNvGrpSpPr/>
            <p:nvPr/>
          </p:nvGrpSpPr>
          <p:grpSpPr>
            <a:xfrm>
              <a:off x="90488" y="4683126"/>
              <a:ext cx="2171700" cy="2174874"/>
              <a:chOff x="6210300" y="4055272"/>
              <a:chExt cx="2171700" cy="2174874"/>
            </a:xfrm>
          </p:grpSpPr>
          <p:sp>
            <p:nvSpPr>
              <p:cNvPr id="22" name="Oval 21">
                <a:extLst>
                  <a:ext uri="{FF2B5EF4-FFF2-40B4-BE49-F238E27FC236}">
                    <a16:creationId xmlns:a16="http://schemas.microsoft.com/office/drawing/2014/main" id="{97581507-798A-4454-82D4-1D8C71696BBD}"/>
                  </a:ext>
                </a:extLst>
              </p:cNvPr>
              <p:cNvSpPr/>
              <p:nvPr/>
            </p:nvSpPr>
            <p:spPr>
              <a:xfrm>
                <a:off x="6886575" y="4055272"/>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x</a:t>
                </a:r>
              </a:p>
            </p:txBody>
          </p:sp>
          <p:sp>
            <p:nvSpPr>
              <p:cNvPr id="23" name="Oval 22">
                <a:extLst>
                  <a:ext uri="{FF2B5EF4-FFF2-40B4-BE49-F238E27FC236}">
                    <a16:creationId xmlns:a16="http://schemas.microsoft.com/office/drawing/2014/main" id="{F920956D-60BC-428A-BA7D-DDF2D067B1C3}"/>
                  </a:ext>
                </a:extLst>
              </p:cNvPr>
              <p:cNvSpPr/>
              <p:nvPr/>
            </p:nvSpPr>
            <p:spPr>
              <a:xfrm>
                <a:off x="6210300" y="5468146"/>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24" name="Oval 23">
                <a:extLst>
                  <a:ext uri="{FF2B5EF4-FFF2-40B4-BE49-F238E27FC236}">
                    <a16:creationId xmlns:a16="http://schemas.microsoft.com/office/drawing/2014/main" id="{B9E5995A-FC08-4CA9-92A3-D0A0E372C294}"/>
                  </a:ext>
                </a:extLst>
              </p:cNvPr>
              <p:cNvSpPr/>
              <p:nvPr/>
            </p:nvSpPr>
            <p:spPr>
              <a:xfrm>
                <a:off x="7620000" y="5444335"/>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b</a:t>
                </a:r>
              </a:p>
            </p:txBody>
          </p:sp>
          <p:cxnSp>
            <p:nvCxnSpPr>
              <p:cNvPr id="25" name="Straight Connector 24">
                <a:extLst>
                  <a:ext uri="{FF2B5EF4-FFF2-40B4-BE49-F238E27FC236}">
                    <a16:creationId xmlns:a16="http://schemas.microsoft.com/office/drawing/2014/main" id="{55209D65-5DDD-4C33-AB39-FDA38E7345EB}"/>
                  </a:ext>
                </a:extLst>
              </p:cNvPr>
              <p:cNvCxnSpPr>
                <a:cxnSpLocks/>
                <a:stCxn id="22" idx="4"/>
                <a:endCxn id="23" idx="0"/>
              </p:cNvCxnSpPr>
              <p:nvPr/>
            </p:nvCxnSpPr>
            <p:spPr>
              <a:xfrm flipH="1">
                <a:off x="6591300" y="4817272"/>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5C9CA88-7A5D-4ACE-808E-4E92F9770BCD}"/>
                  </a:ext>
                </a:extLst>
              </p:cNvPr>
              <p:cNvCxnSpPr>
                <a:cxnSpLocks/>
                <a:stCxn id="22" idx="4"/>
                <a:endCxn id="24" idx="0"/>
              </p:cNvCxnSpPr>
              <p:nvPr/>
            </p:nvCxnSpPr>
            <p:spPr>
              <a:xfrm>
                <a:off x="7267575" y="4817272"/>
                <a:ext cx="733425" cy="627063"/>
              </a:xfrm>
              <a:prstGeom prst="line">
                <a:avLst/>
              </a:prstGeom>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75499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Administrivia</a:t>
            </a:r>
            <a:endParaRPr lang="en-US" dirty="0"/>
          </a:p>
        </p:txBody>
      </p:sp>
      <p:sp>
        <p:nvSpPr>
          <p:cNvPr id="3" name="Content Placeholder 2"/>
          <p:cNvSpPr>
            <a:spLocks noGrp="1"/>
          </p:cNvSpPr>
          <p:nvPr>
            <p:ph idx="1"/>
          </p:nvPr>
        </p:nvSpPr>
        <p:spPr/>
        <p:txBody>
          <a:bodyPr/>
          <a:lstStyle/>
          <a:p>
            <a:r>
              <a:rPr lang="en-US" dirty="0"/>
              <a:t>Prelim (midterm) date: Wednesday October 16</a:t>
            </a:r>
          </a:p>
          <a:p>
            <a:r>
              <a:rPr lang="en-US" dirty="0"/>
              <a:t>Web site is: </a:t>
            </a:r>
            <a:r>
              <a:rPr lang="en-US" dirty="0">
                <a:hlinkClick r:id="rId2"/>
              </a:rPr>
              <a:t>https://cornelltech.github.io/CS5112-F19/</a:t>
            </a:r>
            <a:endParaRPr lang="en-US" dirty="0"/>
          </a:p>
          <a:p>
            <a:pPr lvl="1"/>
            <a:r>
              <a:rPr lang="en-US" dirty="0"/>
              <a:t>Now has graders, tentative syllabus</a:t>
            </a:r>
          </a:p>
          <a:p>
            <a:pPr lvl="1"/>
            <a:r>
              <a:rPr lang="en-US" dirty="0"/>
              <a:t>Office hours are up, locations coming shortly</a:t>
            </a:r>
          </a:p>
          <a:p>
            <a:r>
              <a:rPr lang="en-US" dirty="0"/>
              <a:t>Quiz #2 will be out Thursday, due in 24 hours</a:t>
            </a:r>
          </a:p>
          <a:p>
            <a:r>
              <a:rPr lang="en-US" dirty="0"/>
              <a:t>We are looking into getting lectures recorded</a:t>
            </a:r>
          </a:p>
          <a:p>
            <a:r>
              <a:rPr lang="en-US" dirty="0"/>
              <a:t>Digression = fun material you are not responsible for</a:t>
            </a:r>
          </a:p>
        </p:txBody>
      </p:sp>
    </p:spTree>
    <p:extLst>
      <p:ext uri="{BB962C8B-B14F-4D97-AF65-F5344CB8AC3E}">
        <p14:creationId xmlns:p14="http://schemas.microsoft.com/office/powerpoint/2010/main" val="208394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BD656-F89B-458E-AA8C-461001043EC8}"/>
              </a:ext>
            </a:extLst>
          </p:cNvPr>
          <p:cNvSpPr>
            <a:spLocks noGrp="1"/>
          </p:cNvSpPr>
          <p:nvPr>
            <p:ph type="title"/>
          </p:nvPr>
        </p:nvSpPr>
        <p:spPr/>
        <p:txBody>
          <a:bodyPr/>
          <a:lstStyle/>
          <a:p>
            <a:r>
              <a:rPr lang="en-US" dirty="0"/>
              <a:t>Red-black tree four symmetries</a:t>
            </a:r>
          </a:p>
        </p:txBody>
      </p:sp>
      <p:grpSp>
        <p:nvGrpSpPr>
          <p:cNvPr id="4" name="Group 3">
            <a:extLst>
              <a:ext uri="{FF2B5EF4-FFF2-40B4-BE49-F238E27FC236}">
                <a16:creationId xmlns:a16="http://schemas.microsoft.com/office/drawing/2014/main" id="{EE6A1AF7-914A-47F7-9356-86F5ED1B3817}"/>
              </a:ext>
            </a:extLst>
          </p:cNvPr>
          <p:cNvGrpSpPr/>
          <p:nvPr/>
        </p:nvGrpSpPr>
        <p:grpSpPr>
          <a:xfrm>
            <a:off x="2360741" y="2144712"/>
            <a:ext cx="4049584" cy="3867150"/>
            <a:chOff x="90488" y="1928023"/>
            <a:chExt cx="5162550" cy="4929977"/>
          </a:xfrm>
        </p:grpSpPr>
        <p:grpSp>
          <p:nvGrpSpPr>
            <p:cNvPr id="5" name="Group 4">
              <a:extLst>
                <a:ext uri="{FF2B5EF4-FFF2-40B4-BE49-F238E27FC236}">
                  <a16:creationId xmlns:a16="http://schemas.microsoft.com/office/drawing/2014/main" id="{AE2EBDD6-2398-40DE-B757-D4DEE78CC066}"/>
                </a:ext>
              </a:extLst>
            </p:cNvPr>
            <p:cNvGrpSpPr/>
            <p:nvPr/>
          </p:nvGrpSpPr>
          <p:grpSpPr>
            <a:xfrm>
              <a:off x="1376363" y="1928023"/>
              <a:ext cx="3876675" cy="3539335"/>
              <a:chOff x="1014413" y="2432848"/>
              <a:chExt cx="3876675" cy="3539335"/>
            </a:xfrm>
          </p:grpSpPr>
          <p:sp>
            <p:nvSpPr>
              <p:cNvPr id="12" name="Oval 11">
                <a:extLst>
                  <a:ext uri="{FF2B5EF4-FFF2-40B4-BE49-F238E27FC236}">
                    <a16:creationId xmlns:a16="http://schemas.microsoft.com/office/drawing/2014/main" id="{D4B1B7B6-7416-416C-AFC1-04CA51CDB409}"/>
                  </a:ext>
                </a:extLst>
              </p:cNvPr>
              <p:cNvSpPr/>
              <p:nvPr/>
            </p:nvSpPr>
            <p:spPr>
              <a:xfrm>
                <a:off x="2805113" y="2432848"/>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z</a:t>
                </a:r>
              </a:p>
            </p:txBody>
          </p:sp>
          <p:sp>
            <p:nvSpPr>
              <p:cNvPr id="13" name="Oval 12">
                <a:extLst>
                  <a:ext uri="{FF2B5EF4-FFF2-40B4-BE49-F238E27FC236}">
                    <a16:creationId xmlns:a16="http://schemas.microsoft.com/office/drawing/2014/main" id="{5E2E7B5F-AAA6-46F0-BEE6-7C4DD86D9805}"/>
                  </a:ext>
                </a:extLst>
              </p:cNvPr>
              <p:cNvSpPr/>
              <p:nvPr/>
            </p:nvSpPr>
            <p:spPr>
              <a:xfrm>
                <a:off x="1309688" y="3821120"/>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y</a:t>
                </a:r>
              </a:p>
            </p:txBody>
          </p:sp>
          <p:sp>
            <p:nvSpPr>
              <p:cNvPr id="14" name="Oval 13">
                <a:extLst>
                  <a:ext uri="{FF2B5EF4-FFF2-40B4-BE49-F238E27FC236}">
                    <a16:creationId xmlns:a16="http://schemas.microsoft.com/office/drawing/2014/main" id="{6BD951CE-4402-4EA6-8B59-9F3757FB8169}"/>
                  </a:ext>
                </a:extLst>
              </p:cNvPr>
              <p:cNvSpPr/>
              <p:nvPr/>
            </p:nvSpPr>
            <p:spPr>
              <a:xfrm>
                <a:off x="2043113" y="5210183"/>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c</a:t>
                </a:r>
              </a:p>
            </p:txBody>
          </p:sp>
          <p:cxnSp>
            <p:nvCxnSpPr>
              <p:cNvPr id="15" name="Straight Connector 14">
                <a:extLst>
                  <a:ext uri="{FF2B5EF4-FFF2-40B4-BE49-F238E27FC236}">
                    <a16:creationId xmlns:a16="http://schemas.microsoft.com/office/drawing/2014/main" id="{4D696EBA-E724-4F4A-818D-7CBD755F009E}"/>
                  </a:ext>
                </a:extLst>
              </p:cNvPr>
              <p:cNvCxnSpPr>
                <a:cxnSpLocks/>
                <a:stCxn id="12" idx="4"/>
                <a:endCxn id="13" idx="7"/>
              </p:cNvCxnSpPr>
              <p:nvPr/>
            </p:nvCxnSpPr>
            <p:spPr>
              <a:xfrm flipH="1">
                <a:off x="1960096" y="3194848"/>
                <a:ext cx="1226017" cy="7378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E0F447D-31EF-40A7-A7FC-E89C4E2B871E}"/>
                  </a:ext>
                </a:extLst>
              </p:cNvPr>
              <p:cNvCxnSpPr>
                <a:cxnSpLocks/>
                <a:stCxn id="13" idx="4"/>
              </p:cNvCxnSpPr>
              <p:nvPr/>
            </p:nvCxnSpPr>
            <p:spPr>
              <a:xfrm flipH="1">
                <a:off x="1014413" y="4583120"/>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1033B74-3CB8-4B7F-812E-E26715A18CAC}"/>
                  </a:ext>
                </a:extLst>
              </p:cNvPr>
              <p:cNvCxnSpPr>
                <a:cxnSpLocks/>
                <a:stCxn id="13" idx="4"/>
                <a:endCxn id="14" idx="0"/>
              </p:cNvCxnSpPr>
              <p:nvPr/>
            </p:nvCxnSpPr>
            <p:spPr>
              <a:xfrm>
                <a:off x="1690688" y="4583120"/>
                <a:ext cx="733425" cy="6270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16F79D6-B99B-4216-BFB5-7121351F084A}"/>
                  </a:ext>
                </a:extLst>
              </p:cNvPr>
              <p:cNvCxnSpPr>
                <a:cxnSpLocks/>
                <a:stCxn id="12" idx="4"/>
                <a:endCxn id="19" idx="1"/>
              </p:cNvCxnSpPr>
              <p:nvPr/>
            </p:nvCxnSpPr>
            <p:spPr>
              <a:xfrm>
                <a:off x="3186113" y="3194848"/>
                <a:ext cx="1054567" cy="737864"/>
              </a:xfrm>
              <a:prstGeom prst="line">
                <a:avLst/>
              </a:prstGeom>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911E956-9779-43F8-B0D2-B0307D71EC22}"/>
                  </a:ext>
                </a:extLst>
              </p:cNvPr>
              <p:cNvSpPr/>
              <p:nvPr/>
            </p:nvSpPr>
            <p:spPr>
              <a:xfrm>
                <a:off x="4129088" y="3821120"/>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d</a:t>
                </a:r>
              </a:p>
            </p:txBody>
          </p:sp>
        </p:grpSp>
        <p:grpSp>
          <p:nvGrpSpPr>
            <p:cNvPr id="6" name="Group 5">
              <a:extLst>
                <a:ext uri="{FF2B5EF4-FFF2-40B4-BE49-F238E27FC236}">
                  <a16:creationId xmlns:a16="http://schemas.microsoft.com/office/drawing/2014/main" id="{F53B5D52-EEC9-4ACE-891B-D8EA82C6E41B}"/>
                </a:ext>
              </a:extLst>
            </p:cNvPr>
            <p:cNvGrpSpPr/>
            <p:nvPr/>
          </p:nvGrpSpPr>
          <p:grpSpPr>
            <a:xfrm>
              <a:off x="90488" y="4683126"/>
              <a:ext cx="2171700" cy="2174874"/>
              <a:chOff x="6210300" y="4055272"/>
              <a:chExt cx="2171700" cy="2174874"/>
            </a:xfrm>
          </p:grpSpPr>
          <p:sp>
            <p:nvSpPr>
              <p:cNvPr id="7" name="Oval 6">
                <a:extLst>
                  <a:ext uri="{FF2B5EF4-FFF2-40B4-BE49-F238E27FC236}">
                    <a16:creationId xmlns:a16="http://schemas.microsoft.com/office/drawing/2014/main" id="{29A21373-0CEC-4B29-9F68-0BEBE4A67F13}"/>
                  </a:ext>
                </a:extLst>
              </p:cNvPr>
              <p:cNvSpPr/>
              <p:nvPr/>
            </p:nvSpPr>
            <p:spPr>
              <a:xfrm>
                <a:off x="6886575" y="4055272"/>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rgbClr val="FF0000"/>
                    </a:solidFill>
                  </a:rPr>
                  <a:t>x</a:t>
                </a:r>
              </a:p>
            </p:txBody>
          </p:sp>
          <p:sp>
            <p:nvSpPr>
              <p:cNvPr id="8" name="Oval 7">
                <a:extLst>
                  <a:ext uri="{FF2B5EF4-FFF2-40B4-BE49-F238E27FC236}">
                    <a16:creationId xmlns:a16="http://schemas.microsoft.com/office/drawing/2014/main" id="{3DAD38D4-15AF-4716-9E98-D25252A3D049}"/>
                  </a:ext>
                </a:extLst>
              </p:cNvPr>
              <p:cNvSpPr/>
              <p:nvPr/>
            </p:nvSpPr>
            <p:spPr>
              <a:xfrm>
                <a:off x="6210300" y="5468146"/>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a</a:t>
                </a:r>
              </a:p>
            </p:txBody>
          </p:sp>
          <p:sp>
            <p:nvSpPr>
              <p:cNvPr id="9" name="Oval 8">
                <a:extLst>
                  <a:ext uri="{FF2B5EF4-FFF2-40B4-BE49-F238E27FC236}">
                    <a16:creationId xmlns:a16="http://schemas.microsoft.com/office/drawing/2014/main" id="{CF9AD21E-1799-4FCD-9A57-7D7C57A969C2}"/>
                  </a:ext>
                </a:extLst>
              </p:cNvPr>
              <p:cNvSpPr/>
              <p:nvPr/>
            </p:nvSpPr>
            <p:spPr>
              <a:xfrm>
                <a:off x="7620000" y="5444335"/>
                <a:ext cx="762000" cy="762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tx1"/>
                    </a:solidFill>
                  </a:rPr>
                  <a:t>b</a:t>
                </a:r>
              </a:p>
            </p:txBody>
          </p:sp>
          <p:cxnSp>
            <p:nvCxnSpPr>
              <p:cNvPr id="10" name="Straight Connector 9">
                <a:extLst>
                  <a:ext uri="{FF2B5EF4-FFF2-40B4-BE49-F238E27FC236}">
                    <a16:creationId xmlns:a16="http://schemas.microsoft.com/office/drawing/2014/main" id="{A7098B29-792F-451F-BBD8-1640E22C412E}"/>
                  </a:ext>
                </a:extLst>
              </p:cNvPr>
              <p:cNvCxnSpPr>
                <a:cxnSpLocks/>
                <a:stCxn id="7" idx="4"/>
                <a:endCxn id="8" idx="0"/>
              </p:cNvCxnSpPr>
              <p:nvPr/>
            </p:nvCxnSpPr>
            <p:spPr>
              <a:xfrm flipH="1">
                <a:off x="6591300" y="4817272"/>
                <a:ext cx="676275" cy="6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E8511568-A5AF-45AB-98B8-F2ED95F0DE1E}"/>
                  </a:ext>
                </a:extLst>
              </p:cNvPr>
              <p:cNvCxnSpPr>
                <a:cxnSpLocks/>
                <a:stCxn id="7" idx="4"/>
                <a:endCxn id="9" idx="0"/>
              </p:cNvCxnSpPr>
              <p:nvPr/>
            </p:nvCxnSpPr>
            <p:spPr>
              <a:xfrm>
                <a:off x="7267575" y="4817272"/>
                <a:ext cx="733425" cy="627063"/>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20" name="Block Arc 19">
            <a:extLst>
              <a:ext uri="{FF2B5EF4-FFF2-40B4-BE49-F238E27FC236}">
                <a16:creationId xmlns:a16="http://schemas.microsoft.com/office/drawing/2014/main" id="{710F7F3C-B965-4EC4-83BC-BE4F9662379D}"/>
              </a:ext>
            </a:extLst>
          </p:cNvPr>
          <p:cNvSpPr/>
          <p:nvPr/>
        </p:nvSpPr>
        <p:spPr>
          <a:xfrm flipV="1">
            <a:off x="4475191" y="2730223"/>
            <a:ext cx="1133475" cy="800100"/>
          </a:xfrm>
          <a:prstGeom prst="blockArc">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1" name="Block Arc 20">
            <a:extLst>
              <a:ext uri="{FF2B5EF4-FFF2-40B4-BE49-F238E27FC236}">
                <a16:creationId xmlns:a16="http://schemas.microsoft.com/office/drawing/2014/main" id="{CFFEBE55-EC7C-4138-ACD4-5A55E154EA30}"/>
              </a:ext>
            </a:extLst>
          </p:cNvPr>
          <p:cNvSpPr/>
          <p:nvPr/>
        </p:nvSpPr>
        <p:spPr>
          <a:xfrm flipV="1">
            <a:off x="3601019" y="3805700"/>
            <a:ext cx="585586" cy="611378"/>
          </a:xfrm>
          <a:prstGeom prst="blockArc">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09958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C29B-AD7B-421F-AED1-0FD87B78F08C}"/>
              </a:ext>
            </a:extLst>
          </p:cNvPr>
          <p:cNvSpPr>
            <a:spLocks noGrp="1"/>
          </p:cNvSpPr>
          <p:nvPr>
            <p:ph type="title"/>
          </p:nvPr>
        </p:nvSpPr>
        <p:spPr/>
        <p:txBody>
          <a:bodyPr/>
          <a:lstStyle/>
          <a:p>
            <a:r>
              <a:rPr lang="en-US" dirty="0"/>
              <a:t>AVL trees are much more painful</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02644B23-974E-44DB-9DAA-8AAF28B809E7}"/>
                  </a:ext>
                </a:extLst>
              </p:cNvPr>
              <p:cNvSpPr>
                <a:spLocks noGrp="1"/>
              </p:cNvSpPr>
              <p:nvPr>
                <p:ph idx="1"/>
              </p:nvPr>
            </p:nvSpPr>
            <p:spPr/>
            <p:txBody>
              <a:bodyPr/>
              <a:lstStyle/>
              <a:p>
                <a:r>
                  <a:rPr lang="en-US" dirty="0"/>
                  <a:t>Invariant is the balance factor at each node, height difference between left and right subtrees. Must be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0, ±1}</m:t>
                    </m:r>
                  </m:oMath>
                </a14:m>
                <a:endParaRPr lang="en-US" dirty="0"/>
              </a:p>
            </p:txBody>
          </p:sp>
        </mc:Choice>
        <mc:Fallback>
          <p:sp>
            <p:nvSpPr>
              <p:cNvPr id="4" name="Content Placeholder 3">
                <a:extLst>
                  <a:ext uri="{FF2B5EF4-FFF2-40B4-BE49-F238E27FC236}">
                    <a16:creationId xmlns:a16="http://schemas.microsoft.com/office/drawing/2014/main" id="{02644B23-974E-44DB-9DAA-8AAF28B809E7}"/>
                  </a:ext>
                </a:extLst>
              </p:cNvPr>
              <p:cNvSpPr>
                <a:spLocks noGrp="1" noRot="1" noChangeAspect="1" noMove="1" noResize="1" noEditPoints="1" noAdjustHandles="1" noChangeArrowheads="1" noChangeShapeType="1" noTextEdit="1"/>
              </p:cNvSpPr>
              <p:nvPr>
                <p:ph idx="1"/>
              </p:nvPr>
            </p:nvSpPr>
            <p:spPr>
              <a:blipFill>
                <a:blip r:embed="rId2"/>
                <a:stretch>
                  <a:fillRect l="-1278" t="-1752"/>
                </a:stretch>
              </a:blipFill>
            </p:spPr>
            <p:txBody>
              <a:bodyPr/>
              <a:lstStyle/>
              <a:p>
                <a:r>
                  <a:rPr lang="en-US">
                    <a:noFill/>
                  </a:rPr>
                  <a:t> </a:t>
                </a:r>
              </a:p>
            </p:txBody>
          </p:sp>
        </mc:Fallback>
      </mc:AlternateContent>
      <p:pic>
        <p:nvPicPr>
          <p:cNvPr id="3076" name="Picture 4">
            <a:extLst>
              <a:ext uri="{FF2B5EF4-FFF2-40B4-BE49-F238E27FC236}">
                <a16:creationId xmlns:a16="http://schemas.microsoft.com/office/drawing/2014/main" id="{B942166E-C404-43B0-9A29-855EEC1418A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971799" y="3127379"/>
            <a:ext cx="5655733"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74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normAutofit/>
          </a:bodyPr>
          <a:lstStyle/>
          <a:p>
            <a:r>
              <a:rPr lang="en-US" dirty="0"/>
              <a:t>Digression: the web as a graph</a:t>
            </a:r>
          </a:p>
          <a:p>
            <a:r>
              <a:rPr lang="en-US" dirty="0"/>
              <a:t>Data structure invariants</a:t>
            </a:r>
          </a:p>
          <a:p>
            <a:r>
              <a:rPr lang="en-US" dirty="0"/>
              <a:t>Binary search trees</a:t>
            </a:r>
          </a:p>
          <a:p>
            <a:r>
              <a:rPr lang="en-US" dirty="0"/>
              <a:t>Asymptotic complexity and balancing</a:t>
            </a:r>
          </a:p>
          <a:p>
            <a:r>
              <a:rPr lang="en-US" dirty="0"/>
              <a:t>Red-black trees</a:t>
            </a:r>
          </a:p>
        </p:txBody>
      </p:sp>
    </p:spTree>
    <p:extLst>
      <p:ext uri="{BB962C8B-B14F-4D97-AF65-F5344CB8AC3E}">
        <p14:creationId xmlns:p14="http://schemas.microsoft.com/office/powerpoint/2010/main" val="125179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Digression: web as a graph</a:t>
            </a:r>
          </a:p>
        </p:txBody>
      </p:sp>
      <p:sp>
        <p:nvSpPr>
          <p:cNvPr id="3" name="Content Placeholder 2"/>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lvl="2"/>
            <a:endParaRPr lang="en-US" dirty="0"/>
          </a:p>
          <a:p>
            <a:pPr lvl="2"/>
            <a:endParaRPr lang="en-US" dirty="0"/>
          </a:p>
          <a:p>
            <a:pPr lvl="2"/>
            <a:endParaRPr lang="en-US" dirty="0"/>
          </a:p>
          <a:p>
            <a:pPr lvl="2"/>
            <a:endParaRPr lang="en-US" dirty="0"/>
          </a:p>
          <a:p>
            <a:pPr lvl="2"/>
            <a:r>
              <a:rPr lang="en-US" dirty="0"/>
              <a:t>See: </a:t>
            </a:r>
            <a:r>
              <a:rPr lang="en-US" dirty="0">
                <a:hlinkClick r:id="rId2"/>
              </a:rPr>
              <a:t>https://kharshit.github.io/blog/2017/09/08/structure-of-the-web</a:t>
            </a:r>
            <a:endParaRPr lang="en-US" dirty="0"/>
          </a:p>
          <a:p>
            <a:endParaRPr lang="en-US" dirty="0"/>
          </a:p>
        </p:txBody>
      </p:sp>
      <p:pic>
        <p:nvPicPr>
          <p:cNvPr id="1026" name="Picture 2" descr="https://kharshit.github.io/img/structure_of_we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450" y="1674144"/>
            <a:ext cx="4673099" cy="34738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8507287" y="2811880"/>
            <a:ext cx="3000375" cy="2228850"/>
          </a:xfrm>
          <a:prstGeom prst="rect">
            <a:avLst/>
          </a:prstGeom>
        </p:spPr>
      </p:pic>
    </p:spTree>
    <p:extLst>
      <p:ext uri="{BB962C8B-B14F-4D97-AF65-F5344CB8AC3E}">
        <p14:creationId xmlns:p14="http://schemas.microsoft.com/office/powerpoint/2010/main" val="239443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invariants and debugging</a:t>
            </a:r>
          </a:p>
        </p:txBody>
      </p:sp>
      <p:sp>
        <p:nvSpPr>
          <p:cNvPr id="3" name="Content Placeholder 2"/>
          <p:cNvSpPr>
            <a:spLocks noGrp="1"/>
          </p:cNvSpPr>
          <p:nvPr>
            <p:ph idx="1"/>
          </p:nvPr>
        </p:nvSpPr>
        <p:spPr/>
        <p:txBody>
          <a:bodyPr/>
          <a:lstStyle/>
          <a:p>
            <a:r>
              <a:rPr lang="en-US" dirty="0"/>
              <a:t>An invariant is a property of a program/data structure that must always hold for it to be correct</a:t>
            </a:r>
          </a:p>
          <a:p>
            <a:r>
              <a:rPr lang="en-US" dirty="0"/>
              <a:t>Good programmers check invariants frequently!</a:t>
            </a:r>
          </a:p>
          <a:p>
            <a:pPr lvl="1"/>
            <a:r>
              <a:rPr lang="en-US" dirty="0"/>
              <a:t>Tools like assert()</a:t>
            </a:r>
          </a:p>
          <a:p>
            <a:pPr lvl="2"/>
            <a:r>
              <a:rPr lang="en-US" dirty="0"/>
              <a:t>E.g., in </a:t>
            </a:r>
            <a:r>
              <a:rPr lang="en-US" dirty="0">
                <a:latin typeface="Courier New" panose="02070309020205020404" pitchFamily="49" charset="0"/>
                <a:cs typeface="Courier New" panose="02070309020205020404" pitchFamily="49" charset="0"/>
              </a:rPr>
              <a:t>sqrt(float x)</a:t>
            </a:r>
            <a:r>
              <a:rPr lang="en-US" dirty="0"/>
              <a:t> you assert </a:t>
            </a:r>
            <a:r>
              <a:rPr lang="en-US" dirty="0">
                <a:latin typeface="Courier New" panose="02070309020205020404" pitchFamily="49" charset="0"/>
                <a:cs typeface="Courier New" panose="02070309020205020404" pitchFamily="49" charset="0"/>
              </a:rPr>
              <a:t>x &gt;= 0</a:t>
            </a:r>
          </a:p>
          <a:p>
            <a:pPr lvl="1"/>
            <a:r>
              <a:rPr lang="en-US" dirty="0"/>
              <a:t>Optimized out in production code</a:t>
            </a:r>
          </a:p>
          <a:p>
            <a:r>
              <a:rPr lang="en-US" dirty="0"/>
              <a:t>Key to debugging is finding errors as early as possible</a:t>
            </a:r>
          </a:p>
          <a:p>
            <a:pPr lvl="1"/>
            <a:r>
              <a:rPr lang="en-US" dirty="0"/>
              <a:t>Kind of like a crime scene</a:t>
            </a:r>
          </a:p>
        </p:txBody>
      </p:sp>
    </p:spTree>
    <p:extLst>
      <p:ext uri="{BB962C8B-B14F-4D97-AF65-F5344CB8AC3E}">
        <p14:creationId xmlns:p14="http://schemas.microsoft.com/office/powerpoint/2010/main" val="247437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D4A8-8396-4D83-8059-A57BF4E38158}"/>
              </a:ext>
            </a:extLst>
          </p:cNvPr>
          <p:cNvSpPr>
            <a:spLocks noGrp="1"/>
          </p:cNvSpPr>
          <p:nvPr>
            <p:ph type="title"/>
          </p:nvPr>
        </p:nvSpPr>
        <p:spPr/>
        <p:txBody>
          <a:bodyPr/>
          <a:lstStyle/>
          <a:p>
            <a:r>
              <a:rPr lang="en-US" dirty="0"/>
              <a:t>assert() is your friend</a:t>
            </a:r>
          </a:p>
        </p:txBody>
      </p:sp>
      <p:sp>
        <p:nvSpPr>
          <p:cNvPr id="3" name="Content Placeholder 2">
            <a:extLst>
              <a:ext uri="{FF2B5EF4-FFF2-40B4-BE49-F238E27FC236}">
                <a16:creationId xmlns:a16="http://schemas.microsoft.com/office/drawing/2014/main" id="{4527C9FC-C7BE-443A-8A21-A9C29E56279B}"/>
              </a:ext>
            </a:extLst>
          </p:cNvPr>
          <p:cNvSpPr>
            <a:spLocks noGrp="1"/>
          </p:cNvSpPr>
          <p:nvPr>
            <p:ph idx="1"/>
          </p:nvPr>
        </p:nvSpPr>
        <p:spPr/>
        <p:txBody>
          <a:bodyPr>
            <a:normAutofit/>
          </a:bodyPr>
          <a:lstStyle/>
          <a:p>
            <a:r>
              <a:rPr lang="en-US" dirty="0"/>
              <a:t>See: </a:t>
            </a:r>
            <a:r>
              <a:rPr lang="en-US" dirty="0">
                <a:hlinkClick r:id="rId2"/>
              </a:rPr>
              <a:t>Writing Solid Code</a:t>
            </a:r>
            <a:r>
              <a:rPr lang="en-US" dirty="0"/>
              <a:t> (from Microsoft!)</a:t>
            </a:r>
          </a:p>
          <a:p>
            <a:r>
              <a:rPr lang="en-US" dirty="0"/>
              <a:t>Good discussion </a:t>
            </a:r>
            <a:r>
              <a:rPr lang="en-US" dirty="0">
                <a:hlinkClick r:id="rId3"/>
              </a:rPr>
              <a:t>here</a:t>
            </a:r>
            <a:r>
              <a:rPr lang="en-US" dirty="0"/>
              <a:t> of its importance</a:t>
            </a:r>
          </a:p>
          <a:p>
            <a:pPr marL="457200" lvl="1" indent="0">
              <a:buNone/>
            </a:pPr>
            <a:r>
              <a:rPr lang="en-US" dirty="0"/>
              <a:t>“How many times have you written the assumptions your function makes in a comment at the top of your code? How many times have you traced bugs down deep into the bowels of a codebase only to find that somebody (maybe you!) disregarded the assumptions outlined in the comment? If you … employ the use of assert statements to enforce the assumptions made in your code, you can rest assured that you’ll be notified if any of those assumptions are ever ignored again.” </a:t>
            </a:r>
          </a:p>
        </p:txBody>
      </p:sp>
    </p:spTree>
    <p:extLst>
      <p:ext uri="{BB962C8B-B14F-4D97-AF65-F5344CB8AC3E}">
        <p14:creationId xmlns:p14="http://schemas.microsoft.com/office/powerpoint/2010/main" val="266819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 structure invariants</a:t>
            </a:r>
          </a:p>
        </p:txBody>
      </p:sp>
      <p:sp>
        <p:nvSpPr>
          <p:cNvPr id="3" name="Content Placeholder 2"/>
          <p:cNvSpPr>
            <a:spLocks noGrp="1"/>
          </p:cNvSpPr>
          <p:nvPr>
            <p:ph idx="1"/>
          </p:nvPr>
        </p:nvSpPr>
        <p:spPr/>
        <p:txBody>
          <a:bodyPr/>
          <a:lstStyle/>
          <a:p>
            <a:r>
              <a:rPr lang="en-US" dirty="0"/>
              <a:t>In the union find array, a node’s predecessor is itself </a:t>
            </a:r>
            <a:r>
              <a:rPr lang="en-US" dirty="0" err="1"/>
              <a:t>iff</a:t>
            </a:r>
            <a:r>
              <a:rPr lang="en-US" dirty="0"/>
              <a:t> it is the root of a tree</a:t>
            </a:r>
          </a:p>
          <a:p>
            <a:r>
              <a:rPr lang="en-US" dirty="0"/>
              <a:t>In a sorted linked list, each element is greater than its predecessor</a:t>
            </a:r>
          </a:p>
          <a:p>
            <a:r>
              <a:rPr lang="en-US" dirty="0"/>
              <a:t>Lots of other examples</a:t>
            </a:r>
          </a:p>
          <a:p>
            <a:pPr lvl="1"/>
            <a:r>
              <a:rPr lang="en-US" dirty="0"/>
              <a:t>See: </a:t>
            </a:r>
            <a:r>
              <a:rPr lang="en-US" dirty="0">
                <a:hlinkClick r:id="rId2"/>
              </a:rPr>
              <a:t>https://fgiesen.wordpress.com/2010/09/27/data-structures-and-invariants/</a:t>
            </a:r>
            <a:r>
              <a:rPr lang="en-US" dirty="0"/>
              <a:t> for a detailed example in C</a:t>
            </a:r>
          </a:p>
        </p:txBody>
      </p:sp>
    </p:spTree>
    <p:extLst>
      <p:ext uri="{BB962C8B-B14F-4D97-AF65-F5344CB8AC3E}">
        <p14:creationId xmlns:p14="http://schemas.microsoft.com/office/powerpoint/2010/main" val="92347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trees &amp; their invariants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binary search tree (BST) is a fast dictionary data structure</a:t>
                </a:r>
              </a:p>
              <a:p>
                <a:r>
                  <a:rPr lang="en-US" dirty="0"/>
                  <a:t>Nodes have values (data) associated with them</a:t>
                </a:r>
              </a:p>
              <a:p>
                <a:pPr lvl="1"/>
                <a:r>
                  <a:rPr lang="en-US" dirty="0"/>
                  <a:t>Unlike in the previous lecture, where the number was just an index for a particular node in the tree</a:t>
                </a:r>
              </a:p>
              <a:p>
                <a:r>
                  <a:rPr lang="en-US" dirty="0"/>
                  <a:t>INVARIANT: If a node contains value </a:t>
                </a:r>
                <a14:m>
                  <m:oMath xmlns:m="http://schemas.openxmlformats.org/officeDocument/2006/math">
                    <m:r>
                      <a:rPr lang="en-US" b="0" i="1" smtClean="0">
                        <a:latin typeface="Cambria Math" panose="02040503050406030204" pitchFamily="18" charset="0"/>
                      </a:rPr>
                      <m:t>𝑣</m:t>
                    </m:r>
                  </m:oMath>
                </a14:m>
                <a:r>
                  <a:rPr lang="en-US" dirty="0"/>
                  <a:t> then the left subtree has value </a:t>
                </a:r>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𝑣</m:t>
                    </m:r>
                  </m:oMath>
                </a14:m>
                <a:r>
                  <a:rPr lang="en-US" dirty="0"/>
                  <a:t> and the right subtree has values </a:t>
                </a:r>
                <a14:m>
                  <m:oMath xmlns:m="http://schemas.openxmlformats.org/officeDocument/2006/math">
                    <m:r>
                      <a:rPr lang="en-US" b="0" i="1" smtClean="0">
                        <a:latin typeface="Cambria Math" panose="02040503050406030204" pitchFamily="18" charset="0"/>
                      </a:rPr>
                      <m:t>&gt;</m:t>
                    </m:r>
                    <m:r>
                      <a:rPr lang="en-US" b="0" i="1" smtClean="0">
                        <a:latin typeface="Cambria Math" panose="02040503050406030204" pitchFamily="18" charset="0"/>
                      </a:rPr>
                      <m:t>𝑣</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r="-1722"/>
                </a:stretch>
              </a:blipFill>
            </p:spPr>
            <p:txBody>
              <a:bodyPr/>
              <a:lstStyle/>
              <a:p>
                <a:r>
                  <a:rPr lang="en-US">
                    <a:noFill/>
                  </a:rPr>
                  <a:t> </a:t>
                </a:r>
              </a:p>
            </p:txBody>
          </p:sp>
        </mc:Fallback>
      </mc:AlternateContent>
    </p:spTree>
    <p:extLst>
      <p:ext uri="{BB962C8B-B14F-4D97-AF65-F5344CB8AC3E}">
        <p14:creationId xmlns:p14="http://schemas.microsoft.com/office/powerpoint/2010/main" val="78680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12005-CACE-4C95-8EAA-FDA922C00626}"/>
              </a:ext>
            </a:extLst>
          </p:cNvPr>
          <p:cNvSpPr>
            <a:spLocks noGrp="1"/>
          </p:cNvSpPr>
          <p:nvPr>
            <p:ph type="title"/>
          </p:nvPr>
        </p:nvSpPr>
        <p:spPr/>
        <p:txBody>
          <a:bodyPr/>
          <a:lstStyle/>
          <a:p>
            <a:r>
              <a:rPr lang="en-US" dirty="0"/>
              <a:t>Binary tree examples</a:t>
            </a:r>
          </a:p>
        </p:txBody>
      </p:sp>
      <p:pic>
        <p:nvPicPr>
          <p:cNvPr id="1026" name="Picture 2">
            <a:extLst>
              <a:ext uri="{FF2B5EF4-FFF2-40B4-BE49-F238E27FC236}">
                <a16:creationId xmlns:a16="http://schemas.microsoft.com/office/drawing/2014/main" id="{57E5C122-810D-4616-A7F9-AD35511DC9A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1951" y="2847162"/>
            <a:ext cx="6123611" cy="283695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upload.wikimedia.org/wikipedia/commons/thumb/d/da/Binary_search_tree.svg/200px-Binary_search_tree.svg.png">
            <a:extLst>
              <a:ext uri="{FF2B5EF4-FFF2-40B4-BE49-F238E27FC236}">
                <a16:creationId xmlns:a16="http://schemas.microsoft.com/office/drawing/2014/main" id="{87B0768B-198A-4720-BA09-23752086CB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18" y="2847162"/>
            <a:ext cx="3413412" cy="28501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4902A4-4ADC-44D3-B13E-3D3F1D2C1575}"/>
              </a:ext>
            </a:extLst>
          </p:cNvPr>
          <p:cNvSpPr txBox="1"/>
          <p:nvPr/>
        </p:nvSpPr>
        <p:spPr>
          <a:xfrm>
            <a:off x="6305107" y="6018028"/>
            <a:ext cx="3240311" cy="369332"/>
          </a:xfrm>
          <a:prstGeom prst="rect">
            <a:avLst/>
          </a:prstGeom>
          <a:noFill/>
        </p:spPr>
        <p:txBody>
          <a:bodyPr wrap="none" rtlCol="0">
            <a:spAutoFit/>
          </a:bodyPr>
          <a:lstStyle/>
          <a:p>
            <a:r>
              <a:rPr lang="en-US" dirty="0">
                <a:hlinkClick r:id="rId4"/>
              </a:rPr>
              <a:t>Complete binary tree of height 3</a:t>
            </a:r>
            <a:endParaRPr lang="en-US" dirty="0"/>
          </a:p>
        </p:txBody>
      </p:sp>
    </p:spTree>
    <p:extLst>
      <p:ext uri="{BB962C8B-B14F-4D97-AF65-F5344CB8AC3E}">
        <p14:creationId xmlns:p14="http://schemas.microsoft.com/office/powerpoint/2010/main" val="143755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Presentation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34322</TotalTime>
  <Words>1173</Words>
  <Application>Microsoft Office PowerPoint</Application>
  <PresentationFormat>Widescreen</PresentationFormat>
  <Paragraphs>160</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Courier New</vt:lpstr>
      <vt:lpstr>Wingdings</vt:lpstr>
      <vt:lpstr>Presentation2</vt:lpstr>
      <vt:lpstr>CS5112: Algorithms and Data Structures for Applications</vt:lpstr>
      <vt:lpstr>Administrivia</vt:lpstr>
      <vt:lpstr>Lecture Outline</vt:lpstr>
      <vt:lpstr>Digression: web as a graph</vt:lpstr>
      <vt:lpstr>Data structure invariants and debugging</vt:lpstr>
      <vt:lpstr>assert() is your friend</vt:lpstr>
      <vt:lpstr>Example data structure invariants</vt:lpstr>
      <vt:lpstr>Binary search trees &amp; their invariants</vt:lpstr>
      <vt:lpstr>Binary tree examples</vt:lpstr>
      <vt:lpstr>Running time</vt:lpstr>
      <vt:lpstr>Self-balancing trees</vt:lpstr>
      <vt:lpstr>BST invariants</vt:lpstr>
      <vt:lpstr>Red-black tree invariants</vt:lpstr>
      <vt:lpstr>Black height = 2, 3, 4</vt:lpstr>
      <vt:lpstr>Red-black tree consequences</vt:lpstr>
      <vt:lpstr>Red-black tree operations</vt:lpstr>
      <vt:lpstr>Red-black insert and rotations</vt:lpstr>
      <vt:lpstr>There are four cases to consider</vt:lpstr>
      <vt:lpstr>Why is this rotation valid?</vt:lpstr>
      <vt:lpstr>Red-black tree four symmetries</vt:lpstr>
      <vt:lpstr>AVL trees are much more painful</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Smoothing and analyzing 1D signals</dc:title>
  <dc:creator>Ramin Zabih</dc:creator>
  <cp:lastModifiedBy>Ramin Zabih</cp:lastModifiedBy>
  <cp:revision>545</cp:revision>
  <dcterms:created xsi:type="dcterms:W3CDTF">2013-08-17T21:02:01Z</dcterms:created>
  <dcterms:modified xsi:type="dcterms:W3CDTF">2019-09-18T20:37:20Z</dcterms:modified>
</cp:coreProperties>
</file>