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sldIdLst>
    <p:sldId id="256" r:id="rId2"/>
    <p:sldId id="286" r:id="rId3"/>
    <p:sldId id="257" r:id="rId4"/>
    <p:sldId id="287" r:id="rId5"/>
    <p:sldId id="258" r:id="rId6"/>
    <p:sldId id="259" r:id="rId7"/>
    <p:sldId id="260" r:id="rId8"/>
    <p:sldId id="280" r:id="rId9"/>
    <p:sldId id="261" r:id="rId10"/>
    <p:sldId id="277" r:id="rId11"/>
    <p:sldId id="262" r:id="rId12"/>
    <p:sldId id="288" r:id="rId13"/>
    <p:sldId id="263" r:id="rId14"/>
    <p:sldId id="264" r:id="rId15"/>
    <p:sldId id="289" r:id="rId16"/>
    <p:sldId id="283" r:id="rId17"/>
    <p:sldId id="265" r:id="rId18"/>
    <p:sldId id="266" r:id="rId19"/>
    <p:sldId id="267" r:id="rId20"/>
    <p:sldId id="269" r:id="rId21"/>
    <p:sldId id="284" r:id="rId22"/>
    <p:sldId id="270" r:id="rId23"/>
    <p:sldId id="27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7101" autoAdjust="0"/>
  </p:normalViewPr>
  <p:slideViewPr>
    <p:cSldViewPr snapToGrid="0">
      <p:cViewPr varScale="1">
        <p:scale>
          <a:sx n="119" d="100"/>
          <a:sy n="11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symbols. Start with NOT, OR, AND. Others are built up from these. </a:t>
            </a:r>
          </a:p>
          <a:p>
            <a:endParaRPr lang="en-US" dirty="0"/>
          </a:p>
          <a:p>
            <a:r>
              <a:rPr lang="en-US" dirty="0"/>
              <a:t>Triple equals is ‘have the same truth table’</a:t>
            </a:r>
          </a:p>
          <a:p>
            <a:endParaRPr lang="en-US" dirty="0"/>
          </a:p>
          <a:p>
            <a:r>
              <a:rPr lang="en-US" dirty="0"/>
              <a:t>Single turnstile is ‘LHS is a superset of RHS truth table’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Rule: A </a:t>
            </a:r>
            <a:r>
              <a:rPr lang="en-US" dirty="0">
                <a:sym typeface="Wingdings" panose="05000000000000000000" pitchFamily="2" charset="2"/>
              </a:rPr>
              <a:t> B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Added value is P(B|A) – P(B)</a:t>
            </a:r>
          </a:p>
          <a:p>
            <a:r>
              <a:rPr lang="en-US" dirty="0">
                <a:sym typeface="Wingdings" panose="05000000000000000000" pitchFamily="2" charset="2"/>
              </a:rPr>
              <a:t>Lift is P(B|A)/P(B)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</a:t>
            </a:r>
            <a:r>
              <a:rPr lang="en-US" baseline="0" dirty="0">
                <a:sym typeface="Wingdings" panose="05000000000000000000" pitchFamily="2" charset="2"/>
              </a:rPr>
              <a:t> are not used consistently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A0DC9-051F-440A-9CA1-B64C1001AF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10/7/2019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Wikipedia/Google image search; Harrington;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J. </a:t>
            </a:r>
            <a:r>
              <a:rPr lang="en-US" dirty="0" err="1"/>
              <a:t>Leskovec</a:t>
            </a:r>
            <a:r>
              <a:rPr lang="en-US" dirty="0"/>
              <a:t>, A. </a:t>
            </a:r>
            <a:r>
              <a:rPr lang="en-US" dirty="0" err="1"/>
              <a:t>Rajaraman</a:t>
            </a:r>
            <a:r>
              <a:rPr lang="en-US" dirty="0"/>
              <a:t>, J. Ullman: Mining of Massive Datasets, http://www.mmds.org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and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Have both a computational and probabilistic interpretation</a:t>
                </a:r>
              </a:p>
              <a:p>
                <a:r>
                  <a:rPr lang="en-US" b="1" dirty="0"/>
                  <a:t>Support </a:t>
                </a:r>
                <a:r>
                  <a:rPr lang="en-US" dirty="0"/>
                  <a:t>of an </a:t>
                </a:r>
                <a:r>
                  <a:rPr lang="en-US" dirty="0" err="1"/>
                  <a:t>itemset</a:t>
                </a:r>
                <a:r>
                  <a:rPr lang="en-US" dirty="0"/>
                  <a:t> is the percentage of the transactions containing that </a:t>
                </a:r>
                <a:r>
                  <a:rPr lang="en-US" dirty="0" err="1"/>
                  <a:t>itemset</a:t>
                </a:r>
                <a:endParaRPr lang="en-US" dirty="0"/>
              </a:p>
              <a:p>
                <a:pPr lvl="1"/>
                <a:r>
                  <a:rPr lang="en-US" dirty="0"/>
                  <a:t>In our example, support of Milk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.8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Support of a rule is the support of LHS</a:t>
                </a:r>
              </a:p>
              <a:p>
                <a:pPr lvl="2"/>
                <a:r>
                  <a:rPr lang="en-US" b="0" dirty="0"/>
                  <a:t>Not all papers use this definition, sometimes it’s the support of LHS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b="0" dirty="0"/>
                  <a:t> RHS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an association rule is percentage of transactions where that rule is correct</a:t>
                </a:r>
              </a:p>
              <a:p>
                <a:pPr lvl="1"/>
                <a:r>
                  <a:rPr lang="en-US" dirty="0"/>
                  <a:t>Confidence of </a:t>
                </a:r>
                <a:r>
                  <a:rPr lang="en-US" dirty="0" err="1"/>
                  <a:t>Milk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Bread</a:t>
                </a:r>
                <a:r>
                  <a:rPr lang="en-US" altLang="en-US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.75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125BB9-C3DD-4EA5-928F-A4EE8529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59" y="28803"/>
            <a:ext cx="2674941" cy="15974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C3E29-E94E-46B0-BCAB-254ED376E6F0}"/>
              </a:ext>
            </a:extLst>
          </p:cNvPr>
          <p:cNvSpPr/>
          <p:nvPr/>
        </p:nvSpPr>
        <p:spPr>
          <a:xfrm>
            <a:off x="5986021" y="3063711"/>
            <a:ext cx="1027522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CE5EC-A60E-4717-8792-C2CFF0723CC1}"/>
              </a:ext>
            </a:extLst>
          </p:cNvPr>
          <p:cNvSpPr/>
          <p:nvPr/>
        </p:nvSpPr>
        <p:spPr>
          <a:xfrm>
            <a:off x="5392918" y="5365422"/>
            <a:ext cx="1186205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“The basket contains beer” can be viewed as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or as a 0/1 random variable</a:t>
                </a:r>
              </a:p>
              <a:p>
                <a:r>
                  <a:rPr lang="en-US" dirty="0"/>
                  <a:t>Consider rule: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generally follows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be viewed as the idea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pPr lvl="1"/>
                <a:r>
                  <a:rPr lang="en-US" dirty="0"/>
                  <a:t>Support is joint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Confidence is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58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9233-C840-41DD-9C46-E5D83A4C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possible world (= outcome) has some probability</a:t>
                </a:r>
              </a:p>
              <a:p>
                <a:pPr lvl="1"/>
                <a:r>
                  <a:rPr lang="en-US" dirty="0"/>
                  <a:t>This assigns probabilities to subset of possible worlds (= events)</a:t>
                </a:r>
              </a:p>
              <a:p>
                <a:pPr lvl="2"/>
                <a:r>
                  <a:rPr lang="en-US" dirty="0"/>
                  <a:t>Just add up their probabilities</a:t>
                </a:r>
              </a:p>
              <a:p>
                <a:pPr lvl="1"/>
                <a:r>
                  <a:rPr lang="en-US" dirty="0"/>
                  <a:t>Note: works well in the discrete case (only!)</a:t>
                </a:r>
              </a:p>
              <a:p>
                <a:r>
                  <a:rPr lang="en-US" dirty="0"/>
                  <a:t>Joint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all 3 propositions are true</a:t>
                </a:r>
              </a:p>
              <a:p>
                <a:r>
                  <a:rPr lang="en-US" dirty="0"/>
                  <a:t>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</a:t>
                </a:r>
              </a:p>
              <a:p>
                <a:pPr lvl="1"/>
                <a:r>
                  <a:rPr lang="en-US" dirty="0"/>
                  <a:t>Normalized by only considering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true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F6D21-6CF0-4B69-8A1E-C9EFF364B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260D8B8-1515-4364-9FF5-A66898D4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346" y="134397"/>
            <a:ext cx="3226879" cy="142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rules with support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focus on finding sets with large support (why?)</a:t>
                </a:r>
              </a:p>
              <a:p>
                <a:pPr lvl="1"/>
                <a:r>
                  <a:rPr lang="en-US" dirty="0"/>
                  <a:t>Called </a:t>
                </a:r>
                <a:r>
                  <a:rPr lang="en-US" b="1" dirty="0"/>
                  <a:t>frequent (item) sets</a:t>
                </a:r>
              </a:p>
              <a:p>
                <a:r>
                  <a:rPr lang="en-US" dirty="0"/>
                  <a:t>Many rules from same item set,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Milk,Diaper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{Beer}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Milk,Beer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{Diaper} (s=0.4,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=1.0)</a:t>
                </a:r>
              </a:p>
              <a:p>
                <a:r>
                  <a:rPr lang="en-US" altLang="en-US" sz="2000" dirty="0"/>
                  <a:t>{</a:t>
                </a:r>
                <a:r>
                  <a:rPr lang="en-US" altLang="en-US" sz="2000" dirty="0" err="1"/>
                  <a:t>Diaper,Beer</a:t>
                </a:r>
                <a:r>
                  <a:rPr lang="en-US" altLang="en-US" sz="2000" dirty="0"/>
                  <a:t>}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 {Milk}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{Beer}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Milk,Diaper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(s=0.6,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=0.67) </a:t>
                </a:r>
                <a:br>
                  <a:rPr lang="en-US" altLang="en-US" sz="2000" dirty="0">
                    <a:sym typeface="Symbol" panose="05050102010706020507" pitchFamily="18" charset="2"/>
                  </a:rPr>
                </a:br>
                <a:r>
                  <a:rPr lang="en-US" altLang="en-US" sz="2000" dirty="0">
                    <a:sym typeface="Symbol" panose="05050102010706020507" pitchFamily="18" charset="2"/>
                  </a:rPr>
                  <a:t>{Diaper}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Milk,Beer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>
                    <a:sym typeface="Symbol" panose="05050102010706020507" pitchFamily="18" charset="2"/>
                  </a:rPr>
                  <a:t>=</a:t>
                </a:r>
                <a:r>
                  <a:rPr lang="en-US" altLang="en-US" sz="2000" smtClean="0">
                    <a:sym typeface="Symbol" panose="05050102010706020507" pitchFamily="18" charset="2"/>
                  </a:rPr>
                  <a:t>0.5) 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{Milk}  {</a:t>
                </a:r>
                <a:r>
                  <a:rPr lang="en-US" altLang="en-US" sz="2000" dirty="0" err="1">
                    <a:sym typeface="Symbol" panose="05050102010706020507" pitchFamily="18" charset="2"/>
                  </a:rPr>
                  <a:t>Diaper,Beer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}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=0.8,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=0.5)</a:t>
                </a: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5656" y="3882231"/>
                <a:ext cx="5072743" cy="1938992"/>
              </a:xfrm>
              <a:prstGeom prst="rect">
                <a:avLst/>
              </a:prstGeom>
              <a:blipFill>
                <a:blip r:embed="rId4"/>
                <a:stretch>
                  <a:fillRect l="-1322" t="-2516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94" y="3882231"/>
            <a:ext cx="3230764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Sometimes other measures are useful</a:t>
                </a:r>
              </a:p>
              <a:p>
                <a:r>
                  <a:rPr lang="en-US" dirty="0"/>
                  <a:t>Motivating example: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Tea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=0.9375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Lift</a:t>
                </a:r>
                <a:r>
                  <a:rPr lang="en-US" dirty="0"/>
                  <a:t> is one solution: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Tea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Coffee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3"/>
              <p:cNvGraphicFramePr>
                <a:graphicFrameLocks noGrp="1"/>
              </p:cNvGraphicFramePr>
              <p:nvPr/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3213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68390" y="2133600"/>
              <a:ext cx="4038600" cy="1666240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11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52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Coffee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2165" t="-5063" r="-73711" b="-26962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Tea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205" t="-227692" r="-30301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endParaRPr kumimoji="0" lang="en-US" altLang="en-US" sz="2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90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100000"/>
                            <a:buFont typeface="Arial" panose="020B0604020202020204" pitchFamily="34" charset="0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SzPct val="100000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10000"/>
                            </a:spcBef>
                            <a:spcAft>
                              <a:spcPts val="400"/>
                            </a:spcAft>
                            <a:buClr>
                              <a:srgbClr val="0C7B9C"/>
                            </a:buClr>
                            <a:buSzPct val="75000"/>
                            <a:buFont typeface="Monotype Sorts" pitchFamily="2" charset="2"/>
                            <a:buNone/>
                            <a:tabLst/>
                          </a:pPr>
                          <a:r>
                            <a:rPr kumimoji="0" lang="en-US" altLang="en-US" sz="20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11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8079-1AC3-41D3-BB86-00A1B807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 and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 definition:  lift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Intuitively: how much more or less common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the possible worlds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true, compared to in general</a:t>
                </a:r>
              </a:p>
              <a:p>
                <a:pPr lvl="2"/>
                <a:r>
                  <a:rPr lang="en-US" dirty="0"/>
                  <a:t>Does buying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make you more or less likely to buy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When lift=1 the two items being purchased are independent</a:t>
                </a:r>
              </a:p>
              <a:p>
                <a:pPr lvl="1"/>
                <a:r>
                  <a:rPr lang="en-US" dirty="0"/>
                  <a:t>When lift&lt;1 the items are substitutes</a:t>
                </a:r>
              </a:p>
              <a:p>
                <a:pPr lvl="1"/>
                <a:r>
                  <a:rPr lang="en-US" dirty="0"/>
                  <a:t>When lift&gt;1 then the items complement each other</a:t>
                </a:r>
              </a:p>
              <a:p>
                <a:r>
                  <a:rPr lang="en-US" dirty="0"/>
                  <a:t>Note: lift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m:rPr>
                        <m:nor/>
                      </m:rPr>
                      <a:rPr lang="en-US" dirty="0"/>
                      <m:t>lift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(because: algebra)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18E28-6A16-474A-8E01-1743F355C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9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2EC-91F8-4661-94DF-37F89FA5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PB&amp;J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Item 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Support of 0.03 for LHS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in 3% of transactions</a:t>
                </a:r>
              </a:p>
              <a:p>
                <a:r>
                  <a:rPr lang="en-US" dirty="0"/>
                  <a:t>Confidence of 0.82 for rule means 82% of transactions that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also purchase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had support of 43% then the rule has a lift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.82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.43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1.91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37519-9F3C-47FE-8E65-4D6F0AC30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1E499B1-3B1B-4A12-A267-AFAAEB5E57BD}"/>
              </a:ext>
            </a:extLst>
          </p:cNvPr>
          <p:cNvSpPr/>
          <p:nvPr/>
        </p:nvSpPr>
        <p:spPr>
          <a:xfrm>
            <a:off x="9177840" y="4462596"/>
            <a:ext cx="1737087" cy="884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 </a:t>
                </a:r>
              </a:p>
              <a:p>
                <a:r>
                  <a:rPr lang="en-US" dirty="0"/>
                  <a:t>We can arrange all of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subsets into a lattice </a:t>
                </a:r>
              </a:p>
              <a:p>
                <a:pPr lvl="1"/>
                <a:r>
                  <a:rPr lang="en-US" dirty="0"/>
                  <a:t>Via union and intersection</a:t>
                </a:r>
              </a:p>
              <a:p>
                <a:r>
                  <a:rPr lang="en-US" dirty="0"/>
                  <a:t>This structure is called a field of sets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57" y="1775038"/>
            <a:ext cx="4067799" cy="4389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4942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 Priori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exponentially many item sets</a:t>
            </a:r>
          </a:p>
          <a:p>
            <a:r>
              <a:rPr lang="en-US" dirty="0"/>
              <a:t>As we grow an item set, its support goes down</a:t>
            </a:r>
          </a:p>
          <a:p>
            <a:r>
              <a:rPr lang="en-US" dirty="0"/>
              <a:t>If an item set is frequent, all of its subsets are frequent</a:t>
            </a:r>
          </a:p>
          <a:p>
            <a:pPr lvl="1"/>
            <a:r>
              <a:rPr lang="en-US" dirty="0"/>
              <a:t>How could beer and diapers be popular, if beer were not popular?</a:t>
            </a:r>
          </a:p>
          <a:p>
            <a:r>
              <a:rPr lang="en-US" dirty="0"/>
              <a:t>If an item set is infrequent, all of its supersets are infrequent</a:t>
            </a:r>
          </a:p>
          <a:p>
            <a:pPr lvl="1"/>
            <a:r>
              <a:rPr lang="en-US" dirty="0"/>
              <a:t>If beer and coke is infrequent, so is beer and coke and diapers</a:t>
            </a:r>
          </a:p>
        </p:txBody>
      </p:sp>
    </p:spTree>
    <p:extLst>
      <p:ext uri="{BB962C8B-B14F-4D97-AF65-F5344CB8AC3E}">
        <p14:creationId xmlns:p14="http://schemas.microsoft.com/office/powerpoint/2010/main" val="27322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 (midterm) date scheduled for Wednesday October 16</a:t>
            </a:r>
          </a:p>
          <a:p>
            <a:pPr lvl="1"/>
            <a:r>
              <a:rPr lang="en-US" dirty="0"/>
              <a:t>This would ruin your holiday weekend, so we’re delaying it a week</a:t>
            </a:r>
          </a:p>
          <a:p>
            <a:pPr lvl="1"/>
            <a:r>
              <a:rPr lang="en-US" dirty="0"/>
              <a:t>In class, closed book on Wednesday October 23</a:t>
            </a:r>
          </a:p>
          <a:p>
            <a:pPr lvl="1"/>
            <a:r>
              <a:rPr lang="en-US" dirty="0"/>
              <a:t>Review session in class on October 21</a:t>
            </a:r>
          </a:p>
          <a:p>
            <a:r>
              <a:rPr lang="en-US" dirty="0"/>
              <a:t>HW1 is due by 10/7</a:t>
            </a:r>
          </a:p>
          <a:p>
            <a:pPr lvl="1"/>
            <a:r>
              <a:rPr lang="en-US" dirty="0"/>
              <a:t>We will be more forceful about groups in the future</a:t>
            </a:r>
          </a:p>
          <a:p>
            <a:r>
              <a:rPr lang="en-US" dirty="0"/>
              <a:t>Lectures will be recorded “Real Soon Now”</a:t>
            </a:r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060" y="6324600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Harrington, </a:t>
            </a:r>
            <a:r>
              <a:rPr lang="en-US" i="1" dirty="0"/>
              <a:t>Machine Learning in 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59" y="1703697"/>
            <a:ext cx="34782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618F-C6DD-4FA5-BC63-F4D9FE59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a support threshold and a set of transactions</a:t>
                </a:r>
              </a:p>
              <a:p>
                <a:r>
                  <a:rPr lang="en-US" dirty="0"/>
                  <a:t>Find frequent single items</a:t>
                </a:r>
              </a:p>
              <a:p>
                <a:r>
                  <a:rPr lang="en-US" dirty="0"/>
                  <a:t>To go from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-tuples to (possibly) frequent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tuples, combine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-tuples with frequent single items</a:t>
                </a:r>
              </a:p>
              <a:p>
                <a:pPr lvl="1"/>
                <a:r>
                  <a:rPr lang="en-US" dirty="0"/>
                  <a:t>Ex: from 2-tuples to 3-tuples</a:t>
                </a:r>
              </a:p>
              <a:p>
                <a:pPr lvl="1"/>
                <a:r>
                  <a:rPr lang="en-US" dirty="0"/>
                  <a:t>Combining a frequent single item and a frequent 2-tuple can lead to an infrequent 3-tuple</a:t>
                </a:r>
              </a:p>
              <a:p>
                <a:r>
                  <a:rPr lang="en-US" dirty="0"/>
                  <a:t>Stop when no more frequent tuples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F5EFD-F272-4BAA-BD90-800B209F6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5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frequent item sets to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bricks and mortar situations, usually require about 1% support and 50% confidence</a:t>
                </a:r>
              </a:p>
              <a:p>
                <a:r>
                  <a:rPr lang="en-US" dirty="0"/>
                  <a:t>Given a frequent item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elements,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logically equivalent rules</a:t>
                </a:r>
              </a:p>
              <a:p>
                <a:pPr lvl="1"/>
                <a:r>
                  <a:rPr lang="en-US" dirty="0"/>
                  <a:t>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 that the LHS is frequent, so we can easily calculate the confidence of this rule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795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How to efficiently generate rules from frequent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itemsets</a:t>
                </a:r>
                <a:r>
                  <a:rPr lang="en-US" altLang="en-US" dirty="0">
                    <a:sym typeface="Symbol" panose="05050102010706020507" pitchFamily="18" charset="2"/>
                  </a:rPr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In general, confidence does not have an anti-monotone property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D) can be larger or smaller than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D)</a:t>
                </a:r>
              </a:p>
              <a:p>
                <a:pPr lvl="4">
                  <a:lnSpc>
                    <a:spcPct val="9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But confidence of rules generated from the same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itemset</a:t>
                </a:r>
                <a:r>
                  <a:rPr lang="en-US" altLang="en-US" dirty="0">
                    <a:sym typeface="Symbol" panose="05050102010706020507" pitchFamily="18" charset="2"/>
                  </a:rPr>
                  <a:t> has an anti-monotone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e.g., L = {A,B,C,D}: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(ABC  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(AB  CD) 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(A  BCD)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 Confidence is anti-monotone w.r.t. number of items on the RHS of the rule</a:t>
                </a:r>
              </a:p>
            </p:txBody>
          </p:sp>
        </mc:Choice>
        <mc:Fallback xmlns="">
          <p:sp>
            <p:nvSpPr>
              <p:cNvPr id="1277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3639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4FBE-C09B-41B2-B534-15734F3A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plus and minus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436-6CF8-4FA3-800B-644AD141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Plus: Fast, runs on huge data sets, easy to interpret</a:t>
            </a:r>
          </a:p>
          <a:p>
            <a:r>
              <a:rPr lang="en-US" dirty="0"/>
              <a:t>Rules with high confidence but low support are missed</a:t>
            </a:r>
          </a:p>
          <a:p>
            <a:pPr lvl="1"/>
            <a:r>
              <a:rPr lang="en-US" dirty="0"/>
              <a:t>Classic example: vodka</a:t>
            </a:r>
            <a:r>
              <a:rPr lang="en-US" altLang="en-US" dirty="0">
                <a:sym typeface="Symbol" panose="05050102010706020507" pitchFamily="18" charset="2"/>
              </a:rPr>
              <a:t>  caviar</a:t>
            </a:r>
          </a:p>
          <a:p>
            <a:r>
              <a:rPr lang="en-US" dirty="0">
                <a:sym typeface="Symbol" panose="05050102010706020507" pitchFamily="18" charset="2"/>
              </a:rPr>
              <a:t>Very widely cited paper, many algorithmic variants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Ex: a transaction with no frequent </a:t>
            </a:r>
            <a:r>
              <a:rPr lang="en-US" dirty="0" err="1">
                <a:sym typeface="Symbol" panose="05050102010706020507" pitchFamily="18" charset="2"/>
              </a:rPr>
              <a:t>itemsets</a:t>
            </a:r>
            <a:r>
              <a:rPr lang="en-US" dirty="0">
                <a:sym typeface="Symbol" panose="05050102010706020507" pitchFamily="18" charset="2"/>
              </a:rPr>
              <a:t> can be ignored later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Including, for example, dynamic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and association rule mining</a:t>
            </a:r>
          </a:p>
          <a:p>
            <a:r>
              <a:rPr lang="en-US" dirty="0"/>
              <a:t>Some logical identities</a:t>
            </a:r>
          </a:p>
          <a:p>
            <a:r>
              <a:rPr lang="en-US" dirty="0"/>
              <a:t>Useful ways to think about (discrete) probabilities</a:t>
            </a:r>
          </a:p>
          <a:p>
            <a:r>
              <a:rPr lang="en-US" dirty="0"/>
              <a:t>Frequent item set data mining</a:t>
            </a:r>
          </a:p>
          <a:p>
            <a:r>
              <a:rPr lang="en-US" dirty="0"/>
              <a:t>The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4482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93D3-A7FB-4A2C-B3C0-7D2DCC80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15CC-C446-41C0-B48E-5D396B3A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is ill-defined, but lots of important examples</a:t>
            </a:r>
          </a:p>
          <a:p>
            <a:pPr lvl="1"/>
            <a:r>
              <a:rPr lang="en-US" dirty="0"/>
              <a:t>Fraud detection in credit card transactions</a:t>
            </a:r>
          </a:p>
          <a:p>
            <a:pPr lvl="1"/>
            <a:r>
              <a:rPr lang="en-US" dirty="0"/>
              <a:t>Loyalty programs</a:t>
            </a:r>
          </a:p>
          <a:p>
            <a:pPr lvl="1"/>
            <a:r>
              <a:rPr lang="en-US" dirty="0"/>
              <a:t>Predicting consumer preferences </a:t>
            </a:r>
          </a:p>
          <a:p>
            <a:pPr lvl="2"/>
            <a:r>
              <a:rPr lang="en-US" dirty="0"/>
              <a:t>And exploiting them?</a:t>
            </a:r>
          </a:p>
          <a:p>
            <a:r>
              <a:rPr lang="en-US" dirty="0"/>
              <a:t>Primarily rely on labeled data</a:t>
            </a:r>
          </a:p>
          <a:p>
            <a:pPr lvl="1"/>
            <a:r>
              <a:rPr lang="en-US" dirty="0"/>
              <a:t>“Supervised learning”</a:t>
            </a:r>
          </a:p>
          <a:p>
            <a:r>
              <a:rPr lang="en-US" dirty="0"/>
              <a:t>Labeled data is </a:t>
            </a:r>
            <a:r>
              <a:rPr lang="en-US" b="1" dirty="0">
                <a:solidFill>
                  <a:srgbClr val="FF0000"/>
                </a:solidFill>
              </a:rPr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28166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in the absence of a labeled data set?</a:t>
            </a:r>
          </a:p>
          <a:p>
            <a:r>
              <a:rPr lang="en-US" dirty="0"/>
              <a:t>Main unsupervised areas are:</a:t>
            </a:r>
          </a:p>
          <a:p>
            <a:pPr lvl="1"/>
            <a:r>
              <a:rPr lang="en-US" dirty="0"/>
              <a:t>Clustering (e.g., k-means)</a:t>
            </a:r>
          </a:p>
          <a:p>
            <a:pPr lvl="1"/>
            <a:r>
              <a:rPr lang="en-US" dirty="0"/>
              <a:t>Low dimensional structure (not covered in CS5112)</a:t>
            </a:r>
          </a:p>
          <a:p>
            <a:pPr lvl="1"/>
            <a:r>
              <a:rPr lang="en-US" dirty="0"/>
              <a:t>Associations (today’s lecture)</a:t>
            </a:r>
          </a:p>
          <a:p>
            <a:r>
              <a:rPr lang="en-US" dirty="0"/>
              <a:t>Digression: semi-supervised learning</a:t>
            </a:r>
          </a:p>
          <a:p>
            <a:pPr lvl="1"/>
            <a:r>
              <a:rPr lang="en-US" dirty="0"/>
              <a:t>Use clusters to propagate a sparse set of labels</a:t>
            </a:r>
          </a:p>
        </p:txBody>
      </p:sp>
    </p:spTree>
    <p:extLst>
      <p:ext uri="{BB962C8B-B14F-4D97-AF65-F5344CB8AC3E}">
        <p14:creationId xmlns:p14="http://schemas.microsoft.com/office/powerpoint/2010/main" val="9201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logical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true/false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below can be proved by, e.g. truth tables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∨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transactions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431536"/>
            <a:ext cx="10972801" cy="694629"/>
          </a:xfrm>
        </p:spPr>
        <p:txBody>
          <a:bodyPr/>
          <a:lstStyle/>
          <a:p>
            <a:r>
              <a:rPr lang="en-US" dirty="0"/>
              <a:t>Rule discovered: </a:t>
            </a:r>
            <a:r>
              <a:rPr lang="en-US" dirty="0" err="1"/>
              <a:t>Coke</a:t>
            </a:r>
            <a:r>
              <a:rPr lang="en-US" altLang="en-US" dirty="0" err="1">
                <a:sym typeface="Symbol" panose="05050102010706020507" pitchFamily="18" charset="2"/>
              </a:rPr>
              <a:t></a:t>
            </a:r>
            <a:r>
              <a:rPr lang="en-US" dirty="0" err="1"/>
              <a:t>Diaper</a:t>
            </a:r>
            <a:endParaRPr lang="en-US" dirty="0"/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2743200" y="1828800"/>
          <a:ext cx="6400800" cy="3842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6400800" cy="3842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26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can go badly wrong…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822894"/>
            <a:ext cx="38576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6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rules that are supported by your data</a:t>
            </a:r>
          </a:p>
          <a:p>
            <a:r>
              <a:rPr lang="en-US" dirty="0"/>
              <a:t>Rules are co-occurrence, not causality!</a:t>
            </a:r>
          </a:p>
          <a:p>
            <a:pPr lvl="1"/>
            <a:r>
              <a:rPr lang="en-US" dirty="0"/>
              <a:t>Very clear in the propositional formulation (symmetry)</a:t>
            </a:r>
          </a:p>
          <a:p>
            <a:r>
              <a:rPr lang="en-US" dirty="0"/>
              <a:t>Beer and diapers legend</a:t>
            </a:r>
          </a:p>
          <a:p>
            <a:pPr lvl="1"/>
            <a:r>
              <a:rPr lang="en-US" dirty="0"/>
              <a:t>What do you do with an association rule?</a:t>
            </a:r>
          </a:p>
          <a:p>
            <a:r>
              <a:rPr lang="en-US" dirty="0"/>
              <a:t>In practice you don’t want too many of them </a:t>
            </a:r>
          </a:p>
          <a:p>
            <a:pPr lvl="1"/>
            <a:r>
              <a:rPr lang="en-US" dirty="0"/>
              <a:t>Need to act on them</a:t>
            </a:r>
          </a:p>
        </p:txBody>
      </p:sp>
    </p:spTree>
    <p:extLst>
      <p:ext uri="{BB962C8B-B14F-4D97-AF65-F5344CB8AC3E}">
        <p14:creationId xmlns:p14="http://schemas.microsoft.com/office/powerpoint/2010/main" val="3740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44743</TotalTime>
  <Words>1049</Words>
  <Application>Microsoft Office PowerPoint</Application>
  <PresentationFormat>Widescreen</PresentationFormat>
  <Paragraphs>187</Paragraphs>
  <Slides>24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Monotype Sorts</vt:lpstr>
      <vt:lpstr>Symbol</vt:lpstr>
      <vt:lpstr>Wingdings</vt:lpstr>
      <vt:lpstr>Presentation2</vt:lpstr>
      <vt:lpstr>Document</vt:lpstr>
      <vt:lpstr>CS5112: Algorithms and Data Structures for Applications</vt:lpstr>
      <vt:lpstr>Administrivia</vt:lpstr>
      <vt:lpstr>Lecture Outline</vt:lpstr>
      <vt:lpstr>Learning from big data</vt:lpstr>
      <vt:lpstr>Unsupervised learning</vt:lpstr>
      <vt:lpstr>Useful logical identities</vt:lpstr>
      <vt:lpstr>Example transactions</vt:lpstr>
      <vt:lpstr>Things can go badly wrong…</vt:lpstr>
      <vt:lpstr>Association rules</vt:lpstr>
      <vt:lpstr>Support and confidence</vt:lpstr>
      <vt:lpstr>Probabilistic view</vt:lpstr>
      <vt:lpstr>Possible worlds</vt:lpstr>
      <vt:lpstr>Association rule learning</vt:lpstr>
      <vt:lpstr>Beyond confidence</vt:lpstr>
      <vt:lpstr>Lift and identities</vt:lpstr>
      <vt:lpstr>PB&amp;J example</vt:lpstr>
      <vt:lpstr>Fields of sets</vt:lpstr>
      <vt:lpstr>Example</vt:lpstr>
      <vt:lpstr>The A Priori Principle</vt:lpstr>
      <vt:lpstr>Example</vt:lpstr>
      <vt:lpstr>Apriori algorithm</vt:lpstr>
      <vt:lpstr>From frequent item sets to rules</vt:lpstr>
      <vt:lpstr>Rule Generation</vt:lpstr>
      <vt:lpstr>Apriori plus and minus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1005</cp:revision>
  <dcterms:created xsi:type="dcterms:W3CDTF">2013-08-17T21:02:01Z</dcterms:created>
  <dcterms:modified xsi:type="dcterms:W3CDTF">2019-10-08T00:11:02Z</dcterms:modified>
</cp:coreProperties>
</file>