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2"/>
  </p:notesMasterIdLst>
  <p:sldIdLst>
    <p:sldId id="256" r:id="rId2"/>
    <p:sldId id="258" r:id="rId3"/>
    <p:sldId id="282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301" r:id="rId16"/>
    <p:sldId id="295" r:id="rId17"/>
    <p:sldId id="296" r:id="rId18"/>
    <p:sldId id="297" r:id="rId19"/>
    <p:sldId id="298" r:id="rId20"/>
    <p:sldId id="30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57" autoAdjust="0"/>
  </p:normalViewPr>
  <p:slideViewPr>
    <p:cSldViewPr snapToGrid="0">
      <p:cViewPr varScale="1">
        <p:scale>
          <a:sx n="73" d="100"/>
          <a:sy n="73" d="100"/>
        </p:scale>
        <p:origin x="60" y="816"/>
      </p:cViewPr>
      <p:guideLst/>
    </p:cSldViewPr>
  </p:slideViewPr>
  <p:outlineViewPr>
    <p:cViewPr>
      <p:scale>
        <a:sx n="33" d="100"/>
        <a:sy n="33" d="100"/>
      </p:scale>
      <p:origin x="0" y="-271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9E667-22E0-40B0-8606-CA3042647300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39C1-4B32-41A3-9E0E-99989ECF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9413590-2460-4EE3-8486-F94F06E0AE86}" type="datetime1">
              <a:rPr lang="en-US" smtClean="0">
                <a:solidFill>
                  <a:prstClr val="black"/>
                </a:solidFill>
              </a:rPr>
              <a:t>9/25/2019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2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B5B7482-7080-485B-A337-68ADD0D102C4}" type="datetime1">
              <a:rPr lang="en-US" smtClean="0">
                <a:solidFill>
                  <a:prstClr val="black"/>
                </a:solidFill>
              </a:rPr>
              <a:t>9/25/2019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33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3484" y="274640"/>
            <a:ext cx="3655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1" y="274640"/>
            <a:ext cx="10767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E65B69D-8E05-4B65-8468-CCA84652E864}" type="datetime1">
              <a:rPr lang="en-US" smtClean="0">
                <a:solidFill>
                  <a:prstClr val="black"/>
                </a:solidFill>
              </a:rPr>
              <a:t>9/25/2019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1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iptych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0"/>
          </p:nvPr>
        </p:nvSpPr>
        <p:spPr>
          <a:xfrm>
            <a:off x="7814797" y="804672"/>
            <a:ext cx="3814147" cy="44485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spcBef>
                <a:spcPts val="1000"/>
              </a:spcBef>
              <a:spcAft>
                <a:spcPts val="500"/>
              </a:spcAft>
              <a:buFontTx/>
              <a:buNone/>
              <a:defRPr sz="1600" b="1" i="0">
                <a:solidFill>
                  <a:srgbClr val="9E005D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1" i="0" spc="0"/>
            </a:lvl2pPr>
            <a:lvl3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0" i="0"/>
            </a:lvl3pPr>
            <a:lvl4pPr marL="182880" indent="-182880" algn="l"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  <a:defRPr sz="1600" b="0" i="0"/>
            </a:lvl4pPr>
            <a:lvl5pPr marL="365760" indent="-182880" algn="l">
              <a:spcBef>
                <a:spcPts val="0"/>
              </a:spcBef>
              <a:spcAft>
                <a:spcPts val="500"/>
              </a:spcAft>
              <a:defRPr sz="16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07666" y="5486401"/>
            <a:ext cx="821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fld id="{9A6ED38A-19D5-FA43-B057-345647293848}" type="slidenum">
              <a:rPr lang="en-US" sz="1000">
                <a:solidFill>
                  <a:prstClr val="white">
                    <a:lumMod val="50000"/>
                  </a:prstClr>
                </a:solidFill>
              </a:rPr>
              <a:pPr algn="r" defTabSz="457200"/>
              <a:t>‹#›</a:t>
            </a:fld>
            <a:endParaRPr lang="en-US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6154196"/>
            <a:ext cx="79248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sz="1600" b="1" i="0" baseline="0">
                <a:solidFill>
                  <a:srgbClr val="4D4E5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494605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99796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F9C8189-F73B-40A5-9B03-57435C375BF8}" type="datetime1">
              <a:rPr lang="en-US" smtClean="0">
                <a:solidFill>
                  <a:prstClr val="black"/>
                </a:solidFill>
              </a:rPr>
              <a:t>9/25/2019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30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33D6093-C40E-4F98-ABA0-CA75AB176AA1}" type="datetime1">
              <a:rPr lang="en-US" smtClean="0">
                <a:solidFill>
                  <a:prstClr val="black"/>
                </a:solidFill>
              </a:rPr>
              <a:t>9/25/2019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9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1600202"/>
            <a:ext cx="7211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7484" y="1600202"/>
            <a:ext cx="7211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8DCFBEFB-65F2-4F20-A3A7-A30B8EC447B7}" type="datetime1">
              <a:rPr lang="en-US" smtClean="0">
                <a:solidFill>
                  <a:prstClr val="black"/>
                </a:solidFill>
              </a:rPr>
              <a:t>9/25/2019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50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21DE34D-1494-4B49-B017-5FDAB979D29F}" type="datetime1">
              <a:rPr lang="en-US" smtClean="0">
                <a:solidFill>
                  <a:prstClr val="black"/>
                </a:solidFill>
              </a:rPr>
              <a:t>9/25/2019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76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3E6E71B-FB1E-4C85-8203-D968FBBD7C8D}" type="datetime1">
              <a:rPr lang="en-US" smtClean="0">
                <a:solidFill>
                  <a:prstClr val="black"/>
                </a:solidFill>
              </a:rPr>
              <a:t>9/25/2019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8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929C8F9-CA64-4336-9D5A-F2D1BF2B8CBC}" type="datetime1">
              <a:rPr lang="en-US" smtClean="0">
                <a:solidFill>
                  <a:prstClr val="black"/>
                </a:solidFill>
              </a:rPr>
              <a:t>9/25/2019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7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9E7A1EE4-2F61-4E88-83EE-07ACCDDFF821}" type="datetime1">
              <a:rPr lang="en-US" smtClean="0">
                <a:solidFill>
                  <a:prstClr val="black"/>
                </a:solidFill>
              </a:rPr>
              <a:t>9/25/2019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6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3ACF223-836C-47C5-812F-6ED6472409A8}" type="datetime1">
              <a:rPr lang="en-US" smtClean="0">
                <a:solidFill>
                  <a:prstClr val="black"/>
                </a:solidFill>
              </a:rPr>
              <a:t>9/25/2019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58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319" y="1524000"/>
            <a:ext cx="1131289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111BAA5-7D7F-4A4C-8D39-73C4E075DE6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28603" y="6506450"/>
            <a:ext cx="1146166" cy="32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1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69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Algorithm-Design-Jon-Kleinberg/dp/032129535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rnelltech.github.io/CS5112-F19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en.wikipedia.org/wiki/Fibonacci_hea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Co2-H2CL6Q?t=22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Kruskal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673228"/>
            <a:ext cx="10363200" cy="11896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CS5112: Algorithms and Data Structures for Applications</a:t>
            </a:r>
          </a:p>
        </p:txBody>
      </p:sp>
      <p:sp>
        <p:nvSpPr>
          <p:cNvPr id="1556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376651"/>
            <a:ext cx="8534401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Ramin Zabih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Sources: Wikipedia; Kevin Wayne, </a:t>
            </a:r>
            <a:r>
              <a:rPr lang="en-US" sz="2400" dirty="0">
                <a:solidFill>
                  <a:schemeClr val="tx1"/>
                </a:solidFill>
                <a:hlinkClick r:id="rId3"/>
              </a:rPr>
              <a:t>Kleinberg/</a:t>
            </a:r>
            <a:r>
              <a:rPr lang="en-US" sz="2400" dirty="0" err="1">
                <a:solidFill>
                  <a:schemeClr val="tx1"/>
                </a:solidFill>
                <a:hlinkClick r:id="rId3"/>
              </a:rPr>
              <a:t>Tardos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CULogo187 (5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4955"/>
            <a:ext cx="2096927" cy="65304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399" y="3239924"/>
            <a:ext cx="10363200" cy="1189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Minimum spanning trees</a:t>
            </a:r>
          </a:p>
        </p:txBody>
      </p:sp>
    </p:spTree>
    <p:extLst>
      <p:ext uri="{BB962C8B-B14F-4D97-AF65-F5344CB8AC3E}">
        <p14:creationId xmlns:p14="http://schemas.microsoft.com/office/powerpoint/2010/main" val="4035646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any subset of nodes and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the min cost edge with exactly one endpoint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 the MST must contain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. Why?</a:t>
                </a:r>
              </a:p>
              <a:p>
                <a:pPr lvl="1"/>
                <a:r>
                  <a:rPr lang="en-US" dirty="0"/>
                  <a:t>We will see that this is not trivial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232" y="2509081"/>
            <a:ext cx="5457535" cy="255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0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any cycle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 max cost edge belonging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 the MST must not contain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. Why?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651" y="2132881"/>
            <a:ext cx="4960698" cy="259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5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Cycles, cuts, </a:t>
            </a:r>
            <a:r>
              <a:rPr lang="en-US" dirty="0" err="1"/>
              <a:t>cutsets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Cycle: set of edges returning to a node.</a:t>
                </a:r>
              </a:p>
              <a:p>
                <a:endParaRPr lang="en-US" dirty="0"/>
              </a:p>
              <a:p>
                <a:r>
                  <a:rPr lang="en-US" dirty="0"/>
                  <a:t>Cut: subset of nodes. </a:t>
                </a:r>
                <a:r>
                  <a:rPr lang="en-US" dirty="0" err="1"/>
                  <a:t>Cutset</a:t>
                </a:r>
                <a:r>
                  <a:rPr lang="en-US" dirty="0"/>
                  <a:t> is the edges on the fringe, i.e. with exactly one side in the cut.</a:t>
                </a:r>
              </a:p>
              <a:p>
                <a:pPr lvl="1"/>
                <a:r>
                  <a:rPr lang="en-US" dirty="0"/>
                  <a:t>Cut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{4,5,8}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Cutset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-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6,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-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7,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-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4,3-5,7-8}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173" y="1737359"/>
            <a:ext cx="2263364" cy="10875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923" y="3644457"/>
            <a:ext cx="3496500" cy="166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1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Cycle-</a:t>
            </a:r>
            <a:r>
              <a:rPr lang="en-US" dirty="0" err="1"/>
              <a:t>cutset</a:t>
            </a:r>
            <a:r>
              <a:rPr lang="en-US" dirty="0"/>
              <a:t> intersection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cycle and a </a:t>
            </a:r>
            <a:r>
              <a:rPr lang="en-US" dirty="0" err="1"/>
              <a:t>cutset</a:t>
            </a:r>
            <a:r>
              <a:rPr lang="en-US" dirty="0"/>
              <a:t> intersect at an even number of edges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Cycle must leave and enter the cut same number of times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Corollary: can’t have a lone edge in both cycle and </a:t>
            </a:r>
            <a:r>
              <a:rPr lang="en-US" dirty="0" err="1"/>
              <a:t>cutset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726" y="2997006"/>
            <a:ext cx="6571777" cy="226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5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sketches (exchange</a:t>
            </a:r>
            <a:r>
              <a:rPr lang="en-US" baseline="0" dirty="0"/>
              <a:t> arguments)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Cut</a:t>
                </a:r>
                <a:r>
                  <a:rPr lang="en-US" baseline="0" dirty="0"/>
                  <a:t> property:</a:t>
                </a:r>
                <a:r>
                  <a:rPr lang="en-US" dirty="0"/>
                  <a:t> cheapest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MST</a:t>
                </a:r>
                <a:endParaRPr lang="en-US" baseline="0" dirty="0"/>
              </a:p>
              <a:p>
                <a:endParaRPr lang="en-US" baseline="0" dirty="0"/>
              </a:p>
              <a:p>
                <a:endParaRPr lang="en-US" dirty="0"/>
              </a:p>
              <a:p>
                <a:endParaRPr lang="en-US" baseline="0" dirty="0"/>
              </a:p>
              <a:p>
                <a:r>
                  <a:rPr lang="en-US" baseline="0" dirty="0"/>
                  <a:t>Cycle property:</a:t>
                </a:r>
                <a:r>
                  <a:rPr lang="en-US" dirty="0"/>
                  <a:t> most expensive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not in MST</a:t>
                </a:r>
                <a:endParaRPr lang="en-US" baseline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0A4166D-BE34-40A9-8CC1-F40708DBE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926" y="1831199"/>
            <a:ext cx="3780311" cy="18133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B9F1A7-52B1-4C30-8811-E405248A5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805" y="4495391"/>
            <a:ext cx="3788371" cy="173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1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59B2-3D0A-4442-8DBC-91DC3E12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argument is not trivial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604D-F14C-4962-AB0C-8AF8C810B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cut property proof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Need cycle-</a:t>
            </a:r>
            <a:r>
              <a:rPr lang="en-US" dirty="0" err="1"/>
              <a:t>cutset</a:t>
            </a:r>
            <a:r>
              <a:rPr lang="en-US" dirty="0"/>
              <a:t> intersection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E193A9-51CE-462B-B1AC-E3C3E4AFD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0" y="1812776"/>
            <a:ext cx="2913017" cy="20775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69BF96-AED2-491A-A747-74B80A2CE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579" y="4216266"/>
            <a:ext cx="3780311" cy="181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6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proof for Prim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Apply cut property at each step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1795462"/>
            <a:ext cx="46101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1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 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For each unexplored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maintain cost of cheapest way of adding it to explored set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Speed is </a:t>
                </a:r>
                <a14:m>
                  <m:oMath xmlns:m="http://schemas.openxmlformats.org/officeDocument/2006/math">
                    <m:r>
                      <a:rPr lang="en-US" smtClean="0"/>
                      <m:t>𝑂</m:t>
                    </m:r>
                    <m:d>
                      <m:dPr>
                        <m:ctrlPr>
                          <a:rPr lang="en-US" smtClean="0"/>
                        </m:ctrlPr>
                      </m:dPr>
                      <m:e>
                        <m:sSup>
                          <m:sSupPr>
                            <m:ctrlPr>
                              <a:rPr lang="en-US" smtClean="0"/>
                            </m:ctrlPr>
                          </m:sSupPr>
                          <m:e>
                            <m:r>
                              <a:rPr lang="en-US" smtClean="0"/>
                              <m:t>𝑛</m:t>
                            </m:r>
                          </m:e>
                          <m:sup>
                            <m:r>
                              <a:rPr lang="en-US" smtClean="0"/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naively, </a:t>
                </a:r>
                <a14:m>
                  <m:oMath xmlns:m="http://schemas.openxmlformats.org/officeDocument/2006/math">
                    <m:r>
                      <a:rPr lang="en-US" smtClean="0"/>
                      <m:t>𝑂</m:t>
                    </m:r>
                    <m:r>
                      <a:rPr lang="en-US" smtClean="0"/>
                      <m:t>(</m:t>
                    </m:r>
                    <m:r>
                      <a:rPr lang="en-US" smtClean="0"/>
                      <m:t>𝑚</m:t>
                    </m:r>
                    <m:func>
                      <m:funcPr>
                        <m:ctrlPr>
                          <a:rPr lang="en-US" smtClean="0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mtClean="0"/>
                          <m:t>log</m:t>
                        </m:r>
                      </m:fName>
                      <m:e>
                        <m:r>
                          <a:rPr lang="en-US" smtClean="0"/>
                          <m:t>𝑛</m:t>
                        </m:r>
                      </m:e>
                    </m:func>
                    <m:r>
                      <a:rPr lang="en-US" smtClean="0"/>
                      <m:t>)</m:t>
                    </m:r>
                  </m:oMath>
                </a14:m>
                <a:r>
                  <a:rPr lang="en-US" dirty="0"/>
                  <a:t> with priority queue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903" y="2203879"/>
            <a:ext cx="5405625" cy="305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2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proof for </a:t>
            </a:r>
            <a:r>
              <a:rPr lang="en-US" dirty="0" err="1"/>
              <a:t>Kruskal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Two cases for new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Creates a cycle: discard using cycle property</a:t>
                </a:r>
              </a:p>
              <a:p>
                <a:pPr lvl="1"/>
                <a:r>
                  <a:rPr lang="en-US" dirty="0"/>
                  <a:t>Otherwise: insert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-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into MST</a:t>
                </a:r>
              </a:p>
              <a:p>
                <a:pPr lvl="1"/>
                <a:r>
                  <a:rPr lang="en-US" dirty="0"/>
                  <a:t>Why? Cut property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connected component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1208"/>
          <a:stretch/>
        </p:blipFill>
        <p:spPr>
          <a:xfrm>
            <a:off x="7612056" y="3863183"/>
            <a:ext cx="3430977" cy="26827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216956-ABAF-48D8-A115-2E807FDEF4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208"/>
          <a:stretch/>
        </p:blipFill>
        <p:spPr>
          <a:xfrm>
            <a:off x="8655066" y="1626330"/>
            <a:ext cx="2631242" cy="205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8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</a:t>
            </a:r>
            <a:r>
              <a:rPr lang="en-US" dirty="0"/>
              <a:t> implementation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E7F06A-43C3-4E27-9EC4-A0436B99D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 set of edges for each connected component in MST</a:t>
            </a:r>
          </a:p>
          <a:p>
            <a:r>
              <a:rPr lang="en-US" dirty="0"/>
              <a:t>Use union-find to merge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7" y="2916240"/>
            <a:ext cx="62198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0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Prelim (midterm) date: Wednesday October 16</a:t>
            </a:r>
          </a:p>
          <a:p>
            <a:pPr lvl="1"/>
            <a:r>
              <a:rPr lang="en-US" dirty="0"/>
              <a:t>In class, closed book</a:t>
            </a:r>
          </a:p>
          <a:p>
            <a:pPr lvl="1"/>
            <a:r>
              <a:rPr lang="en-US" dirty="0"/>
              <a:t>Review session in class on October 7</a:t>
            </a:r>
          </a:p>
          <a:p>
            <a:r>
              <a:rPr lang="en-US" dirty="0"/>
              <a:t>Web site is: </a:t>
            </a:r>
            <a:r>
              <a:rPr lang="en-US" dirty="0">
                <a:hlinkClick r:id="rId2"/>
              </a:rPr>
              <a:t>https://cornelltech.github.io/CS5112-F19/</a:t>
            </a:r>
            <a:endParaRPr lang="en-US" dirty="0"/>
          </a:p>
          <a:p>
            <a:r>
              <a:rPr lang="en-US" dirty="0"/>
              <a:t>HW1 is out, due by 10/7</a:t>
            </a:r>
          </a:p>
          <a:p>
            <a:pPr lvl="1"/>
            <a:r>
              <a:rPr lang="en-US" dirty="0"/>
              <a:t>Working in groups is important!</a:t>
            </a:r>
          </a:p>
          <a:p>
            <a:r>
              <a:rPr lang="en-US" dirty="0"/>
              <a:t>Q3 will be out Thursday, due in 24 hours</a:t>
            </a:r>
          </a:p>
          <a:p>
            <a:r>
              <a:rPr lang="en-US" dirty="0"/>
              <a:t>Lectures will be recorded “Real Soon Now”</a:t>
            </a:r>
          </a:p>
        </p:txBody>
      </p:sp>
    </p:spTree>
    <p:extLst>
      <p:ext uri="{BB962C8B-B14F-4D97-AF65-F5344CB8AC3E}">
        <p14:creationId xmlns:p14="http://schemas.microsoft.com/office/powerpoint/2010/main" val="208394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97BC-B846-43CC-9429-723041CC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 vs Prim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2C189B-27D0-4B1D-8C42-5B44A3C52B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Both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Though a </a:t>
                </a:r>
                <a:r>
                  <a:rPr lang="en-US" dirty="0">
                    <a:hlinkClick r:id="rId2"/>
                  </a:rPr>
                  <a:t>very painful </a:t>
                </a:r>
                <a:r>
                  <a:rPr lang="en-US" dirty="0" err="1">
                    <a:hlinkClick r:id="rId2"/>
                  </a:rPr>
                  <a:t>datastructure</a:t>
                </a:r>
                <a:r>
                  <a:rPr lang="en-US" dirty="0"/>
                  <a:t> can improve Prim</a:t>
                </a:r>
              </a:p>
              <a:p>
                <a:r>
                  <a:rPr lang="en-US" dirty="0"/>
                  <a:t>In general, Kruskal is better for sparse graphs and Prim for dense graphs</a:t>
                </a:r>
              </a:p>
              <a:p>
                <a:r>
                  <a:rPr lang="en-US" dirty="0"/>
                  <a:t>Practical impact of reference locality</a:t>
                </a:r>
              </a:p>
              <a:p>
                <a:pPr lvl="1"/>
                <a:r>
                  <a:rPr lang="en-US" dirty="0"/>
                  <a:t>Interaction with CPU memory architecture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2C189B-27D0-4B1D-8C42-5B44A3C52B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69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RB tree example video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r>
              <a:rPr lang="en-US" dirty="0"/>
              <a:t>Graphs, DAG’s, trees</a:t>
            </a:r>
          </a:p>
          <a:p>
            <a:r>
              <a:rPr lang="en-US" dirty="0"/>
              <a:t>Minimum spanning tree (MST)</a:t>
            </a:r>
          </a:p>
          <a:p>
            <a:r>
              <a:rPr lang="en-US" dirty="0"/>
              <a:t>Three simple MST algorithms</a:t>
            </a:r>
          </a:p>
          <a:p>
            <a:r>
              <a:rPr lang="en-US" dirty="0"/>
              <a:t>Proofs of correctness</a:t>
            </a:r>
          </a:p>
          <a:p>
            <a:r>
              <a:rPr lang="en-US" dirty="0"/>
              <a:t>Implementation notes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9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Trees,</a:t>
            </a:r>
            <a:r>
              <a:rPr lang="en-US" baseline="0" dirty="0"/>
              <a:t> DAGs,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general case: directed graph</a:t>
            </a:r>
          </a:p>
          <a:p>
            <a:r>
              <a:rPr lang="en-US" dirty="0"/>
              <a:t>Undirected graph: directed edges in both directions</a:t>
            </a:r>
          </a:p>
          <a:p>
            <a:r>
              <a:rPr lang="en-US" dirty="0"/>
              <a:t>DAG: Directed acyclic graph</a:t>
            </a:r>
          </a:p>
          <a:p>
            <a:pPr lvl="1"/>
            <a:r>
              <a:rPr lang="en-US" dirty="0"/>
              <a:t>Most ‘tree like’ graph</a:t>
            </a:r>
          </a:p>
          <a:p>
            <a:r>
              <a:rPr lang="en-US" dirty="0"/>
              <a:t>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04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graphs to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useful to find a tree inside a graph</a:t>
            </a:r>
          </a:p>
          <a:p>
            <a:pPr lvl="1"/>
            <a:r>
              <a:rPr lang="en-US" dirty="0"/>
              <a:t>Subset of the nodes and edges</a:t>
            </a:r>
          </a:p>
          <a:p>
            <a:pPr lvl="1"/>
            <a:r>
              <a:rPr lang="en-US" dirty="0"/>
              <a:t>Almost always cover all nodes, but just some edges</a:t>
            </a:r>
          </a:p>
          <a:p>
            <a:pPr lvl="2"/>
            <a:r>
              <a:rPr lang="en-US" dirty="0"/>
              <a:t>Why do we need to omit some edges?</a:t>
            </a:r>
          </a:p>
          <a:p>
            <a:r>
              <a:rPr lang="en-US" dirty="0"/>
              <a:t>Example: graph traversal via DFS/BFS</a:t>
            </a:r>
          </a:p>
          <a:p>
            <a:r>
              <a:rPr lang="en-US" dirty="0"/>
              <a:t>Sometimes you want to find a tree that is optimal </a:t>
            </a:r>
          </a:p>
          <a:p>
            <a:pPr lvl="1"/>
            <a:r>
              <a:rPr lang="en-US" dirty="0"/>
              <a:t>Most definitions of optimal are intractable</a:t>
            </a:r>
          </a:p>
          <a:p>
            <a:pPr lvl="2"/>
            <a:r>
              <a:rPr lang="en-US" dirty="0"/>
              <a:t>I.e., require exhaustive search</a:t>
            </a:r>
          </a:p>
        </p:txBody>
      </p:sp>
    </p:spTree>
    <p:extLst>
      <p:ext uri="{BB962C8B-B14F-4D97-AF65-F5344CB8AC3E}">
        <p14:creationId xmlns:p14="http://schemas.microsoft.com/office/powerpoint/2010/main" val="78539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Definition: a set of edges that spans the graph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Cayley’s theorem: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 spanning trees</a:t>
                </a:r>
              </a:p>
              <a:p>
                <a:pPr lvl="1"/>
                <a:r>
                  <a:rPr lang="en-US" dirty="0"/>
                  <a:t>Looks very hard to find the ‘best’ one!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695"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879" y="2117489"/>
            <a:ext cx="9784242" cy="28814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15F253-B1C0-46DD-B71F-47B264389D85}"/>
              </a:ext>
            </a:extLst>
          </p:cNvPr>
          <p:cNvSpPr/>
          <p:nvPr/>
        </p:nvSpPr>
        <p:spPr>
          <a:xfrm>
            <a:off x="6204857" y="2299063"/>
            <a:ext cx="5120640" cy="2547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6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  <a:r>
              <a:rPr lang="en-US" baseline="0" dirty="0"/>
              <a:t> (MST)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Simplifying assumption: all edge costs distinct</a:t>
            </a:r>
          </a:p>
          <a:p>
            <a:r>
              <a:rPr lang="en-US" dirty="0"/>
              <a:t>MST: spanning tree with smallest cost</a:t>
            </a:r>
          </a:p>
          <a:p>
            <a:r>
              <a:rPr lang="en-US" dirty="0"/>
              <a:t>Digression: Steiner tree problem in graphs</a:t>
            </a:r>
          </a:p>
          <a:p>
            <a:pPr lvl="1"/>
            <a:r>
              <a:rPr lang="en-US" dirty="0"/>
              <a:t>Given an undirected graph with non-negative edge weights and a subset of vertices, usually referred to as terminals</a:t>
            </a:r>
          </a:p>
          <a:p>
            <a:pPr lvl="1"/>
            <a:r>
              <a:rPr lang="en-US" dirty="0"/>
              <a:t>Find a tree of minimum weight that contains all terminals (but may include additional vertices)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347" y="2072639"/>
            <a:ext cx="3761733" cy="110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9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MST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Obvious: network connectivity</a:t>
            </a:r>
          </a:p>
          <a:p>
            <a:pPr lvl="1"/>
            <a:r>
              <a:rPr lang="en-US" dirty="0"/>
              <a:t>Old fashioned ‘emergency notification’ network</a:t>
            </a:r>
          </a:p>
          <a:p>
            <a:r>
              <a:rPr lang="en-US" dirty="0"/>
              <a:t>Non-obvious: </a:t>
            </a:r>
          </a:p>
          <a:p>
            <a:pPr lvl="1"/>
            <a:r>
              <a:rPr lang="en-US" dirty="0"/>
              <a:t>Traveling salesman problem</a:t>
            </a:r>
          </a:p>
          <a:p>
            <a:pPr lvl="2"/>
            <a:r>
              <a:rPr lang="en-US" dirty="0"/>
              <a:t>Very cool application</a:t>
            </a:r>
          </a:p>
          <a:p>
            <a:pPr lvl="1"/>
            <a:r>
              <a:rPr lang="en-US" dirty="0"/>
              <a:t>Image segmentation</a:t>
            </a:r>
          </a:p>
          <a:p>
            <a:pPr lvl="2"/>
            <a:r>
              <a:rPr lang="en-US" dirty="0"/>
              <a:t>See: Greg’s lecture on Union-Find</a:t>
            </a:r>
          </a:p>
        </p:txBody>
      </p:sp>
    </p:spTree>
    <p:extLst>
      <p:ext uri="{BB962C8B-B14F-4D97-AF65-F5344CB8AC3E}">
        <p14:creationId xmlns:p14="http://schemas.microsoft.com/office/powerpoint/2010/main" val="288411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MST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Prim: start with a root note and greedily grow a tree outwards, always adding cheapest edge at tree fringe</a:t>
            </a:r>
          </a:p>
          <a:p>
            <a:r>
              <a:rPr lang="en-US" dirty="0"/>
              <a:t>Kruskal: start with an empty tree, insert edges cheapest first, unless the edge would create a cycle</a:t>
            </a:r>
          </a:p>
          <a:p>
            <a:pPr lvl="1"/>
            <a:r>
              <a:rPr lang="en-US" dirty="0"/>
              <a:t>Nice </a:t>
            </a:r>
            <a:r>
              <a:rPr lang="en-US" dirty="0">
                <a:hlinkClick r:id="rId2"/>
              </a:rPr>
              <a:t>Kruskal</a:t>
            </a:r>
            <a:r>
              <a:rPr lang="en-US" dirty="0"/>
              <a:t> visualization</a:t>
            </a:r>
          </a:p>
          <a:p>
            <a:r>
              <a:rPr lang="en-US" dirty="0"/>
              <a:t>Reverse-delete: start with full graph, delete edges most expensive first, unless the edge would disconnect the tree</a:t>
            </a:r>
          </a:p>
        </p:txBody>
      </p:sp>
    </p:spTree>
    <p:extLst>
      <p:ext uri="{BB962C8B-B14F-4D97-AF65-F5344CB8AC3E}">
        <p14:creationId xmlns:p14="http://schemas.microsoft.com/office/powerpoint/2010/main" val="72966403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35909</TotalTime>
  <Words>743</Words>
  <Application>Microsoft Office PowerPoint</Application>
  <PresentationFormat>Widescreen</PresentationFormat>
  <Paragraphs>140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Wingdings</vt:lpstr>
      <vt:lpstr>Presentation2</vt:lpstr>
      <vt:lpstr>CS5112: Algorithms and Data Structures for Applications</vt:lpstr>
      <vt:lpstr>Administrivia</vt:lpstr>
      <vt:lpstr>Lecture Outline</vt:lpstr>
      <vt:lpstr>Trees, DAGs, graphs</vt:lpstr>
      <vt:lpstr>From graphs to trees</vt:lpstr>
      <vt:lpstr>Spanning trees</vt:lpstr>
      <vt:lpstr>Minimum spanning tree (MST)</vt:lpstr>
      <vt:lpstr>MST applications</vt:lpstr>
      <vt:lpstr>Basic MST algorithms</vt:lpstr>
      <vt:lpstr>Cut property</vt:lpstr>
      <vt:lpstr>Cycle property</vt:lpstr>
      <vt:lpstr>Cycles, cuts, cutsets</vt:lpstr>
      <vt:lpstr>Cycle-cutset intersection</vt:lpstr>
      <vt:lpstr>Proof sketches (exchange arguments)</vt:lpstr>
      <vt:lpstr>Exchange argument is not trivial</vt:lpstr>
      <vt:lpstr>Correctness proof for Prim</vt:lpstr>
      <vt:lpstr>Prim implementation</vt:lpstr>
      <vt:lpstr>Correctness proof for Kruskal</vt:lpstr>
      <vt:lpstr>Kruskal implementation</vt:lpstr>
      <vt:lpstr>Kruskal vs Prim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Smoothing and analyzing 1D signals</dc:title>
  <dc:creator>Ramin Zabih</dc:creator>
  <cp:lastModifiedBy>Ramin Zabih</cp:lastModifiedBy>
  <cp:revision>598</cp:revision>
  <dcterms:created xsi:type="dcterms:W3CDTF">2013-08-17T21:02:01Z</dcterms:created>
  <dcterms:modified xsi:type="dcterms:W3CDTF">2019-09-25T20:53:27Z</dcterms:modified>
</cp:coreProperties>
</file>