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8"/>
  </p:notesMasterIdLst>
  <p:sldIdLst>
    <p:sldId id="256" r:id="rId2"/>
    <p:sldId id="286" r:id="rId3"/>
    <p:sldId id="257" r:id="rId4"/>
    <p:sldId id="414" r:id="rId5"/>
    <p:sldId id="404" r:id="rId6"/>
    <p:sldId id="411" r:id="rId7"/>
    <p:sldId id="412" r:id="rId8"/>
    <p:sldId id="413" r:id="rId9"/>
    <p:sldId id="415" r:id="rId10"/>
    <p:sldId id="390" r:id="rId11"/>
    <p:sldId id="391" r:id="rId12"/>
    <p:sldId id="392" r:id="rId13"/>
    <p:sldId id="405" r:id="rId14"/>
    <p:sldId id="406" r:id="rId15"/>
    <p:sldId id="407" r:id="rId16"/>
    <p:sldId id="408" r:id="rId17"/>
    <p:sldId id="409" r:id="rId18"/>
    <p:sldId id="416" r:id="rId19"/>
    <p:sldId id="422" r:id="rId20"/>
    <p:sldId id="417" r:id="rId21"/>
    <p:sldId id="418" r:id="rId22"/>
    <p:sldId id="419" r:id="rId23"/>
    <p:sldId id="420" r:id="rId24"/>
    <p:sldId id="421" r:id="rId25"/>
    <p:sldId id="383" r:id="rId26"/>
    <p:sldId id="3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n Zabih" initials="RZ" lastIdx="1" clrIdx="0">
    <p:extLst>
      <p:ext uri="{19B8F6BF-5375-455C-9EA6-DF929625EA0E}">
        <p15:presenceInfo xmlns:p15="http://schemas.microsoft.com/office/powerpoint/2012/main" userId="bda29345f26d0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7101" autoAdjust="0"/>
  </p:normalViewPr>
  <p:slideViewPr>
    <p:cSldViewPr snapToGrid="0">
      <p:cViewPr varScale="1">
        <p:scale>
          <a:sx n="73" d="100"/>
          <a:sy n="73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mmons.wikimedia.org/w/index.php?curid=260977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eazip.org/peazip-compression-benchmar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Wikipedia;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Streaming algorithms and hashing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Flajolet</a:t>
            </a:r>
            <a:r>
              <a:rPr lang="en-US" dirty="0"/>
              <a:t>-Martin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the more different elements we see, the more different hash values we will see</a:t>
            </a:r>
          </a:p>
          <a:p>
            <a:pPr lvl="1"/>
            <a:r>
              <a:rPr lang="en-US" dirty="0"/>
              <a:t>We will pick a hash function that spreads out the input elements</a:t>
            </a:r>
          </a:p>
          <a:p>
            <a:pPr lvl="1"/>
            <a:r>
              <a:rPr lang="en-US" dirty="0"/>
              <a:t>Typically uses universal hashing (later this lecture!)</a:t>
            </a:r>
          </a:p>
        </p:txBody>
      </p:sp>
    </p:spTree>
    <p:extLst>
      <p:ext uri="{BB962C8B-B14F-4D97-AF65-F5344CB8AC3E}">
        <p14:creationId xmlns:p14="http://schemas.microsoft.com/office/powerpoint/2010/main" val="419014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Flajolet-Martin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Pick a hash function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that maps each of the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to at least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bits</a:t>
                </a:r>
              </a:p>
              <a:p>
                <a:r>
                  <a:rPr lang="en-US" dirty="0"/>
                  <a:t>For input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be the number of trailing 0s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position of first 1 counting from the right</a:t>
                </a:r>
              </a:p>
              <a:p>
                <a:pPr lvl="1"/>
                <a:r>
                  <a:rPr lang="en-US" dirty="0"/>
                  <a:t>E.g., say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= 12</m:t>
                    </m:r>
                  </m:oMath>
                </a14:m>
                <a:r>
                  <a:rPr lang="en-US" dirty="0"/>
                  <a:t>, then 12 is 1100 in binary, so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= 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Record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the maximum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seen</a:t>
                </a:r>
              </a:p>
              <a:p>
                <a:r>
                  <a:rPr lang="en-US" dirty="0"/>
                  <a:t>Estimated number of distinct elements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Anyone see the problem here?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 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D47-9943-4B54-ABAA-CA5578CD62D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 Works: Intuition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Very rough intuition why </a:t>
                </a:r>
                <a:r>
                  <a:rPr lang="en-US" dirty="0" err="1"/>
                  <a:t>Flajolet</a:t>
                </a:r>
                <a:r>
                  <a:rPr lang="en-US" dirty="0"/>
                  <a:t>-Martin works: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hashes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equal probability to any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values</a:t>
                </a:r>
              </a:p>
              <a:p>
                <a:pPr lvl="1"/>
                <a:r>
                  <a:rPr lang="en-US" dirty="0"/>
                  <a:t>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bits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have tail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zeros </a:t>
                </a:r>
              </a:p>
              <a:p>
                <a:pPr lvl="2"/>
                <a:r>
                  <a:rPr lang="en-US" dirty="0"/>
                  <a:t>About 50% hash to ***0</a:t>
                </a:r>
              </a:p>
              <a:p>
                <a:pPr lvl="2"/>
                <a:r>
                  <a:rPr lang="en-US" dirty="0"/>
                  <a:t>About 25% hash to **00</a:t>
                </a:r>
              </a:p>
              <a:p>
                <a:pPr lvl="2"/>
                <a:r>
                  <a:rPr lang="en-US" dirty="0"/>
                  <a:t>So, if we saw the longest tail of r=2 (i.e., item hash ending *100) then we have probably seen about 4 distinct items so far</a:t>
                </a:r>
              </a:p>
              <a:p>
                <a:pPr lvl="1"/>
                <a:r>
                  <a:rPr lang="en-US" dirty="0"/>
                  <a:t>Hash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items before we see one with zero-suffix of length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Bloom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you are processing items, most of them are cheap but a few of them are very expensive to process</a:t>
                </a:r>
              </a:p>
              <a:p>
                <a:pPr lvl="1"/>
                <a:r>
                  <a:rPr lang="en-US" dirty="0"/>
                  <a:t>Can we quickly figure out if an item </a:t>
                </a:r>
                <a:r>
                  <a:rPr lang="en-US" b="1" dirty="0"/>
                  <a:t>is</a:t>
                </a:r>
                <a:r>
                  <a:rPr lang="en-US" dirty="0"/>
                  <a:t> expensive?</a:t>
                </a:r>
              </a:p>
              <a:p>
                <a:pPr lvl="1"/>
                <a:r>
                  <a:rPr lang="en-US" dirty="0"/>
                  <a:t>Could store the expensive items in an associative array</a:t>
                </a:r>
              </a:p>
              <a:p>
                <a:pPr lvl="1"/>
                <a:r>
                  <a:rPr lang="en-US" dirty="0"/>
                  <a:t>Or use a binary valued hash table?</a:t>
                </a:r>
              </a:p>
              <a:p>
                <a:pPr lvl="2"/>
                <a:r>
                  <a:rPr lang="en-US" dirty="0"/>
                  <a:t>Efficient way to find out if an item </a:t>
                </a:r>
                <a:r>
                  <a:rPr lang="en-US" b="1" dirty="0"/>
                  <a:t>might be</a:t>
                </a:r>
                <a:r>
                  <a:rPr lang="en-US" dirty="0"/>
                  <a:t> expensive</a:t>
                </a:r>
              </a:p>
              <a:p>
                <a:r>
                  <a:rPr lang="en-US" dirty="0"/>
                  <a:t>We will query set membership but allow </a:t>
                </a:r>
                <a:r>
                  <a:rPr lang="en-US" i="1" dirty="0"/>
                  <a:t>false positives</a:t>
                </a:r>
              </a:p>
              <a:p>
                <a:pPr lvl="1"/>
                <a:r>
                  <a:rPr lang="en-US" dirty="0"/>
                  <a:t>I.e. the answer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either ‘possibly’ or ‘definitely not’</a:t>
                </a:r>
              </a:p>
              <a:p>
                <a:r>
                  <a:rPr lang="en-US" dirty="0"/>
                  <a:t>Use a few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bit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 ∀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40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2712" y="1600202"/>
                <a:ext cx="10972801" cy="4525963"/>
              </a:xfrm>
            </p:spPr>
            <p:txBody>
              <a:bodyPr/>
              <a:lstStyle/>
              <a:p>
                <a:r>
                  <a:rPr lang="en-US" dirty="0"/>
                  <a:t>Example has 3 hash functions and 18 bit array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in the set,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not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8"/>
                <a:endParaRPr lang="en-US" dirty="0"/>
              </a:p>
              <a:p>
                <a:pPr lvl="8"/>
                <a:endParaRPr lang="en-US" sz="1200" dirty="0"/>
              </a:p>
              <a:p>
                <a:pPr lvl="8"/>
                <a:endParaRPr lang="en-US" sz="1200" dirty="0"/>
              </a:p>
              <a:p>
                <a:pPr marL="3657600" lvl="8" indent="0">
                  <a:buNone/>
                </a:pPr>
                <a:r>
                  <a:rPr lang="en-US" sz="1200" dirty="0"/>
                  <a:t>                                                                                                            </a:t>
                </a:r>
                <a:r>
                  <a:rPr lang="en-US" sz="1200" dirty="0">
                    <a:hlinkClick r:id="rId2"/>
                  </a:rPr>
                  <a:t>Source</a:t>
                </a:r>
                <a:endParaRPr lang="en-US" sz="1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712" y="1600202"/>
                <a:ext cx="10972801" cy="4525963"/>
              </a:xfrm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example</a:t>
            </a:r>
          </a:p>
        </p:txBody>
      </p:sp>
      <p:pic>
        <p:nvPicPr>
          <p:cNvPr id="10242" name="Picture 2" descr="https://upload.wikimedia.org/wikipedia/commons/thumb/a/ac/Bloom_filter.svg/649px-Bloom_filter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35" y="2818192"/>
            <a:ext cx="6846237" cy="24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2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CDN’s, like Akamai, make the web work (~70% of traffic)</a:t>
            </a:r>
          </a:p>
          <a:p>
            <a:r>
              <a:rPr lang="en-US" dirty="0"/>
              <a:t>About 75% of URL’s are ‘one hit wonders’</a:t>
            </a:r>
          </a:p>
          <a:p>
            <a:pPr lvl="1"/>
            <a:r>
              <a:rPr lang="en-US" dirty="0"/>
              <a:t>Never looked at again by anyone</a:t>
            </a:r>
          </a:p>
          <a:p>
            <a:pPr lvl="1"/>
            <a:r>
              <a:rPr lang="en-US" dirty="0"/>
              <a:t>Let’s not do the work to put these in the disk cache!</a:t>
            </a:r>
          </a:p>
          <a:p>
            <a:pPr lvl="2"/>
            <a:r>
              <a:rPr lang="en-US" dirty="0"/>
              <a:t>Cache on second hit</a:t>
            </a:r>
          </a:p>
          <a:p>
            <a:r>
              <a:rPr lang="en-US" dirty="0"/>
              <a:t>Use a Bloom filter to record URL’s that have been accessed</a:t>
            </a:r>
          </a:p>
          <a:p>
            <a:r>
              <a:rPr lang="en-US" dirty="0"/>
              <a:t>A one hit wonder will not be in the Bloom filter</a:t>
            </a:r>
          </a:p>
          <a:p>
            <a:r>
              <a:rPr lang="en-US" sz="1800" dirty="0"/>
              <a:t>See: </a:t>
            </a:r>
            <a:r>
              <a:rPr lang="en-US" sz="1800" dirty="0" err="1">
                <a:hlinkClick r:id="rId2" tooltip="Bruce Maggs"/>
              </a:rPr>
              <a:t>Maggs</a:t>
            </a:r>
            <a:r>
              <a:rPr lang="en-US" sz="1800" dirty="0">
                <a:hlinkClick r:id="rId2" tooltip="Bruce Maggs"/>
              </a:rPr>
              <a:t>, Bruce M.</a:t>
            </a:r>
            <a:r>
              <a:rPr lang="en-US" sz="1800" dirty="0"/>
              <a:t>; </a:t>
            </a:r>
            <a:r>
              <a:rPr lang="en-US" sz="1800" dirty="0" err="1">
                <a:hlinkClick r:id="rId3" tooltip="Ramesh Sitaraman"/>
              </a:rPr>
              <a:t>Sitaraman</a:t>
            </a:r>
            <a:r>
              <a:rPr lang="en-US" sz="1800" dirty="0">
                <a:hlinkClick r:id="rId3" tooltip="Ramesh Sitaraman"/>
              </a:rPr>
              <a:t>, Ramesh K.</a:t>
            </a:r>
            <a:r>
              <a:rPr lang="en-US" sz="1800" dirty="0"/>
              <a:t> (July 2015), </a:t>
            </a:r>
            <a:r>
              <a:rPr lang="en-US" sz="1800" dirty="0">
                <a:hlinkClick r:id="rId4"/>
              </a:rPr>
              <a:t>"Algorithmic nuggets in content delivery"</a:t>
            </a:r>
            <a:r>
              <a:rPr lang="en-US" sz="1800" dirty="0"/>
              <a:t> (PDF), </a:t>
            </a:r>
            <a:r>
              <a:rPr lang="en-US" sz="1800" i="1" dirty="0"/>
              <a:t>SIGCOMM Computer Communication Review</a:t>
            </a:r>
            <a:r>
              <a:rPr lang="en-US" sz="1800" dirty="0"/>
              <a:t>, New York, NY, USA,</a:t>
            </a:r>
            <a:r>
              <a:rPr lang="en-US" sz="1800" b="1" dirty="0"/>
              <a:t>45</a:t>
            </a:r>
            <a:r>
              <a:rPr lang="en-US" sz="1800" dirty="0"/>
              <a:t> (3): 52–66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web caching</a:t>
            </a:r>
          </a:p>
        </p:txBody>
      </p:sp>
    </p:spTree>
    <p:extLst>
      <p:ext uri="{BB962C8B-B14F-4D97-AF65-F5344CB8AC3E}">
        <p14:creationId xmlns:p14="http://schemas.microsoft.com/office/powerpoint/2010/main" val="356174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 really work!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95544"/>
            <a:ext cx="10972801" cy="63062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800" dirty="0">
                <a:solidFill>
                  <a:prstClr val="black"/>
                </a:solidFill>
              </a:rPr>
              <a:t>Figures from: </a:t>
            </a:r>
            <a:r>
              <a:rPr lang="en-US" sz="1800" dirty="0" err="1">
                <a:solidFill>
                  <a:prstClr val="black"/>
                </a:solidFill>
                <a:hlinkClick r:id="rId2" tooltip="Bruce Maggs"/>
              </a:rPr>
              <a:t>Maggs</a:t>
            </a:r>
            <a:r>
              <a:rPr lang="en-US" sz="1800" dirty="0">
                <a:solidFill>
                  <a:prstClr val="black"/>
                </a:solidFill>
                <a:hlinkClick r:id="rId2" tooltip="Bruce Maggs"/>
              </a:rPr>
              <a:t>, Bruce M.</a:t>
            </a:r>
            <a:r>
              <a:rPr lang="en-US" sz="1800" dirty="0">
                <a:solidFill>
                  <a:prstClr val="black"/>
                </a:solidFill>
              </a:rPr>
              <a:t>; </a:t>
            </a:r>
            <a:r>
              <a:rPr lang="en-US" sz="1800" dirty="0" err="1">
                <a:solidFill>
                  <a:prstClr val="black"/>
                </a:solidFill>
                <a:hlinkClick r:id="rId3" tooltip="Ramesh Sitaraman"/>
              </a:rPr>
              <a:t>Sitaraman</a:t>
            </a:r>
            <a:r>
              <a:rPr lang="en-US" sz="1800" dirty="0">
                <a:solidFill>
                  <a:prstClr val="black"/>
                </a:solidFill>
                <a:hlinkClick r:id="rId3" tooltip="Ramesh Sitaraman"/>
              </a:rPr>
              <a:t>, Ramesh K.</a:t>
            </a:r>
            <a:r>
              <a:rPr lang="en-US" sz="1800" dirty="0">
                <a:solidFill>
                  <a:prstClr val="black"/>
                </a:solidFill>
              </a:rPr>
              <a:t> (July 2015), </a:t>
            </a:r>
            <a:r>
              <a:rPr lang="en-US" sz="1800" dirty="0">
                <a:solidFill>
                  <a:prstClr val="black"/>
                </a:solidFill>
                <a:hlinkClick r:id="rId4"/>
              </a:rPr>
              <a:t>"Algorithmic nuggets in content delivery"</a:t>
            </a:r>
            <a:r>
              <a:rPr lang="en-US" sz="1800" dirty="0">
                <a:solidFill>
                  <a:prstClr val="black"/>
                </a:solidFill>
              </a:rPr>
              <a:t> (PDF), </a:t>
            </a:r>
            <a:r>
              <a:rPr lang="en-US" sz="1800" i="1" dirty="0">
                <a:solidFill>
                  <a:prstClr val="black"/>
                </a:solidFill>
              </a:rPr>
              <a:t>SIGCOMM Computer Communication Review</a:t>
            </a:r>
            <a:r>
              <a:rPr lang="en-US" sz="1800" dirty="0">
                <a:solidFill>
                  <a:prstClr val="black"/>
                </a:solidFill>
              </a:rPr>
              <a:t>, New York, NY, USA,</a:t>
            </a:r>
            <a:r>
              <a:rPr lang="en-US" sz="1800" b="1" dirty="0">
                <a:solidFill>
                  <a:prstClr val="black"/>
                </a:solidFill>
              </a:rPr>
              <a:t>45</a:t>
            </a:r>
            <a:r>
              <a:rPr lang="en-US" sz="1800" dirty="0">
                <a:solidFill>
                  <a:prstClr val="black"/>
                </a:solidFill>
              </a:rPr>
              <a:t> (3): 52–66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085" y="1975853"/>
            <a:ext cx="8587828" cy="3435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66" y="2094813"/>
            <a:ext cx="8305665" cy="31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4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facts about Bloom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need to build different hash functions, you can use a single one and divide its output into fields (usually)</a:t>
            </a:r>
          </a:p>
          <a:p>
            <a:r>
              <a:rPr lang="en-US" dirty="0"/>
              <a:t>Can calculate probability of false positives and keep it low</a:t>
            </a:r>
          </a:p>
          <a:p>
            <a:r>
              <a:rPr lang="en-US" dirty="0"/>
              <a:t>Time to add an element to the filter, or check if an element is in the filter, is independent of the size of the element (!)</a:t>
            </a:r>
          </a:p>
          <a:p>
            <a:r>
              <a:rPr lang="en-US" dirty="0"/>
              <a:t>You can estimate the size of the union of two sets from the bitwise OR of their Bloom filters</a:t>
            </a:r>
          </a:p>
        </p:txBody>
      </p:sp>
    </p:spTree>
    <p:extLst>
      <p:ext uri="{BB962C8B-B14F-4D97-AF65-F5344CB8AC3E}">
        <p14:creationId xmlns:p14="http://schemas.microsoft.com/office/powerpoint/2010/main" val="131438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&amp; minimal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hash functions is data-dependent!</a:t>
            </a:r>
          </a:p>
          <a:p>
            <a:r>
              <a:rPr lang="en-US" dirty="0"/>
              <a:t>Let’s try to hash 4 English words into the buckets 0,1,2,3</a:t>
            </a:r>
          </a:p>
          <a:p>
            <a:pPr lvl="1"/>
            <a:r>
              <a:rPr lang="en-US" dirty="0"/>
              <a:t>E.g., to efficiently compress a sentence</a:t>
            </a:r>
          </a:p>
          <a:p>
            <a:r>
              <a:rPr lang="en-US" dirty="0"/>
              <a:t>Words: {“banana”, “glib”, “epic”, “food”}</a:t>
            </a:r>
          </a:p>
          <a:p>
            <a:pPr lvl="1"/>
            <a:r>
              <a:rPr lang="en-US" dirty="0"/>
              <a:t>Can efficiently say sentence like “epic glib banana food” = 3,2,1,0</a:t>
            </a:r>
          </a:p>
          <a:p>
            <a:r>
              <a:rPr lang="en-US" dirty="0"/>
              <a:t>Can you construct </a:t>
            </a:r>
            <a:r>
              <a:rPr lang="en-US"/>
              <a:t>a minimal perfect </a:t>
            </a:r>
            <a:r>
              <a:rPr lang="en-US" dirty="0"/>
              <a:t>hash function that maps each of these to a different bucket?</a:t>
            </a:r>
          </a:p>
          <a:p>
            <a:pPr lvl="1"/>
            <a:r>
              <a:rPr lang="en-US" dirty="0"/>
              <a:t>Needs to be efficient, not (e.g.) a list of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particular example, it is easy</a:t>
            </a:r>
          </a:p>
          <a:p>
            <a:endParaRPr lang="en-US" dirty="0"/>
          </a:p>
        </p:txBody>
      </p:sp>
      <p:pic>
        <p:nvPicPr>
          <p:cNvPr id="7170" name="Picture 2" descr="Image result for ascii table 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92" y="2235778"/>
            <a:ext cx="5178552" cy="38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20640" y="4270248"/>
            <a:ext cx="832104" cy="5120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 regrades will close tonight</a:t>
            </a:r>
          </a:p>
          <a:p>
            <a:pPr lvl="1"/>
            <a:r>
              <a:rPr lang="en-US" dirty="0"/>
              <a:t>You can still appeal a problem where you submitted a regrade</a:t>
            </a:r>
          </a:p>
          <a:p>
            <a:pPr lvl="1"/>
            <a:r>
              <a:rPr lang="en-US" dirty="0"/>
              <a:t>There are some problems the course staff just finished discussing</a:t>
            </a:r>
          </a:p>
          <a:p>
            <a:r>
              <a:rPr lang="en-US" dirty="0"/>
              <a:t>Prelim was probably a bit too long</a:t>
            </a:r>
          </a:p>
          <a:p>
            <a:pPr lvl="1"/>
            <a:r>
              <a:rPr lang="en-US" dirty="0"/>
              <a:t>Though shorter than last year’s final exam</a:t>
            </a:r>
          </a:p>
          <a:p>
            <a:pPr lvl="1"/>
            <a:r>
              <a:rPr lang="en-US" dirty="0"/>
              <a:t>We will try to strike the right balance with corrections/errata</a:t>
            </a:r>
          </a:p>
          <a:p>
            <a:r>
              <a:rPr lang="en-US" dirty="0"/>
              <a:t>Exponential sliding window for popular items</a:t>
            </a:r>
          </a:p>
          <a:p>
            <a:pPr lvl="1"/>
            <a:r>
              <a:rPr lang="en-US" dirty="0"/>
              <a:t>One stream per item sold, time advances on each sale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can randomly generate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NOT the same as the hash function being random</a:t>
                </a:r>
              </a:p>
              <a:p>
                <a:pPr lvl="1"/>
                <a:r>
                  <a:rPr lang="en-US" dirty="0"/>
                  <a:t>Hash function is deterministic!</a:t>
                </a:r>
              </a:p>
              <a:p>
                <a:pPr lvl="1"/>
                <a:r>
                  <a:rPr lang="en-US" dirty="0"/>
                  <a:t>Can re-do this if it turns out to have lots of collisions</a:t>
                </a:r>
              </a:p>
              <a:p>
                <a:r>
                  <a:rPr lang="en-US" dirty="0"/>
                  <a:t>Assume input keys of fixed size (e.g., 32 bit numbers)</a:t>
                </a:r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will spread out the keys uniformly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Think of this as fixing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then picking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randomly</a:t>
                </a:r>
                <a:endParaRPr lang="en-US" b="0" dirty="0"/>
              </a:p>
              <a:p>
                <a:r>
                  <a:rPr lang="en-US" dirty="0"/>
                  <a:t>If we had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 expected number of collisions when we hash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0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by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would be of merely theoretical interest if we could not generate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There’s a simple technique, not efficient enough to be practical</a:t>
                </a:r>
              </a:p>
              <a:p>
                <a:pPr lvl="1"/>
                <a:r>
                  <a:rPr lang="en-US" dirty="0"/>
                  <a:t>More practical versions follow the same idea</a:t>
                </a:r>
              </a:p>
              <a:p>
                <a:r>
                  <a:rPr lang="en-US" dirty="0"/>
                  <a:t>Now assume the inputs/outputs are 4 bit numbers/3 bit numbers respectively, i.e. inputs: 0-15, outputs: 0-7</a:t>
                </a:r>
              </a:p>
              <a:p>
                <a:r>
                  <a:rPr lang="en-US" dirty="0"/>
                  <a:t>We will randomly generate a 3x4 array of bits, and hash by ‘multiplying’ the input by this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12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multiply using AND, and we add using parity</a:t>
                </a:r>
              </a:p>
              <a:p>
                <a:pPr lvl="1"/>
                <a:r>
                  <a:rPr lang="en-US" dirty="0"/>
                  <a:t>Technically this is mod 2 arithmetic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134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into bins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There is an important underlying idea here</a:t>
                </a:r>
              </a:p>
              <a:p>
                <a:pPr lvl="1"/>
                <a:r>
                  <a:rPr lang="en-US" dirty="0"/>
                  <a:t>Shows up surprisingly often</a:t>
                </a:r>
              </a:p>
              <a:p>
                <a:r>
                  <a:rPr lang="en-US" dirty="0"/>
                  <a:t>Suppose we throw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balls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bins</a:t>
                </a:r>
              </a:p>
              <a:p>
                <a:pPr lvl="1"/>
                <a:r>
                  <a:rPr lang="en-US" dirty="0"/>
                  <a:t>Where for each ball we pick a bin at random</a:t>
                </a:r>
              </a:p>
              <a:p>
                <a:pPr lvl="1"/>
                <a:r>
                  <a:rPr lang="en-US" dirty="0"/>
                  <a:t>How big  should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so that with probability &gt; ½ there are no collisions?</a:t>
                </a:r>
              </a:p>
              <a:p>
                <a:pPr lvl="1"/>
                <a:r>
                  <a:rPr lang="en-US" dirty="0"/>
                  <a:t>This is the opposite of the birthday paradox </a:t>
                </a:r>
              </a:p>
              <a:p>
                <a:r>
                  <a:rPr lang="en-US" dirty="0"/>
                  <a:t>Answer: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to avoid collisions with probability ½ we need our hash table to be about the square of the number of elements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2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 from universal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this to create a perfect hash function</a:t>
                </a:r>
              </a:p>
              <a:p>
                <a:r>
                  <a:rPr lang="en-US" dirty="0"/>
                  <a:t>Generate a random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Technically, from a universal family (like binary matrices)</a:t>
                </a:r>
              </a:p>
              <a:p>
                <a:r>
                  <a:rPr lang="en-US" dirty="0"/>
                  <a:t>Use a “big enough” hash table, from before	</a:t>
                </a:r>
              </a:p>
              <a:p>
                <a:pPr lvl="1"/>
                <a:r>
                  <a:rPr lang="en-US" dirty="0"/>
                  <a:t>I.e., size is square of the number of elements</a:t>
                </a:r>
              </a:p>
              <a:p>
                <a:r>
                  <a:rPr lang="en-US" dirty="0"/>
                  <a:t>Then the chance of a collision is &lt; ½ </a:t>
                </a:r>
              </a:p>
              <a:p>
                <a:r>
                  <a:rPr lang="en-US" dirty="0"/>
                  <a:t>In expectation we do this twice to get a perfect hash function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46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string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one string (“pattern”) in another</a:t>
                </a:r>
              </a:p>
              <a:p>
                <a:pPr lvl="1"/>
                <a:r>
                  <a:rPr lang="en-US" dirty="0"/>
                  <a:t>Naively we repeatedly shift the pattern</a:t>
                </a:r>
              </a:p>
              <a:p>
                <a:pPr lvl="1"/>
                <a:r>
                  <a:rPr lang="en-US" dirty="0"/>
                  <a:t>Example: To find “</a:t>
                </a:r>
                <a:r>
                  <a:rPr lang="en-US" dirty="0" err="1"/>
                  <a:t>greg</a:t>
                </a:r>
                <a:r>
                  <a:rPr lang="en-US" dirty="0"/>
                  <a:t>” in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we compare </a:t>
                </a:r>
                <a:r>
                  <a:rPr lang="en-US" dirty="0" err="1"/>
                  <a:t>greg</a:t>
                </a:r>
                <a:r>
                  <a:rPr lang="en-US" dirty="0"/>
                  <a:t> against “rich”, “</a:t>
                </a:r>
                <a:r>
                  <a:rPr lang="en-US" dirty="0" err="1"/>
                  <a:t>icha</a:t>
                </a:r>
                <a:r>
                  <a:rPr lang="en-US" dirty="0"/>
                  <a:t>”, “char”, etc. (‘shingles’ at the word level)</a:t>
                </a:r>
              </a:p>
              <a:p>
                <a:r>
                  <a:rPr lang="en-US" dirty="0"/>
                  <a:t>Instead let’s use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first compare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greg</a:t>
                </a:r>
                <a:r>
                  <a:rPr lang="en-US" dirty="0"/>
                  <a:t>”)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(“rich”),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icha</a:t>
                </a:r>
                <a:r>
                  <a:rPr lang="en-US" dirty="0"/>
                  <a:t>”), etc.</a:t>
                </a:r>
              </a:p>
              <a:p>
                <a:r>
                  <a:rPr lang="en-US" dirty="0"/>
                  <a:t>Only if the hash values are equal do we look at the string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(but 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 of course!)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4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make this computationally efficient we need a special kind of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we go through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looking for “</a:t>
                </a:r>
                <a:r>
                  <a:rPr lang="en-US" dirty="0" err="1"/>
                  <a:t>greg</a:t>
                </a:r>
                <a:r>
                  <a:rPr lang="en-US" dirty="0"/>
                  <a:t>” we will be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on consecutive strings of the same length</a:t>
                </a:r>
              </a:p>
              <a:p>
                <a:r>
                  <a:rPr lang="en-US" dirty="0"/>
                  <a:t>There are clever ways to do this, but to get the flavor of them here is a naïve way that mostly works</a:t>
                </a:r>
              </a:p>
              <a:p>
                <a:pPr lvl="1"/>
                <a:r>
                  <a:rPr lang="en-US" dirty="0"/>
                  <a:t>Take the ASCII values of all the characters and multiply them</a:t>
                </a:r>
              </a:p>
              <a:p>
                <a:pPr lvl="1"/>
                <a:r>
                  <a:rPr lang="en-US" dirty="0"/>
                  <a:t>Reduce this modulo something reasonable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4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and collisions</a:t>
            </a:r>
          </a:p>
          <a:p>
            <a:r>
              <a:rPr lang="en-US" dirty="0"/>
              <a:t>Hashing-based streaming algorithms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Flajolet</a:t>
            </a:r>
            <a:r>
              <a:rPr lang="en-US" dirty="0"/>
              <a:t>-Martin: how many distinct elements?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Bloom filters: did this element (potentially) appear before?</a:t>
            </a:r>
          </a:p>
          <a:p>
            <a:r>
              <a:rPr lang="en-US" dirty="0"/>
              <a:t>Perfect minimal universal hashing</a:t>
            </a:r>
          </a:p>
          <a:p>
            <a:r>
              <a:rPr lang="en-US" dirty="0"/>
              <a:t>Another fun application of special hash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2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common than you think!</a:t>
            </a:r>
          </a:p>
          <a:p>
            <a:pPr lvl="1"/>
            <a:r>
              <a:rPr lang="en-US" dirty="0"/>
              <a:t>Birthday paradox</a:t>
            </a:r>
          </a:p>
          <a:p>
            <a:pPr lvl="1"/>
            <a:r>
              <a:rPr lang="en-US" dirty="0"/>
              <a:t>Example: 1M buckets and 2,450 keys uniformly distributed</a:t>
            </a:r>
          </a:p>
          <a:p>
            <a:pPr lvl="1"/>
            <a:r>
              <a:rPr lang="en-US" dirty="0"/>
              <a:t>95% chance of a collision</a:t>
            </a:r>
          </a:p>
          <a:p>
            <a:r>
              <a:rPr lang="en-US" dirty="0"/>
              <a:t>Easiest solution is chaining</a:t>
            </a:r>
          </a:p>
          <a:p>
            <a:pPr lvl="1"/>
            <a:r>
              <a:rPr lang="en-US" dirty="0"/>
              <a:t>E.g. with linked lists</a:t>
            </a:r>
          </a:p>
        </p:txBody>
      </p:sp>
      <p:pic>
        <p:nvPicPr>
          <p:cNvPr id="8194" name="Picture 2" descr="https://upload.wikimedia.org/wikipedia/commons/thumb/d/d0/Hash_table_5_0_1_1_1_1_1_LL.svg/450px-Hash_table_5_0_1_1_1_1_1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44" y="3050846"/>
            <a:ext cx="5100193" cy="351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good and bad 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is the best and worst hash function you can think of?</a:t>
                </a:r>
              </a:p>
              <a:p>
                <a:r>
                  <a:rPr lang="en-US" dirty="0"/>
                  <a:t>Nice example from MMDS book:</a:t>
                </a:r>
              </a:p>
              <a:p>
                <a:pPr lvl="1"/>
                <a:r>
                  <a:rPr lang="en-US" dirty="0"/>
                  <a:t>Assume you want to hash an integer</a:t>
                </a:r>
              </a:p>
              <a:p>
                <a:pPr lvl="1"/>
                <a:r>
                  <a:rPr lang="en-US" b="0" dirty="0"/>
                  <a:t>Obvious choice: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a good 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To hash even integers, 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practice we pick prime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but this does not avoid collisions</a:t>
                </a:r>
              </a:p>
              <a:p>
                <a:pPr lvl="2"/>
                <a:r>
                  <a:rPr lang="en-US" dirty="0"/>
                  <a:t>Prime sized hash tables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determine if there are collisions?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hashing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from bit strings to bit strings </a:t>
                </a:r>
              </a:p>
              <a:p>
                <a:pPr lvl="1"/>
                <a:r>
                  <a:rPr lang="en-US" dirty="0"/>
                  <a:t>No limits on the length of input or output</a:t>
                </a:r>
              </a:p>
              <a:p>
                <a:r>
                  <a:rPr lang="en-US" dirty="0"/>
                  <a:t>Digression: cryptographic hash functions shouldn’t have collisions</a:t>
                </a:r>
              </a:p>
              <a:p>
                <a:pPr lvl="1"/>
                <a:r>
                  <a:rPr lang="en-US" dirty="0"/>
                  <a:t>Two inputs with same output: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we tell this by inspecting the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32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0000">
            <a:off x="3317273" y="2268479"/>
            <a:ext cx="50863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excuses for failure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0000">
            <a:off x="3188687" y="2268479"/>
            <a:ext cx="53435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975656" y="6307877"/>
            <a:ext cx="52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Garey</a:t>
            </a:r>
            <a:r>
              <a:rPr lang="en-US" dirty="0"/>
              <a:t> &amp; Johnson, </a:t>
            </a:r>
            <a:r>
              <a:rPr lang="en-US" i="1" dirty="0"/>
              <a:t>Computers and Intractability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540000">
            <a:off x="3074387" y="1744604"/>
            <a:ext cx="55721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638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Uncomputable vs intractable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Uncomputable: proven to be impossible</a:t>
                </a:r>
              </a:p>
              <a:p>
                <a:pPr lvl="1"/>
                <a:r>
                  <a:rPr lang="en-US" dirty="0"/>
                  <a:t>Determine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any collisions</a:t>
                </a:r>
              </a:p>
              <a:p>
                <a:pPr lvl="1"/>
                <a:r>
                  <a:rPr lang="en-US" dirty="0"/>
                  <a:t>Almost any question about a program</a:t>
                </a:r>
              </a:p>
              <a:p>
                <a:pPr lvl="1"/>
                <a:r>
                  <a:rPr lang="en-US" dirty="0"/>
                  <a:t>Some very subtle problems where the input size is unbounded</a:t>
                </a:r>
              </a:p>
              <a:p>
                <a:r>
                  <a:rPr lang="en-US" dirty="0"/>
                  <a:t>Intractable: proven at least as hard as famous open problems</a:t>
                </a:r>
              </a:p>
              <a:p>
                <a:r>
                  <a:rPr lang="en-US" dirty="0"/>
                  <a:t>Tractable/efficient: polynomial time</a:t>
                </a:r>
              </a:p>
              <a:p>
                <a:pPr lvl="1"/>
                <a:r>
                  <a:rPr lang="en-US" dirty="0"/>
                  <a:t>Note this doesn’t always imply practical</a:t>
                </a:r>
              </a:p>
              <a:p>
                <a:pPr lvl="1"/>
                <a:r>
                  <a:rPr lang="en-US" dirty="0"/>
                  <a:t>The exceptions are famous (such as Simplex)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45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difficult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write a program like Zip that takes a file and shrinks it (file compression)</a:t>
            </a:r>
          </a:p>
          <a:p>
            <a:pPr lvl="1"/>
            <a:r>
              <a:rPr lang="en-US" dirty="0"/>
              <a:t>Without loss of information, i.e. exactly invertible</a:t>
            </a:r>
          </a:p>
          <a:p>
            <a:r>
              <a:rPr lang="en-US" dirty="0"/>
              <a:t>Modern compression is pretty good!</a:t>
            </a:r>
          </a:p>
          <a:p>
            <a:pPr lvl="1"/>
            <a:endParaRPr lang="en-US" dirty="0"/>
          </a:p>
        </p:txBody>
      </p:sp>
      <p:pic>
        <p:nvPicPr>
          <p:cNvPr id="1026" name="Picture 2" descr="best file compression utility benchmar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5" y="3827417"/>
            <a:ext cx="50829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57509" y="4754880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Figure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47196</TotalTime>
  <Words>1805</Words>
  <Application>Microsoft Office PowerPoint</Application>
  <PresentationFormat>Widescreen</PresentationFormat>
  <Paragraphs>186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Presentation2</vt:lpstr>
      <vt:lpstr>CS5112: Algorithms and Data Structures for Applications</vt:lpstr>
      <vt:lpstr>Administrivia</vt:lpstr>
      <vt:lpstr>Lecture Outline</vt:lpstr>
      <vt:lpstr>Handling collisions</vt:lpstr>
      <vt:lpstr>Examples of good and bad hash functions</vt:lpstr>
      <vt:lpstr>Can you determine if there are collisions?</vt:lpstr>
      <vt:lpstr>Different excuses for failure</vt:lpstr>
      <vt:lpstr>Uncomputable vs intractable</vt:lpstr>
      <vt:lpstr>Another difficult program</vt:lpstr>
      <vt:lpstr>1. Flajolet-Martin algorithm</vt:lpstr>
      <vt:lpstr>Flajolet-Martin algorithm</vt:lpstr>
      <vt:lpstr>Why It Works: Intuition</vt:lpstr>
      <vt:lpstr>2. Bloom filters</vt:lpstr>
      <vt:lpstr>Bloom filter example</vt:lpstr>
      <vt:lpstr>Application: web caching</vt:lpstr>
      <vt:lpstr>Bloom filters really work!</vt:lpstr>
      <vt:lpstr>Cool facts about Bloom filters</vt:lpstr>
      <vt:lpstr>Perfect &amp; minimal hashing</vt:lpstr>
      <vt:lpstr>Perfect hashing example</vt:lpstr>
      <vt:lpstr>Universal hashing</vt:lpstr>
      <vt:lpstr>Universal hashing by matrix multiplication</vt:lpstr>
      <vt:lpstr>Universal hashing example</vt:lpstr>
      <vt:lpstr>Balls into bins</vt:lpstr>
      <vt:lpstr>Perfect hashing from universal hashing</vt:lpstr>
      <vt:lpstr>Rabin-Karp string search</vt:lpstr>
      <vt:lpstr>Rolling hash functions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1067</cp:revision>
  <dcterms:created xsi:type="dcterms:W3CDTF">2013-08-17T21:02:01Z</dcterms:created>
  <dcterms:modified xsi:type="dcterms:W3CDTF">2019-11-06T21:44:08Z</dcterms:modified>
</cp:coreProperties>
</file>