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0" r:id="rId2"/>
  </p:sldMasterIdLst>
  <p:notesMasterIdLst>
    <p:notesMasterId r:id="rId31"/>
  </p:notesMasterIdLst>
  <p:sldIdLst>
    <p:sldId id="256" r:id="rId3"/>
    <p:sldId id="286" r:id="rId4"/>
    <p:sldId id="422" r:id="rId5"/>
    <p:sldId id="427" r:id="rId6"/>
    <p:sldId id="426" r:id="rId7"/>
    <p:sldId id="428" r:id="rId8"/>
    <p:sldId id="440" r:id="rId9"/>
    <p:sldId id="423" r:id="rId10"/>
    <p:sldId id="429" r:id="rId11"/>
    <p:sldId id="430" r:id="rId12"/>
    <p:sldId id="424" r:id="rId13"/>
    <p:sldId id="441" r:id="rId14"/>
    <p:sldId id="417" r:id="rId15"/>
    <p:sldId id="418" r:id="rId16"/>
    <p:sldId id="419" r:id="rId17"/>
    <p:sldId id="420" r:id="rId18"/>
    <p:sldId id="421" r:id="rId19"/>
    <p:sldId id="383" r:id="rId20"/>
    <p:sldId id="385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n Zabih" initials="RZ" lastIdx="1" clrIdx="0">
    <p:extLst>
      <p:ext uri="{19B8F6BF-5375-455C-9EA6-DF929625EA0E}">
        <p15:presenceInfo xmlns:p15="http://schemas.microsoft.com/office/powerpoint/2012/main" userId="bda29345f26d0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59862" autoAdjust="0"/>
  </p:normalViewPr>
  <p:slideViewPr>
    <p:cSldViewPr snapToGrid="0">
      <p:cViewPr varScale="1">
        <p:scale>
          <a:sx n="60" d="100"/>
          <a:sy n="60" d="100"/>
        </p:scale>
        <p:origin x="8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0c450f29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0c450f29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27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Informally: if the rabbit problem were easy (tractable), so is the duck problem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precisely, rabbit in P implies duck in 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NOT THE OTHER WAY AROUND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Duck NP-hard =&gt; R NP-hard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Duck not in P =&gt; R not in P</a:t>
            </a:r>
          </a:p>
          <a:p>
            <a:endParaRPr lang="en-US" dirty="0"/>
          </a:p>
          <a:p>
            <a:r>
              <a:rPr lang="en-US" dirty="0"/>
              <a:t>[What we actually know is that R is at least as hard as D]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tells us nothing</a:t>
            </a:r>
          </a:p>
          <a:p>
            <a:endParaRPr lang="en-US" dirty="0"/>
          </a:p>
          <a:p>
            <a:r>
              <a:rPr lang="en-US" dirty="0"/>
              <a:t>If you can solve D efficiently using R that only tells you that D hard =&gt; R hard</a:t>
            </a:r>
          </a:p>
          <a:p>
            <a:endParaRPr lang="en-US" dirty="0"/>
          </a:p>
          <a:p>
            <a:r>
              <a:rPr lang="en-US" dirty="0"/>
              <a:t>D easy does not imply R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that you can solve D by calling R </a:t>
            </a:r>
            <a:r>
              <a:rPr lang="en-US" dirty="0" err="1"/>
              <a:t>polynomially</a:t>
            </a:r>
            <a:r>
              <a:rPr lang="en-US" dirty="0"/>
              <a:t> many times</a:t>
            </a:r>
          </a:p>
          <a:p>
            <a:pPr marL="228600" indent="-228600">
              <a:buAutoNum type="arabicPeriod"/>
            </a:pPr>
            <a:r>
              <a:rPr lang="en-US" dirty="0"/>
              <a:t>Show that you can solve R efficiently by solving D </a:t>
            </a:r>
          </a:p>
          <a:p>
            <a:pPr marL="228600" indent="-228600">
              <a:buAutoNum type="arabicPeriod"/>
            </a:pPr>
            <a:r>
              <a:rPr lang="en-US" dirty="0"/>
              <a:t>As above, but also show that you can very a solution to D in polynomial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O(n log n) lower bound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Nothing, really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11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193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42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8162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254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2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6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885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7379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420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847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15393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rajendranjrf/divide-and-conquer-surfing-lower-bound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net.com/news/google-spotlights-data-center-inner-work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dergroundmathematics.org/glossary/convex-shap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onvex-hull-set-1-jarviss-algorithm-or-wrapping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Wikipedia;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Reductions, lower bounds, hashing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the convex hull of a set of points is the smallest convex set containing those points</a:t>
                </a:r>
              </a:p>
              <a:p>
                <a:pPr lvl="1"/>
                <a:r>
                  <a:rPr lang="en-US" dirty="0"/>
                  <a:t>More precisely, the algorithm contains the points on the hull in a specific order (assume counter-clockwise)</a:t>
                </a:r>
              </a:p>
              <a:p>
                <a:r>
                  <a:rPr lang="en-US" dirty="0"/>
                  <a:t>How fast can we compute the convex hull?</a:t>
                </a:r>
              </a:p>
              <a:p>
                <a:r>
                  <a:rPr lang="en-US" dirty="0"/>
                  <a:t>We can use convex hull to sort!</a:t>
                </a:r>
              </a:p>
              <a:p>
                <a:pPr lvl="1"/>
                <a:r>
                  <a:rPr lang="en-US" dirty="0"/>
                  <a:t>Suppose you want to sort the positive numbers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the convex hull of the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4DEF4D-FAC3-402F-8A24-9D0F26AC2B88}"/>
              </a:ext>
            </a:extLst>
          </p:cNvPr>
          <p:cNvGrpSpPr/>
          <p:nvPr/>
        </p:nvGrpSpPr>
        <p:grpSpPr>
          <a:xfrm>
            <a:off x="9420440" y="3320535"/>
            <a:ext cx="2336801" cy="2805630"/>
            <a:chOff x="9315938" y="2493108"/>
            <a:chExt cx="2336801" cy="28056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01" t="31885" r="3445" b="14671"/>
            <a:stretch/>
          </p:blipFill>
          <p:spPr>
            <a:xfrm>
              <a:off x="9315938" y="2493108"/>
              <a:ext cx="2336801" cy="2438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089661" y="4929406"/>
              <a:ext cx="1492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4"/>
                </a:rPr>
                <a:t>Figure 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4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A63-70F2-4FC2-818A-0A6C576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 (lower bounds)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A85-2BCC-448F-9784-BC2523D4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what do we know about the duck problem’s lower bound, if anything?</a:t>
            </a:r>
          </a:p>
          <a:p>
            <a:pPr lvl="1"/>
            <a:r>
              <a:rPr lang="en-US" dirty="0"/>
              <a:t>Duck1 can efficiently solve sorting. </a:t>
            </a:r>
          </a:p>
          <a:p>
            <a:pPr lvl="1"/>
            <a:r>
              <a:rPr lang="en-US" dirty="0"/>
              <a:t>Sorting can be used to solve duck2. </a:t>
            </a:r>
          </a:p>
          <a:p>
            <a:pPr lvl="1"/>
            <a:r>
              <a:rPr lang="en-US" dirty="0"/>
              <a:t>Duck3 is solvable in polynomial time.</a:t>
            </a:r>
          </a:p>
          <a:p>
            <a:pPr lvl="1"/>
            <a:r>
              <a:rPr lang="en-US" dirty="0"/>
              <a:t>Duck4 is solvable in exponential time.</a:t>
            </a:r>
          </a:p>
          <a:p>
            <a:pPr lvl="1"/>
            <a:r>
              <a:rPr lang="en-US" dirty="0"/>
              <a:t>Duck5 is NP-hard.</a:t>
            </a:r>
          </a:p>
        </p:txBody>
      </p:sp>
    </p:spTree>
    <p:extLst>
      <p:ext uri="{BB962C8B-B14F-4D97-AF65-F5344CB8AC3E}">
        <p14:creationId xmlns:p14="http://schemas.microsoft.com/office/powerpoint/2010/main" val="250789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2C80-B586-48A0-AD6C-1AE4992A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and 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EC60-4F8A-4CE7-A22B-66BB1360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hashing</a:t>
            </a:r>
          </a:p>
          <a:p>
            <a:r>
              <a:rPr lang="en-US" dirty="0"/>
              <a:t>We talked about perfect hashing (no collisions)</a:t>
            </a:r>
          </a:p>
          <a:p>
            <a:pPr lvl="1"/>
            <a:r>
              <a:rPr lang="en-US" dirty="0"/>
              <a:t>Minimal: table is exactly full</a:t>
            </a:r>
          </a:p>
          <a:p>
            <a:r>
              <a:rPr lang="en-US" dirty="0"/>
              <a:t>Main application is with fixed input data</a:t>
            </a:r>
          </a:p>
          <a:p>
            <a:pPr lvl="1"/>
            <a:r>
              <a:rPr lang="en-US" dirty="0"/>
              <a:t>Example: compilers</a:t>
            </a:r>
          </a:p>
          <a:p>
            <a:r>
              <a:rPr lang="en-US" dirty="0"/>
              <a:t>How do we generate perfect hash functions for our data?</a:t>
            </a:r>
          </a:p>
          <a:p>
            <a:pPr lvl="1"/>
            <a:r>
              <a:rPr lang="en-US" dirty="0"/>
              <a:t>Give up on minimality</a:t>
            </a:r>
          </a:p>
        </p:txBody>
      </p:sp>
    </p:spTree>
    <p:extLst>
      <p:ext uri="{BB962C8B-B14F-4D97-AF65-F5344CB8AC3E}">
        <p14:creationId xmlns:p14="http://schemas.microsoft.com/office/powerpoint/2010/main" val="365401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can randomly generate (pick)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NOT the same as the hash function being random</a:t>
                </a:r>
              </a:p>
              <a:p>
                <a:pPr lvl="1"/>
                <a:r>
                  <a:rPr lang="en-US" dirty="0"/>
                  <a:t>Hash function is deterministic!</a:t>
                </a:r>
              </a:p>
              <a:p>
                <a:pPr lvl="1"/>
                <a:r>
                  <a:rPr lang="en-US" dirty="0"/>
                  <a:t>Can re-do this if it turns out to have lots of collisions</a:t>
                </a:r>
              </a:p>
              <a:p>
                <a:r>
                  <a:rPr lang="en-US" dirty="0"/>
                  <a:t>Assume input keys of fixed size (e.g., 32 bit numbers)</a:t>
                </a:r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will spread out the keys uniformly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Think of this as fixing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then picking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randomly</a:t>
                </a:r>
                <a:endParaRPr lang="en-US" b="0" dirty="0"/>
              </a:p>
              <a:p>
                <a:r>
                  <a:rPr lang="en-US" dirty="0"/>
                  <a:t>If we had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 expected number of collisions when we hash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by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would be of merely theoretical interest if we could not generate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There’s a simple technique, not efficient enough to be practical</a:t>
                </a:r>
              </a:p>
              <a:p>
                <a:pPr lvl="1"/>
                <a:r>
                  <a:rPr lang="en-US" dirty="0"/>
                  <a:t>More practical versions follow the same idea</a:t>
                </a:r>
              </a:p>
              <a:p>
                <a:r>
                  <a:rPr lang="en-US" dirty="0"/>
                  <a:t>Now assume the inputs/outputs are 4 bit numbers/3 bit numbers respectively, i.e. inputs: 0-15, outputs: 0-7</a:t>
                </a:r>
              </a:p>
              <a:p>
                <a:r>
                  <a:rPr lang="en-US" dirty="0"/>
                  <a:t>We will randomly generate a 3x4 array of bits, and hash by ‘multiplying’ the input by this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1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multiply using AND, and we add using parity</a:t>
                </a:r>
              </a:p>
              <a:p>
                <a:pPr lvl="1"/>
                <a:r>
                  <a:rPr lang="en-US" dirty="0"/>
                  <a:t>Technically this is mod 2 arithmetic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13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There is an important underlying idea here</a:t>
                </a:r>
              </a:p>
              <a:p>
                <a:pPr lvl="1"/>
                <a:r>
                  <a:rPr lang="en-US" dirty="0"/>
                  <a:t>Shows up surprisingly often</a:t>
                </a:r>
              </a:p>
              <a:p>
                <a:r>
                  <a:rPr lang="en-US" dirty="0"/>
                  <a:t>Suppose we throw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balls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bins</a:t>
                </a:r>
              </a:p>
              <a:p>
                <a:pPr lvl="1"/>
                <a:r>
                  <a:rPr lang="en-US" dirty="0"/>
                  <a:t>Where for each ball we pick a bin at random</a:t>
                </a:r>
              </a:p>
              <a:p>
                <a:pPr lvl="1"/>
                <a:r>
                  <a:rPr lang="en-US" dirty="0"/>
                  <a:t>How big  should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so that with probability &gt; ½ there are no collisions?</a:t>
                </a:r>
              </a:p>
              <a:p>
                <a:pPr lvl="1"/>
                <a:r>
                  <a:rPr lang="en-US" dirty="0"/>
                  <a:t>This is the opposite of the birthday paradox </a:t>
                </a:r>
              </a:p>
              <a:p>
                <a:r>
                  <a:rPr lang="en-US" dirty="0"/>
                  <a:t>Answer: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to avoid collisions with probability ½ we need our hash table to be about the square of the number of elements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2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 from 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this to create a perfect hash function</a:t>
                </a:r>
              </a:p>
              <a:p>
                <a:r>
                  <a:rPr lang="en-US" dirty="0"/>
                  <a:t>Generate a random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Technically, from a universal family (like binary matrices)</a:t>
                </a:r>
              </a:p>
              <a:p>
                <a:r>
                  <a:rPr lang="en-US" dirty="0"/>
                  <a:t>Use a “big enough” hash table, from before	</a:t>
                </a:r>
              </a:p>
              <a:p>
                <a:pPr lvl="1"/>
                <a:r>
                  <a:rPr lang="en-US" dirty="0"/>
                  <a:t>I.e., size is square of the number of elements</a:t>
                </a:r>
              </a:p>
              <a:p>
                <a:r>
                  <a:rPr lang="en-US" dirty="0"/>
                  <a:t>Then the chance of a collision is &lt; ½ </a:t>
                </a:r>
              </a:p>
              <a:p>
                <a:r>
                  <a:rPr lang="en-US" dirty="0"/>
                  <a:t>In expectation we do this twice to get a perfect hash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4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string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one string (“pattern”) in another</a:t>
                </a:r>
              </a:p>
              <a:p>
                <a:pPr lvl="1"/>
                <a:r>
                  <a:rPr lang="en-US" dirty="0"/>
                  <a:t>Naively we repeatedly shift the pattern</a:t>
                </a:r>
              </a:p>
              <a:p>
                <a:pPr lvl="1"/>
                <a:r>
                  <a:rPr lang="en-US" dirty="0"/>
                  <a:t>Example: To find “</a:t>
                </a:r>
                <a:r>
                  <a:rPr lang="en-US" dirty="0" err="1"/>
                  <a:t>greg</a:t>
                </a:r>
                <a:r>
                  <a:rPr lang="en-US" dirty="0"/>
                  <a:t>” in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we compare </a:t>
                </a:r>
                <a:r>
                  <a:rPr lang="en-US" dirty="0" err="1"/>
                  <a:t>greg</a:t>
                </a:r>
                <a:r>
                  <a:rPr lang="en-US" dirty="0"/>
                  <a:t> against “rich”, “</a:t>
                </a:r>
                <a:r>
                  <a:rPr lang="en-US" dirty="0" err="1"/>
                  <a:t>icha</a:t>
                </a:r>
                <a:r>
                  <a:rPr lang="en-US" dirty="0"/>
                  <a:t>”, “char”, etc. (‘shingles’ at the word level)</a:t>
                </a:r>
              </a:p>
              <a:p>
                <a:r>
                  <a:rPr lang="en-US" dirty="0"/>
                  <a:t>Instead let’s use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first compare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greg</a:t>
                </a:r>
                <a:r>
                  <a:rPr lang="en-US" dirty="0"/>
                  <a:t>”)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(“rich”),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icha</a:t>
                </a:r>
                <a:r>
                  <a:rPr lang="en-US" dirty="0"/>
                  <a:t>”), etc.</a:t>
                </a:r>
              </a:p>
              <a:p>
                <a:r>
                  <a:rPr lang="en-US" dirty="0"/>
                  <a:t>Only if the hash values are equal do we look at the string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(but 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 of course!)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4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make this computationally efficient we need a special kind of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we go through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looking for “</a:t>
                </a:r>
                <a:r>
                  <a:rPr lang="en-US" dirty="0" err="1"/>
                  <a:t>greg</a:t>
                </a:r>
                <a:r>
                  <a:rPr lang="en-US" dirty="0"/>
                  <a:t>” we will be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on consecutive strings of the same length</a:t>
                </a:r>
              </a:p>
              <a:p>
                <a:r>
                  <a:rPr lang="en-US" dirty="0"/>
                  <a:t>There are clever ways to do this, but to get the flavor of them here is a naïve way that mostly works</a:t>
                </a:r>
              </a:p>
              <a:p>
                <a:pPr lvl="1"/>
                <a:r>
                  <a:rPr lang="en-US" dirty="0"/>
                  <a:t>Take the ASCII values of all the characters and multiply them</a:t>
                </a:r>
              </a:p>
              <a:p>
                <a:pPr lvl="1"/>
                <a:r>
                  <a:rPr lang="en-US" dirty="0"/>
                  <a:t>Reduce this modulo something reasonable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average on the duck problem (reductions) was by far the lowest on the prelim</a:t>
            </a:r>
          </a:p>
          <a:p>
            <a:r>
              <a:rPr lang="en-US" dirty="0"/>
              <a:t>This is core CS material</a:t>
            </a:r>
          </a:p>
          <a:p>
            <a:pPr lvl="1"/>
            <a:r>
              <a:rPr lang="en-US" dirty="0"/>
              <a:t>Dynamic programming, NP completeness, hashing</a:t>
            </a:r>
          </a:p>
          <a:p>
            <a:pPr lvl="1"/>
            <a:r>
              <a:rPr lang="en-US" dirty="0"/>
              <a:t>The other hard problem (MST) was not core</a:t>
            </a:r>
          </a:p>
          <a:p>
            <a:r>
              <a:rPr lang="en-US" dirty="0"/>
              <a:t>A duck problem will be on the final exam</a:t>
            </a:r>
          </a:p>
          <a:p>
            <a:r>
              <a:rPr lang="en-US" dirty="0"/>
              <a:t>Today we’re going to go over this again</a:t>
            </a:r>
          </a:p>
          <a:p>
            <a:pPr lvl="1"/>
            <a:r>
              <a:rPr lang="en-US" dirty="0"/>
              <a:t>Bring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tables (DHT)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, etc.</a:t>
            </a:r>
          </a:p>
          <a:p>
            <a:r>
              <a:rPr lang="en-US" dirty="0"/>
              <a:t>Given a file name and its data, store/retrieve it in a network</a:t>
            </a:r>
          </a:p>
          <a:p>
            <a:r>
              <a:rPr lang="en-US" dirty="0"/>
              <a:t>Compute the hash of the file name</a:t>
            </a:r>
          </a:p>
          <a:p>
            <a:r>
              <a:rPr lang="en-US" dirty="0"/>
              <a:t>This maps to a particular server, which holds the file</a:t>
            </a:r>
          </a:p>
          <a:p>
            <a:r>
              <a:rPr lang="en-US" dirty="0"/>
              <a:t>Sounds good! Until the file you want is on a machine that is not responding…</a:t>
            </a:r>
          </a:p>
          <a:p>
            <a:pPr lvl="1"/>
            <a:r>
              <a:rPr lang="en-US" dirty="0"/>
              <a:t>But is this a real issue? Aren’t computers pretty reliable?</a:t>
            </a:r>
          </a:p>
        </p:txBody>
      </p:sp>
    </p:spTree>
    <p:extLst>
      <p:ext uri="{BB962C8B-B14F-4D97-AF65-F5344CB8AC3E}">
        <p14:creationId xmlns:p14="http://schemas.microsoft.com/office/powerpoint/2010/main" val="382561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datacenter numbers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In each cluster's first year, it's typical that:</a:t>
            </a:r>
          </a:p>
          <a:p>
            <a:pPr lvl="1"/>
            <a:r>
              <a:rPr lang="en-US" i="1" dirty="0"/>
              <a:t>1,000 individual machine failures will occur; </a:t>
            </a:r>
          </a:p>
          <a:p>
            <a:pPr lvl="1"/>
            <a:r>
              <a:rPr lang="en-US" i="1" dirty="0"/>
              <a:t>thousands of hard drive failures will occur; </a:t>
            </a:r>
          </a:p>
          <a:p>
            <a:pPr lvl="1"/>
            <a:r>
              <a:rPr lang="en-US" i="1" dirty="0"/>
              <a:t>one power distribution unit will fail, bringing down 500 to 1,000 machines for about 6 hours; </a:t>
            </a:r>
          </a:p>
          <a:p>
            <a:pPr lvl="1"/>
            <a:r>
              <a:rPr lang="en-US" i="1" dirty="0"/>
              <a:t>20 racks will fail, each time causing 40 to 80 machines to vanish from the network; </a:t>
            </a:r>
          </a:p>
          <a:p>
            <a:pPr lvl="1"/>
            <a:r>
              <a:rPr lang="en-US" i="1" dirty="0"/>
              <a:t>5 racks will "go wonky," with half their network packets missing in action; </a:t>
            </a:r>
          </a:p>
          <a:p>
            <a:pPr lvl="1"/>
            <a:r>
              <a:rPr lang="en-US" i="1" dirty="0"/>
              <a:t>The cluster will have to be rewired once, affecting 5 percent of the machines at any given moment over a 2-day span. </a:t>
            </a:r>
          </a:p>
          <a:p>
            <a:pPr lvl="1"/>
            <a:r>
              <a:rPr lang="en-US" i="1" dirty="0"/>
              <a:t>About a 50 percent chance that the cluster will overheat, taking down most of the servers in less than 5 minutes and taking 1 to 2 days to recover.</a:t>
            </a:r>
          </a:p>
          <a:p>
            <a:r>
              <a:rPr lang="en-US" dirty="0"/>
              <a:t>Jeff Dean, “</a:t>
            </a:r>
            <a:r>
              <a:rPr lang="en-US" dirty="0">
                <a:hlinkClick r:id="rId2"/>
              </a:rPr>
              <a:t>Google spotlights data center inner workings</a:t>
            </a:r>
            <a:r>
              <a:rPr lang="en-US" dirty="0"/>
              <a:t>”, CNET May 2008</a:t>
            </a:r>
          </a:p>
        </p:txBody>
      </p:sp>
      <p:pic>
        <p:nvPicPr>
          <p:cNvPr id="1026" name="Picture 2" descr="Image result for google data center">
            <a:extLst>
              <a:ext uri="{FF2B5EF4-FFF2-40B4-BE49-F238E27FC236}">
                <a16:creationId xmlns:a16="http://schemas.microsoft.com/office/drawing/2014/main" id="{57BA5575-C66A-4EED-BD76-14665F1A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48" y="5496054"/>
            <a:ext cx="242592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 center">
            <a:extLst>
              <a:ext uri="{FF2B5EF4-FFF2-40B4-BE49-F238E27FC236}">
                <a16:creationId xmlns:a16="http://schemas.microsoft.com/office/drawing/2014/main" id="{C695411F-FEDF-4037-89C0-32280C8B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60" y="5496054"/>
            <a:ext cx="189441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filename to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the result of a hash function is a large number</a:t>
            </a:r>
          </a:p>
          <a:p>
            <a:pPr lvl="1"/>
            <a:r>
              <a:rPr lang="en-US" dirty="0"/>
              <a:t>SHA-1 produces 160 bits (not secure!)</a:t>
            </a:r>
          </a:p>
          <a:p>
            <a:r>
              <a:rPr lang="en-US" dirty="0"/>
              <a:t>Map into servers with modular arithmetic</a:t>
            </a:r>
          </a:p>
          <a:p>
            <a:pPr lvl="1"/>
            <a:r>
              <a:rPr lang="en-US" dirty="0"/>
              <a:t>Reminder: 4 + 7 = 1 (mod 10)</a:t>
            </a:r>
          </a:p>
          <a:p>
            <a:pPr lvl="1"/>
            <a:r>
              <a:rPr lang="en-US" dirty="0"/>
              <a:t>Mod with powers of 2 is just the low-order bits</a:t>
            </a:r>
          </a:p>
          <a:p>
            <a:r>
              <a:rPr lang="en-US" dirty="0"/>
              <a:t>How do we handle a server crashing or rejoining??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2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Effectively the hash table itself is resized</a:t>
            </a:r>
          </a:p>
          <a:p>
            <a:pPr lvl="1"/>
            <a:r>
              <a:rPr lang="en-US" dirty="0"/>
              <a:t>Note that this is an important operation in general!</a:t>
            </a:r>
          </a:p>
          <a:p>
            <a:r>
              <a:rPr lang="en-US" dirty="0"/>
              <a:t>With naïve hash functions, resizing is a disaster</a:t>
            </a:r>
          </a:p>
          <a:p>
            <a:pPr lvl="1"/>
            <a:r>
              <a:rPr lang="en-US" dirty="0"/>
              <a:t>Everything needs to be shuffled between buckets/servers</a:t>
            </a:r>
          </a:p>
          <a:p>
            <a:r>
              <a:rPr lang="en-US" dirty="0"/>
              <a:t>Key idea is to give add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Traditional hash functions are stateless/functional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convert the output of our hash function into a circle</a:t>
            </a:r>
          </a:p>
          <a:p>
            <a:pPr lvl="1"/>
            <a:r>
              <a:rPr lang="en-US" dirty="0"/>
              <a:t>For example, using the low-order 8 bits of SHA-1 </a:t>
            </a:r>
          </a:p>
          <a:p>
            <a:r>
              <a:rPr lang="en-US" dirty="0"/>
              <a:t>We map both servers and data onto the circle</a:t>
            </a:r>
          </a:p>
          <a:p>
            <a:pPr lvl="1"/>
            <a:r>
              <a:rPr lang="en-US" dirty="0"/>
              <a:t>For a server, hash of IP address or something similar</a:t>
            </a:r>
          </a:p>
          <a:p>
            <a:r>
              <a:rPr lang="en-US" dirty="0"/>
              <a:t>Data is stored in the “next” server on the circle</a:t>
            </a:r>
          </a:p>
          <a:p>
            <a:pPr lvl="1"/>
            <a:r>
              <a:rPr lang="en-US" dirty="0"/>
              <a:t>By convention we will move clockwise</a:t>
            </a:r>
          </a:p>
          <a:p>
            <a:pPr lvl="7"/>
            <a:endParaRPr lang="en-US" dirty="0"/>
          </a:p>
          <a:p>
            <a:pPr marL="3200400" lvl="7" indent="0">
              <a:buNone/>
            </a:pPr>
            <a:r>
              <a:rPr lang="en-US" sz="1400" dirty="0"/>
              <a:t>Figure from </a:t>
            </a:r>
            <a:r>
              <a:rPr lang="en-US" sz="1400" dirty="0" err="1">
                <a:hlinkClick r:id="rId2" tooltip="Bruce Maggs"/>
              </a:rPr>
              <a:t>Maggs</a:t>
            </a:r>
            <a:r>
              <a:rPr lang="en-US" sz="1400" dirty="0">
                <a:hlinkClick r:id="rId2" tooltip="Bruce Maggs"/>
              </a:rPr>
              <a:t>, Bruce M.</a:t>
            </a:r>
            <a:r>
              <a:rPr lang="en-US" sz="1400" dirty="0"/>
              <a:t>; </a:t>
            </a:r>
            <a:r>
              <a:rPr lang="en-US" sz="1400" dirty="0" err="1">
                <a:hlinkClick r:id="rId3" tooltip="Ramesh Sitaraman"/>
              </a:rPr>
              <a:t>Sitaraman</a:t>
            </a:r>
            <a:r>
              <a:rPr lang="en-US" sz="1400" dirty="0">
                <a:hlinkClick r:id="rId3" tooltip="Ramesh Sitaraman"/>
              </a:rPr>
              <a:t>, Ramesh K.</a:t>
            </a:r>
            <a:r>
              <a:rPr lang="en-US" sz="1400" dirty="0"/>
              <a:t> (July 2015), </a:t>
            </a:r>
            <a:r>
              <a:rPr lang="en-US" sz="1400" dirty="0">
                <a:hlinkClick r:id="rId4"/>
              </a:rPr>
              <a:t>"Algorithmic nuggets in content delivery"</a:t>
            </a:r>
            <a:r>
              <a:rPr lang="en-US" sz="1400" dirty="0"/>
              <a:t> (PDF), </a:t>
            </a:r>
            <a:r>
              <a:rPr lang="en-US" sz="1400" i="1" dirty="0"/>
              <a:t>SIGCOMM Computer Communication Review</a:t>
            </a:r>
            <a:r>
              <a:rPr lang="en-US" sz="1400" dirty="0"/>
              <a:t>, New York, NY, USA,</a:t>
            </a:r>
            <a:r>
              <a:rPr lang="en-US" sz="1400" b="1" dirty="0"/>
              <a:t>45</a:t>
            </a:r>
            <a:r>
              <a:rPr lang="en-US" sz="1400" dirty="0"/>
              <a:t> (3): 52–66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into the circle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432" y="2317730"/>
            <a:ext cx="2808922" cy="23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1,2,3,4 stored on computers A,B</a:t>
            </a:r>
          </a:p>
          <a:p>
            <a:r>
              <a:rPr lang="en-US" dirty="0"/>
              <a:t>Servers-&gt;data (good quiz/exam question):</a:t>
            </a:r>
          </a:p>
          <a:p>
            <a:pPr marL="457200" lvl="1" indent="0">
              <a:buNone/>
            </a:pPr>
            <a:r>
              <a:rPr lang="en-US" dirty="0"/>
              <a:t>A-&gt;1,4</a:t>
            </a:r>
          </a:p>
          <a:p>
            <a:pPr marL="457200" lvl="1" indent="0">
              <a:buNone/>
            </a:pPr>
            <a:r>
              <a:rPr lang="en-US" dirty="0"/>
              <a:t>B-&gt;2</a:t>
            </a:r>
          </a:p>
          <a:p>
            <a:pPr marL="457200" lvl="1" indent="0">
              <a:buNone/>
            </a:pPr>
            <a:r>
              <a:rPr lang="en-US" dirty="0"/>
              <a:t>C-&gt;3</a:t>
            </a:r>
          </a:p>
          <a:p>
            <a:r>
              <a:rPr lang="en-US" dirty="0"/>
              <a:t>If C crashes, we just move 3 to A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			Diagram taken from </a:t>
            </a:r>
            <a:r>
              <a:rPr lang="en-US" dirty="0">
                <a:hlinkClick r:id="rId2"/>
              </a:rPr>
              <a:t>Tom White</a:t>
            </a:r>
            <a:r>
              <a:rPr lang="en-US" dirty="0"/>
              <a:t> based on </a:t>
            </a:r>
            <a:r>
              <a:rPr lang="en-US" dirty="0">
                <a:hlinkClick r:id="rId3"/>
              </a:rPr>
              <a:t>original article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http://2.bp.blogspot.com/_IhqEHw4_Ick/Rz9cjSPnAEI/AAAAAAAAAA4/hc2tot8SWVw/s400/consistent_hashin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11" y="1681607"/>
            <a:ext cx="3684905" cy="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Gracefully adding/removing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server D after C crashes</a:t>
            </a:r>
          </a:p>
          <a:p>
            <a:pPr lvl="1"/>
            <a:r>
              <a:rPr lang="en-US" dirty="0"/>
              <a:t>Takes 3,4 from A</a:t>
            </a:r>
          </a:p>
          <a:p>
            <a:r>
              <a:rPr lang="en-US" dirty="0"/>
              <a:t>Servers-&gt;data:</a:t>
            </a:r>
          </a:p>
          <a:p>
            <a:pPr marL="457200" lvl="1" indent="0">
              <a:buNone/>
            </a:pPr>
            <a:r>
              <a:rPr lang="en-US" dirty="0"/>
              <a:t>A-&gt;1</a:t>
            </a:r>
          </a:p>
          <a:p>
            <a:pPr marL="457200" lvl="1" indent="0">
              <a:buNone/>
            </a:pPr>
            <a:r>
              <a:rPr lang="en-US" dirty="0"/>
              <a:t>B-&gt;2</a:t>
            </a:r>
          </a:p>
          <a:p>
            <a:pPr marL="457200" lvl="1" indent="0">
              <a:buNone/>
            </a:pPr>
            <a:r>
              <a:rPr lang="en-US" dirty="0"/>
              <a:t>D-&gt;3,4</a:t>
            </a:r>
          </a:p>
          <a:p>
            <a:r>
              <a:rPr lang="en-US" dirty="0"/>
              <a:t>This is a lot faster!</a:t>
            </a:r>
          </a:p>
          <a:p>
            <a:pPr lvl="1"/>
            <a:r>
              <a:rPr lang="en-US" dirty="0"/>
              <a:t>Naively, going from 3 to 4 servers moves 75% of data</a:t>
            </a:r>
          </a:p>
          <a:p>
            <a:pPr lvl="1"/>
            <a:r>
              <a:rPr lang="en-US" dirty="0"/>
              <a:t>With consistent hashing we move 25% of data</a:t>
            </a:r>
          </a:p>
          <a:p>
            <a:pPr lvl="1"/>
            <a:r>
              <a:rPr lang="en-US" dirty="0"/>
              <a:t>Advantage gets even larger for more servers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1900" dirty="0"/>
              <a:t>						                                                    Diagram taken from </a:t>
            </a:r>
            <a:r>
              <a:rPr lang="en-US" sz="1900" dirty="0">
                <a:hlinkClick r:id="rId2"/>
              </a:rPr>
              <a:t>Tom White</a:t>
            </a:r>
            <a:r>
              <a:rPr lang="en-US" sz="1900" dirty="0"/>
              <a:t> based on </a:t>
            </a:r>
            <a:r>
              <a:rPr lang="en-US" sz="1900" dirty="0">
                <a:hlinkClick r:id="rId3"/>
              </a:rPr>
              <a:t>original article</a:t>
            </a:r>
            <a:endParaRPr lang="en-US" sz="1900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098" name="Picture 2" descr="http://4.bp.blogspot.com/_IhqEHw4_Ick/Rz9cwyPnAFI/AAAAAAAAABA/aW5zxmOIIN0/s400/consistent_hashing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27" y="1931225"/>
            <a:ext cx="3460508" cy="31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consistent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a uniform hash function, lots of them aren’t</a:t>
                </a:r>
              </a:p>
              <a:p>
                <a:r>
                  <a:rPr lang="en-US" dirty="0"/>
                  <a:t>Typically make replicas of servers for load balancing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replicas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servers for theoretical reasons</a:t>
                </a:r>
              </a:p>
              <a:p>
                <a:pPr lvl="1"/>
                <a:r>
                  <a:rPr lang="en-US" dirty="0"/>
                  <a:t>Can also replicate data items if they are popular</a:t>
                </a:r>
              </a:p>
              <a:p>
                <a:r>
                  <a:rPr lang="en-US" dirty="0"/>
                  <a:t>Typically store a list of nearby nodes for redundancy</a:t>
                </a:r>
              </a:p>
              <a:p>
                <a:r>
                  <a:rPr lang="en-US" dirty="0"/>
                  <a:t>Note that the data still needs to move after a crash</a:t>
                </a:r>
              </a:p>
              <a:p>
                <a:r>
                  <a:rPr lang="en-US" dirty="0"/>
                  <a:t>Store the servers in a BST to efficiently find successor</a:t>
                </a:r>
              </a:p>
              <a:p>
                <a:pPr lvl="1"/>
                <a:r>
                  <a:rPr lang="en-US" dirty="0"/>
                  <a:t>This requires global knowledge about the servers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942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popular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can have its own hash function</a:t>
            </a:r>
          </a:p>
          <a:p>
            <a:r>
              <a:rPr lang="en-US" dirty="0"/>
              <a:t>Basically, it’s view of the unit circle</a:t>
            </a:r>
          </a:p>
          <a:p>
            <a:r>
              <a:rPr lang="en-US" dirty="0"/>
              <a:t>Ensures that you are very unlikely to have 2 popular objects share the same server</a:t>
            </a:r>
          </a:p>
        </p:txBody>
      </p:sp>
    </p:spTree>
    <p:extLst>
      <p:ext uri="{BB962C8B-B14F-4D97-AF65-F5344CB8AC3E}">
        <p14:creationId xmlns:p14="http://schemas.microsoft.com/office/powerpoint/2010/main" val="13434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E20A-FADC-4F20-978F-64F6972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C83E-8546-48C7-9B80-6DF7216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 to prove hardness</a:t>
            </a:r>
          </a:p>
          <a:p>
            <a:r>
              <a:rPr lang="en-US" dirty="0"/>
              <a:t>Lower bounds</a:t>
            </a:r>
          </a:p>
          <a:p>
            <a:r>
              <a:rPr lang="en-US" dirty="0"/>
              <a:t>Example problems</a:t>
            </a:r>
          </a:p>
          <a:p>
            <a:r>
              <a:rPr lang="en-US" dirty="0"/>
              <a:t>Universal and perfect hashing</a:t>
            </a:r>
          </a:p>
          <a:p>
            <a:r>
              <a:rPr lang="en-US" dirty="0"/>
              <a:t>String search with hashing</a:t>
            </a:r>
          </a:p>
          <a:p>
            <a:r>
              <a:rPr lang="en-US" dirty="0"/>
              <a:t>Distributed hash tables</a:t>
            </a:r>
          </a:p>
        </p:txBody>
      </p:sp>
    </p:spTree>
    <p:extLst>
      <p:ext uri="{BB962C8B-B14F-4D97-AF65-F5344CB8AC3E}">
        <p14:creationId xmlns:p14="http://schemas.microsoft.com/office/powerpoint/2010/main" val="31709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Turning one problem into another is incredibly powerful</a:t>
            </a:r>
          </a:p>
          <a:p>
            <a:r>
              <a:rPr lang="en-US" dirty="0"/>
              <a:t>Often to make a problem easy</a:t>
            </a:r>
          </a:p>
          <a:p>
            <a:pPr lvl="1"/>
            <a:r>
              <a:rPr lang="en-US" dirty="0"/>
              <a:t>PageRank, intelligent scissors, etc.</a:t>
            </a:r>
          </a:p>
          <a:p>
            <a:pPr lvl="1"/>
            <a:r>
              <a:rPr lang="en-US" dirty="0"/>
              <a:t>Most of the ‘greatest hits’ in CS</a:t>
            </a:r>
          </a:p>
          <a:p>
            <a:r>
              <a:rPr lang="en-US" dirty="0"/>
              <a:t>Sometimes to show a problem is hard</a:t>
            </a:r>
          </a:p>
          <a:p>
            <a:pPr lvl="1"/>
            <a:r>
              <a:rPr lang="en-US" dirty="0"/>
              <a:t>NP-hardness or lower bounds</a:t>
            </a:r>
          </a:p>
          <a:p>
            <a:pPr lvl="1"/>
            <a:r>
              <a:rPr lang="en-US" dirty="0"/>
              <a:t>Utility is not quite as obvious but it’s still important</a:t>
            </a:r>
          </a:p>
        </p:txBody>
      </p:sp>
    </p:spTree>
    <p:extLst>
      <p:ext uri="{BB962C8B-B14F-4D97-AF65-F5344CB8AC3E}">
        <p14:creationId xmlns:p14="http://schemas.microsoft.com/office/powerpoint/2010/main" val="792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Traveling Salesman Problem</a:t>
            </a: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33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Given a list of cities and the distances between each pair of cities, what is the shortest possible route that visits each city and returns to the origin city?</a:t>
            </a:r>
            <a:endParaRPr>
              <a:solidFill>
                <a:srgbClr val="FFFFFF"/>
              </a:solidFill>
            </a:endParaRPr>
          </a:p>
          <a:p>
            <a:pPr lvl="1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decision version is whether there exists a route whose total distance is no greater than </a:t>
            </a:r>
            <a:r>
              <a:rPr lang="en" i="1">
                <a:solidFill>
                  <a:srgbClr val="FFFF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415433" y="2713333"/>
            <a:ext cx="11360800" cy="3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 defTabSz="121917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Seems awfully similar to Hamiltonian cycle</a:t>
            </a:r>
            <a:endParaRPr sz="2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They’re both graph problems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They’re both looking for cycles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Biggest difference seems to be the edge weights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Idea: we know Hamiltonian cycle is NP-complete. If we can reduce Hamiltonian cycle to Traveling Salesman Problem, we’ll know TSP is NP-complete as well.</a:t>
            </a:r>
            <a:endParaRPr sz="2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Intuitively: we know Hamiltonian cycle is hard. If it’s easy to take the solution to TSP and determine a solution for Hamiltonian, that must mean TSP is hard too.</a:t>
            </a:r>
            <a:endParaRPr sz="1867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4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can efficiently solve the duck problem by using the rabbit problem as our key subroutine</a:t>
            </a:r>
          </a:p>
          <a:p>
            <a:r>
              <a:rPr lang="en-US" dirty="0"/>
              <a:t>What follows from this?</a:t>
            </a:r>
          </a:p>
          <a:p>
            <a:pPr lvl="1"/>
            <a:r>
              <a:rPr lang="en-US" dirty="0"/>
              <a:t>What if we knew that the duck problem was NP hard?</a:t>
            </a:r>
          </a:p>
          <a:p>
            <a:pPr lvl="1"/>
            <a:r>
              <a:rPr lang="en-US" dirty="0"/>
              <a:t>What if we knew that the duck problem could not be solved in polynomial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0D91-384A-457B-9A21-07AB7638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in the other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83D8-9AFC-41DC-82C4-DABB67F7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knew that there was a polynomial time duck problem algorithm. </a:t>
            </a:r>
          </a:p>
          <a:p>
            <a:pPr lvl="1"/>
            <a:r>
              <a:rPr lang="en-US" dirty="0"/>
              <a:t>We cam do this if we had a polynomial time rabbit algorithm</a:t>
            </a:r>
          </a:p>
          <a:p>
            <a:r>
              <a:rPr lang="en-US" dirty="0"/>
              <a:t>What does this tell us about the rabbit problem?</a:t>
            </a:r>
          </a:p>
          <a:p>
            <a:r>
              <a:rPr lang="en-US" dirty="0"/>
              <a:t>Can you write a sorting algorithm that calls SAT? Or TSP?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A63-70F2-4FC2-818A-0A6C576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 (reductions)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A85-2BCC-448F-9784-BC2523D4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rabbit is in P. Show duck is in P.</a:t>
            </a:r>
          </a:p>
          <a:p>
            <a:r>
              <a:rPr lang="en-US" dirty="0"/>
              <a:t>Assume rabbit is NP-hard. Show duck is NP-hard. </a:t>
            </a:r>
          </a:p>
          <a:p>
            <a:r>
              <a:rPr lang="en-US" dirty="0"/>
              <a:t>Assume rabbit is NP-complete. Show duck is NP-complete.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0A91-9882-4751-BBCD-CE93C81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</a:p>
        </p:txBody>
      </p:sp>
      <p:pic>
        <p:nvPicPr>
          <p:cNvPr id="4" name="Picture 2" descr="Image result for convex shape">
            <a:extLst>
              <a:ext uri="{FF2B5EF4-FFF2-40B4-BE49-F238E27FC236}">
                <a16:creationId xmlns:a16="http://schemas.microsoft.com/office/drawing/2014/main" id="{7A5BA5F5-D103-4DBC-A25F-1B362B6B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2" y="1811189"/>
            <a:ext cx="5929477" cy="2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5F682-E612-4BAE-B51C-37B3CD64F417}"/>
              </a:ext>
            </a:extLst>
          </p:cNvPr>
          <p:cNvSpPr txBox="1"/>
          <p:nvPr/>
        </p:nvSpPr>
        <p:spPr>
          <a:xfrm>
            <a:off x="9354207" y="2577455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Figure source</a:t>
            </a:r>
            <a:endParaRPr lang="en-US" dirty="0"/>
          </a:p>
        </p:txBody>
      </p:sp>
      <p:pic>
        <p:nvPicPr>
          <p:cNvPr id="2050" name="Picture 2" descr="Image result for convex hull">
            <a:extLst>
              <a:ext uri="{FF2B5EF4-FFF2-40B4-BE49-F238E27FC236}">
                <a16:creationId xmlns:a16="http://schemas.microsoft.com/office/drawing/2014/main" id="{0862AEE5-3AD3-4151-B4C0-AA8B9017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33" y="4344987"/>
            <a:ext cx="5761136" cy="2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C8997-0662-49C5-B75E-FC3D275888DF}"/>
              </a:ext>
            </a:extLst>
          </p:cNvPr>
          <p:cNvSpPr txBox="1"/>
          <p:nvPr/>
        </p:nvSpPr>
        <p:spPr>
          <a:xfrm>
            <a:off x="9354207" y="5182310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Figure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48202</TotalTime>
  <Words>2056</Words>
  <Application>Microsoft Office PowerPoint</Application>
  <PresentationFormat>Widescreen</PresentationFormat>
  <Paragraphs>236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Presentation2</vt:lpstr>
      <vt:lpstr>Simple Dark</vt:lpstr>
      <vt:lpstr>CS5112: Algorithms and Data Structures for Applications</vt:lpstr>
      <vt:lpstr>Administrivia</vt:lpstr>
      <vt:lpstr>Lecture outline</vt:lpstr>
      <vt:lpstr>Reduction key ideas</vt:lpstr>
      <vt:lpstr>Traveling Salesman Problem</vt:lpstr>
      <vt:lpstr>Example reduction</vt:lpstr>
      <vt:lpstr>Going in the other direction</vt:lpstr>
      <vt:lpstr>Example problems (reductions)</vt:lpstr>
      <vt:lpstr>Convex hull problem</vt:lpstr>
      <vt:lpstr>Convex hull lower bound</vt:lpstr>
      <vt:lpstr>Example problems (lower bounds)</vt:lpstr>
      <vt:lpstr>Universal and perfect hashing</vt:lpstr>
      <vt:lpstr>Universal hashing</vt:lpstr>
      <vt:lpstr>Universal hashing by matrix multiplication</vt:lpstr>
      <vt:lpstr>Universal hashing example</vt:lpstr>
      <vt:lpstr>Balls into bins</vt:lpstr>
      <vt:lpstr>Perfect hashing from universal hashing</vt:lpstr>
      <vt:lpstr>Rabin-Karp string search</vt:lpstr>
      <vt:lpstr>Rolling hash functions</vt:lpstr>
      <vt:lpstr>Distributed hash tables (DHT)</vt:lpstr>
      <vt:lpstr>Google datacenter numbers (2008)</vt:lpstr>
      <vt:lpstr>From filename to processor</vt:lpstr>
      <vt:lpstr>Consistent hashing</vt:lpstr>
      <vt:lpstr>Hashing into the circle</vt:lpstr>
      <vt:lpstr>Example of consistent hashing</vt:lpstr>
      <vt:lpstr>Gracefully adding/removing a server</vt:lpstr>
      <vt:lpstr>Improving consistent hashing</vt:lpstr>
      <vt:lpstr>Handling popular objects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1096</cp:revision>
  <dcterms:created xsi:type="dcterms:W3CDTF">2013-08-17T21:02:01Z</dcterms:created>
  <dcterms:modified xsi:type="dcterms:W3CDTF">2019-11-13T23:45:22Z</dcterms:modified>
</cp:coreProperties>
</file>