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8"/>
  </p:notesMasterIdLst>
  <p:sldIdLst>
    <p:sldId id="256" r:id="rId2"/>
    <p:sldId id="286" r:id="rId3"/>
    <p:sldId id="257" r:id="rId4"/>
    <p:sldId id="287" r:id="rId5"/>
    <p:sldId id="288" r:id="rId6"/>
    <p:sldId id="289" r:id="rId7"/>
    <p:sldId id="290" r:id="rId8"/>
    <p:sldId id="297" r:id="rId9"/>
    <p:sldId id="291" r:id="rId10"/>
    <p:sldId id="298" r:id="rId11"/>
    <p:sldId id="292" r:id="rId12"/>
    <p:sldId id="293" r:id="rId13"/>
    <p:sldId id="294" r:id="rId14"/>
    <p:sldId id="299" r:id="rId15"/>
    <p:sldId id="295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87101" autoAdjust="0"/>
  </p:normalViewPr>
  <p:slideViewPr>
    <p:cSldViewPr snapToGrid="0">
      <p:cViewPr varScale="1">
        <p:scale>
          <a:sx n="73" d="100"/>
          <a:sy n="73" d="100"/>
        </p:scale>
        <p:origin x="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10/15/2019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10/15/2019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10/15/2019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10/15/2019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10/15/2019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10/15/2019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10/15/2019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10/15/2019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10/15/2019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10/15/2019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10/15/2019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dergroundmathematics.org/glossary/convex-shap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convex-hull-set-1-jarviss-algorithm-or-wrapping/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rajendranjrf/divide-and-conquer-surfing-lower-bound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bc.ca/~liorma/cpsc320/files/sorting-2x2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Some content from: Wikipedia, </a:t>
            </a:r>
            <a:r>
              <a:rPr lang="en-US" sz="2000" dirty="0" err="1">
                <a:solidFill>
                  <a:schemeClr val="tx1"/>
                </a:solidFill>
              </a:rPr>
              <a:t>Abhiram</a:t>
            </a:r>
            <a:r>
              <a:rPr lang="en-US" sz="2000" dirty="0">
                <a:solidFill>
                  <a:schemeClr val="tx1"/>
                </a:solidFill>
              </a:rPr>
              <a:t> Ranade (IIT), Jonathan Backer (UBC)</a:t>
            </a: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Reductions, lower bounds, approximation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0A91-9882-4751-BBCD-CE93C812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Convexity and convex hulls</a:t>
            </a:r>
          </a:p>
        </p:txBody>
      </p:sp>
      <p:pic>
        <p:nvPicPr>
          <p:cNvPr id="4" name="Picture 2" descr="Image result for convex shape">
            <a:extLst>
              <a:ext uri="{FF2B5EF4-FFF2-40B4-BE49-F238E27FC236}">
                <a16:creationId xmlns:a16="http://schemas.microsoft.com/office/drawing/2014/main" id="{7A5BA5F5-D103-4DBC-A25F-1B362B6BD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792" y="1811189"/>
            <a:ext cx="5929477" cy="24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35F682-E612-4BAE-B51C-37B3CD64F417}"/>
              </a:ext>
            </a:extLst>
          </p:cNvPr>
          <p:cNvSpPr txBox="1"/>
          <p:nvPr/>
        </p:nvSpPr>
        <p:spPr>
          <a:xfrm>
            <a:off x="9354207" y="2577455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Figure source</a:t>
            </a:r>
            <a:endParaRPr lang="en-US" dirty="0"/>
          </a:p>
        </p:txBody>
      </p:sp>
      <p:pic>
        <p:nvPicPr>
          <p:cNvPr id="2050" name="Picture 2" descr="Image result for convex hull">
            <a:extLst>
              <a:ext uri="{FF2B5EF4-FFF2-40B4-BE49-F238E27FC236}">
                <a16:creationId xmlns:a16="http://schemas.microsoft.com/office/drawing/2014/main" id="{0862AEE5-3AD3-4151-B4C0-AA8B90173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133" y="4344987"/>
            <a:ext cx="5761136" cy="24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7C8997-0662-49C5-B75E-FC3D275888DF}"/>
              </a:ext>
            </a:extLst>
          </p:cNvPr>
          <p:cNvSpPr txBox="1"/>
          <p:nvPr/>
        </p:nvSpPr>
        <p:spPr>
          <a:xfrm>
            <a:off x="9354207" y="5182310"/>
            <a:ext cx="163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Figure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3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a convex set contains the line between any two points in the set</a:t>
            </a:r>
          </a:p>
          <a:p>
            <a:pPr lvl="1"/>
            <a:r>
              <a:rPr lang="en-US" dirty="0"/>
              <a:t>This captures the intuition about convexity</a:t>
            </a:r>
          </a:p>
          <a:p>
            <a:r>
              <a:rPr lang="en-US" dirty="0"/>
              <a:t>Definition: the convex hull of a set of points is the smallest convex set containing those points</a:t>
            </a:r>
          </a:p>
          <a:p>
            <a:pPr lvl="1"/>
            <a:r>
              <a:rPr lang="en-US" dirty="0"/>
              <a:t>More precisely, the algorithm contains the points on the hull in a specific order (assume counter-clockwise)</a:t>
            </a:r>
          </a:p>
          <a:p>
            <a:r>
              <a:rPr lang="en-US" dirty="0"/>
              <a:t>How fast can we compute the convex hull?</a:t>
            </a:r>
          </a:p>
        </p:txBody>
      </p:sp>
    </p:spTree>
    <p:extLst>
      <p:ext uri="{BB962C8B-B14F-4D97-AF65-F5344CB8AC3E}">
        <p14:creationId xmlns:p14="http://schemas.microsoft.com/office/powerpoint/2010/main" val="353646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via convex hull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you want to sort the positive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convex hull of the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points fall along a parabola</a:t>
                </a:r>
              </a:p>
              <a:p>
                <a:r>
                  <a:rPr lang="en-US" dirty="0"/>
                  <a:t>By computing the convex hull we sort!</a:t>
                </a:r>
              </a:p>
              <a:p>
                <a:pPr lvl="1"/>
                <a:r>
                  <a:rPr lang="en-US" dirty="0"/>
                  <a:t>So we have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lower bound</a:t>
                </a:r>
              </a:p>
              <a:p>
                <a:r>
                  <a:rPr lang="en-US" dirty="0"/>
                  <a:t>Why is it sufficient to consider positive numbers?</a:t>
                </a:r>
              </a:p>
              <a:p>
                <a:r>
                  <a:rPr lang="en-US" dirty="0"/>
                  <a:t>What fact have we skipped over?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64DEF4D-FAC3-402F-8A24-9D0F26AC2B88}"/>
              </a:ext>
            </a:extLst>
          </p:cNvPr>
          <p:cNvGrpSpPr/>
          <p:nvPr/>
        </p:nvGrpSpPr>
        <p:grpSpPr>
          <a:xfrm>
            <a:off x="9315938" y="2493108"/>
            <a:ext cx="2336801" cy="2805630"/>
            <a:chOff x="9315938" y="2493108"/>
            <a:chExt cx="2336801" cy="28056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01" t="31885" r="3445" b="14671"/>
            <a:stretch/>
          </p:blipFill>
          <p:spPr>
            <a:xfrm>
              <a:off x="9315938" y="2493108"/>
              <a:ext cx="2336801" cy="24384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089661" y="4929406"/>
              <a:ext cx="1492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4"/>
                </a:rPr>
                <a:t>Figure source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984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MST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MST problem in 2D</a:t>
                </a:r>
              </a:p>
              <a:p>
                <a:pPr lvl="1"/>
                <a:r>
                  <a:rPr lang="en-US" dirty="0"/>
                  <a:t>Edges exist between any pair of points (complete graph)</a:t>
                </a:r>
              </a:p>
              <a:p>
                <a:pPr lvl="1"/>
                <a:r>
                  <a:rPr lang="en-US" dirty="0"/>
                  <a:t>Weight = Euclidean distance</a:t>
                </a:r>
              </a:p>
              <a:p>
                <a:pPr lvl="1"/>
                <a:r>
                  <a:rPr lang="en-US" dirty="0"/>
                  <a:t>We can use this to sort!</a:t>
                </a:r>
              </a:p>
              <a:p>
                <a:r>
                  <a:rPr lang="en-US" dirty="0"/>
                  <a:t>Suppose you want to sort the numbers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Place these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-axis, i.e. the points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 Euclidean MST contains the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consecutive in sorted order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014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063-A56E-4697-8F27-774A60E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395EC6-D618-4986-9418-7BB840F905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Very advanced topic (many a PhD thesis)</a:t>
                </a:r>
              </a:p>
              <a:p>
                <a:r>
                  <a:rPr lang="en-US" dirty="0"/>
                  <a:t>Often you have an NP-hard problem of computing the best solution under some objective function</a:t>
                </a:r>
              </a:p>
              <a:p>
                <a:pPr lvl="1"/>
                <a:r>
                  <a:rPr lang="en-US" dirty="0"/>
                  <a:t>Such as the cost of a traveling salesman tour, cost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can’t find the best one fast</a:t>
                </a:r>
              </a:p>
              <a:p>
                <a:r>
                  <a:rPr lang="en-US" dirty="0"/>
                  <a:t>Sometimes we can find one nearly as good!</a:t>
                </a:r>
              </a:p>
              <a:p>
                <a:pPr lvl="1"/>
                <a:r>
                  <a:rPr lang="en-US" dirty="0"/>
                  <a:t>Where we can bound how much more expensive it is than the best</a:t>
                </a:r>
              </a:p>
              <a:p>
                <a:r>
                  <a:rPr lang="en-US" dirty="0"/>
                  <a:t>Ideally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395EC6-D618-4986-9418-7BB840F905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25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FE9C-07CA-42C5-AEA0-117348D1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 for metric TSP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8EDC0-72AF-462B-AFDB-3F7700785D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Metric TSP: distances obey triangle inequality</a:t>
                </a:r>
              </a:p>
              <a:p>
                <a:pPr lvl="1"/>
                <a:r>
                  <a:rPr lang="en-US" dirty="0"/>
                  <a:t>I.e., the shortest way to get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to go directly, and not via some other vertex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Still NP-hard to find the optimal tour, call the cost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we can get provable close using MST!</a:t>
                </a:r>
              </a:p>
              <a:p>
                <a:r>
                  <a:rPr lang="en-US" dirty="0"/>
                  <a:t>Deleting an edge from a tour gives us a spanning tree</a:t>
                </a:r>
              </a:p>
              <a:p>
                <a:pPr lvl="1"/>
                <a:r>
                  <a:rPr lang="en-US" dirty="0"/>
                  <a:t>And does not increase the cost</a:t>
                </a:r>
              </a:p>
              <a:p>
                <a:r>
                  <a:rPr lang="en-US" dirty="0"/>
                  <a:t>If the MST has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𝑀𝑆𝑇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8EDC0-72AF-462B-AFDB-3F7700785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7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62BF-3BE5-4D3A-829D-19AD9311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2-approximation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04353-CE84-4CC8-8C8D-7E466A245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an MST</a:t>
                </a:r>
              </a:p>
              <a:p>
                <a:r>
                  <a:rPr lang="en-US" dirty="0"/>
                  <a:t>Double each edge (so we have a multigraph)</a:t>
                </a:r>
              </a:p>
              <a:p>
                <a:r>
                  <a:rPr lang="en-US" dirty="0"/>
                  <a:t>Degree of all vertices is even, so there’s an Euler tour</a:t>
                </a:r>
              </a:p>
              <a:p>
                <a:r>
                  <a:rPr lang="en-US" dirty="0"/>
                  <a:t>Find it in linear time,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𝑀𝑆𝑇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Convert to a TSP solution by skipping previously visited vertices</a:t>
                </a:r>
              </a:p>
              <a:p>
                <a:pPr lvl="1"/>
                <a:r>
                  <a:rPr lang="en-US" dirty="0"/>
                  <a:t>This is where we need the </a:t>
                </a:r>
                <a:r>
                  <a:rPr lang="en-US"/>
                  <a:t>metric assumption</a:t>
                </a:r>
                <a:endParaRPr lang="en-US" dirty="0"/>
              </a:p>
              <a:p>
                <a:r>
                  <a:rPr lang="en-US" dirty="0"/>
                  <a:t>This gives us a TSP solution with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04353-CE84-4CC8-8C8D-7E466A245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02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 </a:t>
            </a:r>
            <a:r>
              <a:rPr lang="en-US" strike="sngStrike" dirty="0"/>
              <a:t>will be recorded “Real Soon Now”</a:t>
            </a:r>
            <a:r>
              <a:rPr lang="en-US" dirty="0"/>
              <a:t> are recorded!</a:t>
            </a:r>
          </a:p>
          <a:p>
            <a:r>
              <a:rPr lang="en-US" dirty="0"/>
              <a:t>HW2 will be out Real Soon Now™</a:t>
            </a:r>
          </a:p>
          <a:p>
            <a:r>
              <a:rPr lang="en-US" dirty="0"/>
              <a:t>Prelim (midterm) date is Wednesday October 23</a:t>
            </a:r>
          </a:p>
          <a:p>
            <a:pPr lvl="1"/>
            <a:r>
              <a:rPr lang="en-US" dirty="0"/>
              <a:t>In class, closed book exam</a:t>
            </a:r>
          </a:p>
          <a:p>
            <a:pPr lvl="1"/>
            <a:r>
              <a:rPr lang="en-US" dirty="0"/>
              <a:t>Review session in class on Monday October 21</a:t>
            </a:r>
          </a:p>
          <a:p>
            <a:pPr lvl="2"/>
            <a:r>
              <a:rPr lang="en-US" dirty="0"/>
              <a:t>Bring your questions!</a:t>
            </a:r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Roles in computer science</a:t>
            </a:r>
          </a:p>
          <a:p>
            <a:r>
              <a:rPr lang="en-US" dirty="0"/>
              <a:t>Lower bounds are hard</a:t>
            </a:r>
          </a:p>
          <a:p>
            <a:r>
              <a:rPr lang="en-US" dirty="0"/>
              <a:t>Sorting lower bound</a:t>
            </a:r>
          </a:p>
          <a:p>
            <a:r>
              <a:rPr lang="en-US" dirty="0"/>
              <a:t>Consequences</a:t>
            </a:r>
          </a:p>
          <a:p>
            <a:r>
              <a:rPr lang="en-US" dirty="0"/>
              <a:t>A 2-approximation algorithm for a TSP variant</a:t>
            </a:r>
          </a:p>
        </p:txBody>
      </p:sp>
    </p:spTree>
    <p:extLst>
      <p:ext uri="{BB962C8B-B14F-4D97-AF65-F5344CB8AC3E}">
        <p14:creationId xmlns:p14="http://schemas.microsoft.com/office/powerpoint/2010/main" val="144482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B186-8EB7-4960-BC19-E30E8ECA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 with reductions?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B2DF9-35CD-4CC1-BB57-F2075B612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 turn one problem into another one</a:t>
            </a:r>
          </a:p>
          <a:p>
            <a:r>
              <a:rPr lang="en-US" dirty="0"/>
              <a:t>Light side: turn a seemingly hard one into an easy one</a:t>
            </a:r>
          </a:p>
          <a:p>
            <a:pPr lvl="1"/>
            <a:r>
              <a:rPr lang="en-US" dirty="0"/>
              <a:t>Many examples!</a:t>
            </a:r>
          </a:p>
          <a:p>
            <a:r>
              <a:rPr lang="en-US" dirty="0"/>
              <a:t>Dark side: show that your seemingly easy problem would also solve problems known to be hard</a:t>
            </a:r>
          </a:p>
          <a:p>
            <a:pPr lvl="1"/>
            <a:r>
              <a:rPr lang="en-US" dirty="0"/>
              <a:t>This is surprisingly useful</a:t>
            </a:r>
          </a:p>
          <a:p>
            <a:r>
              <a:rPr lang="en-US" dirty="0"/>
              <a:t>Beyond ‘uh oh, my problem is NP-hard’</a:t>
            </a:r>
          </a:p>
        </p:txBody>
      </p:sp>
    </p:spTree>
    <p:extLst>
      <p:ext uri="{BB962C8B-B14F-4D97-AF65-F5344CB8AC3E}">
        <p14:creationId xmlns:p14="http://schemas.microsoft.com/office/powerpoint/2010/main" val="97268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E39D-245B-4C75-8506-B81BBDE4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upper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A427A-18AA-4F76-96F5-28F77D1EA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CS we compute worst case upper bounds</a:t>
            </a:r>
          </a:p>
          <a:p>
            <a:pPr lvl="1"/>
            <a:r>
              <a:rPr lang="en-US" dirty="0"/>
              <a:t>Big O and all that</a:t>
            </a:r>
          </a:p>
          <a:p>
            <a:r>
              <a:rPr lang="en-US" dirty="0"/>
              <a:t>Generally pretty useful, consistent with practice</a:t>
            </a:r>
          </a:p>
          <a:p>
            <a:r>
              <a:rPr lang="en-US" dirty="0"/>
              <a:t>We know how to figure out big O complexity</a:t>
            </a:r>
          </a:p>
          <a:p>
            <a:pPr lvl="1"/>
            <a:r>
              <a:rPr lang="en-US" dirty="0"/>
              <a:t>Though specific cases can be difficult to get a tight bound</a:t>
            </a:r>
          </a:p>
          <a:p>
            <a:r>
              <a:rPr lang="en-US" dirty="0"/>
              <a:t>Other options are harder</a:t>
            </a:r>
          </a:p>
          <a:p>
            <a:pPr lvl="1"/>
            <a:r>
              <a:rPr lang="en-US" dirty="0"/>
              <a:t>Average case requires a realistic input distribution</a:t>
            </a:r>
          </a:p>
          <a:p>
            <a:pPr lvl="1"/>
            <a:r>
              <a:rPr lang="en-US" dirty="0"/>
              <a:t>Often gives results that are inconsistent with practice</a:t>
            </a:r>
          </a:p>
        </p:txBody>
      </p:sp>
    </p:spTree>
    <p:extLst>
      <p:ext uri="{BB962C8B-B14F-4D97-AF65-F5344CB8AC3E}">
        <p14:creationId xmlns:p14="http://schemas.microsoft.com/office/powerpoint/2010/main" val="290017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3E01-8C22-4439-954D-964FF61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3BD783-11ED-49F3-B51E-DD2811F3F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Lower bounds are </a:t>
                </a:r>
                <a:r>
                  <a:rPr lang="en-US" b="1" dirty="0"/>
                  <a:t>much</a:t>
                </a:r>
                <a:r>
                  <a:rPr lang="en-US" dirty="0"/>
                  <a:t> harder</a:t>
                </a:r>
              </a:p>
              <a:p>
                <a:r>
                  <a:rPr lang="en-US" dirty="0"/>
                  <a:t>Need to show that NO ALGORITHM can do better</a:t>
                </a:r>
              </a:p>
              <a:p>
                <a:pPr lvl="1"/>
                <a:r>
                  <a:rPr lang="en-US" dirty="0"/>
                  <a:t>Important subtlety: in the worst case</a:t>
                </a:r>
              </a:p>
              <a:p>
                <a:pPr lvl="2"/>
                <a:r>
                  <a:rPr lang="en-US" dirty="0"/>
                  <a:t>Best case can be really fast</a:t>
                </a:r>
              </a:p>
              <a:p>
                <a:pPr lvl="1"/>
                <a:r>
                  <a:rPr lang="en-US" dirty="0"/>
                  <a:t>There is almost always a trivial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lower bound</a:t>
                </a:r>
              </a:p>
              <a:p>
                <a:pPr lvl="2"/>
                <a:r>
                  <a:rPr lang="en-US" dirty="0"/>
                  <a:t>Why? Can you think of an exception?</a:t>
                </a:r>
              </a:p>
              <a:p>
                <a:pPr lvl="2"/>
                <a:r>
                  <a:rPr lang="en-US" dirty="0"/>
                  <a:t>What about the best case?</a:t>
                </a:r>
              </a:p>
              <a:p>
                <a:r>
                  <a:rPr lang="en-US" dirty="0"/>
                  <a:t>Requires a model of computation</a:t>
                </a:r>
              </a:p>
              <a:p>
                <a:pPr lvl="1"/>
                <a:r>
                  <a:rPr lang="en-US" dirty="0"/>
                  <a:t>Example: comparison-based sorting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3BD783-11ED-49F3-B51E-DD2811F3F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40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6827-CC70-45D4-92C9-A51189D3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based sorting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A84801-2760-445E-A3B6-9A3E88EAFB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Most sorting algorithms use comparisons</a:t>
                </a:r>
              </a:p>
              <a:p>
                <a:pPr lvl="1"/>
                <a:r>
                  <a:rPr lang="en-US" dirty="0"/>
                  <a:t>What are the obvious exceptions?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possible outputs of the algorithm</a:t>
                </a:r>
              </a:p>
              <a:p>
                <a:pPr lvl="1"/>
                <a:r>
                  <a:rPr lang="en-US" dirty="0"/>
                  <a:t>For simplicity assume no ties</a:t>
                </a:r>
              </a:p>
              <a:p>
                <a:r>
                  <a:rPr lang="en-US" dirty="0"/>
                  <a:t>We can view this as a comparison tree</a:t>
                </a:r>
              </a:p>
              <a:p>
                <a:pPr lvl="1"/>
                <a:r>
                  <a:rPr lang="en-US" dirty="0"/>
                  <a:t>At the top we compare items #3 and #75, e.g.</a:t>
                </a:r>
              </a:p>
              <a:p>
                <a:pPr lvl="2"/>
                <a:r>
                  <a:rPr lang="en-US" dirty="0"/>
                  <a:t>Then if #3 is larger we compare #2 and #17, etc.</a:t>
                </a:r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 </m:t>
                    </m:r>
                  </m:oMath>
                </a14:m>
                <a:r>
                  <a:rPr lang="en-US" dirty="0"/>
                  <a:t>leaves in the tree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A84801-2760-445E-A3B6-9A3E88EAFB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27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2855-95AA-4EE6-9FFF-834FE97F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tree for insertion sort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A37D9-2A59-41B9-A076-CEB23777E0F5}"/>
              </a:ext>
            </a:extLst>
          </p:cNvPr>
          <p:cNvGrpSpPr/>
          <p:nvPr/>
        </p:nvGrpSpPr>
        <p:grpSpPr>
          <a:xfrm>
            <a:off x="3814315" y="1624518"/>
            <a:ext cx="7109847" cy="5093045"/>
            <a:chOff x="3814315" y="1624518"/>
            <a:chExt cx="7109847" cy="50930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9F50A5-9859-4682-BC73-B21445EF2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4315" y="1624518"/>
              <a:ext cx="4563369" cy="509304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60CB91-5035-4FF4-9DE9-F77F4C07B212}"/>
                </a:ext>
              </a:extLst>
            </p:cNvPr>
            <p:cNvSpPr txBox="1"/>
            <p:nvPr/>
          </p:nvSpPr>
          <p:spPr>
            <a:xfrm>
              <a:off x="9085634" y="2743200"/>
              <a:ext cx="1838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Slide from: </a:t>
              </a:r>
              <a:r>
                <a:rPr lang="en-US" dirty="0">
                  <a:hlinkClick r:id="rId3"/>
                </a:rPr>
                <a:t>Jonathan Backer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491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 for sorting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Tree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leaves has depth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we need this many comparisons to sort in the worst case</a:t>
                </a:r>
              </a:p>
              <a:p>
                <a:r>
                  <a:rPr lang="en-US" dirty="0"/>
                  <a:t>This does NOT imply that a correct sorting algorithm must do this many comparisons on a particular input</a:t>
                </a:r>
              </a:p>
              <a:p>
                <a:pPr lvl="1"/>
                <a:r>
                  <a:rPr lang="en-US" dirty="0"/>
                  <a:t>Example: any algorithm, modified to check if input already sorted</a:t>
                </a:r>
              </a:p>
              <a:p>
                <a:r>
                  <a:rPr lang="en-US" dirty="0"/>
                  <a:t>Comparison-based sorting must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slower</a:t>
                </a:r>
              </a:p>
              <a:p>
                <a:pPr lvl="1"/>
                <a:r>
                  <a:rPr lang="en-US" dirty="0"/>
                  <a:t>Recall that big O is worst case</a:t>
                </a:r>
              </a:p>
              <a:p>
                <a:pPr lvl="1"/>
                <a:r>
                  <a:rPr lang="en-US" dirty="0"/>
                  <a:t>“Worst case behavior must be at least this bad”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94612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46021</TotalTime>
  <Words>925</Words>
  <Application>Microsoft Office PowerPoint</Application>
  <PresentationFormat>Widescreen</PresentationFormat>
  <Paragraphs>113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Wingdings</vt:lpstr>
      <vt:lpstr>Presentation2</vt:lpstr>
      <vt:lpstr>CS5112: Algorithms and Data Structures for Applications</vt:lpstr>
      <vt:lpstr>Administrivia</vt:lpstr>
      <vt:lpstr>Lecture Outline</vt:lpstr>
      <vt:lpstr>What do we do with reductions?</vt:lpstr>
      <vt:lpstr>Beyond upper bounds</vt:lpstr>
      <vt:lpstr>Lower bounds</vt:lpstr>
      <vt:lpstr>Comparison based sorting</vt:lpstr>
      <vt:lpstr>Comparison tree for insertion sort</vt:lpstr>
      <vt:lpstr>Lower bound for sorting</vt:lpstr>
      <vt:lpstr>Convexity and convex hulls</vt:lpstr>
      <vt:lpstr>Convex hull problem</vt:lpstr>
      <vt:lpstr>Sorting via convex hull</vt:lpstr>
      <vt:lpstr>Euclidean MST</vt:lpstr>
      <vt:lpstr>Approximation algorithms</vt:lpstr>
      <vt:lpstr>Approximation algorithm for metric TSP</vt:lpstr>
      <vt:lpstr>The 2-approximation algorithm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1052</cp:revision>
  <dcterms:created xsi:type="dcterms:W3CDTF">2013-08-17T21:02:01Z</dcterms:created>
  <dcterms:modified xsi:type="dcterms:W3CDTF">2019-10-16T20:58:57Z</dcterms:modified>
</cp:coreProperties>
</file>