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5bb2e848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5bb2e848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5bb2e848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5bb2e84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5bb2e84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5bb2e84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5bb2e84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5bb2e84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5bb2e848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5bb2e84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5bb2e84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5bb2e84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55bb2e848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55bb2e848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5bb2e848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5bb2e848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55bb2e84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55bb2e84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55bb2e848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55bb2e848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55bb2e848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55bb2e848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55bb2e84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55bb2e84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55bb2e848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55bb2e848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55bb2e848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55bb2e848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5bb2e848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5bb2e848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55bb2e848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55bb2e848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5bb2e848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5bb2e848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55bb2e848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55bb2e848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55bb2e848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55bb2e848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5bb2e84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5bb2e84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55bb2e848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55bb2e848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5bb2e848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5bb2e848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5bb2e848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5bb2e848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55bb2e848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55bb2e848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55bb2e848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55bb2e848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55bb2e848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55bb2e848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55bb2e848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55bb2e848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55bb2e848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55bb2e848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5bb2e848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5bb2e848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55bb2e848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55bb2e848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55bb2e848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55bb2e848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55bb2e848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55bb2e848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5bb2e848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5bb2e848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55bb2e84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55bb2e84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5bb2e8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5bb2e8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5bb2e84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5bb2e84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5bb2e84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5bb2e84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5bb2e84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5bb2e84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bb2e84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5bb2e84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2" name="Google Shape;182;p22"/>
          <p:cNvCxnSpPr>
            <a:stCxn id="177" idx="3"/>
            <a:endCxn id="176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3" name="Google Shape;183;p22"/>
          <p:cNvCxnSpPr>
            <a:stCxn id="176" idx="4"/>
            <a:endCxn id="178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84" name="Google Shape;184;p22"/>
          <p:cNvSpPr txBox="1"/>
          <p:nvPr/>
        </p:nvSpPr>
        <p:spPr>
          <a:xfrm>
            <a:off x="4119193" y="9774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Race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a system’s behavior depends on timing, sequencing, or other uncontrollable events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Bugs occurring from race conditions are often hard to pin down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Nondeterministic - “Heisenbug”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Multiple threads accessing shared state is a classic place where race conditions happen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“critical section” is the area where the shared state is accessed/updated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3" name="Google Shape;203;p24"/>
          <p:cNvCxnSpPr>
            <a:stCxn id="198" idx="3"/>
            <a:endCxn id="197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4" name="Google Shape;204;p24"/>
          <p:cNvCxnSpPr>
            <a:stCxn id="197" idx="4"/>
            <a:endCxn id="199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5" name="Google Shape;205;p24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flag</a:t>
            </a:r>
            <a:r>
              <a:rPr lang="en" sz="1800">
                <a:solidFill>
                  <a:srgbClr val="FFFF00"/>
                </a:solidFill>
              </a:rPr>
              <a:t>: false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9" name="Google Shape;219;p25"/>
          <p:cNvCxnSpPr>
            <a:stCxn id="214" idx="3"/>
            <a:endCxn id="213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0" name="Google Shape;220;p25"/>
          <p:cNvCxnSpPr>
            <a:stCxn id="213" idx="4"/>
            <a:endCxn id="215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1" name="Google Shape;221;p25"/>
          <p:cNvSpPr txBox="1"/>
          <p:nvPr/>
        </p:nvSpPr>
        <p:spPr>
          <a:xfrm>
            <a:off x="832175" y="2495550"/>
            <a:ext cx="364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while(true):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</a:t>
            </a:r>
            <a:r>
              <a:rPr lang="en" sz="1600">
                <a:solidFill>
                  <a:srgbClr val="FFFF00"/>
                </a:solidFill>
              </a:rPr>
              <a:t>i</a:t>
            </a:r>
            <a:r>
              <a:rPr lang="en" sz="1600">
                <a:solidFill>
                  <a:srgbClr val="FFFF00"/>
                </a:solidFill>
              </a:rPr>
              <a:t>f not db.get_flag():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	db.set_flag(true)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	break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db.update_flag(false)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5159550" y="2495550"/>
            <a:ext cx="40521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while(true):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if not db.get_flag():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	db.set_flag(true)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	break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db.update_flag(false)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flag: false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5" name="Google Shape;235;p26"/>
          <p:cNvCxnSpPr>
            <a:stCxn id="230" idx="3"/>
            <a:endCxn id="229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6" name="Google Shape;236;p26"/>
          <p:cNvCxnSpPr>
            <a:stCxn id="229" idx="4"/>
            <a:endCxn id="231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7" name="Google Shape;237;p26"/>
          <p:cNvSpPr txBox="1"/>
          <p:nvPr/>
        </p:nvSpPr>
        <p:spPr>
          <a:xfrm>
            <a:off x="832175" y="2495550"/>
            <a:ext cx="364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not db.get_flag():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db.set_flag(true)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db.update_flag(false)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159550" y="2495550"/>
            <a:ext cx="40521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while(true):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not db.get_flag():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db.set_flag(true)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db.update_flag(false)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668175" y="3068040"/>
            <a:ext cx="5000925" cy="349800"/>
            <a:chOff x="668175" y="3068040"/>
            <a:chExt cx="5000925" cy="349800"/>
          </a:xfrm>
        </p:grpSpPr>
        <p:sp>
          <p:nvSpPr>
            <p:cNvPr id="240" name="Google Shape;240;p26"/>
            <p:cNvSpPr/>
            <p:nvPr/>
          </p:nvSpPr>
          <p:spPr>
            <a:xfrm>
              <a:off x="5009100" y="3068040"/>
              <a:ext cx="660000" cy="349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68175" y="3068040"/>
              <a:ext cx="660000" cy="349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6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flag: false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1152475"/>
            <a:ext cx="85206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There always seems to be a way to “interrupt” the flag checking/setting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Need something “atomic”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Atomic == indivisible; guaranteed to all happen as one single operation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test_and_set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Sets a boolean memory value to true and returns what the value WAS as one atomic operation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be used to create a spin lock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203150" y="3376850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</a:t>
            </a:r>
            <a:r>
              <a:rPr lang="en" sz="1600">
                <a:solidFill>
                  <a:srgbClr val="FFFFFF"/>
                </a:solidFill>
              </a:rPr>
              <a:t>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</a:t>
            </a:r>
            <a:r>
              <a:rPr lang="en" sz="1600">
                <a:solidFill>
                  <a:srgbClr val="FFFFFF"/>
                </a:solidFill>
              </a:rPr>
              <a:t>p</a:t>
            </a:r>
            <a:r>
              <a:rPr lang="en" sz="1600">
                <a:solidFill>
                  <a:srgbClr val="FFFFFF"/>
                </a:solidFill>
              </a:rPr>
              <a:t>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5075350" y="338687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FFFFFF"/>
                </a:solidFill>
              </a:rPr>
              <a:t>f</a:t>
            </a:r>
            <a:r>
              <a:rPr lang="en" sz="1600">
                <a:solidFill>
                  <a:srgbClr val="FFFFFF"/>
                </a:solidFill>
              </a:rPr>
              <a:t>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21100" y="4275600"/>
            <a:ext cx="8520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Generally abstracted into another data structure called a “mutex”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Stands for “mutual exclusion”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3" name="Google Shape;263;p28"/>
          <p:cNvCxnSpPr>
            <a:stCxn id="258" idx="3"/>
            <a:endCxn id="257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4" name="Google Shape;264;p28"/>
          <p:cNvCxnSpPr>
            <a:stCxn id="257" idx="4"/>
            <a:endCxn id="259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65" name="Google Shape;265;p28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false</a:t>
            </a:r>
            <a:endParaRPr i="1" sz="1800">
              <a:solidFill>
                <a:srgbClr val="CCCCCC"/>
              </a:solidFill>
            </a:endParaRPr>
          </a:p>
        </p:txBody>
      </p:sp>
      <p:grpSp>
        <p:nvGrpSpPr>
          <p:cNvPr id="269" name="Google Shape;269;p28"/>
          <p:cNvGrpSpPr/>
          <p:nvPr/>
        </p:nvGrpSpPr>
        <p:grpSpPr>
          <a:xfrm>
            <a:off x="1045225" y="147225"/>
            <a:ext cx="6273750" cy="673801"/>
            <a:chOff x="1045225" y="147225"/>
            <a:chExt cx="6273750" cy="673801"/>
          </a:xfrm>
        </p:grpSpPr>
        <p:sp>
          <p:nvSpPr>
            <p:cNvPr id="270" name="Google Shape;270;p28"/>
            <p:cNvSpPr txBox="1"/>
            <p:nvPr/>
          </p:nvSpPr>
          <p:spPr>
            <a:xfrm>
              <a:off x="1045225" y="147225"/>
              <a:ext cx="32184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def acquire_lock():</a:t>
              </a:r>
              <a:endParaRPr sz="1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	while(test_and_set(flag)):</a:t>
              </a:r>
              <a:endParaRPr sz="1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		pass</a:t>
              </a:r>
              <a:endParaRPr sz="1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5247475" y="147226"/>
              <a:ext cx="20715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def release_lock():</a:t>
              </a:r>
              <a:endParaRPr sz="1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	flag = false</a:t>
              </a:r>
              <a:endParaRPr sz="1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2" name="Google Shape;282;p29"/>
          <p:cNvCxnSpPr>
            <a:stCxn id="277" idx="3"/>
            <a:endCxn id="276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83" name="Google Shape;283;p29"/>
          <p:cNvCxnSpPr>
            <a:stCxn id="276" idx="4"/>
            <a:endCxn id="278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84" name="Google Shape;284;p29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db.acquire_lock()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db.release_lock()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db.acquire_lock()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db.release_lock()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false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0" name="Google Shape;300;p30"/>
          <p:cNvCxnSpPr>
            <a:stCxn id="295" idx="3"/>
            <a:endCxn id="294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1" name="Google Shape;301;p30"/>
          <p:cNvCxnSpPr>
            <a:stCxn id="294" idx="4"/>
            <a:endCxn id="296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02" name="Google Shape;302;p30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false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308" name="Google Shape;308;p30"/>
          <p:cNvGrpSpPr/>
          <p:nvPr/>
        </p:nvGrpSpPr>
        <p:grpSpPr>
          <a:xfrm>
            <a:off x="485500" y="3368840"/>
            <a:ext cx="5542275" cy="349800"/>
            <a:chOff x="485500" y="3368840"/>
            <a:chExt cx="5542275" cy="349800"/>
          </a:xfrm>
        </p:grpSpPr>
        <p:sp>
          <p:nvSpPr>
            <p:cNvPr id="309" name="Google Shape;309;p30"/>
            <p:cNvSpPr/>
            <p:nvPr/>
          </p:nvSpPr>
          <p:spPr>
            <a:xfrm>
              <a:off x="485500" y="3368840"/>
              <a:ext cx="660000" cy="349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67775" y="3368840"/>
              <a:ext cx="660000" cy="349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192225" y="4712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852225" y="4712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3" name="Google Shape;323;p31"/>
          <p:cNvCxnSpPr>
            <a:stCxn id="318" idx="3"/>
            <a:endCxn id="317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24" name="Google Shape;324;p31"/>
          <p:cNvCxnSpPr>
            <a:stCxn id="317" idx="4"/>
            <a:endCxn id="319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5" name="Google Shape;325;p31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true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852225" y="4712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485500" y="365156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485500" y="3924290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485500" y="42070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Grades have been released on Gradescope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Median: 79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Mean: 76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High: 100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Significant error in the writing of 6.1 so it was not graded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We want to go over this question to help reinforce DP; still working on plan for that but will be before the final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Gradescope to request regrades if you believe your submission was graded incorrectly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Original grader will re-grade first, can appeal to Ramin if you’re still unsatisfied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45" name="Google Shape;345;p32"/>
          <p:cNvCxnSpPr>
            <a:stCxn id="340" idx="3"/>
            <a:endCxn id="339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6" name="Google Shape;346;p32"/>
          <p:cNvCxnSpPr>
            <a:stCxn id="339" idx="4"/>
            <a:endCxn id="341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47" name="Google Shape;347;p32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true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852225" y="4712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535625" y="44777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3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5" name="Google Shape;365;p33"/>
          <p:cNvCxnSpPr>
            <a:stCxn id="360" idx="3"/>
            <a:endCxn id="359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6" name="Google Shape;366;p33"/>
          <p:cNvCxnSpPr>
            <a:stCxn id="359" idx="4"/>
            <a:endCxn id="361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7" name="Google Shape;367;p33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9" name="Google Shape;369;p33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false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852225" y="4712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4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4" name="Google Shape;384;p34"/>
          <p:cNvCxnSpPr>
            <a:stCxn id="379" idx="3"/>
            <a:endCxn id="378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85" name="Google Shape;385;p34"/>
          <p:cNvCxnSpPr>
            <a:stCxn id="378" idx="4"/>
            <a:endCxn id="380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86" name="Google Shape;386;p34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true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5366075" y="365156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5366075" y="3924290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5366075" y="4186990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5" name="Google Shape;405;p35"/>
          <p:cNvCxnSpPr>
            <a:stCxn id="400" idx="3"/>
            <a:endCxn id="399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6" name="Google Shape;406;p35"/>
          <p:cNvCxnSpPr>
            <a:stCxn id="399" idx="4"/>
            <a:endCxn id="401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7" name="Google Shape;407;p35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true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5396150" y="444766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24" name="Google Shape;424;p36"/>
          <p:cNvCxnSpPr>
            <a:stCxn id="419" idx="3"/>
            <a:endCxn id="418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25" name="Google Shape;425;p36"/>
          <p:cNvCxnSpPr>
            <a:stCxn id="418" idx="4"/>
            <a:endCxn id="420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26" name="Google Shape;426;p36"/>
          <p:cNvSpPr txBox="1"/>
          <p:nvPr/>
        </p:nvSpPr>
        <p:spPr>
          <a:xfrm>
            <a:off x="4119193" y="9012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3990473" y="1157950"/>
            <a:ext cx="1257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</a:rPr>
              <a:t>flag: false</a:t>
            </a:r>
            <a:endParaRPr i="1" sz="1800">
              <a:solidFill>
                <a:srgbClr val="CCCCCC"/>
              </a:solidFill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5247475" y="147226"/>
            <a:ext cx="207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release_lock():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flag = false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1045225" y="147225"/>
            <a:ext cx="3218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def acquire_lock():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while(test_and_set(flag)):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pass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7"/>
          <p:cNvGrpSpPr/>
          <p:nvPr/>
        </p:nvGrpSpPr>
        <p:grpSpPr>
          <a:xfrm>
            <a:off x="852225" y="3037975"/>
            <a:ext cx="7822475" cy="1684500"/>
            <a:chOff x="852225" y="3037975"/>
            <a:chExt cx="7822475" cy="1684500"/>
          </a:xfrm>
        </p:grpSpPr>
        <p:sp>
          <p:nvSpPr>
            <p:cNvPr id="437" name="Google Shape;437;p37"/>
            <p:cNvSpPr txBox="1"/>
            <p:nvPr/>
          </p:nvSpPr>
          <p:spPr>
            <a:xfrm>
              <a:off x="852225" y="3037975"/>
              <a:ext cx="29577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def update_x():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mx.acquire_lock()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my.acquire_lock()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</a:t>
              </a:r>
              <a:r>
                <a:rPr lang="en" sz="1600">
                  <a:solidFill>
                    <a:schemeClr val="dk1"/>
                  </a:solidFill>
                </a:rPr>
                <a:t>x</a:t>
              </a:r>
              <a:r>
                <a:rPr lang="en" sz="1600">
                  <a:solidFill>
                    <a:schemeClr val="dk1"/>
                  </a:solidFill>
                </a:rPr>
                <a:t> = x + y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my.release_lock()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mx.release_lock()</a:t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 txBox="1"/>
            <p:nvPr/>
          </p:nvSpPr>
          <p:spPr>
            <a:xfrm>
              <a:off x="5717000" y="3037975"/>
              <a:ext cx="29577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def update_x():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</a:t>
              </a:r>
              <a:r>
                <a:rPr lang="en" sz="1600">
                  <a:solidFill>
                    <a:schemeClr val="dk1"/>
                  </a:solidFill>
                </a:rPr>
                <a:t>my.acquire_lock()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mx.acquire_lock()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x = x + y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mx.release_lock()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my.release_lock()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1964550" y="621625"/>
            <a:ext cx="5125450" cy="1459250"/>
            <a:chOff x="1964550" y="621625"/>
            <a:chExt cx="5125450" cy="1459250"/>
          </a:xfrm>
        </p:grpSpPr>
        <p:cxnSp>
          <p:nvCxnSpPr>
            <p:cNvPr id="440" name="Google Shape;440;p37"/>
            <p:cNvCxnSpPr>
              <a:stCxn id="441" idx="3"/>
              <a:endCxn id="442" idx="1"/>
            </p:cNvCxnSpPr>
            <p:nvPr/>
          </p:nvCxnSpPr>
          <p:spPr>
            <a:xfrm flipH="1" rot="10800000">
              <a:off x="1964550" y="1228275"/>
              <a:ext cx="2033400" cy="8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43" name="Google Shape;443;p37"/>
            <p:cNvCxnSpPr>
              <a:stCxn id="442" idx="3"/>
              <a:endCxn id="444" idx="1"/>
            </p:cNvCxnSpPr>
            <p:nvPr/>
          </p:nvCxnSpPr>
          <p:spPr>
            <a:xfrm>
              <a:off x="5161000" y="1228225"/>
              <a:ext cx="1929000" cy="8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42" name="Google Shape;442;p37"/>
            <p:cNvSpPr/>
            <p:nvPr/>
          </p:nvSpPr>
          <p:spPr>
            <a:xfrm>
              <a:off x="3997900" y="621625"/>
              <a:ext cx="1163100" cy="121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x</a:t>
              </a:r>
              <a:r>
                <a:rPr lang="en">
                  <a:solidFill>
                    <a:srgbClr val="FFFFFF"/>
                  </a:solidFill>
                </a:rPr>
                <a:t>: 4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y: 5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Mutex mx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Mutex my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1251977" y="1313775"/>
            <a:ext cx="6532350" cy="1113000"/>
            <a:chOff x="1251977" y="1313775"/>
            <a:chExt cx="6532350" cy="1113000"/>
          </a:xfrm>
        </p:grpSpPr>
        <p:sp>
          <p:nvSpPr>
            <p:cNvPr id="446" name="Google Shape;446;p37"/>
            <p:cNvSpPr txBox="1"/>
            <p:nvPr/>
          </p:nvSpPr>
          <p:spPr>
            <a:xfrm>
              <a:off x="1251977" y="1313775"/>
              <a:ext cx="9762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Thread </a:t>
              </a:r>
              <a:r>
                <a:rPr lang="en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462125" y="1734975"/>
              <a:ext cx="574200" cy="6918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 txBox="1"/>
            <p:nvPr/>
          </p:nvSpPr>
          <p:spPr>
            <a:xfrm>
              <a:off x="6808127" y="1313775"/>
              <a:ext cx="9762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Thread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18275" y="1734975"/>
              <a:ext cx="574200" cy="6918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/>
        </p:nvSpPr>
        <p:spPr>
          <a:xfrm>
            <a:off x="125197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3" name="Google Shape;453;p38"/>
          <p:cNvCxnSpPr>
            <a:stCxn id="454" idx="3"/>
            <a:endCxn id="455" idx="1"/>
          </p:cNvCxnSpPr>
          <p:nvPr/>
        </p:nvCxnSpPr>
        <p:spPr>
          <a:xfrm flipH="1" rot="10800000">
            <a:off x="1964550" y="1228275"/>
            <a:ext cx="20334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56" name="Google Shape;456;p38"/>
          <p:cNvCxnSpPr>
            <a:stCxn id="455" idx="3"/>
            <a:endCxn id="457" idx="1"/>
          </p:cNvCxnSpPr>
          <p:nvPr/>
        </p:nvCxnSpPr>
        <p:spPr>
          <a:xfrm>
            <a:off x="5161000" y="1228225"/>
            <a:ext cx="19290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58" name="Google Shape;458;p38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mx.acquire_lock()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my.acquire_lock()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my.acquire_lock()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mx.acquire_lock()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3997900" y="621625"/>
            <a:ext cx="11631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x: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y: 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 txBox="1"/>
          <p:nvPr/>
        </p:nvSpPr>
        <p:spPr>
          <a:xfrm>
            <a:off x="680812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/>
        </p:nvSpPr>
        <p:spPr>
          <a:xfrm>
            <a:off x="125197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66" name="Google Shape;466;p39"/>
          <p:cNvCxnSpPr>
            <a:stCxn id="467" idx="3"/>
            <a:endCxn id="468" idx="1"/>
          </p:cNvCxnSpPr>
          <p:nvPr/>
        </p:nvCxnSpPr>
        <p:spPr>
          <a:xfrm flipH="1" rot="10800000">
            <a:off x="1964550" y="1228275"/>
            <a:ext cx="20334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69" name="Google Shape;469;p39"/>
          <p:cNvCxnSpPr>
            <a:stCxn id="468" idx="3"/>
            <a:endCxn id="470" idx="1"/>
          </p:cNvCxnSpPr>
          <p:nvPr/>
        </p:nvCxnSpPr>
        <p:spPr>
          <a:xfrm>
            <a:off x="5161000" y="1228225"/>
            <a:ext cx="19290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71" name="Google Shape;471;p39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3997900" y="621625"/>
            <a:ext cx="11631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x: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y: 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 txBox="1"/>
          <p:nvPr/>
        </p:nvSpPr>
        <p:spPr>
          <a:xfrm>
            <a:off x="680812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658150" y="33588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>
            <a:off x="5553000" y="33588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658150" y="36315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>
            <a:off x="5553000" y="36315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483" name="Google Shape;48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Mutual Exclusion can be the cause of </a:t>
            </a:r>
            <a:r>
              <a:rPr i="1" lang="en" u="sng">
                <a:solidFill>
                  <a:srgbClr val="FFFFFF"/>
                </a:solidFill>
              </a:rPr>
              <a:t>deadlocks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Deadlock is when threads are not progressing because they’re circularly waiting on each other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Deadlock requires four things: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Mutual exclusion (locks around a critical section)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Resource holding (already having lock for one resource, and holding it while requesting another)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 pre-emption (no way of breaking locks early)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Circular wait (thread 1 is waiting on thread 2, 2 on 3, 3 on 4, etc…. </a:t>
            </a:r>
            <a:r>
              <a:rPr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on 1)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Fixing deadlock requires mitigating one of those four problems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practice, the most straight-forward is avoiding circular wait by ordering the locks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“Ostrich Algorithm” - just hope it doesn’t happen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/>
        </p:nvSpPr>
        <p:spPr>
          <a:xfrm>
            <a:off x="125197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89" name="Google Shape;489;p41"/>
          <p:cNvCxnSpPr>
            <a:stCxn id="490" idx="3"/>
            <a:endCxn id="491" idx="1"/>
          </p:cNvCxnSpPr>
          <p:nvPr/>
        </p:nvCxnSpPr>
        <p:spPr>
          <a:xfrm flipH="1" rot="10800000">
            <a:off x="1964550" y="1228275"/>
            <a:ext cx="20334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92" name="Google Shape;492;p41"/>
          <p:cNvCxnSpPr>
            <a:stCxn id="491" idx="3"/>
            <a:endCxn id="493" idx="1"/>
          </p:cNvCxnSpPr>
          <p:nvPr/>
        </p:nvCxnSpPr>
        <p:spPr>
          <a:xfrm>
            <a:off x="5161000" y="1228225"/>
            <a:ext cx="19290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94" name="Google Shape;494;p41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95" name="Google Shape;495;p41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3997900" y="621625"/>
            <a:ext cx="11631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x: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y: 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 txBox="1"/>
          <p:nvPr/>
        </p:nvSpPr>
        <p:spPr>
          <a:xfrm>
            <a:off x="680812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Drop deadline blanket extended until Nov. 1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Additional extension is possible if necessary; please reach out to Ramin/Angy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Ramin is away at a conference this week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Will hold extended office hours next week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Available for teleconference for urgent matters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Deadline for finding HW2 partners is tonight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/>
        </p:nvSpPr>
        <p:spPr>
          <a:xfrm>
            <a:off x="125197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2" name="Google Shape;502;p42"/>
          <p:cNvCxnSpPr>
            <a:stCxn id="503" idx="3"/>
            <a:endCxn id="504" idx="1"/>
          </p:cNvCxnSpPr>
          <p:nvPr/>
        </p:nvCxnSpPr>
        <p:spPr>
          <a:xfrm flipH="1" rot="10800000">
            <a:off x="1964550" y="1228275"/>
            <a:ext cx="20334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05" name="Google Shape;505;p42"/>
          <p:cNvCxnSpPr>
            <a:stCxn id="504" idx="3"/>
            <a:endCxn id="506" idx="1"/>
          </p:cNvCxnSpPr>
          <p:nvPr/>
        </p:nvCxnSpPr>
        <p:spPr>
          <a:xfrm>
            <a:off x="5161000" y="1228225"/>
            <a:ext cx="19290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07" name="Google Shape;507;p42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update_x():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x = x + 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my.release_lock()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mx.release_lock()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3997900" y="621625"/>
            <a:ext cx="11631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x: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y: 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 txBox="1"/>
          <p:nvPr/>
        </p:nvSpPr>
        <p:spPr>
          <a:xfrm>
            <a:off x="6808127" y="1313775"/>
            <a:ext cx="97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515" name="Google Shape;51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Resource Starvation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Many threads may be waiting on a lock, which gets the lock next?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unlucky, some threads may never run at all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Scheduling, age prioritization, etc. can help fix this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Livelock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Elements of the system are changing, but none are making any practical progress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be a risk for deadlock-detection systems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f q.isFull():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</a:t>
            </a:r>
            <a:r>
              <a:rPr lang="en" sz="1600">
                <a:solidFill>
                  <a:schemeClr val="dk1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</a:t>
            </a:r>
            <a:r>
              <a:rPr lang="en" sz="1600">
                <a:solidFill>
                  <a:schemeClr val="dk1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5085125" y="2426775"/>
            <a:ext cx="35595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q.isEmpty():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522" name="Google Shape;522;p44"/>
          <p:cNvGrpSpPr/>
          <p:nvPr/>
        </p:nvGrpSpPr>
        <p:grpSpPr>
          <a:xfrm>
            <a:off x="1964550" y="581525"/>
            <a:ext cx="5125500" cy="1499400"/>
            <a:chOff x="1964550" y="581525"/>
            <a:chExt cx="5125500" cy="1499400"/>
          </a:xfrm>
        </p:grpSpPr>
        <p:cxnSp>
          <p:nvCxnSpPr>
            <p:cNvPr id="523" name="Google Shape;523;p44"/>
            <p:cNvCxnSpPr>
              <a:stCxn id="524" idx="3"/>
              <a:endCxn id="525" idx="1"/>
            </p:cNvCxnSpPr>
            <p:nvPr/>
          </p:nvCxnSpPr>
          <p:spPr>
            <a:xfrm flipH="1" rot="10800000">
              <a:off x="1964550" y="1188075"/>
              <a:ext cx="1754100" cy="89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26" name="Google Shape;526;p44"/>
            <p:cNvCxnSpPr>
              <a:stCxn id="525" idx="3"/>
              <a:endCxn id="527" idx="1"/>
            </p:cNvCxnSpPr>
            <p:nvPr/>
          </p:nvCxnSpPr>
          <p:spPr>
            <a:xfrm>
              <a:off x="5425350" y="1188125"/>
              <a:ext cx="1664700" cy="89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525" name="Google Shape;525;p44"/>
            <p:cNvSpPr/>
            <p:nvPr/>
          </p:nvSpPr>
          <p:spPr>
            <a:xfrm>
              <a:off x="3718650" y="581525"/>
              <a:ext cx="1706700" cy="121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Queue q   (size N)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Mutex mq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8" name="Google Shape;528;p44"/>
          <p:cNvGrpSpPr/>
          <p:nvPr/>
        </p:nvGrpSpPr>
        <p:grpSpPr>
          <a:xfrm>
            <a:off x="1251975" y="1313775"/>
            <a:ext cx="1052400" cy="1113000"/>
            <a:chOff x="1251975" y="1313775"/>
            <a:chExt cx="1052400" cy="1113000"/>
          </a:xfrm>
        </p:grpSpPr>
        <p:sp>
          <p:nvSpPr>
            <p:cNvPr id="529" name="Google Shape;529;p44"/>
            <p:cNvSpPr txBox="1"/>
            <p:nvPr/>
          </p:nvSpPr>
          <p:spPr>
            <a:xfrm>
              <a:off x="1251975" y="1313775"/>
              <a:ext cx="10524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Producer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1462125" y="1734975"/>
              <a:ext cx="574200" cy="6918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44"/>
          <p:cNvGrpSpPr/>
          <p:nvPr/>
        </p:nvGrpSpPr>
        <p:grpSpPr>
          <a:xfrm>
            <a:off x="6731925" y="1313775"/>
            <a:ext cx="1222800" cy="1113000"/>
            <a:chOff x="6731925" y="1313775"/>
            <a:chExt cx="1222800" cy="1113000"/>
          </a:xfrm>
        </p:grpSpPr>
        <p:sp>
          <p:nvSpPr>
            <p:cNvPr id="531" name="Google Shape;531;p44"/>
            <p:cNvSpPr txBox="1"/>
            <p:nvPr/>
          </p:nvSpPr>
          <p:spPr>
            <a:xfrm>
              <a:off x="6731925" y="1313775"/>
              <a:ext cx="12228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Consumer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7018275" y="1734975"/>
              <a:ext cx="574200" cy="6918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537" name="Google Shape;53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Threads could spend a lot of time spin-waiting for the queue to be in the right state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Waste of CPU resources!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Solution: semaphores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Semaphores are essentially a “count” of how much resource is available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Using a resource decrements the count, releasing it increments the count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no resources are available, a decrement just waits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 mutex is essentially a semaphore with 1 resource count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/>
        </p:nvSpPr>
        <p:spPr>
          <a:xfrm>
            <a:off x="1251975" y="1313775"/>
            <a:ext cx="105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3" name="Google Shape;543;p46"/>
          <p:cNvCxnSpPr>
            <a:stCxn id="544" idx="3"/>
            <a:endCxn id="545" idx="1"/>
          </p:cNvCxnSpPr>
          <p:nvPr/>
        </p:nvCxnSpPr>
        <p:spPr>
          <a:xfrm flipH="1" rot="10800000">
            <a:off x="1964550" y="1188075"/>
            <a:ext cx="17541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46" name="Google Shape;546;p46"/>
          <p:cNvCxnSpPr>
            <a:stCxn id="545" idx="3"/>
            <a:endCxn id="547" idx="1"/>
          </p:cNvCxnSpPr>
          <p:nvPr/>
        </p:nvCxnSpPr>
        <p:spPr>
          <a:xfrm>
            <a:off x="5425350" y="1188125"/>
            <a:ext cx="16647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48" name="Google Shape;548;p46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q.isFull():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49" name="Google Shape;549;p46"/>
          <p:cNvSpPr txBox="1"/>
          <p:nvPr/>
        </p:nvSpPr>
        <p:spPr>
          <a:xfrm>
            <a:off x="5085125" y="2426775"/>
            <a:ext cx="35595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q.isEmpty():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718650" y="581525"/>
            <a:ext cx="17067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 q   (size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mq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4" name="Google Shape;544;p46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6"/>
          <p:cNvSpPr txBox="1"/>
          <p:nvPr/>
        </p:nvSpPr>
        <p:spPr>
          <a:xfrm>
            <a:off x="6731925" y="1313775"/>
            <a:ext cx="1222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Consumer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46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/>
          <p:nvPr/>
        </p:nvSpPr>
        <p:spPr>
          <a:xfrm>
            <a:off x="1251975" y="1313775"/>
            <a:ext cx="105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7"/>
          <p:cNvCxnSpPr>
            <a:stCxn id="557" idx="3"/>
            <a:endCxn id="558" idx="1"/>
          </p:cNvCxnSpPr>
          <p:nvPr/>
        </p:nvCxnSpPr>
        <p:spPr>
          <a:xfrm flipH="1" rot="10800000">
            <a:off x="1964550" y="1188075"/>
            <a:ext cx="9693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59" name="Google Shape;559;p47"/>
          <p:cNvCxnSpPr>
            <a:stCxn id="558" idx="3"/>
            <a:endCxn id="560" idx="1"/>
          </p:cNvCxnSpPr>
          <p:nvPr/>
        </p:nvCxnSpPr>
        <p:spPr>
          <a:xfrm>
            <a:off x="6402825" y="1188125"/>
            <a:ext cx="6873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61" name="Google Shape;561;p47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q.isFull():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2" name="Google Shape;562;p47"/>
          <p:cNvSpPr txBox="1"/>
          <p:nvPr/>
        </p:nvSpPr>
        <p:spPr>
          <a:xfrm>
            <a:off x="5085125" y="2426775"/>
            <a:ext cx="35595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q.isEmpty():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2933925" y="581525"/>
            <a:ext cx="34689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 q   (size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Semaphore emptyCount  (initial: N)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Semaphore fullCount       (initial: 0)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6731925" y="1313775"/>
            <a:ext cx="1222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Consumer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"/>
          <p:cNvSpPr txBox="1"/>
          <p:nvPr/>
        </p:nvSpPr>
        <p:spPr>
          <a:xfrm>
            <a:off x="1251975" y="1313775"/>
            <a:ext cx="105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9" name="Google Shape;569;p48"/>
          <p:cNvCxnSpPr>
            <a:stCxn id="570" idx="3"/>
            <a:endCxn id="571" idx="1"/>
          </p:cNvCxnSpPr>
          <p:nvPr/>
        </p:nvCxnSpPr>
        <p:spPr>
          <a:xfrm flipH="1" rot="10800000">
            <a:off x="1964550" y="1188075"/>
            <a:ext cx="9693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72" name="Google Shape;572;p48"/>
          <p:cNvCxnSpPr>
            <a:stCxn id="571" idx="3"/>
            <a:endCxn id="573" idx="1"/>
          </p:cNvCxnSpPr>
          <p:nvPr/>
        </p:nvCxnSpPr>
        <p:spPr>
          <a:xfrm>
            <a:off x="6402825" y="1188125"/>
            <a:ext cx="6873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74" name="Google Shape;574;p48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emptyCount.decrement()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fullCount.increment()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575" name="Google Shape;575;p48"/>
          <p:cNvSpPr txBox="1"/>
          <p:nvPr/>
        </p:nvSpPr>
        <p:spPr>
          <a:xfrm>
            <a:off x="5085125" y="2426775"/>
            <a:ext cx="35595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fullCount.decrement()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FFFF00"/>
                </a:solidFill>
              </a:rPr>
              <a:t>emptyCount.increment()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71" name="Google Shape;571;p48"/>
          <p:cNvSpPr/>
          <p:nvPr/>
        </p:nvSpPr>
        <p:spPr>
          <a:xfrm>
            <a:off x="2933925" y="581525"/>
            <a:ext cx="34689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 q   (size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Semaphore emptyCount  (initial: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Semaphore fullCount       (initial: 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0" name="Google Shape;570;p48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 txBox="1"/>
          <p:nvPr/>
        </p:nvSpPr>
        <p:spPr>
          <a:xfrm>
            <a:off x="6731925" y="1313775"/>
            <a:ext cx="1222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Consumer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p48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582" name="Google Shape;58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Semaphores are just a counter!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implemented naively, could end up like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en">
                <a:solidFill>
                  <a:srgbClr val="FFFFFF"/>
                </a:solidFill>
              </a:rPr>
              <a:t>in the first example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Semaphore increment/decrement also needs to happen atomically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Alternate solution: Condition Variables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Condition variables have two methods: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>
                <a:solidFill>
                  <a:srgbClr val="FFFFFF"/>
                </a:solidFill>
              </a:rPr>
              <a:t>ait: release mutex and sleep until awoken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otify: wake up a sleeping thread and allow them to automatically re-take the mutex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combination of a condition variable and a mutex is called a </a:t>
            </a:r>
            <a:r>
              <a:rPr i="1" lang="en">
                <a:solidFill>
                  <a:srgbClr val="FFFFFF"/>
                </a:solidFill>
              </a:rPr>
              <a:t>monitor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/>
          <p:nvPr/>
        </p:nvSpPr>
        <p:spPr>
          <a:xfrm>
            <a:off x="1251975" y="1313775"/>
            <a:ext cx="105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88" name="Google Shape;588;p50"/>
          <p:cNvCxnSpPr>
            <a:stCxn id="589" idx="3"/>
            <a:endCxn id="590" idx="1"/>
          </p:cNvCxnSpPr>
          <p:nvPr/>
        </p:nvCxnSpPr>
        <p:spPr>
          <a:xfrm flipH="1" rot="10800000">
            <a:off x="1964550" y="1188075"/>
            <a:ext cx="17541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91" name="Google Shape;591;p50"/>
          <p:cNvCxnSpPr>
            <a:stCxn id="590" idx="3"/>
            <a:endCxn id="592" idx="1"/>
          </p:cNvCxnSpPr>
          <p:nvPr/>
        </p:nvCxnSpPr>
        <p:spPr>
          <a:xfrm>
            <a:off x="5425350" y="1188125"/>
            <a:ext cx="16647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93" name="Google Shape;593;p50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q.isFull():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94" name="Google Shape;594;p50"/>
          <p:cNvSpPr txBox="1"/>
          <p:nvPr/>
        </p:nvSpPr>
        <p:spPr>
          <a:xfrm>
            <a:off x="5085125" y="2426775"/>
            <a:ext cx="35595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q.isEmpty():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90" name="Google Shape;590;p50"/>
          <p:cNvSpPr/>
          <p:nvPr/>
        </p:nvSpPr>
        <p:spPr>
          <a:xfrm>
            <a:off x="3718650" y="581525"/>
            <a:ext cx="17067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 q   (size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mq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9" name="Google Shape;589;p50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0"/>
          <p:cNvSpPr txBox="1"/>
          <p:nvPr/>
        </p:nvSpPr>
        <p:spPr>
          <a:xfrm>
            <a:off x="6731925" y="1313775"/>
            <a:ext cx="1222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Consumer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2" name="Google Shape;592;p50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/>
        </p:nvSpPr>
        <p:spPr>
          <a:xfrm>
            <a:off x="1251975" y="1313775"/>
            <a:ext cx="105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01" name="Google Shape;601;p51"/>
          <p:cNvCxnSpPr>
            <a:stCxn id="602" idx="3"/>
            <a:endCxn id="603" idx="1"/>
          </p:cNvCxnSpPr>
          <p:nvPr/>
        </p:nvCxnSpPr>
        <p:spPr>
          <a:xfrm flipH="1" rot="10800000">
            <a:off x="1964550" y="1188075"/>
            <a:ext cx="17541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04" name="Google Shape;604;p51"/>
          <p:cNvCxnSpPr>
            <a:stCxn id="603" idx="3"/>
            <a:endCxn id="605" idx="1"/>
          </p:cNvCxnSpPr>
          <p:nvPr/>
        </p:nvCxnSpPr>
        <p:spPr>
          <a:xfrm>
            <a:off x="5425350" y="1188125"/>
            <a:ext cx="16647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06" name="Google Shape;606;p51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q.isFull():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07" name="Google Shape;607;p51"/>
          <p:cNvSpPr txBox="1"/>
          <p:nvPr/>
        </p:nvSpPr>
        <p:spPr>
          <a:xfrm>
            <a:off x="5085125" y="2426775"/>
            <a:ext cx="35595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while(true):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if q.isEmpty():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continue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break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3718650" y="581525"/>
            <a:ext cx="17067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 q   (size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Condition cfull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Condition cempty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1"/>
          <p:cNvSpPr txBox="1"/>
          <p:nvPr/>
        </p:nvSpPr>
        <p:spPr>
          <a:xfrm>
            <a:off x="6731925" y="1313775"/>
            <a:ext cx="1222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Consumer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"/>
          <p:cNvSpPr txBox="1"/>
          <p:nvPr/>
        </p:nvSpPr>
        <p:spPr>
          <a:xfrm>
            <a:off x="1251975" y="1313775"/>
            <a:ext cx="105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14" name="Google Shape;614;p52"/>
          <p:cNvCxnSpPr>
            <a:stCxn id="615" idx="3"/>
            <a:endCxn id="616" idx="1"/>
          </p:cNvCxnSpPr>
          <p:nvPr/>
        </p:nvCxnSpPr>
        <p:spPr>
          <a:xfrm flipH="1" rot="10800000">
            <a:off x="1964550" y="1188075"/>
            <a:ext cx="17541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17" name="Google Shape;617;p52"/>
          <p:cNvCxnSpPr>
            <a:stCxn id="616" idx="3"/>
            <a:endCxn id="618" idx="1"/>
          </p:cNvCxnSpPr>
          <p:nvPr/>
        </p:nvCxnSpPr>
        <p:spPr>
          <a:xfrm>
            <a:off x="5425350" y="1188125"/>
            <a:ext cx="16647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19" name="Google Shape;619;p52"/>
          <p:cNvSpPr txBox="1"/>
          <p:nvPr/>
        </p:nvSpPr>
        <p:spPr>
          <a:xfrm>
            <a:off x="792050" y="2426775"/>
            <a:ext cx="3559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produce():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while(q.isFull()):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cfull.wait(mq)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q.add(new Item())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cempty.notify()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620" name="Google Shape;620;p52"/>
          <p:cNvSpPr txBox="1"/>
          <p:nvPr/>
        </p:nvSpPr>
        <p:spPr>
          <a:xfrm>
            <a:off x="5085125" y="2426775"/>
            <a:ext cx="35595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consume():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mq.acquire_lock()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while(q.isEmpty()):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	cempty.wait(mq)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I = q.remove()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mq.release_lock()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	cfull.notify()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6" name="Google Shape;616;p52"/>
          <p:cNvSpPr/>
          <p:nvPr/>
        </p:nvSpPr>
        <p:spPr>
          <a:xfrm>
            <a:off x="3718650" y="581525"/>
            <a:ext cx="1706700" cy="12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 q   (size 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Mutex mq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cfull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cempty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52"/>
          <p:cNvSpPr/>
          <p:nvPr/>
        </p:nvSpPr>
        <p:spPr>
          <a:xfrm>
            <a:off x="146212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2"/>
          <p:cNvSpPr txBox="1"/>
          <p:nvPr/>
        </p:nvSpPr>
        <p:spPr>
          <a:xfrm>
            <a:off x="6731925" y="1313775"/>
            <a:ext cx="1222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Consumer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52"/>
          <p:cNvSpPr/>
          <p:nvPr/>
        </p:nvSpPr>
        <p:spPr>
          <a:xfrm>
            <a:off x="7018275" y="1734975"/>
            <a:ext cx="574200" cy="691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1328163" y="1313775"/>
            <a:ext cx="842100" cy="1257963"/>
            <a:chOff x="1328163" y="1313775"/>
            <a:chExt cx="842100" cy="1257963"/>
          </a:xfrm>
        </p:grpSpPr>
        <p:pic>
          <p:nvPicPr>
            <p:cNvPr id="77" name="Google Shape;7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2150" y="1734963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7"/>
            <p:cNvSpPr txBox="1"/>
            <p:nvPr/>
          </p:nvSpPr>
          <p:spPr>
            <a:xfrm>
              <a:off x="1328163" y="1313775"/>
              <a:ext cx="842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Comp 1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" name="Google Shape;79;p17"/>
          <p:cNvGrpSpPr/>
          <p:nvPr/>
        </p:nvGrpSpPr>
        <p:grpSpPr>
          <a:xfrm>
            <a:off x="6854625" y="1335275"/>
            <a:ext cx="842100" cy="1236463"/>
            <a:chOff x="6854625" y="1335275"/>
            <a:chExt cx="842100" cy="1236463"/>
          </a:xfrm>
        </p:grpSpPr>
        <p:pic>
          <p:nvPicPr>
            <p:cNvPr id="80" name="Google Shape;8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88625" y="1734963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7"/>
            <p:cNvSpPr txBox="1"/>
            <p:nvPr/>
          </p:nvSpPr>
          <p:spPr>
            <a:xfrm>
              <a:off x="6854625" y="1335275"/>
              <a:ext cx="842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Comp 2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2036276" y="630032"/>
            <a:ext cx="4952374" cy="1523343"/>
            <a:chOff x="2036276" y="630032"/>
            <a:chExt cx="4952374" cy="1523343"/>
          </a:xfrm>
        </p:grpSpPr>
        <p:grpSp>
          <p:nvGrpSpPr>
            <p:cNvPr id="83" name="Google Shape;83;p17"/>
            <p:cNvGrpSpPr/>
            <p:nvPr/>
          </p:nvGrpSpPr>
          <p:grpSpPr>
            <a:xfrm>
              <a:off x="3990450" y="630032"/>
              <a:ext cx="1163100" cy="974043"/>
              <a:chOff x="3990450" y="630032"/>
              <a:chExt cx="1163100" cy="974043"/>
            </a:xfrm>
          </p:grpSpPr>
          <p:sp>
            <p:nvSpPr>
              <p:cNvPr id="84" name="Google Shape;84;p17"/>
              <p:cNvSpPr/>
              <p:nvPr/>
            </p:nvSpPr>
            <p:spPr>
              <a:xfrm>
                <a:off x="3990450" y="711875"/>
                <a:ext cx="1163100" cy="892200"/>
              </a:xfrm>
              <a:prstGeom prst="can">
                <a:avLst>
                  <a:gd fmla="val 25000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7"/>
              <p:cNvSpPr txBox="1"/>
              <p:nvPr/>
            </p:nvSpPr>
            <p:spPr>
              <a:xfrm>
                <a:off x="4356450" y="630032"/>
                <a:ext cx="431100" cy="42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DB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86" name="Google Shape;86;p17"/>
            <p:cNvCxnSpPr>
              <a:stCxn id="77" idx="3"/>
              <a:endCxn id="84" idx="2"/>
            </p:cNvCxnSpPr>
            <p:nvPr/>
          </p:nvCxnSpPr>
          <p:spPr>
            <a:xfrm flipH="1" rot="10800000">
              <a:off x="2036276" y="1157950"/>
              <a:ext cx="1954200" cy="99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87" name="Google Shape;87;p17"/>
            <p:cNvCxnSpPr>
              <a:stCxn id="84" idx="4"/>
              <a:endCxn id="80" idx="1"/>
            </p:cNvCxnSpPr>
            <p:nvPr/>
          </p:nvCxnSpPr>
          <p:spPr>
            <a:xfrm>
              <a:off x="5153550" y="1157975"/>
              <a:ext cx="1835100" cy="99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88" name="Google Shape;88;p17"/>
          <p:cNvSpPr txBox="1"/>
          <p:nvPr/>
        </p:nvSpPr>
        <p:spPr>
          <a:xfrm>
            <a:off x="4119193" y="9774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</a:t>
            </a:r>
            <a:r>
              <a:rPr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852225" y="3037975"/>
            <a:ext cx="7822475" cy="1684500"/>
            <a:chOff x="852225" y="3037975"/>
            <a:chExt cx="7822475" cy="16845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852225" y="3037975"/>
              <a:ext cx="29577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def update_val(db):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</a:t>
              </a:r>
              <a:r>
                <a:rPr lang="en" sz="1600">
                  <a:solidFill>
                    <a:schemeClr val="dk1"/>
                  </a:solidFill>
                </a:rPr>
                <a:t>v</a:t>
              </a:r>
              <a:r>
                <a:rPr lang="en" sz="1600">
                  <a:solidFill>
                    <a:schemeClr val="dk1"/>
                  </a:solidFill>
                </a:rPr>
                <a:t>al = db.get_val()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</a:t>
              </a:r>
              <a:r>
                <a:rPr lang="en" sz="1600">
                  <a:solidFill>
                    <a:schemeClr val="dk1"/>
                  </a:solidFill>
                </a:rPr>
                <a:t>v</a:t>
              </a:r>
              <a:r>
                <a:rPr lang="en" sz="1600">
                  <a:solidFill>
                    <a:schemeClr val="dk1"/>
                  </a:solidFill>
                </a:rPr>
                <a:t>al = val + 1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db.update_val(val)</a:t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5717000" y="3037975"/>
              <a:ext cx="2957700" cy="16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def update_val(db):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val = db.get_val()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val = val + 1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	db.update_val(val)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92" name="Google Shape;92;p17"/>
          <p:cNvSpPr/>
          <p:nvPr/>
        </p:nvSpPr>
        <p:spPr>
          <a:xfrm>
            <a:off x="192225" y="3058028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05300" y="3350801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05300" y="3655601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5300" y="3914280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6" name="Google Shape;106;p18"/>
          <p:cNvCxnSpPr>
            <a:stCxn id="101" idx="3"/>
            <a:endCxn id="100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" name="Google Shape;107;p18"/>
          <p:cNvCxnSpPr>
            <a:stCxn id="100" idx="4"/>
            <a:endCxn id="102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8" name="Google Shape;108;p18"/>
          <p:cNvSpPr txBox="1"/>
          <p:nvPr/>
        </p:nvSpPr>
        <p:spPr>
          <a:xfrm>
            <a:off x="4119193" y="9774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049200" y="30881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462275" y="3380889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462275" y="3639568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462275" y="3914289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19"/>
          <p:cNvCxnSpPr>
            <a:stCxn id="120" idx="3"/>
            <a:endCxn id="119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6" name="Google Shape;126;p19"/>
          <p:cNvCxnSpPr>
            <a:stCxn id="119" idx="4"/>
            <a:endCxn id="121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7" name="Google Shape;127;p19"/>
          <p:cNvSpPr txBox="1"/>
          <p:nvPr/>
        </p:nvSpPr>
        <p:spPr>
          <a:xfrm>
            <a:off x="4119193" y="9774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0" name="Google Shape;140;p20"/>
          <p:cNvCxnSpPr>
            <a:stCxn id="135" idx="3"/>
            <a:endCxn id="134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1" name="Google Shape;141;p20"/>
          <p:cNvCxnSpPr>
            <a:stCxn id="134" idx="4"/>
            <a:endCxn id="136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2" name="Google Shape;142;p20"/>
          <p:cNvSpPr txBox="1"/>
          <p:nvPr/>
        </p:nvSpPr>
        <p:spPr>
          <a:xfrm>
            <a:off x="4119193" y="9774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92225" y="3058028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05300" y="3350801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05300" y="3655601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049200" y="3088115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462275" y="3380889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462275" y="3639568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070100" y="3619900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(val: 3)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934875" y="36038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(val: 3)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05300" y="3908276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3990450" y="711875"/>
            <a:ext cx="1163100" cy="892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625" y="1734963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328163" y="13137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6854625" y="13352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356450" y="630032"/>
            <a:ext cx="431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4" name="Google Shape;164;p21"/>
          <p:cNvCxnSpPr>
            <a:stCxn id="159" idx="3"/>
            <a:endCxn id="158" idx="2"/>
          </p:cNvCxnSpPr>
          <p:nvPr/>
        </p:nvCxnSpPr>
        <p:spPr>
          <a:xfrm flipH="1" rot="10800000">
            <a:off x="2036276" y="1157950"/>
            <a:ext cx="19542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5" name="Google Shape;165;p21"/>
          <p:cNvCxnSpPr>
            <a:stCxn id="158" idx="4"/>
            <a:endCxn id="160" idx="1"/>
          </p:cNvCxnSpPr>
          <p:nvPr/>
        </p:nvCxnSpPr>
        <p:spPr>
          <a:xfrm>
            <a:off x="5153550" y="1157975"/>
            <a:ext cx="1835100" cy="9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6" name="Google Shape;166;p21"/>
          <p:cNvSpPr txBox="1"/>
          <p:nvPr/>
        </p:nvSpPr>
        <p:spPr>
          <a:xfrm>
            <a:off x="4119193" y="977454"/>
            <a:ext cx="930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val: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852225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717000" y="3037975"/>
            <a:ext cx="2957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def update_val(db):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db.get_val()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val = val + 1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db.update_val(val)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462275" y="3639568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934875" y="3603875"/>
            <a:ext cx="8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(val: 3)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462275" y="3902268"/>
            <a:ext cx="6600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