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3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17" y="1028700"/>
            <a:ext cx="8229599" cy="7715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8153" y="1274975"/>
            <a:ext cx="1697169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0"/>
            <a:ext cx="16373474" cy="2257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0240" y="1201731"/>
            <a:ext cx="1526751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943" y="2738441"/>
            <a:ext cx="15914112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1090" cy="10287000"/>
          </a:xfrm>
          <a:custGeom>
            <a:avLst/>
            <a:gdLst/>
            <a:ahLst/>
            <a:cxnLst/>
            <a:rect l="l" t="t" r="r" b="b"/>
            <a:pathLst>
              <a:path w="6181090" h="10287000">
                <a:moveTo>
                  <a:pt x="0" y="10286999"/>
                </a:moveTo>
                <a:lnTo>
                  <a:pt x="6181070" y="10286999"/>
                </a:lnTo>
                <a:lnTo>
                  <a:pt x="618107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1070" y="0"/>
            <a:ext cx="12107545" cy="10270490"/>
          </a:xfrm>
          <a:custGeom>
            <a:avLst/>
            <a:gdLst/>
            <a:ahLst/>
            <a:cxnLst/>
            <a:rect l="l" t="t" r="r" b="b"/>
            <a:pathLst>
              <a:path w="12107544" h="10270490">
                <a:moveTo>
                  <a:pt x="0" y="0"/>
                </a:moveTo>
                <a:lnTo>
                  <a:pt x="12106928" y="0"/>
                </a:lnTo>
                <a:lnTo>
                  <a:pt x="12106928" y="10269934"/>
                </a:lnTo>
                <a:lnTo>
                  <a:pt x="0" y="10269934"/>
                </a:lnTo>
                <a:lnTo>
                  <a:pt x="0" y="0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7711" y="9301791"/>
            <a:ext cx="593471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3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sz="2700" b="1" spc="-3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-3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3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sz="2700" b="1" spc="-25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b="1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1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-38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-3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-10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b="1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3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17" y="2493808"/>
            <a:ext cx="5324474" cy="5381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61584" y="2383916"/>
            <a:ext cx="6138545" cy="46990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50"/>
              </a:spcBef>
            </a:pPr>
            <a:r>
              <a:rPr sz="3400" b="0" spc="90" dirty="0">
                <a:latin typeface="Tahoma"/>
                <a:cs typeface="Tahoma"/>
              </a:rPr>
              <a:t>P</a:t>
            </a:r>
            <a:r>
              <a:rPr sz="3400" b="0" spc="-90" dirty="0">
                <a:latin typeface="Tahoma"/>
                <a:cs typeface="Tahoma"/>
              </a:rPr>
              <a:t>r</a:t>
            </a:r>
            <a:r>
              <a:rPr sz="3400" b="0" spc="-114" dirty="0">
                <a:latin typeface="Tahoma"/>
                <a:cs typeface="Tahoma"/>
              </a:rPr>
              <a:t>e</a:t>
            </a:r>
            <a:r>
              <a:rPr sz="3400" b="0" spc="-254" dirty="0">
                <a:latin typeface="Tahoma"/>
                <a:cs typeface="Tahoma"/>
              </a:rPr>
              <a:t>v</a:t>
            </a:r>
            <a:r>
              <a:rPr sz="3400" b="0" spc="5" dirty="0">
                <a:latin typeface="Tahoma"/>
                <a:cs typeface="Tahoma"/>
              </a:rPr>
              <a:t>i</a:t>
            </a:r>
            <a:r>
              <a:rPr sz="3400" b="0" spc="-65" dirty="0">
                <a:latin typeface="Tahoma"/>
                <a:cs typeface="Tahoma"/>
              </a:rPr>
              <a:t>s</a:t>
            </a:r>
            <a:r>
              <a:rPr sz="3400" b="0" spc="-145" dirty="0">
                <a:latin typeface="Tahoma"/>
                <a:cs typeface="Tahoma"/>
              </a:rPr>
              <a:t>ã</a:t>
            </a:r>
            <a:r>
              <a:rPr sz="3400" b="0" spc="-114" dirty="0">
                <a:latin typeface="Tahoma"/>
                <a:cs typeface="Tahoma"/>
              </a:rPr>
              <a:t>o</a:t>
            </a:r>
            <a:r>
              <a:rPr sz="3400" b="0" spc="-370" dirty="0">
                <a:latin typeface="Tahoma"/>
                <a:cs typeface="Tahoma"/>
              </a:rPr>
              <a:t> </a:t>
            </a:r>
            <a:r>
              <a:rPr sz="3400" b="0" spc="-120" dirty="0">
                <a:latin typeface="Tahoma"/>
                <a:cs typeface="Tahoma"/>
              </a:rPr>
              <a:t>d</a:t>
            </a:r>
            <a:r>
              <a:rPr sz="3400" b="0" spc="-110" dirty="0">
                <a:latin typeface="Tahoma"/>
                <a:cs typeface="Tahoma"/>
              </a:rPr>
              <a:t>e</a:t>
            </a:r>
            <a:r>
              <a:rPr sz="3400" b="0" spc="-370" dirty="0">
                <a:latin typeface="Tahoma"/>
                <a:cs typeface="Tahoma"/>
              </a:rPr>
              <a:t> </a:t>
            </a:r>
            <a:r>
              <a:rPr sz="3400" b="0" spc="-120" dirty="0">
                <a:latin typeface="Tahoma"/>
                <a:cs typeface="Tahoma"/>
              </a:rPr>
              <a:t>d</a:t>
            </a:r>
            <a:r>
              <a:rPr sz="3400" b="0" spc="-114" dirty="0">
                <a:latin typeface="Tahoma"/>
                <a:cs typeface="Tahoma"/>
              </a:rPr>
              <a:t>e</a:t>
            </a:r>
            <a:r>
              <a:rPr sz="3400" b="0" spc="-245" dirty="0">
                <a:latin typeface="Tahoma"/>
                <a:cs typeface="Tahoma"/>
              </a:rPr>
              <a:t>m</a:t>
            </a:r>
            <a:r>
              <a:rPr sz="3400" b="0" spc="-145" dirty="0">
                <a:latin typeface="Tahoma"/>
                <a:cs typeface="Tahoma"/>
              </a:rPr>
              <a:t>a</a:t>
            </a:r>
            <a:r>
              <a:rPr sz="3400" b="0" spc="-100" dirty="0">
                <a:latin typeface="Tahoma"/>
                <a:cs typeface="Tahoma"/>
              </a:rPr>
              <a:t>n</a:t>
            </a:r>
            <a:r>
              <a:rPr sz="3400" b="0" spc="-120" dirty="0">
                <a:latin typeface="Tahoma"/>
                <a:cs typeface="Tahoma"/>
              </a:rPr>
              <a:t>d</a:t>
            </a:r>
            <a:r>
              <a:rPr sz="3400" b="0" spc="-140" dirty="0"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  <a:p>
            <a:pPr marL="12700" marR="5080">
              <a:lnSpc>
                <a:spcPts val="16280"/>
              </a:lnSpc>
              <a:spcBef>
                <a:spcPts val="335"/>
              </a:spcBef>
            </a:pPr>
            <a:r>
              <a:rPr sz="11650" spc="-1010" dirty="0">
                <a:latin typeface="Trebuchet MS"/>
                <a:cs typeface="Trebuchet MS"/>
              </a:rPr>
              <a:t>Frexco </a:t>
            </a:r>
            <a:r>
              <a:rPr sz="11650" spc="-1005" dirty="0">
                <a:latin typeface="Trebuchet MS"/>
                <a:cs typeface="Trebuchet MS"/>
              </a:rPr>
              <a:t> </a:t>
            </a:r>
            <a:r>
              <a:rPr sz="11650" spc="-965" dirty="0">
                <a:latin typeface="Trebuchet MS"/>
                <a:cs typeface="Trebuchet MS"/>
              </a:rPr>
              <a:t>A</a:t>
            </a:r>
            <a:r>
              <a:rPr sz="11650" spc="-295" dirty="0">
                <a:latin typeface="Trebuchet MS"/>
                <a:cs typeface="Trebuchet MS"/>
              </a:rPr>
              <a:t>l</a:t>
            </a:r>
            <a:r>
              <a:rPr sz="11650" spc="-625" dirty="0">
                <a:latin typeface="Trebuchet MS"/>
                <a:cs typeface="Trebuchet MS"/>
              </a:rPr>
              <a:t>i</a:t>
            </a:r>
            <a:r>
              <a:rPr sz="11650" spc="-975" dirty="0">
                <a:latin typeface="Trebuchet MS"/>
                <a:cs typeface="Trebuchet MS"/>
              </a:rPr>
              <a:t>m</a:t>
            </a:r>
            <a:r>
              <a:rPr sz="11650" spc="-1045" dirty="0">
                <a:latin typeface="Trebuchet MS"/>
                <a:cs typeface="Trebuchet MS"/>
              </a:rPr>
              <a:t>e</a:t>
            </a:r>
            <a:r>
              <a:rPr sz="11650" spc="-760" dirty="0">
                <a:latin typeface="Trebuchet MS"/>
                <a:cs typeface="Trebuchet MS"/>
              </a:rPr>
              <a:t>n</a:t>
            </a:r>
            <a:r>
              <a:rPr sz="11650" spc="-540" dirty="0">
                <a:latin typeface="Trebuchet MS"/>
                <a:cs typeface="Trebuchet MS"/>
              </a:rPr>
              <a:t>t</a:t>
            </a:r>
            <a:r>
              <a:rPr sz="11650" spc="-825" dirty="0">
                <a:latin typeface="Trebuchet MS"/>
                <a:cs typeface="Trebuchet MS"/>
              </a:rPr>
              <a:t>o</a:t>
            </a:r>
            <a:r>
              <a:rPr sz="11650" dirty="0">
                <a:latin typeface="Trebuchet MS"/>
                <a:cs typeface="Trebuchet MS"/>
              </a:rPr>
              <a:t>s</a:t>
            </a:r>
            <a:endParaRPr sz="116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3526" y="3191814"/>
            <a:ext cx="10697210" cy="9525"/>
          </a:xfrm>
          <a:custGeom>
            <a:avLst/>
            <a:gdLst/>
            <a:ahLst/>
            <a:cxnLst/>
            <a:rect l="l" t="t" r="r" b="b"/>
            <a:pathLst>
              <a:path w="10697210" h="9525">
                <a:moveTo>
                  <a:pt x="0" y="0"/>
                </a:moveTo>
                <a:lnTo>
                  <a:pt x="10696698" y="9528"/>
                </a:lnTo>
              </a:path>
            </a:pathLst>
          </a:custGeom>
          <a:ln w="19049">
            <a:solidFill>
              <a:srgbClr val="AE6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3220389"/>
            <a:ext cx="5153660" cy="0"/>
          </a:xfrm>
          <a:custGeom>
            <a:avLst/>
            <a:gdLst/>
            <a:ahLst/>
            <a:cxnLst/>
            <a:rect l="l" t="t" r="r" b="b"/>
            <a:pathLst>
              <a:path w="5153660">
                <a:moveTo>
                  <a:pt x="0" y="0"/>
                </a:moveTo>
                <a:lnTo>
                  <a:pt x="5153115" y="0"/>
                </a:lnTo>
              </a:path>
            </a:pathLst>
          </a:custGeom>
          <a:ln w="19049">
            <a:solidFill>
              <a:srgbClr val="AE6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49" y="3582418"/>
            <a:ext cx="5695949" cy="5781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7124" y="812151"/>
            <a:ext cx="56553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700" spc="-894" dirty="0">
                <a:latin typeface="Trebuchet MS"/>
                <a:cs typeface="Trebuchet MS"/>
              </a:rPr>
              <a:t>V</a:t>
            </a:r>
            <a:r>
              <a:rPr sz="9700" spc="-520" dirty="0">
                <a:latin typeface="Trebuchet MS"/>
                <a:cs typeface="Trebuchet MS"/>
              </a:rPr>
              <a:t>i</a:t>
            </a:r>
            <a:r>
              <a:rPr sz="9700" spc="-15" dirty="0">
                <a:latin typeface="Trebuchet MS"/>
                <a:cs typeface="Trebuchet MS"/>
              </a:rPr>
              <a:t>s</a:t>
            </a:r>
            <a:r>
              <a:rPr sz="9700" spc="-375" dirty="0">
                <a:latin typeface="Trebuchet MS"/>
                <a:cs typeface="Trebuchet MS"/>
              </a:rPr>
              <a:t>ã</a:t>
            </a:r>
            <a:r>
              <a:rPr sz="9700" spc="-690" dirty="0">
                <a:latin typeface="Trebuchet MS"/>
                <a:cs typeface="Trebuchet MS"/>
              </a:rPr>
              <a:t>o</a:t>
            </a:r>
            <a:r>
              <a:rPr sz="9700" spc="-840" dirty="0">
                <a:latin typeface="Trebuchet MS"/>
                <a:cs typeface="Trebuchet MS"/>
              </a:rPr>
              <a:t> </a:t>
            </a:r>
            <a:r>
              <a:rPr sz="9700" spc="-1135" dirty="0">
                <a:latin typeface="Trebuchet MS"/>
                <a:cs typeface="Trebuchet MS"/>
              </a:rPr>
              <a:t>G</a:t>
            </a:r>
            <a:r>
              <a:rPr sz="9700" spc="-880" dirty="0">
                <a:latin typeface="Trebuchet MS"/>
                <a:cs typeface="Trebuchet MS"/>
              </a:rPr>
              <a:t>e</a:t>
            </a:r>
            <a:r>
              <a:rPr sz="9700" spc="-710" dirty="0">
                <a:latin typeface="Trebuchet MS"/>
                <a:cs typeface="Trebuchet MS"/>
              </a:rPr>
              <a:t>r</a:t>
            </a:r>
            <a:r>
              <a:rPr sz="9700" spc="-375" dirty="0">
                <a:latin typeface="Trebuchet MS"/>
                <a:cs typeface="Trebuchet MS"/>
              </a:rPr>
              <a:t>a</a:t>
            </a:r>
            <a:r>
              <a:rPr sz="9700" spc="-245" dirty="0">
                <a:latin typeface="Trebuchet MS"/>
                <a:cs typeface="Trebuchet MS"/>
              </a:rPr>
              <a:t>l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613" y="3258383"/>
            <a:ext cx="8649970" cy="6075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sz="4250" spc="-3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2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21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38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4250" spc="-4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4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spc="-3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9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4250" spc="-2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29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1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1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2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415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4250" spc="-3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250" spc="-4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229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45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3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4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45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4250" spc="-100" dirty="0">
                <a:solidFill>
                  <a:srgbClr val="FFFFFF"/>
                </a:solidFill>
                <a:latin typeface="Tahoma"/>
                <a:cs typeface="Tahoma"/>
              </a:rPr>
              <a:t>produtos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são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perecíveis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4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7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Tahoma"/>
                <a:cs typeface="Tahoma"/>
              </a:rPr>
              <a:t>validade </a:t>
            </a:r>
            <a:r>
              <a:rPr sz="4250" spc="-1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curta.</a:t>
            </a:r>
            <a:endParaRPr sz="4250">
              <a:latin typeface="Tahoma"/>
              <a:cs typeface="Tahoma"/>
            </a:endParaRPr>
          </a:p>
          <a:p>
            <a:pPr marL="12700" marR="184785" algn="just">
              <a:lnSpc>
                <a:spcPts val="5950"/>
              </a:lnSpc>
              <a:spcBef>
                <a:spcPts val="145"/>
              </a:spcBef>
            </a:pPr>
            <a:r>
              <a:rPr sz="4250" spc="-1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2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2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3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ã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3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45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r>
              <a:rPr sz="4250" spc="-37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45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9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25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2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spc="-85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425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2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-3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425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250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4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2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5853" y="8839821"/>
            <a:ext cx="1038224" cy="103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89215"/>
            <a:ext cx="5895974" cy="9305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8638" y="9019396"/>
            <a:ext cx="1038224" cy="103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79757" y="1422790"/>
            <a:ext cx="73291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Dados</a:t>
            </a:r>
            <a:r>
              <a:rPr spc="-350" dirty="0"/>
              <a:t> </a:t>
            </a:r>
            <a:r>
              <a:rPr spc="5" dirty="0"/>
              <a:t>iniciais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2429" y="3339529"/>
            <a:ext cx="10722610" cy="351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2010" marR="5080" algn="ctr">
              <a:lnSpc>
                <a:spcPct val="116599"/>
              </a:lnSpc>
              <a:spcBef>
                <a:spcPts val="95"/>
              </a:spcBef>
            </a:pPr>
            <a:r>
              <a:rPr sz="3700" b="1" spc="-30" dirty="0">
                <a:solidFill>
                  <a:srgbClr val="FFFFFF"/>
                </a:solidFill>
                <a:latin typeface="Tahoma"/>
                <a:cs typeface="Tahoma"/>
              </a:rPr>
              <a:t>Inicialmente</a:t>
            </a:r>
            <a:r>
              <a:rPr sz="37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5" dirty="0">
                <a:solidFill>
                  <a:srgbClr val="FFFFFF"/>
                </a:solidFill>
                <a:latin typeface="Tahoma"/>
                <a:cs typeface="Tahoma"/>
              </a:rPr>
              <a:t>nosso</a:t>
            </a:r>
            <a:r>
              <a:rPr sz="37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5" dirty="0">
                <a:solidFill>
                  <a:srgbClr val="FFFFFF"/>
                </a:solidFill>
                <a:latin typeface="Tahoma"/>
                <a:cs typeface="Tahoma"/>
              </a:rPr>
              <a:t>banco</a:t>
            </a:r>
            <a:r>
              <a:rPr sz="37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7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dados</a:t>
            </a:r>
            <a:r>
              <a:rPr sz="37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5" dirty="0">
                <a:solidFill>
                  <a:srgbClr val="FFFFFF"/>
                </a:solidFill>
                <a:latin typeface="Tahoma"/>
                <a:cs typeface="Tahoma"/>
              </a:rPr>
              <a:t>estava </a:t>
            </a:r>
            <a:r>
              <a:rPr sz="3700" b="1" spc="-10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dirty="0">
                <a:solidFill>
                  <a:srgbClr val="FFFFFF"/>
                </a:solidFill>
                <a:latin typeface="Tahoma"/>
                <a:cs typeface="Tahoma"/>
              </a:rPr>
              <a:t>desta</a:t>
            </a:r>
            <a:r>
              <a:rPr sz="37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15" dirty="0">
                <a:solidFill>
                  <a:srgbClr val="FFFFFF"/>
                </a:solidFill>
                <a:latin typeface="Tahoma"/>
                <a:cs typeface="Tahoma"/>
              </a:rPr>
              <a:t>forma,</a:t>
            </a:r>
            <a:r>
              <a:rPr sz="37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10" dirty="0">
                <a:solidFill>
                  <a:srgbClr val="FFFFFF"/>
                </a:solidFill>
                <a:latin typeface="Tahoma"/>
                <a:cs typeface="Tahoma"/>
              </a:rPr>
              <a:t>antes</a:t>
            </a:r>
            <a:r>
              <a:rPr sz="37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7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20" dirty="0">
                <a:solidFill>
                  <a:srgbClr val="FFFFFF"/>
                </a:solidFill>
                <a:latin typeface="Tahoma"/>
                <a:cs typeface="Tahoma"/>
              </a:rPr>
              <a:t>tratarmos.</a:t>
            </a:r>
            <a:endParaRPr sz="3700">
              <a:latin typeface="Tahoma"/>
              <a:cs typeface="Tahoma"/>
            </a:endParaRPr>
          </a:p>
          <a:p>
            <a:pPr marL="12065" marR="39370" algn="ctr">
              <a:lnSpc>
                <a:spcPct val="116599"/>
              </a:lnSpc>
              <a:spcBef>
                <a:spcPts val="1620"/>
              </a:spcBef>
            </a:pPr>
            <a:r>
              <a:rPr sz="3700" b="1" spc="30" dirty="0">
                <a:solidFill>
                  <a:srgbClr val="FFFFFF"/>
                </a:solidFill>
                <a:latin typeface="Tahoma"/>
                <a:cs typeface="Tahoma"/>
              </a:rPr>
              <a:t>Nele </a:t>
            </a:r>
            <a:r>
              <a:rPr sz="3700" b="1" spc="5" dirty="0">
                <a:solidFill>
                  <a:srgbClr val="FFFFFF"/>
                </a:solidFill>
                <a:latin typeface="Tahoma"/>
                <a:cs typeface="Tahoma"/>
              </a:rPr>
              <a:t>podemos ver </a:t>
            </a:r>
            <a:r>
              <a:rPr sz="3700" b="1" dirty="0">
                <a:solidFill>
                  <a:srgbClr val="FFFFFF"/>
                </a:solidFill>
                <a:latin typeface="Tahoma"/>
                <a:cs typeface="Tahoma"/>
              </a:rPr>
              <a:t>apenas </a:t>
            </a:r>
            <a:r>
              <a:rPr sz="3700" b="1" spc="5" dirty="0">
                <a:solidFill>
                  <a:srgbClr val="FFFFFF"/>
                </a:solidFill>
                <a:latin typeface="Tahoma"/>
                <a:cs typeface="Tahoma"/>
              </a:rPr>
              <a:t>datas sem </a:t>
            </a:r>
            <a:r>
              <a:rPr sz="37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especificar</a:t>
            </a:r>
            <a:r>
              <a:rPr sz="37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7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10" dirty="0">
                <a:solidFill>
                  <a:srgbClr val="FFFFFF"/>
                </a:solidFill>
                <a:latin typeface="Tahoma"/>
                <a:cs typeface="Tahoma"/>
              </a:rPr>
              <a:t>dia</a:t>
            </a:r>
            <a:r>
              <a:rPr sz="37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37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15" dirty="0">
                <a:solidFill>
                  <a:srgbClr val="FFFFFF"/>
                </a:solidFill>
                <a:latin typeface="Tahoma"/>
                <a:cs typeface="Tahoma"/>
              </a:rPr>
              <a:t>semana</a:t>
            </a:r>
            <a:r>
              <a:rPr sz="37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37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55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37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35" dirty="0">
                <a:solidFill>
                  <a:srgbClr val="FFFFFF"/>
                </a:solidFill>
                <a:latin typeface="Tahoma"/>
                <a:cs typeface="Tahoma"/>
              </a:rPr>
              <a:t>melhor </a:t>
            </a:r>
            <a:r>
              <a:rPr sz="3700" b="1" spc="-10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análise.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427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Coluna</a:t>
            </a:r>
            <a:r>
              <a:rPr spc="-295" dirty="0"/>
              <a:t> </a:t>
            </a:r>
            <a:r>
              <a:rPr spc="20" dirty="0"/>
              <a:t>adicionada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3806" y="2783239"/>
            <a:ext cx="778002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4000" b="1" spc="25" dirty="0">
                <a:solidFill>
                  <a:srgbClr val="FFFFFF"/>
                </a:solidFill>
                <a:latin typeface="Tahoma"/>
                <a:cs typeface="Tahoma"/>
              </a:rPr>
              <a:t>Aqui</a:t>
            </a:r>
            <a:r>
              <a:rPr sz="40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05" dirty="0">
                <a:solidFill>
                  <a:srgbClr val="FFFFFF"/>
                </a:solidFill>
                <a:latin typeface="Tahoma"/>
                <a:cs typeface="Tahoma"/>
              </a:rPr>
              <a:t>já</a:t>
            </a:r>
            <a:r>
              <a:rPr sz="40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Tahoma"/>
                <a:cs typeface="Tahoma"/>
              </a:rPr>
              <a:t>adicionamos</a:t>
            </a:r>
            <a:r>
              <a:rPr sz="40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40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Tahoma"/>
                <a:cs typeface="Tahoma"/>
              </a:rPr>
              <a:t>nova </a:t>
            </a:r>
            <a:r>
              <a:rPr sz="4000" b="1" spc="-1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coluna com </a:t>
            </a:r>
            <a:r>
              <a:rPr sz="4000" b="1" spc="-35" dirty="0">
                <a:solidFill>
                  <a:srgbClr val="FFFFFF"/>
                </a:solidFill>
                <a:latin typeface="Tahoma"/>
                <a:cs typeface="Tahoma"/>
              </a:rPr>
              <a:t>os </a:t>
            </a:r>
            <a:r>
              <a:rPr sz="4000" b="1" spc="-10" dirty="0">
                <a:solidFill>
                  <a:srgbClr val="FFFFFF"/>
                </a:solidFill>
                <a:latin typeface="Tahoma"/>
                <a:cs typeface="Tahoma"/>
              </a:rPr>
              <a:t>dias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da semana </a:t>
            </a:r>
            <a:r>
              <a:rPr sz="4000" b="1" spc="-1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referentes</a:t>
            </a:r>
            <a:r>
              <a:rPr sz="40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40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Tahoma"/>
                <a:cs typeface="Tahoma"/>
              </a:rPr>
              <a:t>datas.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0218" y="8743422"/>
            <a:ext cx="1038224" cy="10382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49" y="1028703"/>
            <a:ext cx="6867524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0284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Vendas</a:t>
            </a:r>
            <a:r>
              <a:rPr spc="-315" dirty="0"/>
              <a:t> </a:t>
            </a:r>
            <a:r>
              <a:rPr spc="70" dirty="0"/>
              <a:t>por</a:t>
            </a:r>
            <a:r>
              <a:rPr spc="-310" dirty="0"/>
              <a:t> </a:t>
            </a:r>
            <a:r>
              <a:rPr spc="30" dirty="0"/>
              <a:t>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271" y="2738441"/>
            <a:ext cx="856678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4000" b="1" spc="25" dirty="0">
                <a:solidFill>
                  <a:srgbClr val="FFFFFF"/>
                </a:solidFill>
                <a:latin typeface="Tahoma"/>
                <a:cs typeface="Tahoma"/>
              </a:rPr>
              <a:t>Aqui</a:t>
            </a:r>
            <a:r>
              <a:rPr sz="40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ahoma"/>
                <a:cs typeface="Tahoma"/>
              </a:rPr>
              <a:t>percebemos</a:t>
            </a:r>
            <a:r>
              <a:rPr sz="40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40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40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ahoma"/>
                <a:cs typeface="Tahoma"/>
              </a:rPr>
              <a:t>vendas </a:t>
            </a:r>
            <a:r>
              <a:rPr sz="4000" b="1" spc="-1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ahoma"/>
                <a:cs typeface="Tahoma"/>
              </a:rPr>
              <a:t>nos </a:t>
            </a:r>
            <a:r>
              <a:rPr sz="4000" b="1" spc="5" dirty="0">
                <a:solidFill>
                  <a:srgbClr val="FFFFFF"/>
                </a:solidFill>
                <a:latin typeface="Tahoma"/>
                <a:cs typeface="Tahoma"/>
              </a:rPr>
              <a:t>finais </a:t>
            </a:r>
            <a:r>
              <a:rPr sz="4000" b="1" spc="-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semana </a:t>
            </a:r>
            <a:r>
              <a:rPr sz="4000" b="1" spc="10" dirty="0">
                <a:solidFill>
                  <a:srgbClr val="FFFFFF"/>
                </a:solidFill>
                <a:latin typeface="Tahoma"/>
                <a:cs typeface="Tahoma"/>
              </a:rPr>
              <a:t>caem </a:t>
            </a:r>
            <a:r>
              <a:rPr sz="4000" b="1" spc="-45" dirty="0">
                <a:solidFill>
                  <a:srgbClr val="FFFFFF"/>
                </a:solidFill>
                <a:latin typeface="Tahoma"/>
                <a:cs typeface="Tahoma"/>
              </a:rPr>
              <a:t>se </a:t>
            </a:r>
            <a:r>
              <a:rPr sz="40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Tahoma"/>
                <a:cs typeface="Tahoma"/>
              </a:rPr>
              <a:t>comparadas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com </a:t>
            </a:r>
            <a:r>
              <a:rPr sz="4000" b="1" spc="-35" dirty="0">
                <a:solidFill>
                  <a:srgbClr val="FFFFFF"/>
                </a:solidFill>
                <a:latin typeface="Tahoma"/>
                <a:cs typeface="Tahoma"/>
              </a:rPr>
              <a:t>os </a:t>
            </a:r>
            <a:r>
              <a:rPr sz="4000" b="1" spc="-10" dirty="0">
                <a:solidFill>
                  <a:srgbClr val="FFFFFF"/>
                </a:solidFill>
                <a:latin typeface="Tahoma"/>
                <a:cs typeface="Tahoma"/>
              </a:rPr>
              <a:t>dias </a:t>
            </a:r>
            <a:r>
              <a:rPr sz="4000" b="1" spc="-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4000" b="1" dirty="0">
                <a:solidFill>
                  <a:srgbClr val="FFFFFF"/>
                </a:solidFill>
                <a:latin typeface="Tahoma"/>
                <a:cs typeface="Tahoma"/>
              </a:rPr>
              <a:t> semana.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04044" y="8961557"/>
            <a:ext cx="1038224" cy="103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326" y="5403390"/>
            <a:ext cx="17507585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599"/>
              </a:lnSpc>
              <a:spcBef>
                <a:spcPts val="100"/>
              </a:spcBef>
            </a:pPr>
            <a:r>
              <a:rPr sz="5200" spc="-4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5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5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â</a:t>
            </a:r>
            <a:r>
              <a:rPr sz="5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5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é  </a:t>
            </a:r>
            <a:r>
              <a:rPr sz="5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imprescindível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levar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em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conta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período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semana</a:t>
            </a:r>
            <a:r>
              <a:rPr sz="5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para </a:t>
            </a:r>
            <a:r>
              <a:rPr sz="5200" spc="-16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nossa 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previsão, </a:t>
            </a:r>
            <a:r>
              <a:rPr sz="5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fizemos </a:t>
            </a:r>
            <a:r>
              <a:rPr sz="5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um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arquivo.py 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onde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tratamos, </a:t>
            </a:r>
            <a:r>
              <a:rPr sz="5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detalhamos </a:t>
            </a:r>
            <a:r>
              <a:rPr sz="5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chegamos </a:t>
            </a:r>
            <a:r>
              <a:rPr sz="5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5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previsão </a:t>
            </a:r>
            <a:r>
              <a:rPr sz="5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esperada </a:t>
            </a:r>
            <a:r>
              <a:rPr sz="5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para </a:t>
            </a:r>
            <a:r>
              <a:rPr sz="5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os 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5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ó</a:t>
            </a:r>
            <a:r>
              <a:rPr sz="52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5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5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52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8638" y="9015355"/>
            <a:ext cx="1038224" cy="1038224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163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Lucida Sans Unicode</vt:lpstr>
      <vt:lpstr>Tahoma</vt:lpstr>
      <vt:lpstr>Trebuchet MS</vt:lpstr>
      <vt:lpstr>Office Theme</vt:lpstr>
      <vt:lpstr>Previsão de demanda Frexco  Alimentos</vt:lpstr>
      <vt:lpstr>Visão Geral</vt:lpstr>
      <vt:lpstr>Dados iniciais</vt:lpstr>
      <vt:lpstr>Coluna adicionada</vt:lpstr>
      <vt:lpstr>Vendas por dia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Negócios Projeto Módulos Abstratos Preto Violeta</dc:title>
  <dc:creator>Cassio Ribeiro</dc:creator>
  <cp:keywords>DAFZhqmmW0g,BAFDQBgEMLg</cp:keywords>
  <cp:lastModifiedBy>Formação Analise De Dados - 2022.1</cp:lastModifiedBy>
  <cp:revision>1</cp:revision>
  <dcterms:created xsi:type="dcterms:W3CDTF">2023-02-07T10:56:42Z</dcterms:created>
  <dcterms:modified xsi:type="dcterms:W3CDTF">2023-02-07T11:00:13Z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2023-02-03T00:00:00Z</vt:filetime>
  </property>
</Properties>
</file>