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3" r:id="rId2"/>
    <p:sldId id="275" r:id="rId3"/>
    <p:sldId id="285" r:id="rId4"/>
    <p:sldId id="291" r:id="rId5"/>
    <p:sldId id="290" r:id="rId6"/>
    <p:sldId id="286" r:id="rId7"/>
    <p:sldId id="274" r:id="rId8"/>
    <p:sldId id="276" r:id="rId9"/>
    <p:sldId id="278" r:id="rId10"/>
    <p:sldId id="277" r:id="rId11"/>
    <p:sldId id="279" r:id="rId12"/>
    <p:sldId id="280" r:id="rId13"/>
    <p:sldId id="284" r:id="rId14"/>
    <p:sldId id="293" r:id="rId15"/>
    <p:sldId id="292" r:id="rId16"/>
    <p:sldId id="283" r:id="rId17"/>
    <p:sldId id="294" r:id="rId18"/>
    <p:sldId id="29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09A"/>
    <a:srgbClr val="BBD2C6"/>
    <a:srgbClr val="FFFFFF"/>
    <a:srgbClr val="9985B0"/>
    <a:srgbClr val="9BB085"/>
    <a:srgbClr val="B0859B"/>
    <a:srgbClr val="E8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38" autoAdjust="0"/>
  </p:normalViewPr>
  <p:slideViewPr>
    <p:cSldViewPr snapToGrid="0">
      <p:cViewPr>
        <p:scale>
          <a:sx n="75" d="100"/>
          <a:sy n="75" d="100"/>
        </p:scale>
        <p:origin x="219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7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AC5FC-EDDC-4912-B165-A087744CA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FF726C-C3D3-4E7C-B3DD-CA05D5C3EA0C}">
      <dgm:prSet/>
      <dgm:spPr/>
      <dgm:t>
        <a:bodyPr/>
        <a:lstStyle/>
        <a:p>
          <a:pPr rtl="0"/>
          <a:r>
            <a:rPr lang="en-GB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 smtClean="0">
              <a:latin typeface="Consolas" panose="020B0609020204030204" pitchFamily="49" charset="0"/>
            </a:rPr>
            <a:t> part = 2:</a:t>
          </a:r>
          <a:endParaRPr lang="en-GB" dirty="0">
            <a:latin typeface="Consolas" panose="020B0609020204030204" pitchFamily="49" charset="0"/>
          </a:endParaRPr>
        </a:p>
      </dgm:t>
    </dgm:pt>
    <dgm:pt modelId="{8397D467-B380-44F1-96E7-999D39AF88F9}" type="parTrans" cxnId="{388FCDA2-0FD2-467E-96A7-0784BAAB5523}">
      <dgm:prSet/>
      <dgm:spPr/>
      <dgm:t>
        <a:bodyPr/>
        <a:lstStyle/>
        <a:p>
          <a:endParaRPr lang="en-US"/>
        </a:p>
      </dgm:t>
    </dgm:pt>
    <dgm:pt modelId="{B27E6F2E-8A7E-4783-9422-803679B27230}" type="sibTrans" cxnId="{388FCDA2-0FD2-467E-96A7-0784BAAB5523}">
      <dgm:prSet/>
      <dgm:spPr/>
      <dgm:t>
        <a:bodyPr/>
        <a:lstStyle/>
        <a:p>
          <a:endParaRPr lang="en-US"/>
        </a:p>
      </dgm:t>
    </dgm:pt>
    <dgm:pt modelId="{C2416EDB-C3DC-4D87-A0EB-81181B8F2A0F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Create a GitHub account (if done with @cam.ac.uk email you get PRO features)</a:t>
          </a:r>
          <a:endParaRPr lang="en-GB" dirty="0">
            <a:latin typeface="Consolas" panose="020B0609020204030204" pitchFamily="49" charset="0"/>
          </a:endParaRPr>
        </a:p>
      </dgm:t>
    </dgm:pt>
    <dgm:pt modelId="{7CC9B62D-FE58-4595-A1E6-38817D1ACBE0}" type="parTrans" cxnId="{2E6BF294-90D8-4FDB-B7EB-1C8E8264BD5B}">
      <dgm:prSet/>
      <dgm:spPr/>
      <dgm:t>
        <a:bodyPr/>
        <a:lstStyle/>
        <a:p>
          <a:endParaRPr lang="en-US"/>
        </a:p>
      </dgm:t>
    </dgm:pt>
    <dgm:pt modelId="{DDE45D21-D3BB-4CAB-93F2-659C241CFF6E}" type="sibTrans" cxnId="{2E6BF294-90D8-4FDB-B7EB-1C8E8264BD5B}">
      <dgm:prSet/>
      <dgm:spPr/>
      <dgm:t>
        <a:bodyPr/>
        <a:lstStyle/>
        <a:p>
          <a:endParaRPr lang="en-US"/>
        </a:p>
      </dgm:t>
    </dgm:pt>
    <dgm:pt modelId="{0371CE85-27C7-42E0-92EA-C005BF0E0524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Download GitHub desktop and log in with your username</a:t>
          </a:r>
          <a:endParaRPr lang="en-GB" dirty="0">
            <a:latin typeface="Consolas" panose="020B0609020204030204" pitchFamily="49" charset="0"/>
          </a:endParaRPr>
        </a:p>
      </dgm:t>
    </dgm:pt>
    <dgm:pt modelId="{3EB37955-C934-450C-B2AB-4428A741630D}" type="parTrans" cxnId="{29265446-F61E-4228-BDE1-2E71FD9F7D0D}">
      <dgm:prSet/>
      <dgm:spPr/>
      <dgm:t>
        <a:bodyPr/>
        <a:lstStyle/>
        <a:p>
          <a:endParaRPr lang="en-US"/>
        </a:p>
      </dgm:t>
    </dgm:pt>
    <dgm:pt modelId="{E2251AD5-ADE1-4C44-88A7-3FD848079849}" type="sibTrans" cxnId="{29265446-F61E-4228-BDE1-2E71FD9F7D0D}">
      <dgm:prSet/>
      <dgm:spPr/>
      <dgm:t>
        <a:bodyPr/>
        <a:lstStyle/>
        <a:p>
          <a:endParaRPr lang="en-US"/>
        </a:p>
      </dgm:t>
    </dgm:pt>
    <dgm:pt modelId="{4BA98AF2-6EA1-485B-81F9-8211C038CCA6}">
      <dgm:prSet/>
      <dgm:spPr/>
      <dgm:t>
        <a:bodyPr/>
        <a:lstStyle/>
        <a:p>
          <a:pPr rtl="0"/>
          <a:r>
            <a:rPr lang="en-GB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 smtClean="0">
              <a:latin typeface="Consolas" panose="020B0609020204030204" pitchFamily="49" charset="0"/>
            </a:rPr>
            <a:t> part = 1:</a:t>
          </a:r>
          <a:endParaRPr lang="en-GB" dirty="0">
            <a:latin typeface="Consolas" panose="020B0609020204030204" pitchFamily="49" charset="0"/>
          </a:endParaRPr>
        </a:p>
      </dgm:t>
    </dgm:pt>
    <dgm:pt modelId="{F6F5FDBB-B57C-4619-ABE1-5027B3ACCEB6}" type="parTrans" cxnId="{C22001F8-F8E9-40A4-8A73-3A30FEC272FC}">
      <dgm:prSet/>
      <dgm:spPr/>
      <dgm:t>
        <a:bodyPr/>
        <a:lstStyle/>
        <a:p>
          <a:endParaRPr lang="en-US"/>
        </a:p>
      </dgm:t>
    </dgm:pt>
    <dgm:pt modelId="{E54797C7-E969-44C5-9608-159A98E05B34}" type="sibTrans" cxnId="{C22001F8-F8E9-40A4-8A73-3A30FEC272FC}">
      <dgm:prSet/>
      <dgm:spPr/>
      <dgm:t>
        <a:bodyPr/>
        <a:lstStyle/>
        <a:p>
          <a:endParaRPr lang="en-US"/>
        </a:p>
      </dgm:t>
    </dgm:pt>
    <dgm:pt modelId="{75798BE6-EBA0-496E-B535-6739F5BD1D62}">
      <dgm:prSet/>
      <dgm:spPr/>
      <dgm:t>
        <a:bodyPr/>
        <a:lstStyle/>
        <a:p>
          <a:pPr rtl="0"/>
          <a:endParaRPr lang="en-GB" dirty="0">
            <a:latin typeface="Consolas" panose="020B0609020204030204" pitchFamily="49" charset="0"/>
          </a:endParaRPr>
        </a:p>
      </dgm:t>
    </dgm:pt>
    <dgm:pt modelId="{013564DD-0DD4-49DC-9772-F16B42558D33}" type="parTrans" cxnId="{AF943797-1A56-4D37-A829-B386FC6C8698}">
      <dgm:prSet/>
      <dgm:spPr/>
      <dgm:t>
        <a:bodyPr/>
        <a:lstStyle/>
        <a:p>
          <a:endParaRPr lang="en-US"/>
        </a:p>
      </dgm:t>
    </dgm:pt>
    <dgm:pt modelId="{C0C9F4B2-F63F-453E-BC42-7B5717A2EBD1}" type="sibTrans" cxnId="{AF943797-1A56-4D37-A829-B386FC6C8698}">
      <dgm:prSet/>
      <dgm:spPr/>
      <dgm:t>
        <a:bodyPr/>
        <a:lstStyle/>
        <a:p>
          <a:endParaRPr lang="en-US"/>
        </a:p>
      </dgm:t>
    </dgm:pt>
    <dgm:pt modelId="{A21FCBE9-C1D3-4783-9EA0-C642656F7337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Download and install </a:t>
          </a:r>
          <a:r>
            <a:rPr lang="en-GB" dirty="0" err="1" smtClean="0">
              <a:latin typeface="Consolas" panose="020B0609020204030204" pitchFamily="49" charset="0"/>
            </a:rPr>
            <a:t>Spyder</a:t>
          </a:r>
          <a:r>
            <a:rPr lang="en-GB" dirty="0" smtClean="0">
              <a:latin typeface="Consolas" panose="020B0609020204030204" pitchFamily="49" charset="0"/>
            </a:rPr>
            <a:t> (normally installed with Anaconda, already done in Tom’s practical)</a:t>
          </a:r>
          <a:endParaRPr lang="en-GB" dirty="0">
            <a:latin typeface="Consolas" panose="020B0609020204030204" pitchFamily="49" charset="0"/>
          </a:endParaRPr>
        </a:p>
      </dgm:t>
    </dgm:pt>
    <dgm:pt modelId="{26CC0243-1087-4AB6-B246-DF9BD26085B4}" type="parTrans" cxnId="{781685A7-AC87-4F26-9CB5-46B566AE3667}">
      <dgm:prSet/>
      <dgm:spPr/>
      <dgm:t>
        <a:bodyPr/>
        <a:lstStyle/>
        <a:p>
          <a:endParaRPr lang="en-US"/>
        </a:p>
      </dgm:t>
    </dgm:pt>
    <dgm:pt modelId="{8FAE9787-E602-4F6A-8082-279EC6E36D13}" type="sibTrans" cxnId="{781685A7-AC87-4F26-9CB5-46B566AE3667}">
      <dgm:prSet/>
      <dgm:spPr/>
      <dgm:t>
        <a:bodyPr/>
        <a:lstStyle/>
        <a:p>
          <a:endParaRPr lang="en-US"/>
        </a:p>
      </dgm:t>
    </dgm:pt>
    <dgm:pt modelId="{D347223E-1B42-4440-9460-38A1B9E7700F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Load </a:t>
          </a:r>
          <a:r>
            <a:rPr lang="en-GB" dirty="0" err="1" smtClean="0">
              <a:latin typeface="Consolas" panose="020B0609020204030204" pitchFamily="49" charset="0"/>
            </a:rPr>
            <a:t>Jupyter</a:t>
          </a:r>
          <a:r>
            <a:rPr lang="en-GB" dirty="0" smtClean="0">
              <a:latin typeface="Consolas" panose="020B0609020204030204" pitchFamily="49" charset="0"/>
            </a:rPr>
            <a:t> lab (or </a:t>
          </a:r>
          <a:r>
            <a:rPr lang="en-GB" dirty="0" err="1" smtClean="0">
              <a:latin typeface="Consolas" panose="020B0609020204030204" pitchFamily="49" charset="0"/>
            </a:rPr>
            <a:t>Jupyter</a:t>
          </a:r>
          <a:r>
            <a:rPr lang="en-GB" dirty="0" smtClean="0">
              <a:latin typeface="Consolas" panose="020B0609020204030204" pitchFamily="49" charset="0"/>
            </a:rPr>
            <a:t> notebook)</a:t>
          </a:r>
          <a:endParaRPr lang="en-GB" dirty="0">
            <a:latin typeface="Consolas" panose="020B0609020204030204" pitchFamily="49" charset="0"/>
          </a:endParaRPr>
        </a:p>
      </dgm:t>
    </dgm:pt>
    <dgm:pt modelId="{DC2BAE2E-E5BB-4C0A-B748-0F5211E84559}" type="parTrans" cxnId="{269F6830-D184-481A-B98A-8A1D34D149FB}">
      <dgm:prSet/>
      <dgm:spPr/>
      <dgm:t>
        <a:bodyPr/>
        <a:lstStyle/>
        <a:p>
          <a:endParaRPr lang="en-US"/>
        </a:p>
      </dgm:t>
    </dgm:pt>
    <dgm:pt modelId="{AD572B57-5B83-4B6F-88F9-FDAE9BBF9F8F}" type="sibTrans" cxnId="{269F6830-D184-481A-B98A-8A1D34D149FB}">
      <dgm:prSet/>
      <dgm:spPr/>
      <dgm:t>
        <a:bodyPr/>
        <a:lstStyle/>
        <a:p>
          <a:endParaRPr lang="en-US"/>
        </a:p>
      </dgm:t>
    </dgm:pt>
    <dgm:pt modelId="{1934DFAF-9882-46AD-9ADF-FFC8DA3EDE39}" type="pres">
      <dgm:prSet presAssocID="{F53AC5FC-EDDC-4912-B165-A087744CAC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A2AE6-C2A1-45AA-81CC-8FCA03F577FF}" type="pres">
      <dgm:prSet presAssocID="{4BA98AF2-6EA1-485B-81F9-8211C038CCA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AE150-A54C-42B7-86F3-2ABC835DD159}" type="pres">
      <dgm:prSet presAssocID="{4BA98AF2-6EA1-485B-81F9-8211C038CC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D0F5A-3DDE-4CE5-AEEC-EC1B82DBCDE0}" type="pres">
      <dgm:prSet presAssocID="{9CFF726C-C3D3-4E7C-B3DD-CA05D5C3EA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95F2F-4314-456E-B7FA-1CFD6594C3FB}" type="pres">
      <dgm:prSet presAssocID="{9CFF726C-C3D3-4E7C-B3DD-CA05D5C3EA0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9F6830-D184-481A-B98A-8A1D34D149FB}" srcId="{9CFF726C-C3D3-4E7C-B3DD-CA05D5C3EA0C}" destId="{D347223E-1B42-4440-9460-38A1B9E7700F}" srcOrd="0" destOrd="0" parTransId="{DC2BAE2E-E5BB-4C0A-B748-0F5211E84559}" sibTransId="{AD572B57-5B83-4B6F-88F9-FDAE9BBF9F8F}"/>
    <dgm:cxn modelId="{388FCDA2-0FD2-467E-96A7-0784BAAB5523}" srcId="{F53AC5FC-EDDC-4912-B165-A087744CAC27}" destId="{9CFF726C-C3D3-4E7C-B3DD-CA05D5C3EA0C}" srcOrd="1" destOrd="0" parTransId="{8397D467-B380-44F1-96E7-999D39AF88F9}" sibTransId="{B27E6F2E-8A7E-4783-9422-803679B27230}"/>
    <dgm:cxn modelId="{AF943797-1A56-4D37-A829-B386FC6C8698}" srcId="{4BA98AF2-6EA1-485B-81F9-8211C038CCA6}" destId="{75798BE6-EBA0-496E-B535-6739F5BD1D62}" srcOrd="1" destOrd="0" parTransId="{013564DD-0DD4-49DC-9772-F16B42558D33}" sibTransId="{C0C9F4B2-F63F-453E-BC42-7B5717A2EBD1}"/>
    <dgm:cxn modelId="{52D058B8-E36F-4432-BEC9-DE2FBA27BF41}" type="presOf" srcId="{C2416EDB-C3DC-4D87-A0EB-81181B8F2A0F}" destId="{03395F2F-4314-456E-B7FA-1CFD6594C3FB}" srcOrd="0" destOrd="1" presId="urn:microsoft.com/office/officeart/2005/8/layout/vList2"/>
    <dgm:cxn modelId="{8E31A450-8908-4718-A8B9-628B39870C20}" type="presOf" srcId="{0371CE85-27C7-42E0-92EA-C005BF0E0524}" destId="{03395F2F-4314-456E-B7FA-1CFD6594C3FB}" srcOrd="0" destOrd="2" presId="urn:microsoft.com/office/officeart/2005/8/layout/vList2"/>
    <dgm:cxn modelId="{781685A7-AC87-4F26-9CB5-46B566AE3667}" srcId="{4BA98AF2-6EA1-485B-81F9-8211C038CCA6}" destId="{A21FCBE9-C1D3-4783-9EA0-C642656F7337}" srcOrd="0" destOrd="0" parTransId="{26CC0243-1087-4AB6-B246-DF9BD26085B4}" sibTransId="{8FAE9787-E602-4F6A-8082-279EC6E36D13}"/>
    <dgm:cxn modelId="{34555E49-C0D7-4EC6-8C24-9D5C61C82378}" type="presOf" srcId="{F53AC5FC-EDDC-4912-B165-A087744CAC27}" destId="{1934DFAF-9882-46AD-9ADF-FFC8DA3EDE39}" srcOrd="0" destOrd="0" presId="urn:microsoft.com/office/officeart/2005/8/layout/vList2"/>
    <dgm:cxn modelId="{0ABBAAA9-BB0B-4396-8424-79EB6087191D}" type="presOf" srcId="{9CFF726C-C3D3-4E7C-B3DD-CA05D5C3EA0C}" destId="{A27D0F5A-3DDE-4CE5-AEEC-EC1B82DBCDE0}" srcOrd="0" destOrd="0" presId="urn:microsoft.com/office/officeart/2005/8/layout/vList2"/>
    <dgm:cxn modelId="{2E6BF294-90D8-4FDB-B7EB-1C8E8264BD5B}" srcId="{9CFF726C-C3D3-4E7C-B3DD-CA05D5C3EA0C}" destId="{C2416EDB-C3DC-4D87-A0EB-81181B8F2A0F}" srcOrd="1" destOrd="0" parTransId="{7CC9B62D-FE58-4595-A1E6-38817D1ACBE0}" sibTransId="{DDE45D21-D3BB-4CAB-93F2-659C241CFF6E}"/>
    <dgm:cxn modelId="{C22001F8-F8E9-40A4-8A73-3A30FEC272FC}" srcId="{F53AC5FC-EDDC-4912-B165-A087744CAC27}" destId="{4BA98AF2-6EA1-485B-81F9-8211C038CCA6}" srcOrd="0" destOrd="0" parTransId="{F6F5FDBB-B57C-4619-ABE1-5027B3ACCEB6}" sibTransId="{E54797C7-E969-44C5-9608-159A98E05B34}"/>
    <dgm:cxn modelId="{29265446-F61E-4228-BDE1-2E71FD9F7D0D}" srcId="{9CFF726C-C3D3-4E7C-B3DD-CA05D5C3EA0C}" destId="{0371CE85-27C7-42E0-92EA-C005BF0E0524}" srcOrd="2" destOrd="0" parTransId="{3EB37955-C934-450C-B2AB-4428A741630D}" sibTransId="{E2251AD5-ADE1-4C44-88A7-3FD848079849}"/>
    <dgm:cxn modelId="{9EC007C3-3A7F-47CD-AAB0-3762D3EF00A8}" type="presOf" srcId="{4BA98AF2-6EA1-485B-81F9-8211C038CCA6}" destId="{24DA2AE6-C2A1-45AA-81CC-8FCA03F577FF}" srcOrd="0" destOrd="0" presId="urn:microsoft.com/office/officeart/2005/8/layout/vList2"/>
    <dgm:cxn modelId="{90C79F6E-6B67-459C-AB2C-FA7299511EDF}" type="presOf" srcId="{A21FCBE9-C1D3-4783-9EA0-C642656F7337}" destId="{B15AE150-A54C-42B7-86F3-2ABC835DD159}" srcOrd="0" destOrd="0" presId="urn:microsoft.com/office/officeart/2005/8/layout/vList2"/>
    <dgm:cxn modelId="{9131311B-3B6B-43A0-8F36-164A603AF5F7}" type="presOf" srcId="{75798BE6-EBA0-496E-B535-6739F5BD1D62}" destId="{B15AE150-A54C-42B7-86F3-2ABC835DD159}" srcOrd="0" destOrd="1" presId="urn:microsoft.com/office/officeart/2005/8/layout/vList2"/>
    <dgm:cxn modelId="{75E99AB6-A5C3-40DC-BF75-A7730B2E30E2}" type="presOf" srcId="{D347223E-1B42-4440-9460-38A1B9E7700F}" destId="{03395F2F-4314-456E-B7FA-1CFD6594C3FB}" srcOrd="0" destOrd="0" presId="urn:microsoft.com/office/officeart/2005/8/layout/vList2"/>
    <dgm:cxn modelId="{2357E991-0479-4777-8513-1E287BD8AD71}" type="presParOf" srcId="{1934DFAF-9882-46AD-9ADF-FFC8DA3EDE39}" destId="{24DA2AE6-C2A1-45AA-81CC-8FCA03F577FF}" srcOrd="0" destOrd="0" presId="urn:microsoft.com/office/officeart/2005/8/layout/vList2"/>
    <dgm:cxn modelId="{AF7EE24B-E5B1-4282-A026-820CFB7CE4AC}" type="presParOf" srcId="{1934DFAF-9882-46AD-9ADF-FFC8DA3EDE39}" destId="{B15AE150-A54C-42B7-86F3-2ABC835DD159}" srcOrd="1" destOrd="0" presId="urn:microsoft.com/office/officeart/2005/8/layout/vList2"/>
    <dgm:cxn modelId="{D20285C4-1D96-4416-BF4F-2854E4FDC6E6}" type="presParOf" srcId="{1934DFAF-9882-46AD-9ADF-FFC8DA3EDE39}" destId="{A27D0F5A-3DDE-4CE5-AEEC-EC1B82DBCDE0}" srcOrd="2" destOrd="0" presId="urn:microsoft.com/office/officeart/2005/8/layout/vList2"/>
    <dgm:cxn modelId="{0674E622-19E3-4687-9AB4-B3B870015351}" type="presParOf" srcId="{1934DFAF-9882-46AD-9ADF-FFC8DA3EDE39}" destId="{03395F2F-4314-456E-B7FA-1CFD6594C3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US" dirty="0" err="1" smtClean="0"/>
            <a:t>sklearn.linear_model</a:t>
          </a:r>
          <a:endParaRPr lang="en-GB" dirty="0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smtClean="0"/>
            <a:t>pandas</a:t>
          </a:r>
          <a:endParaRPr lang="en-GB" dirty="0"/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dirty="0" smtClean="0"/>
            <a:t>Fitting different arbitrary models to model historical temperature in Cambridge and predict future temperature</a:t>
          </a:r>
          <a:endParaRPr lang="en-GB" dirty="0"/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DF22C32D-3C45-44BA-BA83-F29C4AD8CC66}">
      <dgm:prSet/>
      <dgm:spPr/>
      <dgm:t>
        <a:bodyPr/>
        <a:lstStyle/>
        <a:p>
          <a:pPr rtl="0"/>
          <a:r>
            <a:rPr lang="en-GB" dirty="0" smtClean="0"/>
            <a:t>Manual fitting</a:t>
          </a:r>
          <a:endParaRPr lang="en-GB" dirty="0"/>
        </a:p>
      </dgm:t>
    </dgm:pt>
    <dgm:pt modelId="{EF2731C8-F519-40A8-AE37-80A8712AC1E7}" type="parTrans" cxnId="{C991FFCF-E94F-4F3A-9A1E-FBD5805E3D0D}">
      <dgm:prSet/>
      <dgm:spPr/>
      <dgm:t>
        <a:bodyPr/>
        <a:lstStyle/>
        <a:p>
          <a:endParaRPr lang="en-US"/>
        </a:p>
      </dgm:t>
    </dgm:pt>
    <dgm:pt modelId="{12F35EFB-E718-4BD4-9D99-C1547BC7BD7D}" type="sibTrans" cxnId="{C991FFCF-E94F-4F3A-9A1E-FBD5805E3D0D}">
      <dgm:prSet/>
      <dgm:spPr/>
      <dgm:t>
        <a:bodyPr/>
        <a:lstStyle/>
        <a:p>
          <a:endParaRPr lang="en-US"/>
        </a:p>
      </dgm:t>
    </dgm:pt>
    <dgm:pt modelId="{B6F174C1-CE4C-45BD-B4B6-7B6E64B133F3}">
      <dgm:prSet/>
      <dgm:spPr/>
      <dgm:t>
        <a:bodyPr/>
        <a:lstStyle/>
        <a:p>
          <a:pPr rtl="0"/>
          <a:r>
            <a:rPr lang="en-GB" dirty="0" smtClean="0"/>
            <a:t>Sinusoidal fitting</a:t>
          </a:r>
          <a:endParaRPr lang="en-GB" dirty="0"/>
        </a:p>
      </dgm:t>
    </dgm:pt>
    <dgm:pt modelId="{C5585388-0CFC-4FCE-88E2-6F19D72737C0}" type="parTrans" cxnId="{F23F2F11-F3DA-452E-BBFD-3A75837EC552}">
      <dgm:prSet/>
      <dgm:spPr/>
      <dgm:t>
        <a:bodyPr/>
        <a:lstStyle/>
        <a:p>
          <a:endParaRPr lang="en-US"/>
        </a:p>
      </dgm:t>
    </dgm:pt>
    <dgm:pt modelId="{8ECB8F8C-5A19-4752-998F-969681245125}" type="sibTrans" cxnId="{F23F2F11-F3DA-452E-BBFD-3A75837EC552}">
      <dgm:prSet/>
      <dgm:spPr/>
      <dgm:t>
        <a:bodyPr/>
        <a:lstStyle/>
        <a:p>
          <a:endParaRPr lang="en-US"/>
        </a:p>
      </dgm:t>
    </dgm:pt>
    <dgm:pt modelId="{8EEDCF05-B621-4286-90E4-EEE53EE4B808}">
      <dgm:prSet/>
      <dgm:spPr/>
      <dgm:t>
        <a:bodyPr/>
        <a:lstStyle/>
        <a:p>
          <a:pPr rtl="0"/>
          <a:r>
            <a:rPr lang="en-GB" dirty="0" smtClean="0"/>
            <a:t>Secular fitting</a:t>
          </a:r>
          <a:endParaRPr lang="en-GB" dirty="0"/>
        </a:p>
      </dgm:t>
    </dgm:pt>
    <dgm:pt modelId="{3E6BF891-BC51-4C39-8CA7-EE29C04B5556}" type="parTrans" cxnId="{417FD9B8-0E15-4B84-8693-BFE7ADE4E244}">
      <dgm:prSet/>
      <dgm:spPr/>
      <dgm:t>
        <a:bodyPr/>
        <a:lstStyle/>
        <a:p>
          <a:endParaRPr lang="en-US"/>
        </a:p>
      </dgm:t>
    </dgm:pt>
    <dgm:pt modelId="{CA7967BE-903C-4B8C-AAAA-E6116A5E7594}" type="sibTrans" cxnId="{417FD9B8-0E15-4B84-8693-BFE7ADE4E244}">
      <dgm:prSet/>
      <dgm:spPr/>
      <dgm:t>
        <a:bodyPr/>
        <a:lstStyle/>
        <a:p>
          <a:endParaRPr lang="en-US"/>
        </a:p>
      </dgm:t>
    </dgm:pt>
    <dgm:pt modelId="{3F96A494-A3D5-48D3-A4E8-C98174988F62}">
      <dgm:prSet/>
      <dgm:spPr/>
      <dgm:t>
        <a:bodyPr/>
        <a:lstStyle/>
        <a:p>
          <a:pPr rtl="0"/>
          <a:r>
            <a:rPr lang="en-GB" dirty="0" smtClean="0"/>
            <a:t>Error analysis and parameter space interpretation</a:t>
          </a:r>
          <a:endParaRPr lang="en-GB" dirty="0"/>
        </a:p>
      </dgm:t>
    </dgm:pt>
    <dgm:pt modelId="{099D2E6D-153C-44D9-B802-2F4116F7F9E0}" type="parTrans" cxnId="{7AAD4927-0200-4B45-8239-6D7F60237A5A}">
      <dgm:prSet/>
      <dgm:spPr/>
      <dgm:t>
        <a:bodyPr/>
        <a:lstStyle/>
        <a:p>
          <a:endParaRPr lang="en-US"/>
        </a:p>
      </dgm:t>
    </dgm:pt>
    <dgm:pt modelId="{61691AF2-2F80-432F-8D6A-7694428C57F5}" type="sibTrans" cxnId="{7AAD4927-0200-4B45-8239-6D7F60237A5A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C991FFCF-E94F-4F3A-9A1E-FBD5805E3D0D}" srcId="{56EDC7AF-9770-49A1-BF0C-8F8177268E60}" destId="{DF22C32D-3C45-44BA-BA83-F29C4AD8CC66}" srcOrd="1" destOrd="0" parTransId="{EF2731C8-F519-40A8-AE37-80A8712AC1E7}" sibTransId="{12F35EFB-E718-4BD4-9D99-C1547BC7BD7D}"/>
    <dgm:cxn modelId="{F23F2F11-F3DA-452E-BBFD-3A75837EC552}" srcId="{56EDC7AF-9770-49A1-BF0C-8F8177268E60}" destId="{B6F174C1-CE4C-45BD-B4B6-7B6E64B133F3}" srcOrd="2" destOrd="0" parTransId="{C5585388-0CFC-4FCE-88E2-6F19D72737C0}" sibTransId="{8ECB8F8C-5A19-4752-998F-969681245125}"/>
    <dgm:cxn modelId="{0A2B9802-87F7-4AAF-84AA-90828C86B211}" type="presOf" srcId="{DF22C32D-3C45-44BA-BA83-F29C4AD8CC66}" destId="{B4D979C9-DABC-4056-9C7A-B0CE493EC635}" srcOrd="0" destOrd="1" presId="urn:microsoft.com/office/officeart/2005/8/layout/vList2"/>
    <dgm:cxn modelId="{B3CFB821-AB7E-4E7B-A98B-D567B24B4163}" srcId="{0C567FAE-F4A4-418B-861D-0A5BBF37C943}" destId="{EC0C3DB2-55AD-4467-8366-38610FD8BBE2}" srcOrd="3" destOrd="0" parTransId="{86266D11-D7EE-4573-92A1-D57C1E87BA37}" sibTransId="{B2B12E72-629E-4060-8EC2-388E7A2B8DA7}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3755A7E7-917E-4678-8C88-A5B55183E795}" type="presOf" srcId="{3F96A494-A3D5-48D3-A4E8-C98174988F62}" destId="{B4D979C9-DABC-4056-9C7A-B0CE493EC635}" srcOrd="0" destOrd="4" presId="urn:microsoft.com/office/officeart/2005/8/layout/vList2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F10DFB46-FF75-4261-B77A-5FC3C1438A5D}" srcId="{0C567FAE-F4A4-418B-861D-0A5BBF37C943}" destId="{EE25FC87-D209-4DC5-9F17-CCC07176003B}" srcOrd="2" destOrd="0" parTransId="{FDAC3A0A-F6FB-4005-A70F-583FB6FF6674}" sibTransId="{22382F95-408D-4F14-B797-4533C19D240A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6C22C210-9AE6-4B9A-9DFC-707747731B91}" type="presOf" srcId="{EC0C3DB2-55AD-4467-8366-38610FD8BBE2}" destId="{81410685-02DC-4D03-9E96-9EA62C4B72CD}" srcOrd="0" destOrd="3" presId="urn:microsoft.com/office/officeart/2005/8/layout/vList2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CB8D4238-23A2-442D-BAC2-D6301C5ACED1}" type="presOf" srcId="{8EEDCF05-B621-4286-90E4-EEE53EE4B808}" destId="{B4D979C9-DABC-4056-9C7A-B0CE493EC635}" srcOrd="0" destOrd="3" presId="urn:microsoft.com/office/officeart/2005/8/layout/vList2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7947CCDD-3CC4-4256-A41E-2429399487FC}" type="presOf" srcId="{B6F174C1-CE4C-45BD-B4B6-7B6E64B133F3}" destId="{B4D979C9-DABC-4056-9C7A-B0CE493EC635}" srcOrd="0" destOrd="2" presId="urn:microsoft.com/office/officeart/2005/8/layout/vList2"/>
    <dgm:cxn modelId="{11DF9D6B-CCA8-4E4F-8778-B446FC96AAB6}" type="presOf" srcId="{EE25FC87-D209-4DC5-9F17-CCC07176003B}" destId="{81410685-02DC-4D03-9E96-9EA62C4B72CD}" srcOrd="0" destOrd="2" presId="urn:microsoft.com/office/officeart/2005/8/layout/vList2"/>
    <dgm:cxn modelId="{7AAD4927-0200-4B45-8239-6D7F60237A5A}" srcId="{56EDC7AF-9770-49A1-BF0C-8F8177268E60}" destId="{3F96A494-A3D5-48D3-A4E8-C98174988F62}" srcOrd="4" destOrd="0" parTransId="{099D2E6D-153C-44D9-B802-2F4116F7F9E0}" sibTransId="{61691AF2-2F80-432F-8D6A-7694428C57F5}"/>
    <dgm:cxn modelId="{417FD9B8-0E15-4B84-8693-BFE7ADE4E244}" srcId="{56EDC7AF-9770-49A1-BF0C-8F8177268E60}" destId="{8EEDCF05-B621-4286-90E4-EEE53EE4B808}" srcOrd="3" destOrd="0" parTransId="{3E6BF891-BC51-4C39-8CA7-EE29C04B5556}" sibTransId="{CA7967BE-903C-4B8C-AAAA-E6116A5E7594}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GB" smtClean="0"/>
            <a:t>Pandas (using dataframes == excel sheets for managing data)</a:t>
          </a:r>
          <a:endParaRPr lang="en-GB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err="1" smtClean="0"/>
            <a:t>Dask</a:t>
          </a:r>
          <a:r>
            <a:rPr lang="en-GB" dirty="0" smtClean="0"/>
            <a:t> (numpy for huge datasets)</a:t>
          </a:r>
          <a:endParaRPr lang="en-GB" dirty="0"/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smtClean="0"/>
            <a:t>Simple pre-processing techniques to reduce loaded data</a:t>
          </a:r>
          <a:endParaRPr lang="en-GB"/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F9E4C2C9-3187-42F3-9A9F-13390A60283A}">
      <dgm:prSet/>
      <dgm:spPr/>
      <dgm:t>
        <a:bodyPr/>
        <a:lstStyle/>
        <a:p>
          <a:pPr rtl="0"/>
          <a:r>
            <a:rPr lang="en-GB" dirty="0" smtClean="0"/>
            <a:t>Binning</a:t>
          </a:r>
          <a:endParaRPr lang="en-GB" dirty="0"/>
        </a:p>
      </dgm:t>
    </dgm:pt>
    <dgm:pt modelId="{F2EA5F86-1946-43DD-8743-0967B2F741DF}" type="parTrans" cxnId="{58420C97-E38A-473A-9941-DDAFDE9DA233}">
      <dgm:prSet/>
      <dgm:spPr/>
      <dgm:t>
        <a:bodyPr/>
        <a:lstStyle/>
        <a:p>
          <a:endParaRPr lang="en-US"/>
        </a:p>
      </dgm:t>
    </dgm:pt>
    <dgm:pt modelId="{DDAE19E8-C458-437B-9D3B-E3C044BA3E35}" type="sibTrans" cxnId="{58420C97-E38A-473A-9941-DDAFDE9DA233}">
      <dgm:prSet/>
      <dgm:spPr/>
      <dgm:t>
        <a:bodyPr/>
        <a:lstStyle/>
        <a:p>
          <a:endParaRPr lang="en-US"/>
        </a:p>
      </dgm:t>
    </dgm:pt>
    <dgm:pt modelId="{536C7865-E556-45FD-8B30-D6D8A38C142D}">
      <dgm:prSet/>
      <dgm:spPr/>
      <dgm:t>
        <a:bodyPr/>
        <a:lstStyle/>
        <a:p>
          <a:pPr rtl="0"/>
          <a:r>
            <a:rPr lang="en-GB" smtClean="0"/>
            <a:t>Sampling (with pandas)</a:t>
          </a:r>
          <a:endParaRPr lang="en-GB"/>
        </a:p>
      </dgm:t>
    </dgm:pt>
    <dgm:pt modelId="{BBCD4638-C19F-4695-BF74-46E88CB50890}" type="parTrans" cxnId="{25284325-1ADA-40BC-B33E-5BCED34388CB}">
      <dgm:prSet/>
      <dgm:spPr/>
      <dgm:t>
        <a:bodyPr/>
        <a:lstStyle/>
        <a:p>
          <a:endParaRPr lang="en-US"/>
        </a:p>
      </dgm:t>
    </dgm:pt>
    <dgm:pt modelId="{2EF221E2-930A-4909-802F-AA9315CBEB6C}" type="sibTrans" cxnId="{25284325-1ADA-40BC-B33E-5BCED34388CB}">
      <dgm:prSet/>
      <dgm:spPr/>
      <dgm:t>
        <a:bodyPr/>
        <a:lstStyle/>
        <a:p>
          <a:endParaRPr lang="en-US"/>
        </a:p>
      </dgm:t>
    </dgm:pt>
    <dgm:pt modelId="{08327AC7-1075-4107-950B-80F81A47DCEF}">
      <dgm:prSet/>
      <dgm:spPr/>
      <dgm:t>
        <a:bodyPr/>
        <a:lstStyle/>
        <a:p>
          <a:pPr rtl="0"/>
          <a:r>
            <a:rPr lang="en-GB" smtClean="0"/>
            <a:t>Lazy data (with dask)</a:t>
          </a:r>
          <a:endParaRPr lang="en-GB"/>
        </a:p>
      </dgm:t>
    </dgm:pt>
    <dgm:pt modelId="{8D8CAA6E-FEFB-45B1-9108-2D8CE05D6B18}" type="parTrans" cxnId="{24AB7089-3B7A-4966-AB54-78279B87C21C}">
      <dgm:prSet/>
      <dgm:spPr/>
      <dgm:t>
        <a:bodyPr/>
        <a:lstStyle/>
        <a:p>
          <a:endParaRPr lang="en-US"/>
        </a:p>
      </dgm:t>
    </dgm:pt>
    <dgm:pt modelId="{E686F6BE-825F-41FF-83D4-9CCE50B403BF}" type="sibTrans" cxnId="{24AB7089-3B7A-4966-AB54-78279B87C21C}">
      <dgm:prSet/>
      <dgm:spPr/>
      <dgm:t>
        <a:bodyPr/>
        <a:lstStyle/>
        <a:p>
          <a:endParaRPr lang="en-US"/>
        </a:p>
      </dgm:t>
    </dgm:pt>
    <dgm:pt modelId="{FA30989F-3809-4DC2-AC7E-36EBFEB281D4}">
      <dgm:prSet/>
      <dgm:spPr/>
      <dgm:t>
        <a:bodyPr/>
        <a:lstStyle/>
        <a:p>
          <a:pPr rtl="0"/>
          <a:r>
            <a:rPr lang="en-GB" smtClean="0"/>
            <a:t>Advanced tools to load large files</a:t>
          </a:r>
          <a:endParaRPr lang="en-GB"/>
        </a:p>
      </dgm:t>
    </dgm:pt>
    <dgm:pt modelId="{AFB9FC62-BE99-4D06-949C-ED0827C3BD8C}" type="parTrans" cxnId="{1456EA5E-1615-4D01-87DF-4D7859668F75}">
      <dgm:prSet/>
      <dgm:spPr/>
      <dgm:t>
        <a:bodyPr/>
        <a:lstStyle/>
        <a:p>
          <a:endParaRPr lang="en-US"/>
        </a:p>
      </dgm:t>
    </dgm:pt>
    <dgm:pt modelId="{A43CE35E-6BE0-4750-90DE-D646D5208D1F}" type="sibTrans" cxnId="{1456EA5E-1615-4D01-87DF-4D7859668F75}">
      <dgm:prSet/>
      <dgm:spPr/>
      <dgm:t>
        <a:bodyPr/>
        <a:lstStyle/>
        <a:p>
          <a:endParaRPr lang="en-US"/>
        </a:p>
      </dgm:t>
    </dgm:pt>
    <dgm:pt modelId="{BC9BC7C4-EFF4-4321-8CF1-5351CBD58ACA}">
      <dgm:prSet/>
      <dgm:spPr/>
      <dgm:t>
        <a:bodyPr/>
        <a:lstStyle/>
        <a:p>
          <a:pPr rtl="0"/>
          <a:r>
            <a:rPr lang="en-GB" smtClean="0"/>
            <a:t>Using remote desktops/clusters with large RAM memories (e.g. Google Colab for machine learning projects)</a:t>
          </a:r>
          <a:endParaRPr lang="en-GB"/>
        </a:p>
      </dgm:t>
    </dgm:pt>
    <dgm:pt modelId="{A6399E0A-3DAD-4FE4-A586-DDD3D11013D6}" type="parTrans" cxnId="{CD2F9E90-E5EE-47C3-8FBA-EACD25FE243B}">
      <dgm:prSet/>
      <dgm:spPr/>
      <dgm:t>
        <a:bodyPr/>
        <a:lstStyle/>
        <a:p>
          <a:endParaRPr lang="en-US"/>
        </a:p>
      </dgm:t>
    </dgm:pt>
    <dgm:pt modelId="{9369D7FA-FEC2-4FEE-8EF7-E397316D0CAF}" type="sibTrans" cxnId="{CD2F9E90-E5EE-47C3-8FBA-EACD25FE243B}">
      <dgm:prSet/>
      <dgm:spPr/>
      <dgm:t>
        <a:bodyPr/>
        <a:lstStyle/>
        <a:p>
          <a:endParaRPr lang="en-US"/>
        </a:p>
      </dgm:t>
    </dgm:pt>
    <dgm:pt modelId="{8895D68A-5535-4D27-A79B-BB41AFDC63CD}">
      <dgm:prSet/>
      <dgm:spPr/>
      <dgm:t>
        <a:bodyPr/>
        <a:lstStyle/>
        <a:p>
          <a:pPr rtl="0"/>
          <a:r>
            <a:rPr lang="en-GB" dirty="0" smtClean="0"/>
            <a:t>Releasing memory in Python (tricky but doable in </a:t>
          </a:r>
          <a:r>
            <a:rPr lang="en-GB" dirty="0" err="1" smtClean="0"/>
            <a:t>iPython</a:t>
          </a:r>
          <a:r>
            <a:rPr lang="en-GB" dirty="0" smtClean="0"/>
            <a:t>/</a:t>
          </a:r>
          <a:r>
            <a:rPr lang="en-GB" dirty="0" err="1" smtClean="0"/>
            <a:t>Jupyter</a:t>
          </a:r>
          <a:r>
            <a:rPr lang="en-GB" dirty="0" smtClean="0"/>
            <a:t> notebooks using magic commands) to avoid </a:t>
          </a:r>
          <a:r>
            <a:rPr lang="en-GB" i="1" dirty="0" err="1" smtClean="0"/>
            <a:t>MemoryError</a:t>
          </a:r>
          <a:endParaRPr lang="en-GB" dirty="0"/>
        </a:p>
      </dgm:t>
    </dgm:pt>
    <dgm:pt modelId="{56608ADC-5EF3-4DDC-8E43-FEBA88072E8B}" type="parTrans" cxnId="{82890618-0BDE-44F5-B16A-B891CF75D3A8}">
      <dgm:prSet/>
      <dgm:spPr/>
      <dgm:t>
        <a:bodyPr/>
        <a:lstStyle/>
        <a:p>
          <a:endParaRPr lang="en-US"/>
        </a:p>
      </dgm:t>
    </dgm:pt>
    <dgm:pt modelId="{F00BDC31-DF40-4BE5-B482-D4D74BA2E89B}" type="sibTrans" cxnId="{82890618-0BDE-44F5-B16A-B891CF75D3A8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591C72B8-EC0B-4195-8FDA-0A40A0A46519}" type="presOf" srcId="{FA30989F-3809-4DC2-AC7E-36EBFEB281D4}" destId="{B4D979C9-DABC-4056-9C7A-B0CE493EC635}" srcOrd="0" destOrd="4" presId="urn:microsoft.com/office/officeart/2005/8/layout/vList2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A0C43FF0-A35D-4BF5-9172-4CCAFA8EDB67}" type="presOf" srcId="{536C7865-E556-45FD-8B30-D6D8A38C142D}" destId="{B4D979C9-DABC-4056-9C7A-B0CE493EC635}" srcOrd="0" destOrd="2" presId="urn:microsoft.com/office/officeart/2005/8/layout/vList2"/>
    <dgm:cxn modelId="{B3CFB821-AB7E-4E7B-A98B-D567B24B4163}" srcId="{0C567FAE-F4A4-418B-861D-0A5BBF37C943}" destId="{EC0C3DB2-55AD-4467-8366-38610FD8BBE2}" srcOrd="3" destOrd="0" parTransId="{86266D11-D7EE-4573-92A1-D57C1E87BA37}" sibTransId="{B2B12E72-629E-4060-8EC2-388E7A2B8DA7}"/>
    <dgm:cxn modelId="{24AB7089-3B7A-4966-AB54-78279B87C21C}" srcId="{F1D1B3FD-C1B4-4870-9774-4C1D8E6BF21B}" destId="{08327AC7-1075-4107-950B-80F81A47DCEF}" srcOrd="2" destOrd="0" parTransId="{8D8CAA6E-FEFB-45B1-9108-2D8CE05D6B18}" sibTransId="{E686F6BE-825F-41FF-83D4-9CCE50B403BF}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CD2F9E90-E5EE-47C3-8FBA-EACD25FE243B}" srcId="{FA30989F-3809-4DC2-AC7E-36EBFEB281D4}" destId="{BC9BC7C4-EFF4-4321-8CF1-5351CBD58ACA}" srcOrd="0" destOrd="0" parTransId="{A6399E0A-3DAD-4FE4-A586-DDD3D11013D6}" sibTransId="{9369D7FA-FEC2-4FEE-8EF7-E397316D0CAF}"/>
    <dgm:cxn modelId="{F10DFB46-FF75-4261-B77A-5FC3C1438A5D}" srcId="{0C567FAE-F4A4-418B-861D-0A5BBF37C943}" destId="{EE25FC87-D209-4DC5-9F17-CCC07176003B}" srcOrd="2" destOrd="0" parTransId="{FDAC3A0A-F6FB-4005-A70F-583FB6FF6674}" sibTransId="{22382F95-408D-4F14-B797-4533C19D240A}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6C22C210-9AE6-4B9A-9DFC-707747731B91}" type="presOf" srcId="{EC0C3DB2-55AD-4467-8366-38610FD8BBE2}" destId="{81410685-02DC-4D03-9E96-9EA62C4B72CD}" srcOrd="0" destOrd="3" presId="urn:microsoft.com/office/officeart/2005/8/layout/vList2"/>
    <dgm:cxn modelId="{51F7C4A1-DA8E-43D6-ADAD-89AE4C85BCB8}" type="presOf" srcId="{F9E4C2C9-3187-42F3-9A9F-13390A60283A}" destId="{B4D979C9-DABC-4056-9C7A-B0CE493EC635}" srcOrd="0" destOrd="1" presId="urn:microsoft.com/office/officeart/2005/8/layout/vList2"/>
    <dgm:cxn modelId="{25284325-1ADA-40BC-B33E-5BCED34388CB}" srcId="{F1D1B3FD-C1B4-4870-9774-4C1D8E6BF21B}" destId="{536C7865-E556-45FD-8B30-D6D8A38C142D}" srcOrd="1" destOrd="0" parTransId="{BBCD4638-C19F-4695-BF74-46E88CB50890}" sibTransId="{2EF221E2-930A-4909-802F-AA9315CBEB6C}"/>
    <dgm:cxn modelId="{1456EA5E-1615-4D01-87DF-4D7859668F75}" srcId="{56EDC7AF-9770-49A1-BF0C-8F8177268E60}" destId="{FA30989F-3809-4DC2-AC7E-36EBFEB281D4}" srcOrd="1" destOrd="0" parTransId="{AFB9FC62-BE99-4D06-949C-ED0827C3BD8C}" sibTransId="{A43CE35E-6BE0-4750-90DE-D646D5208D1F}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58420C97-E38A-473A-9941-DDAFDE9DA233}" srcId="{F1D1B3FD-C1B4-4870-9774-4C1D8E6BF21B}" destId="{F9E4C2C9-3187-42F3-9A9F-13390A60283A}" srcOrd="0" destOrd="0" parTransId="{F2EA5F86-1946-43DD-8743-0967B2F741DF}" sibTransId="{DDAE19E8-C458-437B-9D3B-E3C044BA3E35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74DC3E21-B6C4-4999-A757-0820707864DE}" type="presOf" srcId="{8895D68A-5535-4D27-A79B-BB41AFDC63CD}" destId="{B4D979C9-DABC-4056-9C7A-B0CE493EC635}" srcOrd="0" destOrd="6" presId="urn:microsoft.com/office/officeart/2005/8/layout/vList2"/>
    <dgm:cxn modelId="{11DF9D6B-CCA8-4E4F-8778-B446FC96AAB6}" type="presOf" srcId="{EE25FC87-D209-4DC5-9F17-CCC07176003B}" destId="{81410685-02DC-4D03-9E96-9EA62C4B72CD}" srcOrd="0" destOrd="2" presId="urn:microsoft.com/office/officeart/2005/8/layout/vList2"/>
    <dgm:cxn modelId="{82890618-0BDE-44F5-B16A-B891CF75D3A8}" srcId="{FA30989F-3809-4DC2-AC7E-36EBFEB281D4}" destId="{8895D68A-5535-4D27-A79B-BB41AFDC63CD}" srcOrd="1" destOrd="0" parTransId="{56608ADC-5EF3-4DDC-8E43-FEBA88072E8B}" sibTransId="{F00BDC31-DF40-4BE5-B482-D4D74BA2E89B}"/>
    <dgm:cxn modelId="{0D4527C8-7D25-4EDF-B88B-FF148012C211}" type="presOf" srcId="{08327AC7-1075-4107-950B-80F81A47DCEF}" destId="{B4D979C9-DABC-4056-9C7A-B0CE493EC635}" srcOrd="0" destOrd="3" presId="urn:microsoft.com/office/officeart/2005/8/layout/vList2"/>
    <dgm:cxn modelId="{37296E6A-B502-4C78-A364-4CEED9CAE7A9}" type="presOf" srcId="{BC9BC7C4-EFF4-4321-8CF1-5351CBD58ACA}" destId="{B4D979C9-DABC-4056-9C7A-B0CE493EC635}" srcOrd="0" destOrd="5" presId="urn:microsoft.com/office/officeart/2005/8/layout/vList2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39B4E0-9B33-4D24-87FA-3B591245A589}" type="doc">
      <dgm:prSet loTypeId="urn:microsoft.com/office/officeart/2005/8/layout/arrow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309434-1756-4F63-AE7B-9B138476D7DB}">
      <dgm:prSet phldrT="[Text]"/>
      <dgm:spPr/>
      <dgm:t>
        <a:bodyPr/>
        <a:lstStyle/>
        <a:p>
          <a:r>
            <a:rPr lang="en-US" dirty="0" smtClean="0"/>
            <a:t>Quick to use</a:t>
          </a:r>
        </a:p>
        <a:p>
          <a:r>
            <a:rPr lang="en-US" dirty="0" smtClean="0"/>
            <a:t>Good for 1D signals</a:t>
          </a:r>
        </a:p>
        <a:p>
          <a:r>
            <a:rPr lang="en-US" dirty="0" smtClean="0"/>
            <a:t>Interactive</a:t>
          </a:r>
        </a:p>
        <a:p>
          <a:r>
            <a:rPr lang="en-US" dirty="0" smtClean="0"/>
            <a:t>Useful function (background subtraction, manual interpolation, peak finding tools…)</a:t>
          </a:r>
        </a:p>
      </dgm:t>
    </dgm:pt>
    <dgm:pt modelId="{FCCCA8BD-E60B-4377-A37D-BA1928A1E387}" type="parTrans" cxnId="{F3F4160E-DF45-4CEB-BA3B-D3227B150376}">
      <dgm:prSet/>
      <dgm:spPr/>
      <dgm:t>
        <a:bodyPr/>
        <a:lstStyle/>
        <a:p>
          <a:endParaRPr lang="en-US"/>
        </a:p>
      </dgm:t>
    </dgm:pt>
    <dgm:pt modelId="{EECB3E1A-6979-437E-A833-3C9F8C745F34}" type="sibTrans" cxnId="{F3F4160E-DF45-4CEB-BA3B-D3227B150376}">
      <dgm:prSet/>
      <dgm:spPr/>
      <dgm:t>
        <a:bodyPr/>
        <a:lstStyle/>
        <a:p>
          <a:endParaRPr lang="en-US"/>
        </a:p>
      </dgm:t>
    </dgm:pt>
    <dgm:pt modelId="{02A23726-BEE5-4F9C-9B39-83BF1A31F078}">
      <dgm:prSet phldrT="[Text]"/>
      <dgm:spPr/>
      <dgm:t>
        <a:bodyPr/>
        <a:lstStyle/>
        <a:p>
          <a:r>
            <a:rPr lang="en-US" dirty="0" smtClean="0"/>
            <a:t>Slows down during batch processing</a:t>
          </a:r>
        </a:p>
        <a:p>
          <a:r>
            <a:rPr lang="en-US" dirty="0" smtClean="0"/>
            <a:t>Advanced functionalities are harder than in Python</a:t>
          </a:r>
        </a:p>
        <a:p>
          <a:r>
            <a:rPr lang="en-US" dirty="0" smtClean="0"/>
            <a:t>Limited documentation</a:t>
          </a:r>
        </a:p>
        <a:p>
          <a:r>
            <a:rPr lang="en-US" dirty="0" smtClean="0"/>
            <a:t>Pricy (license only works in “</a:t>
          </a:r>
          <a:r>
            <a:rPr lang="en-US" dirty="0" err="1" smtClean="0"/>
            <a:t>Eduroam</a:t>
          </a:r>
          <a:r>
            <a:rPr lang="en-US" dirty="0" smtClean="0"/>
            <a:t>”)</a:t>
          </a:r>
        </a:p>
        <a:p>
          <a:r>
            <a:rPr lang="en-US" dirty="0" smtClean="0"/>
            <a:t>Black box tools (most of them)</a:t>
          </a:r>
          <a:endParaRPr lang="en-US" dirty="0"/>
        </a:p>
      </dgm:t>
    </dgm:pt>
    <dgm:pt modelId="{5881AD5A-39F3-4AC7-983F-71AC440AD6B0}" type="parTrans" cxnId="{FC93B284-240A-425A-B8FE-37B1D2F69C89}">
      <dgm:prSet/>
      <dgm:spPr/>
      <dgm:t>
        <a:bodyPr/>
        <a:lstStyle/>
        <a:p>
          <a:endParaRPr lang="en-US"/>
        </a:p>
      </dgm:t>
    </dgm:pt>
    <dgm:pt modelId="{52E98C26-63B8-4B67-9ED0-B72F58C31049}" type="sibTrans" cxnId="{FC93B284-240A-425A-B8FE-37B1D2F69C89}">
      <dgm:prSet/>
      <dgm:spPr/>
      <dgm:t>
        <a:bodyPr/>
        <a:lstStyle/>
        <a:p>
          <a:endParaRPr lang="en-US"/>
        </a:p>
      </dgm:t>
    </dgm:pt>
    <dgm:pt modelId="{FE1D002E-0B45-4C42-8A45-52D2594AB508}" type="pres">
      <dgm:prSet presAssocID="{7D39B4E0-9B33-4D24-87FA-3B591245A58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E6D924-DEA9-4EDF-A43E-2839753EB4BC}" type="pres">
      <dgm:prSet presAssocID="{10309434-1756-4F63-AE7B-9B138476D7DB}" presName="upArrow" presStyleLbl="node1" presStyleIdx="0" presStyleCnt="2"/>
      <dgm:spPr/>
    </dgm:pt>
    <dgm:pt modelId="{A02225BA-7625-4903-8B15-71FE127874EA}" type="pres">
      <dgm:prSet presAssocID="{10309434-1756-4F63-AE7B-9B138476D7DB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91882-8F57-420C-B930-DE18FFE51C3A}" type="pres">
      <dgm:prSet presAssocID="{02A23726-BEE5-4F9C-9B39-83BF1A31F078}" presName="downArrow" presStyleLbl="node1" presStyleIdx="1" presStyleCnt="2"/>
      <dgm:spPr>
        <a:noFill/>
        <a:ln w="57150">
          <a:solidFill>
            <a:srgbClr val="85B09A"/>
          </a:solidFill>
        </a:ln>
      </dgm:spPr>
    </dgm:pt>
    <dgm:pt modelId="{A07EB14B-8EA9-4B92-B30A-EEE0BECD1AB1}" type="pres">
      <dgm:prSet presAssocID="{02A23726-BEE5-4F9C-9B39-83BF1A31F07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4160E-DF45-4CEB-BA3B-D3227B150376}" srcId="{7D39B4E0-9B33-4D24-87FA-3B591245A589}" destId="{10309434-1756-4F63-AE7B-9B138476D7DB}" srcOrd="0" destOrd="0" parTransId="{FCCCA8BD-E60B-4377-A37D-BA1928A1E387}" sibTransId="{EECB3E1A-6979-437E-A833-3C9F8C745F34}"/>
    <dgm:cxn modelId="{0B3312F9-D275-4C2D-A8C3-338C30D680FA}" type="presOf" srcId="{02A23726-BEE5-4F9C-9B39-83BF1A31F078}" destId="{A07EB14B-8EA9-4B92-B30A-EEE0BECD1AB1}" srcOrd="0" destOrd="0" presId="urn:microsoft.com/office/officeart/2005/8/layout/arrow4"/>
    <dgm:cxn modelId="{FC93B284-240A-425A-B8FE-37B1D2F69C89}" srcId="{7D39B4E0-9B33-4D24-87FA-3B591245A589}" destId="{02A23726-BEE5-4F9C-9B39-83BF1A31F078}" srcOrd="1" destOrd="0" parTransId="{5881AD5A-39F3-4AC7-983F-71AC440AD6B0}" sibTransId="{52E98C26-63B8-4B67-9ED0-B72F58C31049}"/>
    <dgm:cxn modelId="{DC203E92-FA81-4C0E-877B-08F416B90384}" type="presOf" srcId="{10309434-1756-4F63-AE7B-9B138476D7DB}" destId="{A02225BA-7625-4903-8B15-71FE127874EA}" srcOrd="0" destOrd="0" presId="urn:microsoft.com/office/officeart/2005/8/layout/arrow4"/>
    <dgm:cxn modelId="{F7FEDF27-FBFF-4C49-9C1C-C37A2503627F}" type="presOf" srcId="{7D39B4E0-9B33-4D24-87FA-3B591245A589}" destId="{FE1D002E-0B45-4C42-8A45-52D2594AB508}" srcOrd="0" destOrd="0" presId="urn:microsoft.com/office/officeart/2005/8/layout/arrow4"/>
    <dgm:cxn modelId="{21820939-9447-405D-B275-821BD3D1EF35}" type="presParOf" srcId="{FE1D002E-0B45-4C42-8A45-52D2594AB508}" destId="{E0E6D924-DEA9-4EDF-A43E-2839753EB4BC}" srcOrd="0" destOrd="0" presId="urn:microsoft.com/office/officeart/2005/8/layout/arrow4"/>
    <dgm:cxn modelId="{FC1C472D-B210-4EC4-B076-A84595E5D44A}" type="presParOf" srcId="{FE1D002E-0B45-4C42-8A45-52D2594AB508}" destId="{A02225BA-7625-4903-8B15-71FE127874EA}" srcOrd="1" destOrd="0" presId="urn:microsoft.com/office/officeart/2005/8/layout/arrow4"/>
    <dgm:cxn modelId="{83C054AE-674B-49AA-8268-D7613E07C15F}" type="presParOf" srcId="{FE1D002E-0B45-4C42-8A45-52D2594AB508}" destId="{6D891882-8F57-420C-B930-DE18FFE51C3A}" srcOrd="2" destOrd="0" presId="urn:microsoft.com/office/officeart/2005/8/layout/arrow4"/>
    <dgm:cxn modelId="{CAECA055-B5DE-44D0-B70C-DD7DA343EE15}" type="presParOf" srcId="{FE1D002E-0B45-4C42-8A45-52D2594AB508}" destId="{A07EB14B-8EA9-4B92-B30A-EEE0BECD1AB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CCAB8-FB37-49BC-A5BF-B70B673201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CEC0E8-97B5-4C1F-87AF-2E70C6F84EC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AE304E3B-C8B1-4CCD-A492-5D2B3449429D}" type="parTrans" cxnId="{9621CD0C-C2A1-4C59-B934-CE5E234396F5}">
      <dgm:prSet/>
      <dgm:spPr/>
      <dgm:t>
        <a:bodyPr/>
        <a:lstStyle/>
        <a:p>
          <a:endParaRPr lang="en-US"/>
        </a:p>
      </dgm:t>
    </dgm:pt>
    <dgm:pt modelId="{2DF17C94-2A66-48A3-8EC1-9A297F2026EA}" type="sibTrans" cxnId="{9621CD0C-C2A1-4C59-B934-CE5E234396F5}">
      <dgm:prSet/>
      <dgm:spPr/>
      <dgm:t>
        <a:bodyPr/>
        <a:lstStyle/>
        <a:p>
          <a:endParaRPr lang="en-US"/>
        </a:p>
      </dgm:t>
    </dgm:pt>
    <dgm:pt modelId="{486B4AA5-0F5C-46CD-91BA-D11264D37F0A}">
      <dgm:prSet/>
      <dgm:spPr/>
      <dgm:t>
        <a:bodyPr/>
        <a:lstStyle/>
        <a:p>
          <a:pPr rtl="0"/>
          <a:r>
            <a:rPr lang="en-GB" dirty="0" err="1" smtClean="0"/>
            <a:t>LumiSpy</a:t>
          </a:r>
          <a:r>
            <a:rPr lang="en-GB" dirty="0" smtClean="0"/>
            <a:t> package (multidimensional data</a:t>
          </a:r>
          <a:br>
            <a:rPr lang="en-GB" dirty="0" smtClean="0"/>
          </a:br>
          <a:r>
            <a:rPr lang="en-GB" dirty="0" smtClean="0"/>
            <a:t>analysis tools for luminescence)</a:t>
          </a:r>
          <a:endParaRPr lang="en-GB" dirty="0"/>
        </a:p>
      </dgm:t>
    </dgm:pt>
    <dgm:pt modelId="{9D7F67C3-CBE1-4BC6-9E3E-FB1691B3C05C}" type="parTrans" cxnId="{1BF9E9FC-B1A8-480A-A87C-A98F992B8C06}">
      <dgm:prSet/>
      <dgm:spPr/>
      <dgm:t>
        <a:bodyPr/>
        <a:lstStyle/>
        <a:p>
          <a:endParaRPr lang="en-US"/>
        </a:p>
      </dgm:t>
    </dgm:pt>
    <dgm:pt modelId="{5EF2A8CC-B075-4808-A577-DFA240825A2F}" type="sibTrans" cxnId="{1BF9E9FC-B1A8-480A-A87C-A98F992B8C06}">
      <dgm:prSet/>
      <dgm:spPr/>
      <dgm:t>
        <a:bodyPr/>
        <a:lstStyle/>
        <a:p>
          <a:endParaRPr lang="en-US"/>
        </a:p>
      </dgm:t>
    </dgm:pt>
    <dgm:pt modelId="{292C70A3-A970-43EC-84D9-E4E9B81AA2A5}">
      <dgm:prSet/>
      <dgm:spPr/>
      <dgm:t>
        <a:bodyPr/>
        <a:lstStyle/>
        <a:p>
          <a:pPr rtl="0"/>
          <a:r>
            <a:rPr lang="en-GB" dirty="0" smtClean="0"/>
            <a:t>Anaconda included packages</a:t>
          </a:r>
          <a:br>
            <a:rPr lang="en-GB" dirty="0" smtClean="0"/>
          </a:br>
          <a:r>
            <a:rPr lang="en-GB" dirty="0" smtClean="0"/>
            <a:t>(e.g. </a:t>
          </a:r>
          <a:r>
            <a:rPr lang="en-GB" dirty="0" err="1" smtClean="0"/>
            <a:t>Scipy</a:t>
          </a:r>
          <a:r>
            <a:rPr lang="en-GB" dirty="0" smtClean="0"/>
            <a:t> for model fitting, numpy for matrices…)</a:t>
          </a:r>
          <a:endParaRPr lang="en-GB" dirty="0"/>
        </a:p>
      </dgm:t>
    </dgm:pt>
    <dgm:pt modelId="{1EED8005-CF38-493D-A27A-0E3A4B320892}" type="parTrans" cxnId="{EA540699-C3A5-42C1-B32C-9E74A2D23706}">
      <dgm:prSet/>
      <dgm:spPr/>
      <dgm:t>
        <a:bodyPr/>
        <a:lstStyle/>
        <a:p>
          <a:endParaRPr lang="en-US"/>
        </a:p>
      </dgm:t>
    </dgm:pt>
    <dgm:pt modelId="{3EFDD755-9C65-49FA-87AC-AB54792F0C97}" type="sibTrans" cxnId="{EA540699-C3A5-42C1-B32C-9E74A2D23706}">
      <dgm:prSet/>
      <dgm:spPr/>
      <dgm:t>
        <a:bodyPr/>
        <a:lstStyle/>
        <a:p>
          <a:endParaRPr lang="en-US"/>
        </a:p>
      </dgm:t>
    </dgm:pt>
    <dgm:pt modelId="{3ABED481-AFA0-4A23-A82B-33EEEE5757AD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30E15229-0764-4FA5-9A93-4D39249630E3}" type="parTrans" cxnId="{46C1D58C-0DC9-4141-A46C-9DFADFFAF42C}">
      <dgm:prSet/>
      <dgm:spPr/>
      <dgm:t>
        <a:bodyPr/>
        <a:lstStyle/>
        <a:p>
          <a:endParaRPr lang="en-US"/>
        </a:p>
      </dgm:t>
    </dgm:pt>
    <dgm:pt modelId="{091AB744-1D6C-4D93-96BF-BE330998E8BA}" type="sibTrans" cxnId="{46C1D58C-0DC9-4141-A46C-9DFADFFAF42C}">
      <dgm:prSet/>
      <dgm:spPr/>
      <dgm:t>
        <a:bodyPr/>
        <a:lstStyle/>
        <a:p>
          <a:endParaRPr lang="en-US"/>
        </a:p>
      </dgm:t>
    </dgm:pt>
    <dgm:pt modelId="{8F2F7E8E-D7F5-4953-9311-06E890B4B2D2}">
      <dgm:prSet/>
      <dgm:spPr/>
      <dgm:t>
        <a:bodyPr/>
        <a:lstStyle/>
        <a:p>
          <a:pPr rtl="0"/>
          <a:r>
            <a:rPr lang="en-GB" dirty="0" smtClean="0"/>
            <a:t>Loading multidimensional data</a:t>
          </a:r>
          <a:endParaRPr lang="en-GB" dirty="0"/>
        </a:p>
      </dgm:t>
    </dgm:pt>
    <dgm:pt modelId="{31BBB85E-6852-4057-B564-6C21B785DC36}" type="parTrans" cxnId="{B8880ACD-29A4-489D-BD4A-52F4AADF3C48}">
      <dgm:prSet/>
      <dgm:spPr/>
      <dgm:t>
        <a:bodyPr/>
        <a:lstStyle/>
        <a:p>
          <a:endParaRPr lang="en-US"/>
        </a:p>
      </dgm:t>
    </dgm:pt>
    <dgm:pt modelId="{8925D85F-EE7F-4398-866D-560077C2D8C2}" type="sibTrans" cxnId="{B8880ACD-29A4-489D-BD4A-52F4AADF3C48}">
      <dgm:prSet/>
      <dgm:spPr/>
      <dgm:t>
        <a:bodyPr/>
        <a:lstStyle/>
        <a:p>
          <a:endParaRPr lang="en-US"/>
        </a:p>
      </dgm:t>
    </dgm:pt>
    <dgm:pt modelId="{0890DC44-3197-4140-A214-8CD96ECBB706}">
      <dgm:prSet/>
      <dgm:spPr/>
      <dgm:t>
        <a:bodyPr/>
        <a:lstStyle/>
        <a:p>
          <a:pPr rtl="0"/>
          <a:endParaRPr lang="en-GB" dirty="0"/>
        </a:p>
      </dgm:t>
    </dgm:pt>
    <dgm:pt modelId="{B9BEB5D8-E142-43AB-98BE-EC155C74D92C}" type="parTrans" cxnId="{7CEF61F8-55CF-4C77-BACB-80E76E862350}">
      <dgm:prSet/>
      <dgm:spPr/>
      <dgm:t>
        <a:bodyPr/>
        <a:lstStyle/>
        <a:p>
          <a:endParaRPr lang="en-US"/>
        </a:p>
      </dgm:t>
    </dgm:pt>
    <dgm:pt modelId="{9CB9BEF2-68EC-478A-8913-59AD5781AF35}" type="sibTrans" cxnId="{7CEF61F8-55CF-4C77-BACB-80E76E862350}">
      <dgm:prSet/>
      <dgm:spPr/>
      <dgm:t>
        <a:bodyPr/>
        <a:lstStyle/>
        <a:p>
          <a:endParaRPr lang="en-US"/>
        </a:p>
      </dgm:t>
    </dgm:pt>
    <dgm:pt modelId="{55B25D96-2D21-47AD-8638-E3F1A5AE2112}">
      <dgm:prSet/>
      <dgm:spPr/>
      <dgm:t>
        <a:bodyPr/>
        <a:lstStyle/>
        <a:p>
          <a:pPr rtl="0"/>
          <a:endParaRPr lang="en-GB" dirty="0"/>
        </a:p>
      </dgm:t>
    </dgm:pt>
    <dgm:pt modelId="{592C4685-A85F-4307-A5FC-FD76FC9BB7AD}" type="parTrans" cxnId="{D1407500-09E9-40A3-813B-46D78E3BA330}">
      <dgm:prSet/>
      <dgm:spPr/>
      <dgm:t>
        <a:bodyPr/>
        <a:lstStyle/>
        <a:p>
          <a:endParaRPr lang="en-US"/>
        </a:p>
      </dgm:t>
    </dgm:pt>
    <dgm:pt modelId="{84469BCA-2066-41E7-9634-513B7EDBFD75}" type="sibTrans" cxnId="{D1407500-09E9-40A3-813B-46D78E3BA330}">
      <dgm:prSet/>
      <dgm:spPr/>
      <dgm:t>
        <a:bodyPr/>
        <a:lstStyle/>
        <a:p>
          <a:endParaRPr lang="en-US"/>
        </a:p>
      </dgm:t>
    </dgm:pt>
    <dgm:pt modelId="{9F453A0C-C248-4394-AC10-453A87BB339C}">
      <dgm:prSet/>
      <dgm:spPr/>
      <dgm:t>
        <a:bodyPr/>
        <a:lstStyle/>
        <a:p>
          <a:pPr rtl="0"/>
          <a:r>
            <a:rPr lang="en-GB" dirty="0" smtClean="0"/>
            <a:t>Plotting data interactively</a:t>
          </a:r>
          <a:endParaRPr lang="en-GB" dirty="0"/>
        </a:p>
      </dgm:t>
    </dgm:pt>
    <dgm:pt modelId="{4F61B0FE-0878-44FC-83E4-48DC5E69356D}" type="parTrans" cxnId="{43A9634B-B3DF-441C-86C5-098E58070B65}">
      <dgm:prSet/>
      <dgm:spPr/>
      <dgm:t>
        <a:bodyPr/>
        <a:lstStyle/>
        <a:p>
          <a:endParaRPr lang="en-US"/>
        </a:p>
      </dgm:t>
    </dgm:pt>
    <dgm:pt modelId="{4730025B-1CB2-40FF-B057-3F64A7651D96}" type="sibTrans" cxnId="{43A9634B-B3DF-441C-86C5-098E58070B65}">
      <dgm:prSet/>
      <dgm:spPr/>
      <dgm:t>
        <a:bodyPr/>
        <a:lstStyle/>
        <a:p>
          <a:endParaRPr lang="en-US"/>
        </a:p>
      </dgm:t>
    </dgm:pt>
    <dgm:pt modelId="{47771F1E-CE8C-4A61-BC38-ABC5A85E3122}">
      <dgm:prSet/>
      <dgm:spPr/>
      <dgm:t>
        <a:bodyPr/>
        <a:lstStyle/>
        <a:p>
          <a:pPr rtl="0"/>
          <a:r>
            <a:rPr lang="en-GB" dirty="0" smtClean="0"/>
            <a:t>Fitting and getting a model for luminescence data</a:t>
          </a:r>
          <a:endParaRPr lang="en-GB" dirty="0"/>
        </a:p>
      </dgm:t>
    </dgm:pt>
    <dgm:pt modelId="{18471378-5ED5-49F2-AED7-9ECEB418B576}" type="parTrans" cxnId="{91341A70-9EE2-421D-B739-EDDA8BD0AC04}">
      <dgm:prSet/>
      <dgm:spPr/>
      <dgm:t>
        <a:bodyPr/>
        <a:lstStyle/>
        <a:p>
          <a:endParaRPr lang="en-US"/>
        </a:p>
      </dgm:t>
    </dgm:pt>
    <dgm:pt modelId="{AD6EC848-526A-46CF-8FE3-0F51A4BE110E}" type="sibTrans" cxnId="{91341A70-9EE2-421D-B739-EDDA8BD0AC04}">
      <dgm:prSet/>
      <dgm:spPr/>
      <dgm:t>
        <a:bodyPr/>
        <a:lstStyle/>
        <a:p>
          <a:endParaRPr lang="en-US"/>
        </a:p>
      </dgm:t>
    </dgm:pt>
    <dgm:pt modelId="{C4F9D335-4914-42C1-B50C-32C723E660EC}">
      <dgm:prSet/>
      <dgm:spPr/>
      <dgm:t>
        <a:bodyPr/>
        <a:lstStyle/>
        <a:p>
          <a:pPr rtl="0"/>
          <a:r>
            <a:rPr lang="en-GB" dirty="0" smtClean="0"/>
            <a:t>Segmentation based on fitting</a:t>
          </a:r>
          <a:endParaRPr lang="en-GB" dirty="0"/>
        </a:p>
      </dgm:t>
    </dgm:pt>
    <dgm:pt modelId="{54613E67-89DB-446C-8C60-2372AADE02F8}" type="parTrans" cxnId="{5D7A0A05-732B-41B0-B45B-3E472D8E3BA6}">
      <dgm:prSet/>
      <dgm:spPr/>
      <dgm:t>
        <a:bodyPr/>
        <a:lstStyle/>
        <a:p>
          <a:endParaRPr lang="en-US"/>
        </a:p>
      </dgm:t>
    </dgm:pt>
    <dgm:pt modelId="{702DB4D9-DFAA-4B74-8164-BC87B938FB8C}" type="sibTrans" cxnId="{5D7A0A05-732B-41B0-B45B-3E472D8E3BA6}">
      <dgm:prSet/>
      <dgm:spPr/>
      <dgm:t>
        <a:bodyPr/>
        <a:lstStyle/>
        <a:p>
          <a:endParaRPr lang="en-US"/>
        </a:p>
      </dgm:t>
    </dgm:pt>
    <dgm:pt modelId="{77A13185-F30B-4B39-AE4B-7A6CE41B59A0}">
      <dgm:prSet/>
      <dgm:spPr/>
      <dgm:t>
        <a:bodyPr/>
        <a:lstStyle/>
        <a:p>
          <a:pPr rtl="0"/>
          <a:r>
            <a:rPr lang="en-GB" dirty="0" smtClean="0"/>
            <a:t>Plotting modelled data</a:t>
          </a:r>
          <a:endParaRPr lang="en-GB" dirty="0"/>
        </a:p>
      </dgm:t>
    </dgm:pt>
    <dgm:pt modelId="{E7BE850B-37DD-4E5B-A7FC-2F7359B823AE}" type="parTrans" cxnId="{A5BB5A66-4500-4557-9996-A69B01FFAD4B}">
      <dgm:prSet/>
      <dgm:spPr/>
      <dgm:t>
        <a:bodyPr/>
        <a:lstStyle/>
        <a:p>
          <a:endParaRPr lang="en-US"/>
        </a:p>
      </dgm:t>
    </dgm:pt>
    <dgm:pt modelId="{F86588FA-F3EB-48D2-B7EE-513A1BA634C7}" type="sibTrans" cxnId="{A5BB5A66-4500-4557-9996-A69B01FFAD4B}">
      <dgm:prSet/>
      <dgm:spPr/>
      <dgm:t>
        <a:bodyPr/>
        <a:lstStyle/>
        <a:p>
          <a:endParaRPr lang="en-US"/>
        </a:p>
      </dgm:t>
    </dgm:pt>
    <dgm:pt modelId="{1275BEDC-9766-49CE-93E4-F3BE33EA7A2E}" type="pres">
      <dgm:prSet presAssocID="{BDDCCAB8-FB37-49BC-A5BF-B70B673201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2C397-E932-4545-A33C-B511597A7E65}" type="pres">
      <dgm:prSet presAssocID="{53CEC0E8-97B5-4C1F-87AF-2E70C6F84E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4598E-490B-4391-AEDC-BA254843D353}" type="pres">
      <dgm:prSet presAssocID="{53CEC0E8-97B5-4C1F-87AF-2E70C6F84EC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A27E0-D392-4C08-94FF-62F4AB278C05}" type="pres">
      <dgm:prSet presAssocID="{3ABED481-AFA0-4A23-A82B-33EEEE5757A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FDB41-14F9-4E85-8CB2-58892103B849}" type="pres">
      <dgm:prSet presAssocID="{3ABED481-AFA0-4A23-A82B-33EEEE5757A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0AAAB-2E4D-49FB-B128-F9B25B00E142}" type="presOf" srcId="{BDDCCAB8-FB37-49BC-A5BF-B70B673201DB}" destId="{1275BEDC-9766-49CE-93E4-F3BE33EA7A2E}" srcOrd="0" destOrd="0" presId="urn:microsoft.com/office/officeart/2005/8/layout/vList2"/>
    <dgm:cxn modelId="{1709CF31-9FDF-4E22-8DF8-51617D179187}" type="presOf" srcId="{47771F1E-CE8C-4A61-BC38-ABC5A85E3122}" destId="{4EAFDB41-14F9-4E85-8CB2-58892103B849}" srcOrd="0" destOrd="2" presId="urn:microsoft.com/office/officeart/2005/8/layout/vList2"/>
    <dgm:cxn modelId="{528CEF13-6AFF-46E7-A87E-B871D9BCA1A0}" type="presOf" srcId="{3ABED481-AFA0-4A23-A82B-33EEEE5757AD}" destId="{423A27E0-D392-4C08-94FF-62F4AB278C05}" srcOrd="0" destOrd="0" presId="urn:microsoft.com/office/officeart/2005/8/layout/vList2"/>
    <dgm:cxn modelId="{48AD5D76-92EC-49D4-AAAB-F51A3437052E}" type="presOf" srcId="{55B25D96-2D21-47AD-8638-E3F1A5AE2112}" destId="{4B04598E-490B-4391-AEDC-BA254843D353}" srcOrd="0" destOrd="2" presId="urn:microsoft.com/office/officeart/2005/8/layout/vList2"/>
    <dgm:cxn modelId="{1BF9E9FC-B1A8-480A-A87C-A98F992B8C06}" srcId="{53CEC0E8-97B5-4C1F-87AF-2E70C6F84EC3}" destId="{486B4AA5-0F5C-46CD-91BA-D11264D37F0A}" srcOrd="0" destOrd="0" parTransId="{9D7F67C3-CBE1-4BC6-9E3E-FB1691B3C05C}" sibTransId="{5EF2A8CC-B075-4808-A577-DFA240825A2F}"/>
    <dgm:cxn modelId="{56503080-1E17-49A0-AC9B-81BD892AB87F}" type="presOf" srcId="{0890DC44-3197-4140-A214-8CD96ECBB706}" destId="{4B04598E-490B-4391-AEDC-BA254843D353}" srcOrd="0" destOrd="3" presId="urn:microsoft.com/office/officeart/2005/8/layout/vList2"/>
    <dgm:cxn modelId="{A75C1298-AD40-4FE7-B66E-19730224F1FD}" type="presOf" srcId="{9F453A0C-C248-4394-AC10-453A87BB339C}" destId="{4EAFDB41-14F9-4E85-8CB2-58892103B849}" srcOrd="0" destOrd="1" presId="urn:microsoft.com/office/officeart/2005/8/layout/vList2"/>
    <dgm:cxn modelId="{91341A70-9EE2-421D-B739-EDDA8BD0AC04}" srcId="{3ABED481-AFA0-4A23-A82B-33EEEE5757AD}" destId="{47771F1E-CE8C-4A61-BC38-ABC5A85E3122}" srcOrd="2" destOrd="0" parTransId="{18471378-5ED5-49F2-AED7-9ECEB418B576}" sibTransId="{AD6EC848-526A-46CF-8FE3-0F51A4BE110E}"/>
    <dgm:cxn modelId="{049A33DA-1B69-4378-927C-30882AC2B9B0}" type="presOf" srcId="{53CEC0E8-97B5-4C1F-87AF-2E70C6F84EC3}" destId="{AB52C397-E932-4545-A33C-B511597A7E65}" srcOrd="0" destOrd="0" presId="urn:microsoft.com/office/officeart/2005/8/layout/vList2"/>
    <dgm:cxn modelId="{46C1D58C-0DC9-4141-A46C-9DFADFFAF42C}" srcId="{BDDCCAB8-FB37-49BC-A5BF-B70B673201DB}" destId="{3ABED481-AFA0-4A23-A82B-33EEEE5757AD}" srcOrd="1" destOrd="0" parTransId="{30E15229-0764-4FA5-9A93-4D39249630E3}" sibTransId="{091AB744-1D6C-4D93-96BF-BE330998E8BA}"/>
    <dgm:cxn modelId="{2A52874D-3F1C-4ABF-87B3-B6B41179BC9F}" type="presOf" srcId="{292C70A3-A970-43EC-84D9-E4E9B81AA2A5}" destId="{4B04598E-490B-4391-AEDC-BA254843D353}" srcOrd="0" destOrd="1" presId="urn:microsoft.com/office/officeart/2005/8/layout/vList2"/>
    <dgm:cxn modelId="{43A9634B-B3DF-441C-86C5-098E58070B65}" srcId="{3ABED481-AFA0-4A23-A82B-33EEEE5757AD}" destId="{9F453A0C-C248-4394-AC10-453A87BB339C}" srcOrd="1" destOrd="0" parTransId="{4F61B0FE-0878-44FC-83E4-48DC5E69356D}" sibTransId="{4730025B-1CB2-40FF-B057-3F64A7651D96}"/>
    <dgm:cxn modelId="{914661E7-1E54-4AA3-9F59-97BFA37D6610}" type="presOf" srcId="{77A13185-F30B-4B39-AE4B-7A6CE41B59A0}" destId="{4EAFDB41-14F9-4E85-8CB2-58892103B849}" srcOrd="0" destOrd="3" presId="urn:microsoft.com/office/officeart/2005/8/layout/vList2"/>
    <dgm:cxn modelId="{7CEF61F8-55CF-4C77-BACB-80E76E862350}" srcId="{53CEC0E8-97B5-4C1F-87AF-2E70C6F84EC3}" destId="{0890DC44-3197-4140-A214-8CD96ECBB706}" srcOrd="3" destOrd="0" parTransId="{B9BEB5D8-E142-43AB-98BE-EC155C74D92C}" sibTransId="{9CB9BEF2-68EC-478A-8913-59AD5781AF35}"/>
    <dgm:cxn modelId="{EA540699-C3A5-42C1-B32C-9E74A2D23706}" srcId="{53CEC0E8-97B5-4C1F-87AF-2E70C6F84EC3}" destId="{292C70A3-A970-43EC-84D9-E4E9B81AA2A5}" srcOrd="1" destOrd="0" parTransId="{1EED8005-CF38-493D-A27A-0E3A4B320892}" sibTransId="{3EFDD755-9C65-49FA-87AC-AB54792F0C97}"/>
    <dgm:cxn modelId="{B33DE377-8977-48F4-A686-7EAE3C80910E}" type="presOf" srcId="{8F2F7E8E-D7F5-4953-9311-06E890B4B2D2}" destId="{4EAFDB41-14F9-4E85-8CB2-58892103B849}" srcOrd="0" destOrd="0" presId="urn:microsoft.com/office/officeart/2005/8/layout/vList2"/>
    <dgm:cxn modelId="{D1407500-09E9-40A3-813B-46D78E3BA330}" srcId="{53CEC0E8-97B5-4C1F-87AF-2E70C6F84EC3}" destId="{55B25D96-2D21-47AD-8638-E3F1A5AE2112}" srcOrd="2" destOrd="0" parTransId="{592C4685-A85F-4307-A5FC-FD76FC9BB7AD}" sibTransId="{84469BCA-2066-41E7-9634-513B7EDBFD75}"/>
    <dgm:cxn modelId="{B6F5CFBC-F541-4DFA-83E7-31DEECA7ED66}" type="presOf" srcId="{C4F9D335-4914-42C1-B50C-32C723E660EC}" destId="{4EAFDB41-14F9-4E85-8CB2-58892103B849}" srcOrd="0" destOrd="4" presId="urn:microsoft.com/office/officeart/2005/8/layout/vList2"/>
    <dgm:cxn modelId="{5D7A0A05-732B-41B0-B45B-3E472D8E3BA6}" srcId="{3ABED481-AFA0-4A23-A82B-33EEEE5757AD}" destId="{C4F9D335-4914-42C1-B50C-32C723E660EC}" srcOrd="4" destOrd="0" parTransId="{54613E67-89DB-446C-8C60-2372AADE02F8}" sibTransId="{702DB4D9-DFAA-4B74-8164-BC87B938FB8C}"/>
    <dgm:cxn modelId="{B8880ACD-29A4-489D-BD4A-52F4AADF3C48}" srcId="{3ABED481-AFA0-4A23-A82B-33EEEE5757AD}" destId="{8F2F7E8E-D7F5-4953-9311-06E890B4B2D2}" srcOrd="0" destOrd="0" parTransId="{31BBB85E-6852-4057-B564-6C21B785DC36}" sibTransId="{8925D85F-EE7F-4398-866D-560077C2D8C2}"/>
    <dgm:cxn modelId="{3C6DFAEA-6343-4473-BDE1-E65C1A45E79A}" type="presOf" srcId="{486B4AA5-0F5C-46CD-91BA-D11264D37F0A}" destId="{4B04598E-490B-4391-AEDC-BA254843D353}" srcOrd="0" destOrd="0" presId="urn:microsoft.com/office/officeart/2005/8/layout/vList2"/>
    <dgm:cxn modelId="{A5BB5A66-4500-4557-9996-A69B01FFAD4B}" srcId="{3ABED481-AFA0-4A23-A82B-33EEEE5757AD}" destId="{77A13185-F30B-4B39-AE4B-7A6CE41B59A0}" srcOrd="3" destOrd="0" parTransId="{E7BE850B-37DD-4E5B-A7FC-2F7359B823AE}" sibTransId="{F86588FA-F3EB-48D2-B7EE-513A1BA634C7}"/>
    <dgm:cxn modelId="{9621CD0C-C2A1-4C59-B934-CE5E234396F5}" srcId="{BDDCCAB8-FB37-49BC-A5BF-B70B673201DB}" destId="{53CEC0E8-97B5-4C1F-87AF-2E70C6F84EC3}" srcOrd="0" destOrd="0" parTransId="{AE304E3B-C8B1-4CCD-A492-5D2B3449429D}" sibTransId="{2DF17C94-2A66-48A3-8EC1-9A297F2026EA}"/>
    <dgm:cxn modelId="{73BA58B7-D520-4FA1-A5CA-E3363420B60F}" type="presParOf" srcId="{1275BEDC-9766-49CE-93E4-F3BE33EA7A2E}" destId="{AB52C397-E932-4545-A33C-B511597A7E65}" srcOrd="0" destOrd="0" presId="urn:microsoft.com/office/officeart/2005/8/layout/vList2"/>
    <dgm:cxn modelId="{E5657085-DDDB-4829-A312-F3E6AF312F90}" type="presParOf" srcId="{1275BEDC-9766-49CE-93E4-F3BE33EA7A2E}" destId="{4B04598E-490B-4391-AEDC-BA254843D353}" srcOrd="1" destOrd="0" presId="urn:microsoft.com/office/officeart/2005/8/layout/vList2"/>
    <dgm:cxn modelId="{1BCA81E6-1D60-4C35-A7B6-6DEA2CA368F7}" type="presParOf" srcId="{1275BEDC-9766-49CE-93E4-F3BE33EA7A2E}" destId="{423A27E0-D392-4C08-94FF-62F4AB278C05}" srcOrd="2" destOrd="0" presId="urn:microsoft.com/office/officeart/2005/8/layout/vList2"/>
    <dgm:cxn modelId="{75380DBA-9AA3-42C2-A7A6-5F559B8A0AF3}" type="presParOf" srcId="{1275BEDC-9766-49CE-93E4-F3BE33EA7A2E}" destId="{4EAFDB41-14F9-4E85-8CB2-58892103B8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2AE6-C2A1-45AA-81CC-8FCA03F577FF}">
      <dsp:nvSpPr>
        <dsp:cNvPr id="0" name=""/>
        <dsp:cNvSpPr/>
      </dsp:nvSpPr>
      <dsp:spPr>
        <a:xfrm>
          <a:off x="0" y="564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 smtClean="0">
              <a:latin typeface="Consolas" panose="020B0609020204030204" pitchFamily="49" charset="0"/>
            </a:rPr>
            <a:t> part = 1:</a:t>
          </a:r>
          <a:endParaRPr lang="en-GB" sz="2900" kern="1200" dirty="0">
            <a:latin typeface="Consolas" panose="020B0609020204030204" pitchFamily="49" charset="0"/>
          </a:endParaRPr>
        </a:p>
      </dsp:txBody>
      <dsp:txXfrm>
        <a:off x="33127" y="38772"/>
        <a:ext cx="9969942" cy="612346"/>
      </dsp:txXfrm>
    </dsp:sp>
    <dsp:sp modelId="{B15AE150-A54C-42B7-86F3-2ABC835DD159}">
      <dsp:nvSpPr>
        <dsp:cNvPr id="0" name=""/>
        <dsp:cNvSpPr/>
      </dsp:nvSpPr>
      <dsp:spPr>
        <a:xfrm>
          <a:off x="0" y="684245"/>
          <a:ext cx="10036196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Download and install </a:t>
          </a:r>
          <a:r>
            <a:rPr lang="en-GB" sz="2300" kern="1200" dirty="0" err="1" smtClean="0">
              <a:latin typeface="Consolas" panose="020B0609020204030204" pitchFamily="49" charset="0"/>
            </a:rPr>
            <a:t>Spyder</a:t>
          </a:r>
          <a:r>
            <a:rPr lang="en-GB" sz="2300" kern="1200" dirty="0" smtClean="0">
              <a:latin typeface="Consolas" panose="020B0609020204030204" pitchFamily="49" charset="0"/>
            </a:rPr>
            <a:t> (normally installed with Anaconda, already done in Tom’s practical)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300" kern="1200" dirty="0">
            <a:latin typeface="Consolas" panose="020B0609020204030204" pitchFamily="49" charset="0"/>
          </a:endParaRPr>
        </a:p>
      </dsp:txBody>
      <dsp:txXfrm>
        <a:off x="0" y="684245"/>
        <a:ext cx="10036196" cy="1080539"/>
      </dsp:txXfrm>
    </dsp:sp>
    <dsp:sp modelId="{A27D0F5A-3DDE-4CE5-AEEC-EC1B82DBCDE0}">
      <dsp:nvSpPr>
        <dsp:cNvPr id="0" name=""/>
        <dsp:cNvSpPr/>
      </dsp:nvSpPr>
      <dsp:spPr>
        <a:xfrm>
          <a:off x="0" y="176478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 smtClean="0">
              <a:latin typeface="Consolas" panose="020B0609020204030204" pitchFamily="49" charset="0"/>
            </a:rPr>
            <a:t> part = 2:</a:t>
          </a:r>
          <a:endParaRPr lang="en-GB" sz="2900" kern="1200" dirty="0">
            <a:latin typeface="Consolas" panose="020B0609020204030204" pitchFamily="49" charset="0"/>
          </a:endParaRPr>
        </a:p>
      </dsp:txBody>
      <dsp:txXfrm>
        <a:off x="33127" y="1797912"/>
        <a:ext cx="9969942" cy="612346"/>
      </dsp:txXfrm>
    </dsp:sp>
    <dsp:sp modelId="{03395F2F-4314-456E-B7FA-1CFD6594C3FB}">
      <dsp:nvSpPr>
        <dsp:cNvPr id="0" name=""/>
        <dsp:cNvSpPr/>
      </dsp:nvSpPr>
      <dsp:spPr>
        <a:xfrm>
          <a:off x="0" y="2443385"/>
          <a:ext cx="10036196" cy="14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Load </a:t>
          </a:r>
          <a:r>
            <a:rPr lang="en-GB" sz="2300" kern="1200" dirty="0" err="1" smtClean="0">
              <a:latin typeface="Consolas" panose="020B0609020204030204" pitchFamily="49" charset="0"/>
            </a:rPr>
            <a:t>Jupyter</a:t>
          </a:r>
          <a:r>
            <a:rPr lang="en-GB" sz="2300" kern="1200" dirty="0" smtClean="0">
              <a:latin typeface="Consolas" panose="020B0609020204030204" pitchFamily="49" charset="0"/>
            </a:rPr>
            <a:t> lab (or </a:t>
          </a:r>
          <a:r>
            <a:rPr lang="en-GB" sz="2300" kern="1200" dirty="0" err="1" smtClean="0">
              <a:latin typeface="Consolas" panose="020B0609020204030204" pitchFamily="49" charset="0"/>
            </a:rPr>
            <a:t>Jupyter</a:t>
          </a:r>
          <a:r>
            <a:rPr lang="en-GB" sz="2300" kern="1200" dirty="0" smtClean="0">
              <a:latin typeface="Consolas" panose="020B0609020204030204" pitchFamily="49" charset="0"/>
            </a:rPr>
            <a:t> notebook)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Create a GitHub account (if done with @cam.ac.uk email you get PRO features)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Download GitHub desktop and log in with your username</a:t>
          </a:r>
          <a:endParaRPr lang="en-GB" sz="2300" kern="1200" dirty="0">
            <a:latin typeface="Consolas" panose="020B0609020204030204" pitchFamily="49" charset="0"/>
          </a:endParaRPr>
        </a:p>
      </dsp:txBody>
      <dsp:txXfrm>
        <a:off x="0" y="2443385"/>
        <a:ext cx="10036196" cy="14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6408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Packages used</a:t>
          </a:r>
          <a:endParaRPr lang="en-GB" sz="2700" kern="1200"/>
        </a:p>
      </dsp:txBody>
      <dsp:txXfrm>
        <a:off x="31613" y="95700"/>
        <a:ext cx="9972970" cy="584369"/>
      </dsp:txXfrm>
    </dsp:sp>
    <dsp:sp modelId="{81410685-02DC-4D03-9E96-9EA62C4B72CD}">
      <dsp:nvSpPr>
        <dsp:cNvPr id="0" name=""/>
        <dsp:cNvSpPr/>
      </dsp:nvSpPr>
      <dsp:spPr>
        <a:xfrm>
          <a:off x="0" y="711682"/>
          <a:ext cx="10036196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err="1" smtClean="0"/>
            <a:t>sklearn.linear_model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pandas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100" kern="1200" dirty="0"/>
        </a:p>
      </dsp:txBody>
      <dsp:txXfrm>
        <a:off x="0" y="711682"/>
        <a:ext cx="10036196" cy="1425195"/>
      </dsp:txXfrm>
    </dsp:sp>
    <dsp:sp modelId="{7B3D3422-474C-473F-83DD-CFA8DA311B8E}">
      <dsp:nvSpPr>
        <dsp:cNvPr id="0" name=""/>
        <dsp:cNvSpPr/>
      </dsp:nvSpPr>
      <dsp:spPr>
        <a:xfrm>
          <a:off x="0" y="213687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Tutorials</a:t>
          </a:r>
          <a:endParaRPr lang="en-GB" sz="2700" kern="1200"/>
        </a:p>
      </dsp:txBody>
      <dsp:txXfrm>
        <a:off x="31613" y="2168490"/>
        <a:ext cx="9972970" cy="584369"/>
      </dsp:txXfrm>
    </dsp:sp>
    <dsp:sp modelId="{B4D979C9-DABC-4056-9C7A-B0CE493EC635}">
      <dsp:nvSpPr>
        <dsp:cNvPr id="0" name=""/>
        <dsp:cNvSpPr/>
      </dsp:nvSpPr>
      <dsp:spPr>
        <a:xfrm>
          <a:off x="0" y="2784472"/>
          <a:ext cx="10036196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Fitting different arbitrary models to model historical temperature in Cambridge and predict future temperature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Manual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Sinusoidal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Secular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Error analysis and parameter space interpretation</a:t>
          </a:r>
          <a:endParaRPr lang="en-GB" sz="2100" kern="1200" dirty="0"/>
        </a:p>
      </dsp:txBody>
      <dsp:txXfrm>
        <a:off x="0" y="2784472"/>
        <a:ext cx="10036196" cy="2067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97589"/>
          <a:ext cx="10036196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Packages used</a:t>
          </a:r>
          <a:endParaRPr lang="en-GB" sz="2200" kern="1200"/>
        </a:p>
      </dsp:txBody>
      <dsp:txXfrm>
        <a:off x="25759" y="123348"/>
        <a:ext cx="9984678" cy="476152"/>
      </dsp:txXfrm>
    </dsp:sp>
    <dsp:sp modelId="{81410685-02DC-4D03-9E96-9EA62C4B72CD}">
      <dsp:nvSpPr>
        <dsp:cNvPr id="0" name=""/>
        <dsp:cNvSpPr/>
      </dsp:nvSpPr>
      <dsp:spPr>
        <a:xfrm>
          <a:off x="0" y="625260"/>
          <a:ext cx="10036196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Pandas (using dataframes == excel sheets for managing data)</a:t>
          </a:r>
          <a:endParaRPr lang="en-GB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dirty="0" err="1" smtClean="0"/>
            <a:t>Dask</a:t>
          </a:r>
          <a:r>
            <a:rPr lang="en-GB" sz="1700" kern="1200" dirty="0" smtClean="0"/>
            <a:t> (numpy for huge datasets)</a:t>
          </a:r>
          <a:endParaRPr lang="en-GB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700" kern="1200" dirty="0"/>
        </a:p>
      </dsp:txBody>
      <dsp:txXfrm>
        <a:off x="0" y="625260"/>
        <a:ext cx="10036196" cy="1161270"/>
      </dsp:txXfrm>
    </dsp:sp>
    <dsp:sp modelId="{7B3D3422-474C-473F-83DD-CFA8DA311B8E}">
      <dsp:nvSpPr>
        <dsp:cNvPr id="0" name=""/>
        <dsp:cNvSpPr/>
      </dsp:nvSpPr>
      <dsp:spPr>
        <a:xfrm>
          <a:off x="0" y="1786530"/>
          <a:ext cx="10036196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Tutorials</a:t>
          </a:r>
          <a:endParaRPr lang="en-GB" sz="2200" kern="1200"/>
        </a:p>
      </dsp:txBody>
      <dsp:txXfrm>
        <a:off x="25759" y="1812289"/>
        <a:ext cx="9984678" cy="476152"/>
      </dsp:txXfrm>
    </dsp:sp>
    <dsp:sp modelId="{B4D979C9-DABC-4056-9C7A-B0CE493EC635}">
      <dsp:nvSpPr>
        <dsp:cNvPr id="0" name=""/>
        <dsp:cNvSpPr/>
      </dsp:nvSpPr>
      <dsp:spPr>
        <a:xfrm>
          <a:off x="0" y="2314200"/>
          <a:ext cx="10036196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Simple pre-processing techniques to reduce loaded data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dirty="0" smtClean="0"/>
            <a:t>Binning</a:t>
          </a:r>
          <a:endParaRPr lang="en-GB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Sampling (with pandas)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Lazy data (with dask)</a:t>
          </a:r>
          <a:endParaRPr lang="en-GB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Advanced tools to load large files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Using remote desktops/clusters with large RAM memories (e.g. Google Colab for machine learning projects)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dirty="0" smtClean="0"/>
            <a:t>Releasing memory in Python (tricky but doable in </a:t>
          </a:r>
          <a:r>
            <a:rPr lang="en-GB" sz="1700" kern="1200" dirty="0" err="1" smtClean="0"/>
            <a:t>iPython</a:t>
          </a:r>
          <a:r>
            <a:rPr lang="en-GB" sz="1700" kern="1200" dirty="0" smtClean="0"/>
            <a:t>/</a:t>
          </a:r>
          <a:r>
            <a:rPr lang="en-GB" sz="1700" kern="1200" dirty="0" err="1" smtClean="0"/>
            <a:t>Jupyter</a:t>
          </a:r>
          <a:r>
            <a:rPr lang="en-GB" sz="1700" kern="1200" dirty="0" smtClean="0"/>
            <a:t> notebooks using magic commands) to avoid </a:t>
          </a:r>
          <a:r>
            <a:rPr lang="en-GB" sz="1700" i="1" kern="1200" dirty="0" err="1" smtClean="0"/>
            <a:t>MemoryError</a:t>
          </a:r>
          <a:endParaRPr lang="en-GB" sz="1700" kern="1200" dirty="0"/>
        </a:p>
      </dsp:txBody>
      <dsp:txXfrm>
        <a:off x="0" y="2314200"/>
        <a:ext cx="10036196" cy="2504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D924-DEA9-4EDF-A43E-2839753EB4BC}">
      <dsp:nvSpPr>
        <dsp:cNvPr id="0" name=""/>
        <dsp:cNvSpPr/>
      </dsp:nvSpPr>
      <dsp:spPr>
        <a:xfrm>
          <a:off x="115501" y="0"/>
          <a:ext cx="3146551" cy="2359913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25BA-7625-4903-8B15-71FE127874EA}">
      <dsp:nvSpPr>
        <dsp:cNvPr id="0" name=""/>
        <dsp:cNvSpPr/>
      </dsp:nvSpPr>
      <dsp:spPr>
        <a:xfrm>
          <a:off x="3356449" y="0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Quick to use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Good for 1D signals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Interactive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Useful function (background subtraction, manual interpolation, peak finding tools…)</a:t>
          </a:r>
        </a:p>
      </dsp:txBody>
      <dsp:txXfrm>
        <a:off x="3356449" y="0"/>
        <a:ext cx="5620258" cy="2359913"/>
      </dsp:txXfrm>
    </dsp:sp>
    <dsp:sp modelId="{6D891882-8F57-420C-B930-DE18FFE51C3A}">
      <dsp:nvSpPr>
        <dsp:cNvPr id="0" name=""/>
        <dsp:cNvSpPr/>
      </dsp:nvSpPr>
      <dsp:spPr>
        <a:xfrm>
          <a:off x="1059467" y="2556573"/>
          <a:ext cx="3146551" cy="2359913"/>
        </a:xfrm>
        <a:prstGeom prst="downArrow">
          <a:avLst/>
        </a:prstGeom>
        <a:noFill/>
        <a:ln w="57150" cap="flat" cmpd="sng" algn="ctr">
          <a:solidFill>
            <a:srgbClr val="85B09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EB14B-8EA9-4B92-B30A-EEE0BECD1AB1}">
      <dsp:nvSpPr>
        <dsp:cNvPr id="0" name=""/>
        <dsp:cNvSpPr/>
      </dsp:nvSpPr>
      <dsp:spPr>
        <a:xfrm>
          <a:off x="4300415" y="2556573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Slows down during batch processing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Advanced functionalities are harder than in Python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Limited documentation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Pricy (license only works in “</a:t>
          </a:r>
          <a:r>
            <a:rPr lang="en-US" sz="2100" kern="1200" dirty="0" err="1" smtClean="0"/>
            <a:t>Eduroam</a:t>
          </a:r>
          <a:r>
            <a:rPr lang="en-US" sz="2100" kern="1200" dirty="0" smtClean="0"/>
            <a:t>”)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Black box tools (most of them)</a:t>
          </a:r>
          <a:endParaRPr lang="en-US" sz="2100" kern="1200" dirty="0"/>
        </a:p>
      </dsp:txBody>
      <dsp:txXfrm>
        <a:off x="4300415" y="2556573"/>
        <a:ext cx="5620258" cy="2359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2C397-E932-4545-A33C-B511597A7E65}">
      <dsp:nvSpPr>
        <dsp:cNvPr id="0" name=""/>
        <dsp:cNvSpPr/>
      </dsp:nvSpPr>
      <dsp:spPr>
        <a:xfrm>
          <a:off x="0" y="20768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Packages used</a:t>
          </a:r>
          <a:endParaRPr lang="en-GB" sz="2500" kern="1200"/>
        </a:p>
      </dsp:txBody>
      <dsp:txXfrm>
        <a:off x="29271" y="50039"/>
        <a:ext cx="9977654" cy="541083"/>
      </dsp:txXfrm>
    </dsp:sp>
    <dsp:sp modelId="{4B04598E-490B-4391-AEDC-BA254843D353}">
      <dsp:nvSpPr>
        <dsp:cNvPr id="0" name=""/>
        <dsp:cNvSpPr/>
      </dsp:nvSpPr>
      <dsp:spPr>
        <a:xfrm>
          <a:off x="0" y="620393"/>
          <a:ext cx="1003619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err="1" smtClean="0"/>
            <a:t>LumiSpy</a:t>
          </a:r>
          <a:r>
            <a:rPr lang="en-GB" sz="2000" kern="1200" dirty="0" smtClean="0"/>
            <a:t> package (multidimensional data</a:t>
          </a:r>
          <a:br>
            <a:rPr lang="en-GB" sz="2000" kern="1200" dirty="0" smtClean="0"/>
          </a:br>
          <a:r>
            <a:rPr lang="en-GB" sz="2000" kern="1200" dirty="0" smtClean="0"/>
            <a:t>analysis tools for luminescence)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Anaconda included packages</a:t>
          </a:r>
          <a:br>
            <a:rPr lang="en-GB" sz="2000" kern="1200" dirty="0" smtClean="0"/>
          </a:br>
          <a:r>
            <a:rPr lang="en-GB" sz="2000" kern="1200" dirty="0" smtClean="0"/>
            <a:t>(e.g. </a:t>
          </a:r>
          <a:r>
            <a:rPr lang="en-GB" sz="2000" kern="1200" dirty="0" err="1" smtClean="0"/>
            <a:t>Scipy</a:t>
          </a:r>
          <a:r>
            <a:rPr lang="en-GB" sz="2000" kern="1200" dirty="0" smtClean="0"/>
            <a:t> for model fitting, numpy for matrices…)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</dsp:txBody>
      <dsp:txXfrm>
        <a:off x="0" y="620393"/>
        <a:ext cx="10036196" cy="1914750"/>
      </dsp:txXfrm>
    </dsp:sp>
    <dsp:sp modelId="{423A27E0-D392-4C08-94FF-62F4AB278C05}">
      <dsp:nvSpPr>
        <dsp:cNvPr id="0" name=""/>
        <dsp:cNvSpPr/>
      </dsp:nvSpPr>
      <dsp:spPr>
        <a:xfrm>
          <a:off x="0" y="2535143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Tutorials</a:t>
          </a:r>
          <a:endParaRPr lang="en-GB" sz="2500" kern="1200"/>
        </a:p>
      </dsp:txBody>
      <dsp:txXfrm>
        <a:off x="29271" y="2564414"/>
        <a:ext cx="9977654" cy="541083"/>
      </dsp:txXfrm>
    </dsp:sp>
    <dsp:sp modelId="{4EAFDB41-14F9-4E85-8CB2-58892103B849}">
      <dsp:nvSpPr>
        <dsp:cNvPr id="0" name=""/>
        <dsp:cNvSpPr/>
      </dsp:nvSpPr>
      <dsp:spPr>
        <a:xfrm>
          <a:off x="0" y="3134768"/>
          <a:ext cx="10036196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Loading multidimensional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Plotting data interactively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Fitting and getting a model for luminescence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Plotting modelled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Segmentation based on fitting</a:t>
          </a:r>
          <a:endParaRPr lang="en-GB" sz="2000" kern="1200" dirty="0"/>
        </a:p>
      </dsp:txBody>
      <dsp:txXfrm>
        <a:off x="0" y="3134768"/>
        <a:ext cx="10036196" cy="17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E14B-0B02-4A9E-B3E2-26245172F2BB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00092-EC3D-493D-8439-8760B8E98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5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F4A7-12F1-454B-8FC7-F151C4CD6D5D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2410-F2DB-4F97-8CD2-505EC7F3E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4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https://www.youtube.com/watch?v=PBI2Rz-ZOxU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2410-F2DB-4F97-8CD2-505EC7F3E4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4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85108" y="2304551"/>
            <a:ext cx="6917076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108" y="3967321"/>
            <a:ext cx="6917076" cy="75879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E8F0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48438" y="5410783"/>
            <a:ext cx="2753746" cy="577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3804" y="1700613"/>
            <a:ext cx="1129414" cy="3706794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2973936" y="1700613"/>
            <a:ext cx="811851" cy="1008404"/>
          </a:xfrm>
          <a:prstGeom prst="ellipse">
            <a:avLst/>
          </a:prstGeom>
          <a:solidFill>
            <a:srgbClr val="B0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 userDrawn="1"/>
        </p:nvSpPr>
        <p:spPr>
          <a:xfrm>
            <a:off x="2973936" y="3049808"/>
            <a:ext cx="811851" cy="1008404"/>
          </a:xfrm>
          <a:prstGeom prst="ellipse">
            <a:avLst/>
          </a:prstGeom>
          <a:solidFill>
            <a:srgbClr val="9BB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2973935" y="4297110"/>
            <a:ext cx="811851" cy="1008404"/>
          </a:xfrm>
          <a:prstGeom prst="ellipse">
            <a:avLst/>
          </a:prstGeom>
          <a:solidFill>
            <a:srgbClr val="998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5B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039160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8851" y="1132403"/>
            <a:ext cx="4637894" cy="50218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19" y="1132403"/>
            <a:ext cx="4636240" cy="50218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235626"/>
            <a:ext cx="7729728" cy="5758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902" y="1217182"/>
            <a:ext cx="10036196" cy="491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2225" y="6373368"/>
            <a:ext cx="365760" cy="365760"/>
          </a:xfrm>
          <a:prstGeom prst="ellipse">
            <a:avLst/>
          </a:prstGeom>
          <a:solidFill>
            <a:srgbClr val="85B09A"/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8213" y="6539400"/>
            <a:ext cx="424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>
                <a:solidFill>
                  <a:srgbClr val="85B09A"/>
                </a:solidFill>
              </a:rPr>
              <a:t>By </a:t>
            </a:r>
            <a:r>
              <a:rPr lang="en-GB" sz="1100" i="0" dirty="0" smtClean="0">
                <a:solidFill>
                  <a:srgbClr val="85B09A"/>
                </a:solidFill>
              </a:rPr>
              <a:t>Jordi Ferrer Orri</a:t>
            </a:r>
            <a:r>
              <a:rPr lang="en-GB" sz="1100" dirty="0" smtClean="0">
                <a:solidFill>
                  <a:srgbClr val="85B09A"/>
                </a:solidFill>
              </a:rPr>
              <a:t> -</a:t>
            </a:r>
            <a:r>
              <a:rPr lang="en-GB" sz="1100" baseline="0" dirty="0" smtClean="0">
                <a:solidFill>
                  <a:srgbClr val="85B09A"/>
                </a:solidFill>
              </a:rPr>
              <a:t> </a:t>
            </a:r>
            <a:r>
              <a:rPr lang="en-GB" sz="1100" dirty="0" smtClean="0">
                <a:solidFill>
                  <a:srgbClr val="85B09A"/>
                </a:solidFill>
              </a:rPr>
              <a:t>jf631@cam.ac.uk</a:t>
            </a:r>
            <a:endParaRPr lang="en-GB" sz="1100" dirty="0">
              <a:solidFill>
                <a:srgbClr val="85B09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I2Rz-ZOxU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ferrero/nanoDT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5EBFA4-B33F-4618-8520-D387B256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08" y="2304551"/>
            <a:ext cx="6917076" cy="1645920"/>
          </a:xfrm>
        </p:spPr>
        <p:txBody>
          <a:bodyPr/>
          <a:lstStyle/>
          <a:p>
            <a:r>
              <a:rPr lang="en-GB" dirty="0"/>
              <a:t>Python </a:t>
            </a:r>
            <a:r>
              <a:rPr lang="en-GB" dirty="0" smtClean="0"/>
              <a:t>Workshop part II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EDE6FBD-8A36-4533-8160-DE19E516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08" y="3967321"/>
            <a:ext cx="6133165" cy="1169627"/>
          </a:xfrm>
        </p:spPr>
        <p:txBody>
          <a:bodyPr>
            <a:normAutofit/>
          </a:bodyPr>
          <a:lstStyle/>
          <a:p>
            <a:r>
              <a:rPr lang="en-GB" dirty="0" smtClean="0"/>
              <a:t>Fitting, large </a:t>
            </a:r>
            <a:r>
              <a:rPr lang="en-GB" dirty="0" smtClean="0"/>
              <a:t>data</a:t>
            </a:r>
            <a:r>
              <a:rPr lang="en-GB" dirty="0"/>
              <a:t> </a:t>
            </a:r>
            <a:r>
              <a:rPr lang="en-GB" dirty="0" smtClean="0"/>
              <a:t>and</a:t>
            </a:r>
            <a:r>
              <a:rPr lang="en-GB" dirty="0" smtClean="0"/>
              <a:t> GitHub</a:t>
            </a:r>
            <a:endParaRPr lang="en-GB" dirty="0" smtClean="0"/>
          </a:p>
          <a:p>
            <a:r>
              <a:rPr lang="en-GB" dirty="0" smtClean="0"/>
              <a:t>By </a:t>
            </a:r>
            <a:r>
              <a:rPr lang="en-GB" b="1" dirty="0" smtClean="0"/>
              <a:t>Jordi Ferrer Orri </a:t>
            </a:r>
            <a:r>
              <a:rPr lang="en-GB" dirty="0" smtClean="0"/>
              <a:t>(jf631@cam.ac.uk)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Because you want to edit a repository that is not yours, you need to copy/</a:t>
            </a:r>
            <a:r>
              <a:rPr lang="en-GB" b="1" dirty="0" smtClean="0"/>
              <a:t>fork </a:t>
            </a:r>
            <a:r>
              <a:rPr lang="en-GB" dirty="0" smtClean="0"/>
              <a:t>and then apply changes.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Go to the example repository in </a:t>
            </a:r>
            <a:r>
              <a:rPr lang="en-GB" i="1" dirty="0" err="1" smtClean="0"/>
              <a:t>jordiferrero</a:t>
            </a:r>
            <a:r>
              <a:rPr lang="en-GB" i="1" dirty="0" smtClean="0"/>
              <a:t>/NanoDTC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Check for issues (or add one you want to work on)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Fork</a:t>
            </a:r>
            <a:r>
              <a:rPr lang="en-GB" dirty="0" smtClean="0"/>
              <a:t> repository (so it becomes </a:t>
            </a:r>
            <a:r>
              <a:rPr lang="en-GB" i="1" dirty="0" err="1" smtClean="0"/>
              <a:t>user_name</a:t>
            </a:r>
            <a:r>
              <a:rPr lang="en-GB" i="1" dirty="0" smtClean="0"/>
              <a:t>/NanoDTC</a:t>
            </a:r>
            <a:r>
              <a:rPr lang="en-GB" dirty="0" smtClean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Sometimes you also need to </a:t>
            </a:r>
            <a:r>
              <a:rPr lang="en-GB" b="1" dirty="0" smtClean="0"/>
              <a:t>create a new branch (1 branch = 1 issue)</a:t>
            </a:r>
            <a:r>
              <a:rPr lang="en-GB" dirty="0" smtClean="0"/>
              <a:t> to solve different issues simultaneously. The default branch is the </a:t>
            </a:r>
            <a:r>
              <a:rPr lang="en-GB" i="1" dirty="0" smtClean="0"/>
              <a:t>master</a:t>
            </a:r>
            <a:r>
              <a:rPr lang="en-GB" dirty="0" smtClean="0"/>
              <a:t> branch</a:t>
            </a:r>
            <a:endParaRPr lang="en-GB" b="1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Clone your personal branch (either the master or the </a:t>
            </a:r>
            <a:r>
              <a:rPr lang="en-GB" dirty="0" err="1" smtClean="0"/>
              <a:t>new_issue_branch</a:t>
            </a:r>
            <a:r>
              <a:rPr lang="en-GB" dirty="0" smtClean="0"/>
              <a:t>) using GitHub desktop (notice it is saved in the </a:t>
            </a:r>
            <a:r>
              <a:rPr lang="en-GB" i="1" dirty="0" smtClean="0"/>
              <a:t>Documents/</a:t>
            </a:r>
            <a:r>
              <a:rPr lang="en-GB" i="1" dirty="0" err="1" smtClean="0"/>
              <a:t>Github</a:t>
            </a:r>
            <a:r>
              <a:rPr lang="en-GB" i="1" dirty="0" smtClean="0"/>
              <a:t>/</a:t>
            </a:r>
            <a:r>
              <a:rPr lang="en-GB" i="1" dirty="0" err="1" smtClean="0"/>
              <a:t>user_name</a:t>
            </a:r>
            <a:r>
              <a:rPr lang="en-GB" dirty="0" smtClean="0"/>
              <a:t> folder) and now you can edit files in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WORK ON THE ISSUE by changing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Commit + Push</a:t>
            </a:r>
            <a:r>
              <a:rPr lang="en-GB" dirty="0" smtClean="0"/>
              <a:t> files to your personal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Check you GitHub </a:t>
            </a:r>
            <a:r>
              <a:rPr lang="en-GB" dirty="0" smtClean="0">
                <a:sym typeface="Wingdings" panose="05000000000000000000" pitchFamily="2" charset="2"/>
              </a:rPr>
              <a:t> changes have been uploaded!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Now you are ready to </a:t>
            </a:r>
            <a:r>
              <a:rPr lang="en-GB" b="1" dirty="0" smtClean="0">
                <a:sym typeface="Wingdings" panose="05000000000000000000" pitchFamily="2" charset="2"/>
              </a:rPr>
              <a:t>pull request</a:t>
            </a:r>
            <a:r>
              <a:rPr lang="en-GB" dirty="0" smtClean="0">
                <a:sym typeface="Wingdings" panose="05000000000000000000" pitchFamily="2" charset="2"/>
              </a:rPr>
              <a:t> your changes to the original repository 🎉!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CONTRIBUTION!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From GitHub create a </a:t>
            </a:r>
            <a:r>
              <a:rPr lang="en-GB" b="1" dirty="0" smtClean="0"/>
              <a:t>pull request</a:t>
            </a:r>
            <a:endParaRPr lang="en-GB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Select the original branch (with your changes, by default master) and the repository and branch you want to change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Describe which changes you are adding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Reference the issue you are trying to solve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Now the responsible person of the main repository can </a:t>
            </a:r>
            <a:r>
              <a:rPr lang="en-GB" b="1" dirty="0" smtClean="0"/>
              <a:t>accept and merge</a:t>
            </a:r>
            <a:r>
              <a:rPr lang="en-GB" dirty="0" smtClean="0"/>
              <a:t> your changes or ask for a review.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NOTE: Any change you add to your personal repository branch will automatically be updated in your pull request </a:t>
            </a:r>
            <a:r>
              <a:rPr lang="en-GB" dirty="0" smtClean="0">
                <a:sym typeface="Wingdings" panose="05000000000000000000" pitchFamily="2" charset="2"/>
              </a:rPr>
              <a:t> (that’s why you keep one branch for every different pull request)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After your pull request has been accepted and </a:t>
            </a:r>
            <a:r>
              <a:rPr lang="en-GB" b="1" dirty="0" smtClean="0">
                <a:sym typeface="Wingdings" panose="05000000000000000000" pitchFamily="2" charset="2"/>
              </a:rPr>
              <a:t>merged</a:t>
            </a:r>
            <a:r>
              <a:rPr lang="en-GB" dirty="0" smtClean="0">
                <a:sym typeface="Wingdings" panose="05000000000000000000" pitchFamily="2" charset="2"/>
              </a:rPr>
              <a:t>, you will need to update your personal repository to the newest version of the original/</a:t>
            </a:r>
            <a:r>
              <a:rPr lang="en-GB" b="1" dirty="0" smtClean="0">
                <a:sym typeface="Wingdings" panose="05000000000000000000" pitchFamily="2" charset="2"/>
              </a:rPr>
              <a:t>upstream</a:t>
            </a:r>
            <a:r>
              <a:rPr lang="en-GB" dirty="0" smtClean="0">
                <a:sym typeface="Wingdings" panose="05000000000000000000" pitchFamily="2" charset="2"/>
              </a:rPr>
              <a:t> repository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Go to GitHub desktop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[Branch]  Merge into current branch…  </a:t>
            </a:r>
            <a:r>
              <a:rPr lang="en-GB" b="1" dirty="0" smtClean="0">
                <a:sym typeface="Wingdings" panose="05000000000000000000" pitchFamily="2" charset="2"/>
              </a:rPr>
              <a:t>upstream/master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Start again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6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Create/Resolve an issue</a:t>
            </a:r>
          </a:p>
          <a:p>
            <a:pPr lvl="1"/>
            <a:r>
              <a:rPr lang="en-GB" dirty="0" smtClean="0"/>
              <a:t>Assign yourself to an issue</a:t>
            </a:r>
          </a:p>
          <a:p>
            <a:pPr lvl="1"/>
            <a:r>
              <a:rPr lang="en-GB" dirty="0" smtClean="0"/>
              <a:t>Automatize issue resolution to </a:t>
            </a:r>
            <a:r>
              <a:rPr lang="en-GB" dirty="0" err="1" smtClean="0"/>
              <a:t>TO</a:t>
            </a:r>
            <a:r>
              <a:rPr lang="en-GB" dirty="0" smtClean="0"/>
              <a:t> DO tasks</a:t>
            </a:r>
          </a:p>
          <a:p>
            <a:r>
              <a:rPr lang="en-GB" dirty="0" smtClean="0"/>
              <a:t>Contribute to a PR discussion</a:t>
            </a:r>
          </a:p>
          <a:p>
            <a:r>
              <a:rPr lang="en-GB" dirty="0" smtClean="0"/>
              <a:t>Use the Projects tab</a:t>
            </a:r>
          </a:p>
          <a:p>
            <a:r>
              <a:rPr lang="en-GB" dirty="0" smtClean="0"/>
              <a:t>Go back in time</a:t>
            </a:r>
          </a:p>
          <a:p>
            <a:r>
              <a:rPr lang="en-GB" dirty="0" smtClean="0"/>
              <a:t>Live in a multiverse (several versions of the same)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6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Origin pro…?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85000" y="1921687"/>
            <a:ext cx="5627845" cy="50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is origin actually pro?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33001"/>
              </p:ext>
            </p:extLst>
          </p:nvPr>
        </p:nvGraphicFramePr>
        <p:xfrm>
          <a:off x="1077913" y="1217613"/>
          <a:ext cx="10036175" cy="49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Luminescence analysis using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49" y="2749205"/>
            <a:ext cx="3950752" cy="3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Luminescence packages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32696"/>
              </p:ext>
            </p:extLst>
          </p:nvPr>
        </p:nvGraphicFramePr>
        <p:xfrm>
          <a:off x="1077902" y="1217181"/>
          <a:ext cx="10036196" cy="486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069" y="2045873"/>
            <a:ext cx="285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3601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Appendix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782050" y="3575261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5626"/>
            <a:ext cx="7729728" cy="9010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tools to use for dealing with python projects?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02" y="1911350"/>
            <a:ext cx="10036196" cy="422232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 sporadic data analysis:</a:t>
            </a:r>
          </a:p>
          <a:p>
            <a:r>
              <a:rPr lang="en-GB" dirty="0" err="1" smtClean="0"/>
              <a:t>Jupyter</a:t>
            </a:r>
            <a:r>
              <a:rPr lang="en-GB" dirty="0" smtClean="0"/>
              <a:t> Lab (or the older version the Notebook)</a:t>
            </a:r>
          </a:p>
          <a:p>
            <a:pPr marL="0" indent="0">
              <a:buNone/>
            </a:pPr>
            <a:r>
              <a:rPr lang="en-GB" dirty="0" smtClean="0"/>
              <a:t>For writing scrips:</a:t>
            </a:r>
          </a:p>
          <a:p>
            <a:r>
              <a:rPr lang="en-GB" dirty="0" err="1" smtClean="0"/>
              <a:t>Spyder</a:t>
            </a:r>
            <a:endParaRPr lang="en-GB" dirty="0" smtClean="0"/>
          </a:p>
          <a:p>
            <a:r>
              <a:rPr lang="en-GB" dirty="0" err="1" smtClean="0"/>
              <a:t>SublimeText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everything:</a:t>
            </a:r>
          </a:p>
          <a:p>
            <a:r>
              <a:rPr lang="en-GB" b="1" dirty="0" err="1" smtClean="0">
                <a:solidFill>
                  <a:srgbClr val="85B09A"/>
                </a:solidFill>
              </a:rPr>
              <a:t>PyCharm</a:t>
            </a:r>
            <a:r>
              <a:rPr lang="en-GB" dirty="0" smtClean="0"/>
              <a:t> (unlimited, keep projects, interpreters, files, GitHub all </a:t>
            </a:r>
            <a:r>
              <a:rPr lang="en-GB" dirty="0" err="1" smtClean="0"/>
              <a:t>seperate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1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434517"/>
            <a:ext cx="4494998" cy="753262"/>
          </a:xfrm>
        </p:spPr>
        <p:txBody>
          <a:bodyPr/>
          <a:lstStyle/>
          <a:p>
            <a:r>
              <a:rPr lang="en-GB" sz="4800" b="1" dirty="0" smtClean="0">
                <a:latin typeface="Consolas" panose="020B0609020204030204" pitchFamily="49" charset="0"/>
              </a:rPr>
              <a:t>Q&amp;A</a:t>
            </a:r>
            <a:endParaRPr lang="en-GB" sz="4800" b="1" dirty="0"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>
                <a:latin typeface="Consolas" panose="020B0609020204030204" pitchFamily="49" charset="0"/>
              </a:rPr>
              <a:t>Or send me any questions via email: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jf631@cam.ac.uk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Matrix background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-89991"/>
            <a:ext cx="7029451" cy="75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Preparation before the workshop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42305"/>
              </p:ext>
            </p:extLst>
          </p:nvPr>
        </p:nvGraphicFramePr>
        <p:xfrm>
          <a:off x="1077902" y="1322019"/>
          <a:ext cx="10036196" cy="391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7902" y="5429184"/>
            <a:ext cx="667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anose="020B0609020204030204" pitchFamily="49" charset="0"/>
              </a:rPr>
              <a:t>Thanks! 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Ivan and Jordi</a:t>
            </a:r>
            <a:endParaRPr lang="en-GB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 smtClean="0"/>
              <a:t>FITTING MODELS TO DATA in python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14777" y="2202097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34" y="235626"/>
            <a:ext cx="8662532" cy="5758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Fitting a model to experimental data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3662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 smtClean="0"/>
              <a:t>Large data files</a:t>
            </a:r>
            <a:br>
              <a:rPr lang="en-GB" dirty="0" smtClean="0"/>
            </a:br>
            <a:r>
              <a:rPr lang="en-GB" dirty="0" smtClean="0"/>
              <a:t>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77" y="2778937"/>
            <a:ext cx="4079063" cy="40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Large </a:t>
            </a:r>
            <a:r>
              <a:rPr lang="en-GB" dirty="0" err="1" smtClean="0"/>
              <a:t>datafiles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759689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210" y="3446750"/>
            <a:ext cx="5674231" cy="1645920"/>
          </a:xfrm>
        </p:spPr>
        <p:txBody>
          <a:bodyPr/>
          <a:lstStyle/>
          <a:p>
            <a:pPr algn="r"/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370" y="4691471"/>
            <a:ext cx="5254844" cy="1265082"/>
          </a:xfrm>
        </p:spPr>
        <p:txBody>
          <a:bodyPr/>
          <a:lstStyle/>
          <a:p>
            <a:pPr algn="r"/>
            <a:r>
              <a:rPr lang="en-GB" dirty="0" smtClean="0"/>
              <a:t>Software </a:t>
            </a:r>
            <a:r>
              <a:rPr lang="en-GB" dirty="0"/>
              <a:t>development </a:t>
            </a:r>
            <a:r>
              <a:rPr lang="en-GB" b="1" dirty="0"/>
              <a:t>version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28" y="2766981"/>
            <a:ext cx="4323196" cy="4323196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663230" y="472245"/>
            <a:ext cx="3471226" cy="2294736"/>
          </a:xfrm>
          <a:prstGeom prst="irregularSeal1">
            <a:avLst/>
          </a:prstGeom>
          <a:solidFill>
            <a:schemeClr val="bg2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Interactive part!</a:t>
            </a:r>
            <a:br>
              <a:rPr lang="en-GB" b="1" dirty="0" smtClean="0"/>
            </a:br>
            <a:r>
              <a:rPr lang="en-GB" b="1" dirty="0" smtClean="0"/>
              <a:t>Get ready…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4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github</a:t>
            </a:r>
            <a:r>
              <a:rPr lang="en-GB" dirty="0" smtClean="0"/>
              <a:t> flow</a:t>
            </a:r>
            <a:endParaRPr lang="en-GB" dirty="0"/>
          </a:p>
        </p:txBody>
      </p:sp>
      <p:pic>
        <p:nvPicPr>
          <p:cNvPr id="4" name="PBI2Rz-ZOx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01656" y="1146994"/>
            <a:ext cx="8788724" cy="4943657"/>
          </a:xfrm>
          <a:prstGeom prst="rect">
            <a:avLst/>
          </a:prstGeom>
        </p:spPr>
      </p:pic>
      <p:pic>
        <p:nvPicPr>
          <p:cNvPr id="2050" name="Picture 2" descr="Quality Assurance Testing rules for submitter - Just Geek 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56" y="1794048"/>
            <a:ext cx="8788724" cy="36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92250" y="6077437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https://youtu.be/PBI2Rz-ZOxU</a:t>
            </a:r>
          </a:p>
        </p:txBody>
      </p:sp>
    </p:spTree>
    <p:extLst>
      <p:ext uri="{BB962C8B-B14F-4D97-AF65-F5344CB8AC3E}">
        <p14:creationId xmlns:p14="http://schemas.microsoft.com/office/powerpoint/2010/main" val="13277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shown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edit my personal GitHub repository (because it is mine, the process is simpler, no need for forking)</a:t>
            </a:r>
          </a:p>
          <a:p>
            <a:pPr lvl="1"/>
            <a:r>
              <a:rPr lang="en-GB" dirty="0">
                <a:hlinkClick r:id="rId2"/>
              </a:rPr>
              <a:t>https://github.com/jordiferrero/nanoDTC</a:t>
            </a:r>
            <a:endParaRPr lang="en-GB" dirty="0" smtClean="0"/>
          </a:p>
          <a:p>
            <a:r>
              <a:rPr lang="en-GB" dirty="0" smtClean="0"/>
              <a:t>I have realised an error in my code (spelling mistake)!</a:t>
            </a:r>
          </a:p>
          <a:p>
            <a:r>
              <a:rPr lang="en-GB" dirty="0" smtClean="0"/>
              <a:t>Files are already in my computer (show how local folder == GitHub cloud folder)</a:t>
            </a:r>
          </a:p>
          <a:p>
            <a:r>
              <a:rPr lang="en-GB" dirty="0" smtClean="0"/>
              <a:t>Edit locally my file (apply changes)</a:t>
            </a:r>
          </a:p>
          <a:p>
            <a:r>
              <a:rPr lang="en-GB" dirty="0" smtClean="0"/>
              <a:t>Load GitHub desktop (or run </a:t>
            </a:r>
            <a:r>
              <a:rPr lang="en-GB" i="1" dirty="0" smtClean="0"/>
              <a:t>git diff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 shows differences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Commit changes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Push changes </a:t>
            </a:r>
            <a:r>
              <a:rPr lang="en-GB" dirty="0" smtClean="0">
                <a:sym typeface="Wingdings" panose="05000000000000000000" pitchFamily="2" charset="2"/>
              </a:rPr>
              <a:t>(loaded on the cloud)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Imagine I had a second computer with the same local folder, now it is outdated…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 would need to </a:t>
            </a:r>
            <a:r>
              <a:rPr lang="en-GB" b="1" dirty="0" smtClean="0">
                <a:sym typeface="Wingdings" panose="05000000000000000000" pitchFamily="2" charset="2"/>
              </a:rPr>
              <a:t>pull changes</a:t>
            </a:r>
            <a:r>
              <a:rPr lang="en-GB" dirty="0" smtClean="0">
                <a:sym typeface="Wingdings" panose="05000000000000000000" pitchFamily="2" charset="2"/>
              </a:rPr>
              <a:t> to get the latest version form GitHub</a:t>
            </a:r>
          </a:p>
        </p:txBody>
      </p:sp>
    </p:spTree>
    <p:extLst>
      <p:ext uri="{BB962C8B-B14F-4D97-AF65-F5344CB8AC3E}">
        <p14:creationId xmlns:p14="http://schemas.microsoft.com/office/powerpoint/2010/main" val="204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CambridgeCustom">
      <a:dk1>
        <a:srgbClr val="000000"/>
      </a:dk1>
      <a:lt1>
        <a:srgbClr val="FFFFFF"/>
      </a:lt1>
      <a:dk2>
        <a:srgbClr val="85B09A"/>
      </a:dk2>
      <a:lt2>
        <a:srgbClr val="E4EFE9"/>
      </a:lt2>
      <a:accent1>
        <a:srgbClr val="B0859B"/>
      </a:accent1>
      <a:accent2>
        <a:srgbClr val="9BB085"/>
      </a:accent2>
      <a:accent3>
        <a:srgbClr val="9A85B0"/>
      </a:accent3>
      <a:accent4>
        <a:srgbClr val="DAA900"/>
      </a:accent4>
      <a:accent5>
        <a:srgbClr val="859BB0"/>
      </a:accent5>
      <a:accent6>
        <a:srgbClr val="A0988C"/>
      </a:accent6>
      <a:hlink>
        <a:srgbClr val="00B0F0"/>
      </a:hlink>
      <a:folHlink>
        <a:srgbClr val="738F97"/>
      </a:folHlink>
    </a:clrScheme>
    <a:fontScheme name="Roboto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9E177E-B1AE-441B-AE08-BD9682F07895}" vid="{23B9CAC5-0B9C-4FF3-841A-DBCDE09D0C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Results_clear</Template>
  <TotalTime>1649</TotalTime>
  <Words>837</Words>
  <Application>Microsoft Office PowerPoint</Application>
  <PresentationFormat>Widescreen</PresentationFormat>
  <Paragraphs>117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Roboto</vt:lpstr>
      <vt:lpstr>Roboto Black</vt:lpstr>
      <vt:lpstr>Wingdings</vt:lpstr>
      <vt:lpstr>Parcel</vt:lpstr>
      <vt:lpstr>Python Workshop part II</vt:lpstr>
      <vt:lpstr>Preparation before the workshop</vt:lpstr>
      <vt:lpstr>FITTING MODELS TO DATA in python</vt:lpstr>
      <vt:lpstr>Fitting a model to experimental data</vt:lpstr>
      <vt:lpstr>Large data files in python</vt:lpstr>
      <vt:lpstr>Large datafiles</vt:lpstr>
      <vt:lpstr>Github</vt:lpstr>
      <vt:lpstr>The github flow</vt:lpstr>
      <vt:lpstr>Example shown first</vt:lpstr>
      <vt:lpstr>Your go!</vt:lpstr>
      <vt:lpstr>YOUR CONTRIBUTION!</vt:lpstr>
      <vt:lpstr>Github extra</vt:lpstr>
      <vt:lpstr>Origin pro…?</vt:lpstr>
      <vt:lpstr>Where is origin actually pro?</vt:lpstr>
      <vt:lpstr>Luminescence analysis using python</vt:lpstr>
      <vt:lpstr>Luminescence packages</vt:lpstr>
      <vt:lpstr>Appendix</vt:lpstr>
      <vt:lpstr>What tools to use for dealing with python projects?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Workshop part II</dc:title>
  <dc:creator>J. Ferrer Orri</dc:creator>
  <cp:lastModifiedBy>Jordi Ferrer Orri</cp:lastModifiedBy>
  <cp:revision>23</cp:revision>
  <dcterms:created xsi:type="dcterms:W3CDTF">2020-05-09T10:24:15Z</dcterms:created>
  <dcterms:modified xsi:type="dcterms:W3CDTF">2021-12-03T00:01:02Z</dcterms:modified>
</cp:coreProperties>
</file>