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53" r:id="rId12"/>
    <p:sldId id="354" r:id="rId13"/>
    <p:sldId id="355" r:id="rId14"/>
    <p:sldId id="335" r:id="rId15"/>
    <p:sldId id="356" r:id="rId16"/>
    <p:sldId id="357" r:id="rId17"/>
    <p:sldId id="340" r:id="rId18"/>
    <p:sldId id="348" r:id="rId19"/>
    <p:sldId id="341" r:id="rId20"/>
    <p:sldId id="342" r:id="rId21"/>
    <p:sldId id="343" r:id="rId22"/>
    <p:sldId id="352" r:id="rId23"/>
    <p:sldId id="358" r:id="rId24"/>
  </p:sldIdLst>
  <p:sldSz cx="9144000" cy="6858000" type="screen4x3"/>
  <p:notesSz cx="6096000" cy="8793163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69">
          <p15:clr>
            <a:srgbClr val="A4A3A4"/>
          </p15:clr>
        </p15:guide>
        <p15:guide id="2" pos="19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1818"/>
    <a:srgbClr val="0033CC"/>
    <a:srgbClr val="00FF99"/>
    <a:srgbClr val="0000FF"/>
    <a:srgbClr val="FFFF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00" y="36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50" y="-78"/>
      </p:cViewPr>
      <p:guideLst>
        <p:guide orient="horz" pos="2769"/>
        <p:guide pos="19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21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20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6.xml"/><Relationship Id="rId5" Type="http://schemas.openxmlformats.org/officeDocument/2006/relationships/slide" Target="slides/slide5.xml"/><Relationship Id="rId10" Type="http://schemas.openxmlformats.org/officeDocument/2006/relationships/slide" Target="slides/slide15.xml"/><Relationship Id="rId4" Type="http://schemas.openxmlformats.org/officeDocument/2006/relationships/slide" Target="slides/slide4.xml"/><Relationship Id="rId9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e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10" Type="http://schemas.openxmlformats.org/officeDocument/2006/relationships/image" Target="../media/image93.e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96.emf"/><Relationship Id="rId7" Type="http://schemas.openxmlformats.org/officeDocument/2006/relationships/image" Target="../media/image100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6" Type="http://schemas.openxmlformats.org/officeDocument/2006/relationships/image" Target="../media/image99.emf"/><Relationship Id="rId5" Type="http://schemas.openxmlformats.org/officeDocument/2006/relationships/image" Target="../media/image98.emf"/><Relationship Id="rId4" Type="http://schemas.openxmlformats.org/officeDocument/2006/relationships/image" Target="../media/image9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27.wmf"/><Relationship Id="rId7" Type="http://schemas.openxmlformats.org/officeDocument/2006/relationships/image" Target="../media/image20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29.wmf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1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12" Type="http://schemas.openxmlformats.org/officeDocument/2006/relationships/image" Target="../media/image3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53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Relationship Id="rId14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6EC9655-18DD-4986-BFD4-E71F68E9E0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6FF40DE-F6B5-45BA-BA31-8F55E178C4C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29000" y="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DB8FC565-CB90-4EAB-9CC9-678EF8DC78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82000"/>
            <a:ext cx="2667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90D9F040-4E4D-4325-B0F7-85E9E90131A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29000" y="8382000"/>
            <a:ext cx="2667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2B7D15-B6BE-4041-A61B-BC08429682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0A68900-9855-450A-82C0-6C7EC18733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416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l" defTabSz="850900">
              <a:defRPr sz="1100"/>
            </a:lvl1pPr>
          </a:lstStyle>
          <a:p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92372A3-F983-42E0-BD65-688779952A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454400" y="0"/>
            <a:ext cx="26416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r" defTabSz="850900">
              <a:defRPr sz="1100"/>
            </a:lvl1pPr>
          </a:lstStyle>
          <a:p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222CC13-FE13-412A-948B-2AA1A71B6B4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49313" y="658813"/>
            <a:ext cx="4398962" cy="329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FCD28CF-CDA5-42AF-8738-076BA3B95A7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2800" y="4176713"/>
            <a:ext cx="4470400" cy="395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3E48859-5958-417A-AD6E-6C6DA60680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53425"/>
            <a:ext cx="26416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l" defTabSz="850900">
              <a:defRPr sz="1100"/>
            </a:lvl1pPr>
          </a:lstStyle>
          <a:p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E67EDB7-171E-4A47-BDD5-05FC3A0726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54400" y="8353425"/>
            <a:ext cx="26416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r" defTabSz="850900">
              <a:defRPr sz="1100"/>
            </a:lvl1pPr>
          </a:lstStyle>
          <a:p>
            <a:fld id="{63588EC8-F128-4B9D-88D5-322F67D52F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B0D1A-212E-452B-BBED-41F28ED95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33DE8F-9C71-4CF1-9D11-63E7436D4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95D30-8448-408D-88B0-52E58DE699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946302-798E-409C-80C3-B0DA0681E2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362619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B3DAD-DC0F-4C0F-888A-B9B5F70C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C27C98-12AD-420C-9619-D50F1F70F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2F5B5C-E456-4139-99B5-1E4C0AB79C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88B5A2-0DE8-4FB7-A91A-B38D4092BC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42518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BE9F07-EC4D-4378-A559-2B4431701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E76D8-4E33-4ADB-9F3C-9D0E738ED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C27362-880E-4C9C-AF11-865A21B00B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491279-1B09-4DA6-B5AF-45A50B379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34676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AF386-9FC3-4C28-A377-19D37B35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C47CC-95C8-46F6-846D-A5282E1BD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C63E95-A0B9-47D6-A072-AED3522851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F2F548-26FC-4144-B13B-6B3047FFFB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766523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74753-EA0E-4C49-B975-CBA8827E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26098-9477-426C-8D3F-B6A7CE5BB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7C3DD9-2519-4460-80DE-6A2CB0B68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C96C8B-0102-41FF-86A8-6ABA6FFA97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753330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99F68-2A19-4984-91A5-01BDFBE4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F4D37-7D7B-45FF-A2D9-BAE3B049D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A8EB57-5FFF-44D8-997F-8BDB97E19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084BC9-9F25-4865-9195-002081F2E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6F630-89DD-44FD-A458-CC074EEEE6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94031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C7F22-6420-4007-9A11-587B0090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A32CFD-0285-44E7-9D90-4E2131E5D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546852-4D4F-4D42-B227-976D8C18A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E7D00D-6180-47B4-BD36-AD2A368AB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9FCF84-256C-44D8-9850-D54C012B5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529B4C-B645-4E25-9BFC-763311C65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4B386D-CAAF-49D2-9810-50C1FBF80E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093935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8DA5F-979B-4CA5-9D4B-25133435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7809A0-B05D-4956-B4C3-3C768147B6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6CEABC-D753-4D87-AAB8-2889CD36C8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39395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AD4BF5D-2B06-41F5-8F39-910C839E59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648A3F-8C25-4ED7-8C7E-4CB9846199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53225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80147-B119-445C-BD8A-3B8FB979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4DAD1-4A29-4A3D-A1A8-0734C11C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1E2655-587C-4D1D-AC69-91226780C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43AC14-18AE-4B39-9655-081C3E1DF4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F936F1-8D62-44D2-91BD-192D717B3A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99851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25979-97DF-44B7-A371-4D3A8D3F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A7336D-0BFF-49FC-8968-A78E3A846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AEACD4-7348-4265-A7F9-386D29B11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56306B-F81C-41AF-B71A-033E6CA5A1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FA0D82-15B7-415C-8BED-E9D72391E0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6767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71" name="Picture 159">
            <a:extLst>
              <a:ext uri="{FF2B5EF4-FFF2-40B4-BE49-F238E27FC236}">
                <a16:creationId xmlns:a16="http://schemas.microsoft.com/office/drawing/2014/main" id="{5F1392F2-6B66-4BA2-8E91-0C0F8A066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28" name="Oval 16" descr="未标题-2">
            <a:extLst>
              <a:ext uri="{FF2B5EF4-FFF2-40B4-BE49-F238E27FC236}">
                <a16:creationId xmlns:a16="http://schemas.microsoft.com/office/drawing/2014/main" id="{917FF20A-98A2-476C-B39A-21E018C8326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53425" y="0"/>
            <a:ext cx="790575" cy="830263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12700">
            <a:solidFill>
              <a:schemeClr val="tx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664" name="AutoShape 152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EED18A4-C219-4209-9427-2C82E6B8F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6561138"/>
            <a:ext cx="1304925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>
                <a:solidFill>
                  <a:srgbClr val="0000FF"/>
                </a:solidFill>
              </a:rPr>
              <a:t>上页</a:t>
            </a:r>
          </a:p>
        </p:txBody>
      </p:sp>
      <p:sp>
        <p:nvSpPr>
          <p:cNvPr id="64665" name="AutoShape 153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12FC77C-581C-47AC-AEB9-37255367A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>
                <a:solidFill>
                  <a:srgbClr val="0000FF"/>
                </a:solidFill>
              </a:rPr>
              <a:t>下页</a:t>
            </a:r>
          </a:p>
        </p:txBody>
      </p:sp>
      <p:sp>
        <p:nvSpPr>
          <p:cNvPr id="64666" name="AutoShape 154">
            <a:hlinkClick r:id="" action="ppaction://noaction" highlightClick="1"/>
            <a:hlinkHover r:id="" action="ppaction://noaction" highlightClick="1">
              <a:snd r:embed="rId15" name="zr547.wav"/>
            </a:hlinkHover>
            <a:extLst>
              <a:ext uri="{FF2B5EF4-FFF2-40B4-BE49-F238E27FC236}">
                <a16:creationId xmlns:a16="http://schemas.microsoft.com/office/drawing/2014/main" id="{9537157B-E9C3-4A69-94F1-4B6CA2938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488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>
                <a:solidFill>
                  <a:srgbClr val="0000FF"/>
                </a:solidFill>
                <a:sym typeface="MS Outlook" panose="05010100010000000000" pitchFamily="2" charset="2"/>
              </a:rPr>
              <a:t>铃</a:t>
            </a:r>
          </a:p>
        </p:txBody>
      </p:sp>
      <p:sp>
        <p:nvSpPr>
          <p:cNvPr id="64667" name="AutoShape 155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9CBAD0B-DAF7-490D-B594-36AE2387B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>
                <a:solidFill>
                  <a:srgbClr val="0000FF"/>
                </a:solidFill>
              </a:rPr>
              <a:t>结束</a:t>
            </a:r>
          </a:p>
        </p:txBody>
      </p:sp>
      <p:sp>
        <p:nvSpPr>
          <p:cNvPr id="64668" name="AutoShape 156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83BC83E-8575-44D0-BEEB-C68045753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>
                <a:solidFill>
                  <a:srgbClr val="0000FF"/>
                </a:solidFill>
              </a:rPr>
              <a:t>返回</a:t>
            </a:r>
          </a:p>
        </p:txBody>
      </p:sp>
      <p:sp>
        <p:nvSpPr>
          <p:cNvPr id="64669" name="AutoShape 15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43405EA-6B9A-4ABB-A1DD-5075FACA4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endParaRPr kumimoji="0" lang="zh-CN" altLang="zh-CN" sz="1800">
              <a:solidFill>
                <a:srgbClr val="0000FF"/>
              </a:solidFill>
            </a:endParaRPr>
          </a:p>
        </p:txBody>
      </p:sp>
      <p:sp>
        <p:nvSpPr>
          <p:cNvPr id="64670" name="AutoShape 158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7AE4885-F572-4A82-94FF-24915982F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>
                <a:solidFill>
                  <a:srgbClr val="0000FF"/>
                </a:solidFill>
              </a:rPr>
              <a:t>首页</a:t>
            </a:r>
          </a:p>
        </p:txBody>
      </p:sp>
      <p:sp>
        <p:nvSpPr>
          <p:cNvPr id="64527" name="Rectangle 15">
            <a:extLst>
              <a:ext uri="{FF2B5EF4-FFF2-40B4-BE49-F238E27FC236}">
                <a16:creationId xmlns:a16="http://schemas.microsoft.com/office/drawing/2014/main" id="{48E407F1-85E4-4147-B3E2-BC70014B00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524625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0000FF"/>
                </a:solidFill>
              </a:defRPr>
            </a:lvl1pPr>
          </a:lstStyle>
          <a:p>
            <a:fld id="{FA1632C3-C9D2-4F63-8C88-53E0D63E46F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 dir="r"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60.e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3.emf"/><Relationship Id="rId4" Type="http://schemas.openxmlformats.org/officeDocument/2006/relationships/oleObject" Target="../embeddings/oleObject6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82.emf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80.wmf"/><Relationship Id="rId4" Type="http://schemas.openxmlformats.org/officeDocument/2006/relationships/image" Target="../media/image83.emf"/><Relationship Id="rId9" Type="http://schemas.openxmlformats.org/officeDocument/2006/relationships/oleObject" Target="../embeddings/oleObject7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9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9.wmf"/><Relationship Id="rId22" Type="http://schemas.openxmlformats.org/officeDocument/2006/relationships/image" Target="../media/image9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7.bin"/><Relationship Id="rId3" Type="http://schemas.openxmlformats.org/officeDocument/2006/relationships/image" Target="../media/image10.png"/><Relationship Id="rId7" Type="http://schemas.openxmlformats.org/officeDocument/2006/relationships/image" Target="../media/image3.e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.wmf"/><Relationship Id="rId5" Type="http://schemas.openxmlformats.org/officeDocument/2006/relationships/image" Target="../media/image12.png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9.emf"/><Relationship Id="rId4" Type="http://schemas.openxmlformats.org/officeDocument/2006/relationships/image" Target="../media/image11.png"/><Relationship Id="rId9" Type="http://schemas.openxmlformats.org/officeDocument/2006/relationships/image" Target="../media/image4.emf"/><Relationship Id="rId14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98.emf"/><Relationship Id="rId18" Type="http://schemas.openxmlformats.org/officeDocument/2006/relationships/oleObject" Target="../embeddings/oleObject95.bin"/><Relationship Id="rId3" Type="http://schemas.openxmlformats.org/officeDocument/2006/relationships/oleObject" Target="../embeddings/oleObject88.bin"/><Relationship Id="rId7" Type="http://schemas.openxmlformats.org/officeDocument/2006/relationships/image" Target="../media/image95.e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10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4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7.emf"/><Relationship Id="rId5" Type="http://schemas.openxmlformats.org/officeDocument/2006/relationships/image" Target="../media/image102.png"/><Relationship Id="rId15" Type="http://schemas.openxmlformats.org/officeDocument/2006/relationships/image" Target="../media/image99.emf"/><Relationship Id="rId10" Type="http://schemas.openxmlformats.org/officeDocument/2006/relationships/oleObject" Target="../embeddings/oleObject91.bin"/><Relationship Id="rId19" Type="http://schemas.openxmlformats.org/officeDocument/2006/relationships/image" Target="../media/image101.emf"/><Relationship Id="rId4" Type="http://schemas.openxmlformats.org/officeDocument/2006/relationships/image" Target="../media/image94.emf"/><Relationship Id="rId9" Type="http://schemas.openxmlformats.org/officeDocument/2006/relationships/image" Target="../media/image96.emf"/><Relationship Id="rId14" Type="http://schemas.openxmlformats.org/officeDocument/2006/relationships/oleObject" Target="../embeddings/oleObject9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03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7.emf"/><Relationship Id="rId3" Type="http://schemas.openxmlformats.org/officeDocument/2006/relationships/oleObject" Target="../embeddings/oleObject8.bin"/><Relationship Id="rId7" Type="http://schemas.openxmlformats.org/officeDocument/2006/relationships/image" Target="../media/image18.png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11" Type="http://schemas.openxmlformats.org/officeDocument/2006/relationships/image" Target="../media/image16.emf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9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18.png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9.wmf"/><Relationship Id="rId22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5.bin"/><Relationship Id="rId18" Type="http://schemas.openxmlformats.org/officeDocument/2006/relationships/oleObject" Target="../embeddings/oleObject37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6.wmf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18.png"/><Relationship Id="rId10" Type="http://schemas.openxmlformats.org/officeDocument/2006/relationships/image" Target="../media/image35.wmf"/><Relationship Id="rId19" Type="http://schemas.openxmlformats.org/officeDocument/2006/relationships/image" Target="../media/image39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7.wmf"/><Relationship Id="rId26" Type="http://schemas.openxmlformats.org/officeDocument/2006/relationships/image" Target="../media/image36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50.wmf"/><Relationship Id="rId32" Type="http://schemas.openxmlformats.org/officeDocument/2006/relationships/image" Target="../media/image53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51.wmf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2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5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E9171E81-58A0-4492-B57C-8695C751A6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844A6-5904-45DE-A53B-46A960AC453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47138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F61D0277-40B7-49DA-AEA9-6DD3699C0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2205038"/>
            <a:ext cx="3062288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40000"/>
              </a:spcBef>
            </a:pP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二、罗尔定理</a:t>
            </a:r>
          </a:p>
        </p:txBody>
      </p:sp>
      <p:sp>
        <p:nvSpPr>
          <p:cNvPr id="347139" name="Rectangle 3">
            <a:hlinkClick r:id="rId3" action="ppaction://hlinksldjump"/>
            <a:extLst>
              <a:ext uri="{FF2B5EF4-FFF2-40B4-BE49-F238E27FC236}">
                <a16:creationId xmlns:a16="http://schemas.microsoft.com/office/drawing/2014/main" id="{2E2D9307-3531-4C1F-935A-4C5A66231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2997200"/>
            <a:ext cx="50546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三、拉格朗日中值定理</a:t>
            </a:r>
          </a:p>
        </p:txBody>
      </p:sp>
      <p:sp>
        <p:nvSpPr>
          <p:cNvPr id="347140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FADAD857-0CEF-4B19-B4DE-512A3EE90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3789363"/>
            <a:ext cx="40735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四、柯西中值定理</a:t>
            </a:r>
          </a:p>
        </p:txBody>
      </p:sp>
      <p:sp>
        <p:nvSpPr>
          <p:cNvPr id="347141" name="Rectangle 5">
            <a:extLst>
              <a:ext uri="{FF2B5EF4-FFF2-40B4-BE49-F238E27FC236}">
                <a16:creationId xmlns:a16="http://schemas.microsoft.com/office/drawing/2014/main" id="{7BA2C5F9-F2EB-4B8D-9AEA-3E440429A0C1}"/>
              </a:ext>
            </a:extLst>
          </p:cNvPr>
          <p:cNvSpPr>
            <a:spLocks noChangeArrowheads="1"/>
          </p:cNvSpPr>
          <p:nvPr>
            <p:ph type="ctrTitle"/>
          </p:nvPr>
        </p:nvSpPr>
        <p:spPr bwMode="auto">
          <a:xfrm>
            <a:off x="685800" y="115888"/>
            <a:ext cx="7772400" cy="7223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0">
                <a:solidFill>
                  <a:srgbClr val="CC0000"/>
                </a:solidFill>
              </a:rPr>
              <a:t>微分中值定理</a:t>
            </a:r>
          </a:p>
        </p:txBody>
      </p:sp>
      <p:sp>
        <p:nvSpPr>
          <p:cNvPr id="347149" name="Rectangle 13">
            <a:hlinkClick r:id="rId5" action="ppaction://hlinksldjump"/>
            <a:extLst>
              <a:ext uri="{FF2B5EF4-FFF2-40B4-BE49-F238E27FC236}">
                <a16:creationId xmlns:a16="http://schemas.microsoft.com/office/drawing/2014/main" id="{67BD13D5-F6E1-4418-BB82-ADB0E6FFB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412875"/>
            <a:ext cx="39608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40000"/>
              </a:spcBef>
            </a:pP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一、几何背景</a:t>
            </a:r>
          </a:p>
        </p:txBody>
      </p:sp>
      <p:sp>
        <p:nvSpPr>
          <p:cNvPr id="347150" name="Line 14">
            <a:extLst>
              <a:ext uri="{FF2B5EF4-FFF2-40B4-BE49-F238E27FC236}">
                <a16:creationId xmlns:a16="http://schemas.microsoft.com/office/drawing/2014/main" id="{826064E7-7BA1-4228-B8EC-8F54CABCCB8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1190BA6C-D5D1-49D7-9A72-4FC4687863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D472D-A453-43F5-89A3-4C9F8D3DC56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56354" name="Text Box 2">
            <a:extLst>
              <a:ext uri="{FF2B5EF4-FFF2-40B4-BE49-F238E27FC236}">
                <a16:creationId xmlns:a16="http://schemas.microsoft.com/office/drawing/2014/main" id="{542FBE7F-B3FD-43BC-A101-4FA6ED98C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260350"/>
            <a:ext cx="8323263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>
                <a:solidFill>
                  <a:srgbClr val="A5002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不求导数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lang="zh-CN" altLang="en-US">
                <a:solidFill>
                  <a:srgbClr val="0000FF"/>
                </a:solidFill>
              </a:rPr>
              <a:t>判断函数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-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1)(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-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2)(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-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3)</a:t>
            </a:r>
            <a:r>
              <a:rPr lang="zh-CN" altLang="en-US">
                <a:solidFill>
                  <a:srgbClr val="0000FF"/>
                </a:solidFill>
              </a:rPr>
              <a:t>的导数有几个实根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>
                <a:solidFill>
                  <a:srgbClr val="0000FF"/>
                </a:solidFill>
              </a:rPr>
              <a:t>以及其所在范围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>
                <a:solidFill>
                  <a:srgbClr val="A5002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(1)</a:t>
            </a:r>
            <a:r>
              <a:rPr lang="en-US" altLang="zh-CN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(2)</a:t>
            </a:r>
            <a:r>
              <a:rPr lang="en-US" altLang="zh-CN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(3)</a:t>
            </a:r>
            <a:r>
              <a:rPr lang="en-US" altLang="zh-CN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在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[1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2]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[2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3]</a:t>
            </a:r>
            <a:r>
              <a:rPr lang="zh-CN" altLang="en-US">
                <a:solidFill>
                  <a:srgbClr val="000000"/>
                </a:solidFill>
              </a:rPr>
              <a:t>上满足罗尔定理的三个条件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 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由</a:t>
            </a:r>
            <a:r>
              <a:rPr lang="zh-CN" altLang="en-US">
                <a:solidFill>
                  <a:srgbClr val="000000"/>
                </a:solidFill>
              </a:rPr>
              <a:t>罗尔定理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000000"/>
                </a:solidFill>
              </a:rPr>
              <a:t>在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(1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2)</a:t>
            </a:r>
            <a:r>
              <a:rPr lang="zh-CN" altLang="en-US">
                <a:solidFill>
                  <a:srgbClr val="000000"/>
                </a:solidFill>
              </a:rPr>
              <a:t>内至少存在一点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lang="zh-CN" altLang="en-US">
                <a:solidFill>
                  <a:srgbClr val="000000"/>
                </a:solidFill>
              </a:rPr>
              <a:t>使 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是</a:t>
            </a:r>
            <a:r>
              <a:rPr lang="zh-CN" altLang="en-US" i="1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的一个实根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;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000000"/>
                </a:solidFill>
              </a:rPr>
              <a:t>在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(2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3)</a:t>
            </a:r>
            <a:r>
              <a:rPr lang="zh-CN" altLang="en-US">
                <a:solidFill>
                  <a:srgbClr val="000000"/>
                </a:solidFill>
              </a:rPr>
              <a:t>内至少存在一点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lang="zh-CN" altLang="en-US">
                <a:solidFill>
                  <a:srgbClr val="000000"/>
                </a:solidFill>
              </a:rPr>
              <a:t>使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也是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的一个实根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是二次多项式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>
                <a:solidFill>
                  <a:srgbClr val="000000"/>
                </a:solidFill>
              </a:rPr>
              <a:t>至多有两个实根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  </a:t>
            </a:r>
          </a:p>
          <a:p>
            <a:pPr algn="l">
              <a:lnSpc>
                <a:spcPct val="120000"/>
              </a:lnSpc>
            </a:pP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000000"/>
                </a:solidFill>
              </a:rPr>
              <a:t>所以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有两个实根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000000"/>
                </a:solidFill>
              </a:rPr>
              <a:t>分别在区间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(1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2)</a:t>
            </a:r>
            <a:r>
              <a:rPr lang="zh-CN" altLang="en-US">
                <a:solidFill>
                  <a:srgbClr val="000000"/>
                </a:solidFill>
              </a:rPr>
              <a:t>及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(2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3)</a:t>
            </a:r>
            <a:r>
              <a:rPr lang="zh-CN" altLang="en-US">
                <a:solidFill>
                  <a:srgbClr val="000000"/>
                </a:solidFill>
              </a:rPr>
              <a:t>内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1">
            <a:extLst>
              <a:ext uri="{FF2B5EF4-FFF2-40B4-BE49-F238E27FC236}">
                <a16:creationId xmlns:a16="http://schemas.microsoft.com/office/drawing/2014/main" id="{C585B95C-3698-42DD-AEA5-FB01417C51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1E0AA-9EA9-45F0-9B40-4DD10BC1C40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78882" name="Text Box 2">
            <a:extLst>
              <a:ext uri="{FF2B5EF4-FFF2-40B4-BE49-F238E27FC236}">
                <a16:creationId xmlns:a16="http://schemas.microsoft.com/office/drawing/2014/main" id="{324A19E4-228B-4BC0-A543-06618DBB9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6613"/>
            <a:ext cx="7945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</a:rPr>
              <a:t>设 </a:t>
            </a:r>
            <a:r>
              <a:rPr lang="en-US" altLang="zh-CN" i="1">
                <a:solidFill>
                  <a:srgbClr val="0000FF"/>
                </a:solidFill>
              </a:rPr>
              <a:t>f 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) </a:t>
            </a:r>
            <a:r>
              <a:rPr lang="zh-CN" altLang="en-US">
                <a:solidFill>
                  <a:srgbClr val="0000FF"/>
                </a:solidFill>
              </a:rPr>
              <a:t>在 </a:t>
            </a:r>
            <a:r>
              <a:rPr lang="en-US" altLang="zh-CN">
                <a:solidFill>
                  <a:srgbClr val="0000FF"/>
                </a:solidFill>
              </a:rPr>
              <a:t>[0, 1] </a:t>
            </a:r>
            <a:r>
              <a:rPr lang="zh-CN" altLang="en-US">
                <a:solidFill>
                  <a:srgbClr val="0000FF"/>
                </a:solidFill>
              </a:rPr>
              <a:t>上连续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在 </a:t>
            </a:r>
            <a:r>
              <a:rPr lang="en-US" altLang="zh-CN">
                <a:solidFill>
                  <a:srgbClr val="0000FF"/>
                </a:solidFill>
              </a:rPr>
              <a:t>(0, 1) </a:t>
            </a:r>
            <a:r>
              <a:rPr lang="zh-CN" altLang="en-US">
                <a:solidFill>
                  <a:srgbClr val="0000FF"/>
                </a:solidFill>
              </a:rPr>
              <a:t>内可导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证明</a:t>
            </a:r>
            <a:r>
              <a:rPr lang="en-US" altLang="zh-CN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378883" name="Text Box 3">
            <a:extLst>
              <a:ext uri="{FF2B5EF4-FFF2-40B4-BE49-F238E27FC236}">
                <a16:creationId xmlns:a16="http://schemas.microsoft.com/office/drawing/2014/main" id="{380EB76B-9CD1-40B6-B2A5-1A46B5924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03425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378884" name="Text Box 4">
            <a:extLst>
              <a:ext uri="{FF2B5EF4-FFF2-40B4-BE49-F238E27FC236}">
                <a16:creationId xmlns:a16="http://schemas.microsoft.com/office/drawing/2014/main" id="{B1C8DF67-93B2-4789-8670-8BAC06DE5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00342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结论化为</a:t>
            </a:r>
          </a:p>
        </p:txBody>
      </p:sp>
      <p:sp>
        <p:nvSpPr>
          <p:cNvPr id="378893" name="Text Box 13">
            <a:extLst>
              <a:ext uri="{FF2B5EF4-FFF2-40B4-BE49-F238E27FC236}">
                <a16:creationId xmlns:a16="http://schemas.microsoft.com/office/drawing/2014/main" id="{564BEFD0-32BB-4055-B699-35A77C7C7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12875"/>
            <a:ext cx="477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在 </a:t>
            </a:r>
            <a:r>
              <a:rPr lang="en-US" altLang="zh-CN">
                <a:solidFill>
                  <a:srgbClr val="0000FF"/>
                </a:solidFill>
              </a:rPr>
              <a:t>(0, 1) </a:t>
            </a:r>
            <a:r>
              <a:rPr lang="zh-CN" altLang="en-US">
                <a:solidFill>
                  <a:srgbClr val="0000FF"/>
                </a:solidFill>
              </a:rPr>
              <a:t>内至少存在一点 </a:t>
            </a:r>
            <a:r>
              <a:rPr lang="zh-CN" altLang="en-US" i="1">
                <a:solidFill>
                  <a:srgbClr val="0000FF"/>
                </a:solidFill>
                <a:sym typeface="Symbol" panose="05050102010706020507" pitchFamily="18" charset="2"/>
              </a:rPr>
              <a:t>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使</a:t>
            </a:r>
          </a:p>
        </p:txBody>
      </p:sp>
      <p:graphicFrame>
        <p:nvGraphicFramePr>
          <p:cNvPr id="378894" name="Object 14">
            <a:extLst>
              <a:ext uri="{FF2B5EF4-FFF2-40B4-BE49-F238E27FC236}">
                <a16:creationId xmlns:a16="http://schemas.microsoft.com/office/drawing/2014/main" id="{C351DC5C-53FA-42A9-87D3-81BD91DFC9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2375" y="1525588"/>
          <a:ext cx="34448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9" name="Equation" r:id="rId3" imgW="3441600" imgH="406080" progId="Equation.DSMT4">
                  <p:embed/>
                </p:oleObj>
              </mc:Choice>
              <mc:Fallback>
                <p:oleObj name="Equation" r:id="rId3" imgW="3441600" imgH="4060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1525588"/>
                        <a:ext cx="34448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5" name="Object 15">
            <a:extLst>
              <a:ext uri="{FF2B5EF4-FFF2-40B4-BE49-F238E27FC236}">
                <a16:creationId xmlns:a16="http://schemas.microsoft.com/office/drawing/2014/main" id="{0ACA720E-3442-43D1-8A01-81977CC867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6388" y="2100263"/>
          <a:ext cx="38131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0" name="Equation" r:id="rId5" imgW="3809880" imgH="406080" progId="Equation.DSMT4">
                  <p:embed/>
                </p:oleObj>
              </mc:Choice>
              <mc:Fallback>
                <p:oleObj name="Equation" r:id="rId5" imgW="3809880" imgH="4060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100263"/>
                        <a:ext cx="38131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6" name="Text Box 16">
            <a:extLst>
              <a:ext uri="{FF2B5EF4-FFF2-40B4-BE49-F238E27FC236}">
                <a16:creationId xmlns:a16="http://schemas.microsoft.com/office/drawing/2014/main" id="{DAE154F0-53A8-4964-8449-F6112D0EE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413" y="198755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有根 </a:t>
            </a:r>
            <a:r>
              <a:rPr lang="zh-CN" altLang="en-US" i="1">
                <a:sym typeface="Symbol" panose="05050102010706020507" pitchFamily="18" charset="2"/>
              </a:rPr>
              <a:t> </a:t>
            </a:r>
            <a:r>
              <a:rPr lang="zh-CN" altLang="en-US">
                <a:sym typeface="Symbol" panose="05050102010706020507" pitchFamily="18" charset="2"/>
              </a:rPr>
              <a:t></a:t>
            </a:r>
            <a:r>
              <a:rPr lang="en-US" altLang="zh-CN">
                <a:sym typeface="Symbol" panose="05050102010706020507" pitchFamily="18" charset="2"/>
              </a:rPr>
              <a:t>(0, 1)</a:t>
            </a:r>
            <a:r>
              <a:rPr lang="en-US" altLang="zh-CN"/>
              <a:t>.</a:t>
            </a:r>
          </a:p>
        </p:txBody>
      </p:sp>
      <p:sp>
        <p:nvSpPr>
          <p:cNvPr id="378897" name="Text Box 17">
            <a:extLst>
              <a:ext uri="{FF2B5EF4-FFF2-40B4-BE49-F238E27FC236}">
                <a16:creationId xmlns:a16="http://schemas.microsoft.com/office/drawing/2014/main" id="{F6089CF5-BBB9-412A-9F36-A31753F6F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563813"/>
            <a:ext cx="2041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寻找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使</a:t>
            </a:r>
          </a:p>
        </p:txBody>
      </p:sp>
      <p:graphicFrame>
        <p:nvGraphicFramePr>
          <p:cNvPr id="378898" name="Object 18">
            <a:extLst>
              <a:ext uri="{FF2B5EF4-FFF2-40B4-BE49-F238E27FC236}">
                <a16:creationId xmlns:a16="http://schemas.microsoft.com/office/drawing/2014/main" id="{8BF81E3C-5F3C-40C8-A167-169BFC7464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5713" y="2676525"/>
          <a:ext cx="44227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1" name="Equation" r:id="rId7" imgW="4419360" imgH="406080" progId="Equation.DSMT4">
                  <p:embed/>
                </p:oleObj>
              </mc:Choice>
              <mc:Fallback>
                <p:oleObj name="Equation" r:id="rId7" imgW="4419360" imgH="4060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2676525"/>
                        <a:ext cx="44227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9" name="Text Box 19">
            <a:extLst>
              <a:ext uri="{FF2B5EF4-FFF2-40B4-BE49-F238E27FC236}">
                <a16:creationId xmlns:a16="http://schemas.microsoft.com/office/drawing/2014/main" id="{659CA6D8-51B7-4FC7-A3D2-E225A9C89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2238"/>
            <a:ext cx="8035925" cy="642937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</a:rPr>
              <a:t>用罗尔定理证明</a:t>
            </a:r>
            <a:r>
              <a:rPr lang="en-US" altLang="zh-CN">
                <a:solidFill>
                  <a:srgbClr val="0000FF"/>
                </a:solidFill>
                <a:latin typeface="华文中宋" panose="02010600040101010101" pitchFamily="2" charset="-122"/>
              </a:rPr>
              <a:t>: </a:t>
            </a:r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</a:rPr>
              <a:t>方程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F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>
                <a:solidFill>
                  <a:srgbClr val="0000FF"/>
                </a:solidFill>
                <a:latin typeface="华文中宋" panose="0201060004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0 </a:t>
            </a:r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</a:rPr>
              <a:t>在 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en-US" altLang="zh-CN" i="1">
                <a:solidFill>
                  <a:srgbClr val="0000FF"/>
                </a:solidFill>
              </a:rPr>
              <a:t>b</a:t>
            </a:r>
            <a:r>
              <a:rPr lang="en-US" altLang="zh-CN">
                <a:solidFill>
                  <a:srgbClr val="0000FF"/>
                </a:solidFill>
              </a:rPr>
              <a:t>) </a:t>
            </a:r>
            <a:r>
              <a:rPr lang="zh-CN" altLang="en-US">
                <a:solidFill>
                  <a:srgbClr val="0000FF"/>
                </a:solidFill>
              </a:rPr>
              <a:t>内存在根</a:t>
            </a:r>
            <a:r>
              <a:rPr lang="en-US" altLang="zh-CN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78900" name="Text Box 20">
            <a:extLst>
              <a:ext uri="{FF2B5EF4-FFF2-40B4-BE49-F238E27FC236}">
                <a16:creationId xmlns:a16="http://schemas.microsoft.com/office/drawing/2014/main" id="{2E95FBAE-788A-45BC-89CF-B03A5D452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3132138"/>
            <a:ext cx="1566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证明  </a:t>
            </a:r>
            <a:r>
              <a:rPr lang="zh-CN" altLang="en-US"/>
              <a:t>设</a:t>
            </a: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endParaRPr lang="zh-CN" altLang="en-US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78902" name="Object 22">
            <a:extLst>
              <a:ext uri="{FF2B5EF4-FFF2-40B4-BE49-F238E27FC236}">
                <a16:creationId xmlns:a16="http://schemas.microsoft.com/office/drawing/2014/main" id="{33BDBC98-2BB1-40B4-B76A-C6F70086AA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0525" y="3148013"/>
          <a:ext cx="435133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2" name="公式" r:id="rId9" imgW="1892160" imgH="228600" progId="Equation.3">
                  <p:embed/>
                </p:oleObj>
              </mc:Choice>
              <mc:Fallback>
                <p:oleObj name="公式" r:id="rId9" imgW="189216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3148013"/>
                        <a:ext cx="4351338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3" name="Object 23">
            <a:extLst>
              <a:ext uri="{FF2B5EF4-FFF2-40B4-BE49-F238E27FC236}">
                <a16:creationId xmlns:a16="http://schemas.microsoft.com/office/drawing/2014/main" id="{12926001-9F33-4C6C-B67D-E1EDADC85E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335463"/>
          <a:ext cx="27781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3" name="公式" r:id="rId11" imgW="1206360" imgH="203040" progId="Equation.3">
                  <p:embed/>
                </p:oleObj>
              </mc:Choice>
              <mc:Fallback>
                <p:oleObj name="公式" r:id="rId11" imgW="1206360" imgH="203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335463"/>
                        <a:ext cx="27781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4" name="Text Box 24">
            <a:extLst>
              <a:ext uri="{FF2B5EF4-FFF2-40B4-BE49-F238E27FC236}">
                <a16:creationId xmlns:a16="http://schemas.microsoft.com/office/drawing/2014/main" id="{5319B7DA-0EC7-4717-A277-26CA2ACDC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3687763"/>
            <a:ext cx="681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华文中宋" panose="02010600040101010101" pitchFamily="2" charset="-122"/>
              </a:rPr>
              <a:t>则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在 </a:t>
            </a:r>
            <a:r>
              <a:rPr lang="en-US" altLang="zh-CN"/>
              <a:t>[0, 1] </a:t>
            </a:r>
            <a:r>
              <a:rPr lang="zh-CN" altLang="en-US"/>
              <a:t>上连续</a:t>
            </a:r>
            <a:r>
              <a:rPr lang="en-US" altLang="zh-CN"/>
              <a:t>, </a:t>
            </a:r>
            <a:r>
              <a:rPr lang="zh-CN" altLang="en-US"/>
              <a:t>在 </a:t>
            </a:r>
            <a:r>
              <a:rPr lang="en-US" altLang="zh-CN"/>
              <a:t>(0, 1) </a:t>
            </a:r>
            <a:r>
              <a:rPr lang="zh-CN" altLang="en-US"/>
              <a:t>内可导</a:t>
            </a:r>
            <a:r>
              <a:rPr lang="en-US" altLang="zh-CN"/>
              <a:t>, </a:t>
            </a:r>
            <a:r>
              <a:rPr lang="zh-CN" altLang="en-US"/>
              <a:t>且</a:t>
            </a:r>
          </a:p>
        </p:txBody>
      </p:sp>
      <p:graphicFrame>
        <p:nvGraphicFramePr>
          <p:cNvPr id="378905" name="Object 25">
            <a:extLst>
              <a:ext uri="{FF2B5EF4-FFF2-40B4-BE49-F238E27FC236}">
                <a16:creationId xmlns:a16="http://schemas.microsoft.com/office/drawing/2014/main" id="{538A104A-825B-4138-BC97-574B8A6EAA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487988"/>
          <a:ext cx="50006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4" name="公式" r:id="rId13" imgW="2171520" imgH="203040" progId="Equation.3">
                  <p:embed/>
                </p:oleObj>
              </mc:Choice>
              <mc:Fallback>
                <p:oleObj name="公式" r:id="rId13" imgW="2171520" imgH="2030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87988"/>
                        <a:ext cx="50006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6" name="Text Box 26">
            <a:extLst>
              <a:ext uri="{FF2B5EF4-FFF2-40B4-BE49-F238E27FC236}">
                <a16:creationId xmlns:a16="http://schemas.microsoft.com/office/drawing/2014/main" id="{9F471DF3-6B28-4C63-B266-15AAF5941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89488"/>
            <a:ext cx="669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华文中宋" panose="02010600040101010101" pitchFamily="2" charset="-122"/>
              </a:rPr>
              <a:t>由罗尔定理</a:t>
            </a:r>
            <a:r>
              <a:rPr lang="en-US" altLang="zh-CN">
                <a:latin typeface="华文中宋" panose="02010600040101010101" pitchFamily="2" charset="-122"/>
              </a:rPr>
              <a:t>, </a:t>
            </a:r>
            <a:r>
              <a:rPr lang="zh-CN" altLang="en-US"/>
              <a:t>在 </a:t>
            </a:r>
            <a:r>
              <a:rPr lang="en-US" altLang="zh-CN"/>
              <a:t>(0, 1) </a:t>
            </a:r>
            <a:r>
              <a:rPr lang="zh-CN" altLang="en-US"/>
              <a:t>内至少存在一点</a:t>
            </a:r>
            <a:r>
              <a:rPr lang="en-US" altLang="zh-CN" i="1">
                <a:latin typeface="Symbol" panose="05050102010706020507" pitchFamily="18" charset="2"/>
              </a:rPr>
              <a:t>x</a:t>
            </a:r>
            <a:r>
              <a:rPr lang="en-US" altLang="zh-CN"/>
              <a:t>, </a:t>
            </a:r>
            <a:r>
              <a:rPr lang="zh-CN" altLang="en-US"/>
              <a:t>使</a:t>
            </a:r>
          </a:p>
        </p:txBody>
      </p:sp>
      <p:sp>
        <p:nvSpPr>
          <p:cNvPr id="378907" name="Text Box 27">
            <a:extLst>
              <a:ext uri="{FF2B5EF4-FFF2-40B4-BE49-F238E27FC236}">
                <a16:creationId xmlns:a16="http://schemas.microsoft.com/office/drawing/2014/main" id="{F1E72F62-F62D-41DB-9692-3D9B923E6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93407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华文中宋" panose="02010600040101010101" pitchFamily="2" charset="-122"/>
              </a:rPr>
              <a:t>也即</a:t>
            </a:r>
            <a:endParaRPr lang="zh-CN" altLang="en-US"/>
          </a:p>
        </p:txBody>
      </p:sp>
      <p:graphicFrame>
        <p:nvGraphicFramePr>
          <p:cNvPr id="378908" name="Object 28">
            <a:extLst>
              <a:ext uri="{FF2B5EF4-FFF2-40B4-BE49-F238E27FC236}">
                <a16:creationId xmlns:a16="http://schemas.microsoft.com/office/drawing/2014/main" id="{82374670-866B-42BD-9EB8-C6E7A51069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6046788"/>
          <a:ext cx="34448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5" name="Equation" r:id="rId15" imgW="3441600" imgH="406080" progId="Equation.DSMT4">
                  <p:embed/>
                </p:oleObj>
              </mc:Choice>
              <mc:Fallback>
                <p:oleObj name="Equation" r:id="rId15" imgW="3441600" imgH="40608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6046788"/>
                        <a:ext cx="34448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7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/>
      <p:bldP spid="378883" grpId="0" autoUpdateAnimBg="0"/>
      <p:bldP spid="378884" grpId="0" autoUpdateAnimBg="0"/>
      <p:bldP spid="378893" grpId="0"/>
      <p:bldP spid="378896" grpId="0"/>
      <p:bldP spid="378897" grpId="0"/>
      <p:bldP spid="378899" grpId="0" animBg="1"/>
      <p:bldP spid="378900" grpId="0" autoUpdateAnimBg="0"/>
      <p:bldP spid="378904" grpId="0" autoUpdateAnimBg="0"/>
      <p:bldP spid="378906" grpId="0" autoUpdateAnimBg="0"/>
      <p:bldP spid="37890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1">
            <a:extLst>
              <a:ext uri="{FF2B5EF4-FFF2-40B4-BE49-F238E27FC236}">
                <a16:creationId xmlns:a16="http://schemas.microsoft.com/office/drawing/2014/main" id="{7CCC1C37-E7CE-41FC-B6DA-66CC6D43C1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11B8-B959-4AEE-B892-5CA05839796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79906" name="Text Box 2">
            <a:extLst>
              <a:ext uri="{FF2B5EF4-FFF2-40B4-BE49-F238E27FC236}">
                <a16:creationId xmlns:a16="http://schemas.microsoft.com/office/drawing/2014/main" id="{EDF213C4-027C-4AE3-93FD-F03DA5A98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6613"/>
            <a:ext cx="855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</a:rPr>
              <a:t>设 </a:t>
            </a:r>
            <a:r>
              <a:rPr lang="en-US" altLang="zh-CN" i="1">
                <a:solidFill>
                  <a:srgbClr val="0000FF"/>
                </a:solidFill>
              </a:rPr>
              <a:t>f 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在 </a:t>
            </a:r>
            <a:r>
              <a:rPr lang="en-US" altLang="zh-CN">
                <a:solidFill>
                  <a:srgbClr val="0000FF"/>
                </a:solidFill>
              </a:rPr>
              <a:t>[0,1] </a:t>
            </a:r>
            <a:r>
              <a:rPr lang="zh-CN" altLang="en-US">
                <a:solidFill>
                  <a:srgbClr val="0000FF"/>
                </a:solidFill>
              </a:rPr>
              <a:t>上连续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在 </a:t>
            </a:r>
            <a:r>
              <a:rPr lang="en-US" altLang="zh-CN">
                <a:solidFill>
                  <a:srgbClr val="0000FF"/>
                </a:solidFill>
              </a:rPr>
              <a:t>(0,1) </a:t>
            </a:r>
            <a:r>
              <a:rPr lang="zh-CN" altLang="en-US">
                <a:solidFill>
                  <a:srgbClr val="0000FF"/>
                </a:solidFill>
              </a:rPr>
              <a:t>内可导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且</a:t>
            </a:r>
            <a:r>
              <a:rPr lang="zh-CN" altLang="en-US" i="1">
                <a:solidFill>
                  <a:srgbClr val="0000FF"/>
                </a:solidFill>
              </a:rPr>
              <a:t> </a:t>
            </a:r>
            <a:r>
              <a:rPr lang="en-US" altLang="zh-CN" i="1">
                <a:solidFill>
                  <a:srgbClr val="0000FF"/>
                </a:solidFill>
              </a:rPr>
              <a:t>f </a:t>
            </a:r>
            <a:r>
              <a:rPr lang="en-US" altLang="zh-CN">
                <a:solidFill>
                  <a:srgbClr val="0000FF"/>
                </a:solidFill>
              </a:rPr>
              <a:t>(1) 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 0.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379907" name="Text Box 3">
            <a:extLst>
              <a:ext uri="{FF2B5EF4-FFF2-40B4-BE49-F238E27FC236}">
                <a16:creationId xmlns:a16="http://schemas.microsoft.com/office/drawing/2014/main" id="{50B1CE80-4065-4270-BD62-5F97B102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03425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379908" name="Text Box 4">
            <a:extLst>
              <a:ext uri="{FF2B5EF4-FFF2-40B4-BE49-F238E27FC236}">
                <a16:creationId xmlns:a16="http://schemas.microsoft.com/office/drawing/2014/main" id="{F787E951-16CC-4DEA-94DF-EDC73DBC0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00342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结论化为</a:t>
            </a:r>
          </a:p>
        </p:txBody>
      </p:sp>
      <p:sp>
        <p:nvSpPr>
          <p:cNvPr id="379909" name="Text Box 5">
            <a:extLst>
              <a:ext uri="{FF2B5EF4-FFF2-40B4-BE49-F238E27FC236}">
                <a16:creationId xmlns:a16="http://schemas.microsoft.com/office/drawing/2014/main" id="{27DBDDCA-2EF6-4C8E-B07E-F0B037E4C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12875"/>
            <a:ext cx="558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证明</a:t>
            </a:r>
            <a:r>
              <a:rPr lang="en-US" altLang="zh-CN">
                <a:solidFill>
                  <a:srgbClr val="0000FF"/>
                </a:solidFill>
              </a:rPr>
              <a:t>: </a:t>
            </a:r>
            <a:r>
              <a:rPr lang="zh-CN" altLang="en-US">
                <a:solidFill>
                  <a:srgbClr val="0000FF"/>
                </a:solidFill>
              </a:rPr>
              <a:t>在 </a:t>
            </a:r>
            <a:r>
              <a:rPr lang="en-US" altLang="zh-CN">
                <a:solidFill>
                  <a:srgbClr val="0000FF"/>
                </a:solidFill>
              </a:rPr>
              <a:t>(0,1) </a:t>
            </a:r>
            <a:r>
              <a:rPr lang="zh-CN" altLang="en-US">
                <a:solidFill>
                  <a:srgbClr val="0000FF"/>
                </a:solidFill>
              </a:rPr>
              <a:t>内至少存在一点 </a:t>
            </a:r>
            <a:r>
              <a:rPr lang="zh-CN" altLang="en-US" i="1">
                <a:solidFill>
                  <a:srgbClr val="0000FF"/>
                </a:solidFill>
                <a:sym typeface="Symbol" panose="05050102010706020507" pitchFamily="18" charset="2"/>
              </a:rPr>
              <a:t>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使</a:t>
            </a:r>
          </a:p>
        </p:txBody>
      </p:sp>
      <p:graphicFrame>
        <p:nvGraphicFramePr>
          <p:cNvPr id="379910" name="Object 6">
            <a:extLst>
              <a:ext uri="{FF2B5EF4-FFF2-40B4-BE49-F238E27FC236}">
                <a16:creationId xmlns:a16="http://schemas.microsoft.com/office/drawing/2014/main" id="{1B967928-7901-4E4D-B4F8-5590BD2DD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0738" y="1525588"/>
          <a:ext cx="2632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25" name="Equation" r:id="rId3" imgW="2628720" imgH="406080" progId="Equation.DSMT4">
                  <p:embed/>
                </p:oleObj>
              </mc:Choice>
              <mc:Fallback>
                <p:oleObj name="Equation" r:id="rId3" imgW="262872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1525588"/>
                        <a:ext cx="26320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1" name="Object 7">
            <a:extLst>
              <a:ext uri="{FF2B5EF4-FFF2-40B4-BE49-F238E27FC236}">
                <a16:creationId xmlns:a16="http://schemas.microsoft.com/office/drawing/2014/main" id="{25842606-49D2-41DE-AE4B-C589849D1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100263"/>
          <a:ext cx="24399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26" name="Equation" r:id="rId5" imgW="2438280" imgH="406080" progId="Equation.DSMT4">
                  <p:embed/>
                </p:oleObj>
              </mc:Choice>
              <mc:Fallback>
                <p:oleObj name="Equation" r:id="rId5" imgW="243828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100263"/>
                        <a:ext cx="24399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12" name="Text Box 8">
            <a:extLst>
              <a:ext uri="{FF2B5EF4-FFF2-40B4-BE49-F238E27FC236}">
                <a16:creationId xmlns:a16="http://schemas.microsoft.com/office/drawing/2014/main" id="{6328E2A7-456B-49B1-97C6-7CEE072EF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425" y="198755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有根 </a:t>
            </a:r>
            <a:r>
              <a:rPr lang="zh-CN" altLang="en-US" i="1">
                <a:sym typeface="Symbol" panose="05050102010706020507" pitchFamily="18" charset="2"/>
              </a:rPr>
              <a:t> </a:t>
            </a:r>
            <a:r>
              <a:rPr lang="zh-CN" altLang="en-US">
                <a:sym typeface="Symbol" panose="05050102010706020507" pitchFamily="18" charset="2"/>
              </a:rPr>
              <a:t></a:t>
            </a:r>
            <a:r>
              <a:rPr lang="en-US" altLang="zh-CN">
                <a:sym typeface="Symbol" panose="05050102010706020507" pitchFamily="18" charset="2"/>
              </a:rPr>
              <a:t>(0, 1)</a:t>
            </a:r>
            <a:r>
              <a:rPr lang="en-US" altLang="zh-CN"/>
              <a:t>.</a:t>
            </a:r>
          </a:p>
        </p:txBody>
      </p:sp>
      <p:sp>
        <p:nvSpPr>
          <p:cNvPr id="379913" name="Text Box 9">
            <a:extLst>
              <a:ext uri="{FF2B5EF4-FFF2-40B4-BE49-F238E27FC236}">
                <a16:creationId xmlns:a16="http://schemas.microsoft.com/office/drawing/2014/main" id="{FDE7F9B2-5734-4E66-AD35-360C2C563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563813"/>
            <a:ext cx="2041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寻找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使</a:t>
            </a:r>
          </a:p>
        </p:txBody>
      </p:sp>
      <p:graphicFrame>
        <p:nvGraphicFramePr>
          <p:cNvPr id="379914" name="Object 10">
            <a:extLst>
              <a:ext uri="{FF2B5EF4-FFF2-40B4-BE49-F238E27FC236}">
                <a16:creationId xmlns:a16="http://schemas.microsoft.com/office/drawing/2014/main" id="{245A0AE4-EF45-4070-8084-A20A31DFC3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8713" y="2676525"/>
          <a:ext cx="30368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27" name="Equation" r:id="rId7" imgW="3035160" imgH="406080" progId="Equation.DSMT4">
                  <p:embed/>
                </p:oleObj>
              </mc:Choice>
              <mc:Fallback>
                <p:oleObj name="Equation" r:id="rId7" imgW="3035160" imgH="4060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2676525"/>
                        <a:ext cx="30368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15" name="Text Box 11">
            <a:extLst>
              <a:ext uri="{FF2B5EF4-FFF2-40B4-BE49-F238E27FC236}">
                <a16:creationId xmlns:a16="http://schemas.microsoft.com/office/drawing/2014/main" id="{63608E53-7E60-49E2-A075-35C8FD3B9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2238"/>
            <a:ext cx="8035925" cy="642937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</a:rPr>
              <a:t>用罗尔定理证明</a:t>
            </a:r>
            <a:r>
              <a:rPr lang="en-US" altLang="zh-CN">
                <a:solidFill>
                  <a:srgbClr val="0000FF"/>
                </a:solidFill>
                <a:latin typeface="华文中宋" panose="02010600040101010101" pitchFamily="2" charset="-122"/>
              </a:rPr>
              <a:t>: </a:t>
            </a:r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</a:rPr>
              <a:t>方程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F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>
                <a:solidFill>
                  <a:srgbClr val="0000FF"/>
                </a:solidFill>
                <a:latin typeface="华文中宋" panose="0201060004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0 </a:t>
            </a:r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</a:rPr>
              <a:t>在 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en-US" altLang="zh-CN" i="1">
                <a:solidFill>
                  <a:srgbClr val="0000FF"/>
                </a:solidFill>
              </a:rPr>
              <a:t>b</a:t>
            </a:r>
            <a:r>
              <a:rPr lang="en-US" altLang="zh-CN">
                <a:solidFill>
                  <a:srgbClr val="0000FF"/>
                </a:solidFill>
              </a:rPr>
              <a:t>) </a:t>
            </a:r>
            <a:r>
              <a:rPr lang="zh-CN" altLang="en-US">
                <a:solidFill>
                  <a:srgbClr val="0000FF"/>
                </a:solidFill>
              </a:rPr>
              <a:t>内存在根</a:t>
            </a:r>
            <a:r>
              <a:rPr lang="en-US" altLang="zh-CN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79916" name="Text Box 12">
            <a:extLst>
              <a:ext uri="{FF2B5EF4-FFF2-40B4-BE49-F238E27FC236}">
                <a16:creationId xmlns:a16="http://schemas.microsoft.com/office/drawing/2014/main" id="{7CA20D3C-97F5-437E-846E-5436947D1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3132138"/>
            <a:ext cx="1566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证明  </a:t>
            </a:r>
            <a:r>
              <a:rPr lang="zh-CN" altLang="en-US"/>
              <a:t>设</a:t>
            </a: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endParaRPr lang="zh-CN" altLang="en-US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79918" name="Object 14">
            <a:extLst>
              <a:ext uri="{FF2B5EF4-FFF2-40B4-BE49-F238E27FC236}">
                <a16:creationId xmlns:a16="http://schemas.microsoft.com/office/drawing/2014/main" id="{C9CE3FE5-F63A-4B82-AA07-F2206ED9DC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9900" y="3251200"/>
          <a:ext cx="196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28" name="Equation" r:id="rId9" imgW="1968480" imgH="393480" progId="Equation.DSMT4">
                  <p:embed/>
                </p:oleObj>
              </mc:Choice>
              <mc:Fallback>
                <p:oleObj name="Equation" r:id="rId9" imgW="1968480" imgH="393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251200"/>
                        <a:ext cx="196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9" name="Object 15">
            <a:extLst>
              <a:ext uri="{FF2B5EF4-FFF2-40B4-BE49-F238E27FC236}">
                <a16:creationId xmlns:a16="http://schemas.microsoft.com/office/drawing/2014/main" id="{6EFB7E7D-A349-4DEA-922D-7A1DB4510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0525" y="4365625"/>
          <a:ext cx="22367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29" name="Equation" r:id="rId11" imgW="2234880" imgH="393480" progId="Equation.DSMT4">
                  <p:embed/>
                </p:oleObj>
              </mc:Choice>
              <mc:Fallback>
                <p:oleObj name="Equation" r:id="rId11" imgW="2234880" imgH="393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4365625"/>
                        <a:ext cx="22367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20" name="Text Box 16">
            <a:extLst>
              <a:ext uri="{FF2B5EF4-FFF2-40B4-BE49-F238E27FC236}">
                <a16:creationId xmlns:a16="http://schemas.microsoft.com/office/drawing/2014/main" id="{49ACAC56-B5D2-4FA3-B89E-99FCC7898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3687763"/>
            <a:ext cx="681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华文中宋" panose="02010600040101010101" pitchFamily="2" charset="-122"/>
              </a:rPr>
              <a:t>则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在 </a:t>
            </a:r>
            <a:r>
              <a:rPr lang="en-US" altLang="zh-CN"/>
              <a:t>[0, 1] </a:t>
            </a:r>
            <a:r>
              <a:rPr lang="zh-CN" altLang="en-US"/>
              <a:t>上连续</a:t>
            </a:r>
            <a:r>
              <a:rPr lang="en-US" altLang="zh-CN"/>
              <a:t>, </a:t>
            </a:r>
            <a:r>
              <a:rPr lang="zh-CN" altLang="en-US"/>
              <a:t>在 </a:t>
            </a:r>
            <a:r>
              <a:rPr lang="en-US" altLang="zh-CN"/>
              <a:t>(0, 1) </a:t>
            </a:r>
            <a:r>
              <a:rPr lang="zh-CN" altLang="en-US"/>
              <a:t>内可导</a:t>
            </a:r>
            <a:r>
              <a:rPr lang="en-US" altLang="zh-CN"/>
              <a:t>, </a:t>
            </a:r>
            <a:r>
              <a:rPr lang="zh-CN" altLang="en-US"/>
              <a:t>且</a:t>
            </a:r>
          </a:p>
        </p:txBody>
      </p:sp>
      <p:graphicFrame>
        <p:nvGraphicFramePr>
          <p:cNvPr id="379921" name="Object 17">
            <a:extLst>
              <a:ext uri="{FF2B5EF4-FFF2-40B4-BE49-F238E27FC236}">
                <a16:creationId xmlns:a16="http://schemas.microsoft.com/office/drawing/2014/main" id="{9F1EC05E-0095-48B4-993D-6CA1972B32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470525"/>
          <a:ext cx="36988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30" name="Equation" r:id="rId13" imgW="3695400" imgH="406080" progId="Equation.DSMT4">
                  <p:embed/>
                </p:oleObj>
              </mc:Choice>
              <mc:Fallback>
                <p:oleObj name="Equation" r:id="rId13" imgW="3695400" imgH="4060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470525"/>
                        <a:ext cx="36988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22" name="Text Box 18">
            <a:extLst>
              <a:ext uri="{FF2B5EF4-FFF2-40B4-BE49-F238E27FC236}">
                <a16:creationId xmlns:a16="http://schemas.microsoft.com/office/drawing/2014/main" id="{C6816D4C-E193-41A5-A9BC-F6BC18394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89488"/>
            <a:ext cx="669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华文中宋" panose="02010600040101010101" pitchFamily="2" charset="-122"/>
              </a:rPr>
              <a:t>由罗尔定理</a:t>
            </a:r>
            <a:r>
              <a:rPr lang="en-US" altLang="zh-CN">
                <a:latin typeface="华文中宋" panose="02010600040101010101" pitchFamily="2" charset="-122"/>
              </a:rPr>
              <a:t>, </a:t>
            </a:r>
            <a:r>
              <a:rPr lang="zh-CN" altLang="en-US"/>
              <a:t>在 </a:t>
            </a:r>
            <a:r>
              <a:rPr lang="en-US" altLang="zh-CN"/>
              <a:t>(0, 1) </a:t>
            </a:r>
            <a:r>
              <a:rPr lang="zh-CN" altLang="en-US"/>
              <a:t>内至少存在一点</a:t>
            </a:r>
            <a:r>
              <a:rPr lang="en-US" altLang="zh-CN" i="1">
                <a:latin typeface="Symbol" panose="05050102010706020507" pitchFamily="18" charset="2"/>
              </a:rPr>
              <a:t>x</a:t>
            </a:r>
            <a:r>
              <a:rPr lang="en-US" altLang="zh-CN"/>
              <a:t>, </a:t>
            </a:r>
            <a:r>
              <a:rPr lang="zh-CN" altLang="en-US"/>
              <a:t>使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6" grpId="0"/>
      <p:bldP spid="379907" grpId="0" autoUpdateAnimBg="0"/>
      <p:bldP spid="379908" grpId="0" autoUpdateAnimBg="0"/>
      <p:bldP spid="379909" grpId="0"/>
      <p:bldP spid="379912" grpId="0"/>
      <p:bldP spid="379913" grpId="0"/>
      <p:bldP spid="379916" grpId="0" autoUpdateAnimBg="0"/>
      <p:bldP spid="379920" grpId="0" autoUpdateAnimBg="0"/>
      <p:bldP spid="37992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DED01E4A-FF80-4E05-AEB1-AE01E130CF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5FC69-DC13-4AA6-BC52-1E4E252B33D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80930" name="Text Box 2">
            <a:extLst>
              <a:ext uri="{FF2B5EF4-FFF2-40B4-BE49-F238E27FC236}">
                <a16:creationId xmlns:a16="http://schemas.microsoft.com/office/drawing/2014/main" id="{62707B58-41DC-428B-8A42-57B2FCCE7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41438"/>
            <a:ext cx="7845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</a:rPr>
              <a:t>设 </a:t>
            </a:r>
            <a:r>
              <a:rPr lang="en-US" altLang="zh-CN" i="1">
                <a:solidFill>
                  <a:srgbClr val="0000FF"/>
                </a:solidFill>
              </a:rPr>
              <a:t>f 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在 </a:t>
            </a:r>
            <a:r>
              <a:rPr lang="en-US" altLang="zh-CN">
                <a:solidFill>
                  <a:srgbClr val="0000FF"/>
                </a:solidFill>
              </a:rPr>
              <a:t>[0,1] </a:t>
            </a:r>
            <a:r>
              <a:rPr lang="zh-CN" altLang="en-US">
                <a:solidFill>
                  <a:srgbClr val="0000FF"/>
                </a:solidFill>
              </a:rPr>
              <a:t>上连续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在 </a:t>
            </a:r>
            <a:r>
              <a:rPr lang="en-US" altLang="zh-CN">
                <a:solidFill>
                  <a:srgbClr val="0000FF"/>
                </a:solidFill>
              </a:rPr>
              <a:t>(0,1) </a:t>
            </a:r>
            <a:r>
              <a:rPr lang="zh-CN" altLang="en-US">
                <a:solidFill>
                  <a:srgbClr val="0000FF"/>
                </a:solidFill>
              </a:rPr>
              <a:t>内可导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且</a:t>
            </a:r>
            <a:r>
              <a:rPr lang="zh-CN" altLang="en-US" i="1">
                <a:solidFill>
                  <a:srgbClr val="0000FF"/>
                </a:solidFill>
              </a:rPr>
              <a:t> </a:t>
            </a:r>
            <a:r>
              <a:rPr lang="en-US" altLang="zh-CN" i="1">
                <a:solidFill>
                  <a:srgbClr val="0000FF"/>
                </a:solidFill>
              </a:rPr>
              <a:t>f </a:t>
            </a:r>
            <a:r>
              <a:rPr lang="en-US" altLang="zh-CN">
                <a:solidFill>
                  <a:srgbClr val="0000FF"/>
                </a:solidFill>
              </a:rPr>
              <a:t>(1) 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 0.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380933" name="Text Box 5">
            <a:extLst>
              <a:ext uri="{FF2B5EF4-FFF2-40B4-BE49-F238E27FC236}">
                <a16:creationId xmlns:a16="http://schemas.microsoft.com/office/drawing/2014/main" id="{5C289C3D-9739-4CEE-A3D3-F4475CBC9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16113"/>
            <a:ext cx="558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证明</a:t>
            </a:r>
            <a:r>
              <a:rPr lang="en-US" altLang="zh-CN">
                <a:solidFill>
                  <a:srgbClr val="0000FF"/>
                </a:solidFill>
              </a:rPr>
              <a:t>: </a:t>
            </a:r>
            <a:r>
              <a:rPr lang="zh-CN" altLang="en-US">
                <a:solidFill>
                  <a:srgbClr val="0000FF"/>
                </a:solidFill>
              </a:rPr>
              <a:t>在 </a:t>
            </a:r>
            <a:r>
              <a:rPr lang="en-US" altLang="zh-CN">
                <a:solidFill>
                  <a:srgbClr val="0000FF"/>
                </a:solidFill>
              </a:rPr>
              <a:t>(0,1) </a:t>
            </a:r>
            <a:r>
              <a:rPr lang="zh-CN" altLang="en-US">
                <a:solidFill>
                  <a:srgbClr val="0000FF"/>
                </a:solidFill>
              </a:rPr>
              <a:t>内至少存在一点 </a:t>
            </a:r>
            <a:r>
              <a:rPr lang="zh-CN" altLang="en-US" i="1">
                <a:solidFill>
                  <a:srgbClr val="0000FF"/>
                </a:solidFill>
                <a:sym typeface="Symbol" panose="05050102010706020507" pitchFamily="18" charset="2"/>
              </a:rPr>
              <a:t>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使</a:t>
            </a:r>
          </a:p>
        </p:txBody>
      </p:sp>
      <p:graphicFrame>
        <p:nvGraphicFramePr>
          <p:cNvPr id="380934" name="Object 6">
            <a:extLst>
              <a:ext uri="{FF2B5EF4-FFF2-40B4-BE49-F238E27FC236}">
                <a16:creationId xmlns:a16="http://schemas.microsoft.com/office/drawing/2014/main" id="{EBA634B7-7B1B-4473-9C87-9D69835CFF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0525" y="2662238"/>
          <a:ext cx="28098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52" name="Equation" r:id="rId3" imgW="2806560" imgH="406080" progId="Equation.DSMT4">
                  <p:embed/>
                </p:oleObj>
              </mc:Choice>
              <mc:Fallback>
                <p:oleObj name="Equation" r:id="rId3" imgW="280656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2662238"/>
                        <a:ext cx="28098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9" name="Text Box 11">
            <a:extLst>
              <a:ext uri="{FF2B5EF4-FFF2-40B4-BE49-F238E27FC236}">
                <a16:creationId xmlns:a16="http://schemas.microsoft.com/office/drawing/2014/main" id="{3434BC96-BAB7-4021-93DD-30591A3D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2238"/>
            <a:ext cx="8035925" cy="642937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</a:rPr>
              <a:t>用罗尔定理证明</a:t>
            </a:r>
            <a:r>
              <a:rPr lang="en-US" altLang="zh-CN">
                <a:solidFill>
                  <a:srgbClr val="0000FF"/>
                </a:solidFill>
                <a:latin typeface="华文中宋" panose="02010600040101010101" pitchFamily="2" charset="-122"/>
              </a:rPr>
              <a:t>: </a:t>
            </a:r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</a:rPr>
              <a:t>方程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F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>
                <a:solidFill>
                  <a:srgbClr val="0000FF"/>
                </a:solidFill>
                <a:latin typeface="华文中宋" panose="0201060004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0 </a:t>
            </a:r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</a:rPr>
              <a:t>在 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en-US" altLang="zh-CN" i="1">
                <a:solidFill>
                  <a:srgbClr val="0000FF"/>
                </a:solidFill>
              </a:rPr>
              <a:t>b</a:t>
            </a:r>
            <a:r>
              <a:rPr lang="en-US" altLang="zh-CN">
                <a:solidFill>
                  <a:srgbClr val="0000FF"/>
                </a:solidFill>
              </a:rPr>
              <a:t>) </a:t>
            </a:r>
            <a:r>
              <a:rPr lang="zh-CN" altLang="en-US">
                <a:solidFill>
                  <a:srgbClr val="0000FF"/>
                </a:solidFill>
              </a:rPr>
              <a:t>内存在根</a:t>
            </a:r>
            <a:r>
              <a:rPr lang="en-US" altLang="zh-CN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80946" name="Text Box 18">
            <a:extLst>
              <a:ext uri="{FF2B5EF4-FFF2-40B4-BE49-F238E27FC236}">
                <a16:creationId xmlns:a16="http://schemas.microsoft.com/office/drawing/2014/main" id="{CFC726B6-CA0F-4F91-BF76-CA0CD8D6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6613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思考题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80947" name="Text Box 19">
            <a:extLst>
              <a:ext uri="{FF2B5EF4-FFF2-40B4-BE49-F238E27FC236}">
                <a16:creationId xmlns:a16="http://schemas.microsoft.com/office/drawing/2014/main" id="{7BBA65C0-522B-4115-B0EE-36179E877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168650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</a:t>
            </a:r>
            <a:r>
              <a:rPr lang="en-US" altLang="zh-CN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380948" name="Object 20">
            <a:extLst>
              <a:ext uri="{FF2B5EF4-FFF2-40B4-BE49-F238E27FC236}">
                <a16:creationId xmlns:a16="http://schemas.microsoft.com/office/drawing/2014/main" id="{AC63D238-F2B3-4391-870C-5049919E7A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8325" y="3182938"/>
          <a:ext cx="3048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53" name="公式" r:id="rId5" imgW="1523880" imgH="266400" progId="Equation.3">
                  <p:embed/>
                </p:oleObj>
              </mc:Choice>
              <mc:Fallback>
                <p:oleObj name="公式" r:id="rId5" imgW="1523880" imgH="266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3182938"/>
                        <a:ext cx="3048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49" name="Text Box 21">
            <a:extLst>
              <a:ext uri="{FF2B5EF4-FFF2-40B4-BE49-F238E27FC236}">
                <a16:creationId xmlns:a16="http://schemas.microsoft.com/office/drawing/2014/main" id="{005EC1D4-670B-4BE0-AB4F-B9CAEAD6A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168650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华文中宋" panose="02010600040101010101" pitchFamily="2" charset="-122"/>
              </a:rPr>
              <a:t>考虑方程</a:t>
            </a:r>
          </a:p>
        </p:txBody>
      </p:sp>
      <p:graphicFrame>
        <p:nvGraphicFramePr>
          <p:cNvPr id="380950" name="Object 22">
            <a:extLst>
              <a:ext uri="{FF2B5EF4-FFF2-40B4-BE49-F238E27FC236}">
                <a16:creationId xmlns:a16="http://schemas.microsoft.com/office/drawing/2014/main" id="{64CBE670-88E2-421B-9402-CA6F934866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1025" y="3759200"/>
          <a:ext cx="1955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54" name="公式" r:id="rId7" imgW="977760" imgH="266400" progId="Equation.3">
                  <p:embed/>
                </p:oleObj>
              </mc:Choice>
              <mc:Fallback>
                <p:oleObj name="公式" r:id="rId7" imgW="977760" imgH="266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3759200"/>
                        <a:ext cx="1955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51" name="Text Box 23">
            <a:extLst>
              <a:ext uri="{FF2B5EF4-FFF2-40B4-BE49-F238E27FC236}">
                <a16:creationId xmlns:a16="http://schemas.microsoft.com/office/drawing/2014/main" id="{25EE40E0-6AFF-4ABC-B817-7E8563D9C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744913"/>
            <a:ext cx="165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华文中宋" panose="02010600040101010101" pitchFamily="2" charset="-122"/>
              </a:rPr>
              <a:t>化为方程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0" grpId="0"/>
      <p:bldP spid="380933" grpId="0"/>
      <p:bldP spid="380946" grpId="0"/>
      <p:bldP spid="380947" grpId="0" autoUpdateAnimBg="0"/>
      <p:bldP spid="380949" grpId="0" autoUpdateAnimBg="0"/>
      <p:bldP spid="38095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8A0BB394-D754-405D-8DE4-20A9255808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E41B3-4A6C-4827-AC5F-C4DDAC3E7AA9}" type="slidenum">
              <a:rPr lang="en-US" altLang="zh-CN"/>
              <a:pPr/>
              <a:t>14</a:t>
            </a:fld>
            <a:endParaRPr lang="en-US" altLang="zh-CN"/>
          </a:p>
        </p:txBody>
      </p:sp>
      <p:pic>
        <p:nvPicPr>
          <p:cNvPr id="359426" name="Picture 2">
            <a:extLst>
              <a:ext uri="{FF2B5EF4-FFF2-40B4-BE49-F238E27FC236}">
                <a16:creationId xmlns:a16="http://schemas.microsoft.com/office/drawing/2014/main" id="{8D047956-CF1F-47C6-9DB3-0834B0056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911600"/>
            <a:ext cx="3765550" cy="26130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9427" name="Text Box 3">
            <a:extLst>
              <a:ext uri="{FF2B5EF4-FFF2-40B4-BE49-F238E27FC236}">
                <a16:creationId xmlns:a16="http://schemas.microsoft.com/office/drawing/2014/main" id="{333E261D-B351-4EBC-8EB3-F46B8DC07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58838"/>
            <a:ext cx="8664575" cy="285750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拉格朗日</a:t>
            </a:r>
            <a:r>
              <a:rPr lang="en-US" altLang="zh-CN">
                <a:solidFill>
                  <a:srgbClr val="CC0000"/>
                </a:solidFill>
                <a:ea typeface="黑体" panose="02010609060101010101" pitchFamily="49" charset="-122"/>
              </a:rPr>
              <a:t>(Lagrange)</a:t>
            </a: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中值定理    </a:t>
            </a:r>
          </a:p>
          <a:p>
            <a:pPr algn="l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        </a:t>
            </a:r>
            <a:r>
              <a:rPr lang="zh-CN" altLang="en-US">
                <a:solidFill>
                  <a:srgbClr val="000000"/>
                </a:solidFill>
              </a:rPr>
              <a:t>如果函数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>
                <a:solidFill>
                  <a:srgbClr val="000000"/>
                </a:solidFill>
              </a:rPr>
              <a:t>满足</a:t>
            </a:r>
          </a:p>
          <a:p>
            <a:pPr algn="l">
              <a:lnSpc>
                <a:spcPct val="110000"/>
              </a:lnSpc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在闭区间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[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]</a:t>
            </a:r>
            <a:r>
              <a:rPr lang="zh-CN" altLang="en-US">
                <a:solidFill>
                  <a:srgbClr val="000000"/>
                </a:solidFill>
              </a:rPr>
              <a:t>上连续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;  </a:t>
            </a:r>
          </a:p>
          <a:p>
            <a:pPr algn="l">
              <a:lnSpc>
                <a:spcPct val="110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(2)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在开区间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内可导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 </a:t>
            </a:r>
          </a:p>
          <a:p>
            <a:pPr algn="l">
              <a:lnSpc>
                <a:spcPct val="110000"/>
              </a:lnSpc>
            </a:pPr>
            <a:r>
              <a:rPr lang="zh-CN" altLang="en-US">
                <a:solidFill>
                  <a:srgbClr val="000000"/>
                </a:solidFill>
              </a:rPr>
              <a:t>那么在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内至少存在一点 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>
                <a:solidFill>
                  <a:srgbClr val="000000"/>
                </a:solidFill>
              </a:rPr>
              <a:t>使得</a:t>
            </a:r>
          </a:p>
          <a:p>
            <a:pPr algn="l">
              <a:lnSpc>
                <a:spcPct val="110000"/>
              </a:lnSpc>
            </a:pPr>
            <a:r>
              <a:rPr lang="zh-CN" altLang="en-US" i="1">
                <a:solidFill>
                  <a:srgbClr val="000000"/>
                </a:solidFill>
              </a:rPr>
              <a:t>               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b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a</a:t>
            </a:r>
            <a:r>
              <a:rPr lang="en-US" altLang="zh-CN">
                <a:solidFill>
                  <a:srgbClr val="CC0000"/>
                </a:solidFill>
              </a:rPr>
              <a:t>)= </a:t>
            </a:r>
            <a:r>
              <a:rPr lang="en-US" altLang="zh-CN" i="1">
                <a:solidFill>
                  <a:srgbClr val="CC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CC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)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i="1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359429" name="Object 5">
            <a:extLst>
              <a:ext uri="{FF2B5EF4-FFF2-40B4-BE49-F238E27FC236}">
                <a16:creationId xmlns:a16="http://schemas.microsoft.com/office/drawing/2014/main" id="{DC7F15AB-C658-4589-8CE3-96EEDB4121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589588"/>
          <a:ext cx="3019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33" name="公式" r:id="rId4" imgW="1511280" imgH="457200" progId="Equation.3">
                  <p:embed/>
                </p:oleObj>
              </mc:Choice>
              <mc:Fallback>
                <p:oleObj name="公式" r:id="rId4" imgW="15112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589588"/>
                        <a:ext cx="3019425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dbl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30" name="AutoShape 6">
            <a:extLst>
              <a:ext uri="{FF2B5EF4-FFF2-40B4-BE49-F238E27FC236}">
                <a16:creationId xmlns:a16="http://schemas.microsoft.com/office/drawing/2014/main" id="{07ED3801-9524-4522-8AB8-400DB8F6B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141663"/>
            <a:ext cx="2735263" cy="503237"/>
          </a:xfrm>
          <a:prstGeom prst="wedgeRectCallout">
            <a:avLst>
              <a:gd name="adj1" fmla="val -88769"/>
              <a:gd name="adj2" fmla="val 26657"/>
            </a:avLst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CC0000"/>
                </a:solidFill>
              </a:rPr>
              <a:t>拉格朗日中值公式</a:t>
            </a:r>
          </a:p>
        </p:txBody>
      </p:sp>
      <p:graphicFrame>
        <p:nvGraphicFramePr>
          <p:cNvPr id="359431" name="Object 7">
            <a:extLst>
              <a:ext uri="{FF2B5EF4-FFF2-40B4-BE49-F238E27FC236}">
                <a16:creationId xmlns:a16="http://schemas.microsoft.com/office/drawing/2014/main" id="{EB52F9C3-F1A7-40A2-96E1-F0E449182D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475" y="3843338"/>
          <a:ext cx="3144838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34" name="公式" r:id="rId6" imgW="1371600" imgH="698400" progId="Equation.3">
                  <p:embed/>
                </p:oleObj>
              </mc:Choice>
              <mc:Fallback>
                <p:oleObj name="公式" r:id="rId6" imgW="1371600" imgH="69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3843338"/>
                        <a:ext cx="3144838" cy="16017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dbl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32" name="Rectangle 8">
            <a:extLst>
              <a:ext uri="{FF2B5EF4-FFF2-40B4-BE49-F238E27FC236}">
                <a16:creationId xmlns:a16="http://schemas.microsoft.com/office/drawing/2014/main" id="{5B6F6867-2693-479C-B457-1FDE6A6C1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2286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200" b="0">
                <a:solidFill>
                  <a:srgbClr val="CC0000"/>
                </a:solidFill>
              </a:rPr>
              <a:t>三、拉格朗日中值定理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 animBg="1"/>
      <p:bldP spid="3594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1">
            <a:extLst>
              <a:ext uri="{FF2B5EF4-FFF2-40B4-BE49-F238E27FC236}">
                <a16:creationId xmlns:a16="http://schemas.microsoft.com/office/drawing/2014/main" id="{03943489-C7F2-41E0-AF6F-629252EF7A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796F-F76D-4981-9E05-87B2887A475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81955" name="Text Box 3">
            <a:extLst>
              <a:ext uri="{FF2B5EF4-FFF2-40B4-BE49-F238E27FC236}">
                <a16:creationId xmlns:a16="http://schemas.microsoft.com/office/drawing/2014/main" id="{A378B915-AE72-4032-91E7-3B42E2174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58838"/>
            <a:ext cx="8664575" cy="285750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拉格朗日</a:t>
            </a:r>
            <a:r>
              <a:rPr lang="en-US" altLang="zh-CN">
                <a:solidFill>
                  <a:srgbClr val="CC0000"/>
                </a:solidFill>
                <a:ea typeface="黑体" panose="02010609060101010101" pitchFamily="49" charset="-122"/>
              </a:rPr>
              <a:t>(Lagrange)</a:t>
            </a: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中值定理    </a:t>
            </a:r>
          </a:p>
          <a:p>
            <a:pPr algn="l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        </a:t>
            </a:r>
            <a:r>
              <a:rPr lang="zh-CN" altLang="en-US">
                <a:solidFill>
                  <a:srgbClr val="000000"/>
                </a:solidFill>
              </a:rPr>
              <a:t>如果函数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>
                <a:solidFill>
                  <a:srgbClr val="000000"/>
                </a:solidFill>
              </a:rPr>
              <a:t>满足</a:t>
            </a:r>
          </a:p>
          <a:p>
            <a:pPr algn="l">
              <a:lnSpc>
                <a:spcPct val="110000"/>
              </a:lnSpc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在闭区间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[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]</a:t>
            </a:r>
            <a:r>
              <a:rPr lang="zh-CN" altLang="en-US">
                <a:solidFill>
                  <a:srgbClr val="000000"/>
                </a:solidFill>
              </a:rPr>
              <a:t>上连续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;  </a:t>
            </a:r>
          </a:p>
          <a:p>
            <a:pPr algn="l">
              <a:lnSpc>
                <a:spcPct val="110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(2)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在开区间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内可导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 </a:t>
            </a:r>
          </a:p>
          <a:p>
            <a:pPr algn="l">
              <a:lnSpc>
                <a:spcPct val="110000"/>
              </a:lnSpc>
            </a:pPr>
            <a:r>
              <a:rPr lang="zh-CN" altLang="en-US">
                <a:solidFill>
                  <a:srgbClr val="000000"/>
                </a:solidFill>
              </a:rPr>
              <a:t>那么在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内至少存在一点 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>
                <a:solidFill>
                  <a:srgbClr val="000000"/>
                </a:solidFill>
              </a:rPr>
              <a:t>使得</a:t>
            </a:r>
          </a:p>
          <a:p>
            <a:pPr algn="l">
              <a:lnSpc>
                <a:spcPct val="110000"/>
              </a:lnSpc>
            </a:pPr>
            <a:r>
              <a:rPr lang="zh-CN" altLang="en-US" i="1">
                <a:solidFill>
                  <a:srgbClr val="000000"/>
                </a:solidFill>
              </a:rPr>
              <a:t>               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b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a</a:t>
            </a:r>
            <a:r>
              <a:rPr lang="en-US" altLang="zh-CN">
                <a:solidFill>
                  <a:srgbClr val="CC0000"/>
                </a:solidFill>
              </a:rPr>
              <a:t>)= </a:t>
            </a:r>
            <a:r>
              <a:rPr lang="en-US" altLang="zh-CN" i="1">
                <a:solidFill>
                  <a:srgbClr val="CC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CC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)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i="1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81957" name="AutoShape 5">
            <a:extLst>
              <a:ext uri="{FF2B5EF4-FFF2-40B4-BE49-F238E27FC236}">
                <a16:creationId xmlns:a16="http://schemas.microsoft.com/office/drawing/2014/main" id="{B789F0C4-7690-40E1-9D80-A9A187A0E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141663"/>
            <a:ext cx="2735263" cy="503237"/>
          </a:xfrm>
          <a:prstGeom prst="wedgeRectCallout">
            <a:avLst>
              <a:gd name="adj1" fmla="val -88769"/>
              <a:gd name="adj2" fmla="val 26657"/>
            </a:avLst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CC0000"/>
                </a:solidFill>
              </a:rPr>
              <a:t>拉格朗日中值公式</a:t>
            </a:r>
          </a:p>
        </p:txBody>
      </p:sp>
      <p:sp>
        <p:nvSpPr>
          <p:cNvPr id="381959" name="Rectangle 7">
            <a:extLst>
              <a:ext uri="{FF2B5EF4-FFF2-40B4-BE49-F238E27FC236}">
                <a16:creationId xmlns:a16="http://schemas.microsoft.com/office/drawing/2014/main" id="{05C09478-9D89-49D7-8B62-0BB0937A5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2286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200" b="0">
                <a:solidFill>
                  <a:srgbClr val="CC0000"/>
                </a:solidFill>
              </a:rPr>
              <a:t>三、拉格朗日中值定理</a:t>
            </a:r>
          </a:p>
        </p:txBody>
      </p:sp>
      <p:sp>
        <p:nvSpPr>
          <p:cNvPr id="381963" name="Rectangle 11">
            <a:extLst>
              <a:ext uri="{FF2B5EF4-FFF2-40B4-BE49-F238E27FC236}">
                <a16:creationId xmlns:a16="http://schemas.microsoft.com/office/drawing/2014/main" id="{2388A436-DBBA-4493-B00B-8E173D26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673475"/>
            <a:ext cx="1014413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证明</a:t>
            </a:r>
            <a:r>
              <a:rPr lang="zh-CN" altLang="en-US">
                <a:solidFill>
                  <a:srgbClr val="A5002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81964" name="Rectangle 12">
            <a:extLst>
              <a:ext uri="{FF2B5EF4-FFF2-40B4-BE49-F238E27FC236}">
                <a16:creationId xmlns:a16="http://schemas.microsoft.com/office/drawing/2014/main" id="{959C35D2-8ED2-423A-AF47-9303FB99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644900"/>
            <a:ext cx="392113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令</a:t>
            </a: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81965" name="Object 13">
            <a:extLst>
              <a:ext uri="{FF2B5EF4-FFF2-40B4-BE49-F238E27FC236}">
                <a16:creationId xmlns:a16="http://schemas.microsoft.com/office/drawing/2014/main" id="{9E07E1E3-2990-4963-A426-E65372AAEA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4963" y="3789363"/>
          <a:ext cx="5054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71" name="公式" r:id="rId3" imgW="2197080" imgH="203040" progId="Equation.3">
                  <p:embed/>
                </p:oleObj>
              </mc:Choice>
              <mc:Fallback>
                <p:oleObj name="公式" r:id="rId3" imgW="219708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3789363"/>
                        <a:ext cx="50546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6" name="Text Box 14">
            <a:extLst>
              <a:ext uri="{FF2B5EF4-FFF2-40B4-BE49-F238E27FC236}">
                <a16:creationId xmlns:a16="http://schemas.microsoft.com/office/drawing/2014/main" id="{B462425D-F07F-4BB7-A197-C2C542FF9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206875"/>
            <a:ext cx="660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华文中宋" panose="02010600040101010101" pitchFamily="2" charset="-122"/>
              </a:rPr>
              <a:t>则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在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]</a:t>
            </a:r>
            <a:r>
              <a:rPr lang="zh-CN" altLang="en-US"/>
              <a:t>上连续</a:t>
            </a:r>
            <a:r>
              <a:rPr lang="en-US" altLang="zh-CN"/>
              <a:t>, </a:t>
            </a:r>
            <a:r>
              <a:rPr lang="zh-CN" altLang="en-US"/>
              <a:t>在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zh-CN" altLang="en-US"/>
              <a:t>内可导</a:t>
            </a:r>
            <a:r>
              <a:rPr lang="en-US" altLang="zh-CN"/>
              <a:t>, </a:t>
            </a:r>
            <a:r>
              <a:rPr lang="zh-CN" altLang="en-US"/>
              <a:t>且</a:t>
            </a:r>
          </a:p>
        </p:txBody>
      </p:sp>
      <p:graphicFrame>
        <p:nvGraphicFramePr>
          <p:cNvPr id="381967" name="Object 15">
            <a:extLst>
              <a:ext uri="{FF2B5EF4-FFF2-40B4-BE49-F238E27FC236}">
                <a16:creationId xmlns:a16="http://schemas.microsoft.com/office/drawing/2014/main" id="{41C549BA-78B9-4C6B-95BC-1ABFE30D2F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724400"/>
          <a:ext cx="40354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72" name="Equation" r:id="rId5" imgW="1752480" imgH="203040" progId="Equation.DSMT4">
                  <p:embed/>
                </p:oleObj>
              </mc:Choice>
              <mc:Fallback>
                <p:oleObj name="Equation" r:id="rId5" imgW="175248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724400"/>
                        <a:ext cx="40354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8" name="Text Box 16">
            <a:extLst>
              <a:ext uri="{FF2B5EF4-FFF2-40B4-BE49-F238E27FC236}">
                <a16:creationId xmlns:a16="http://schemas.microsoft.com/office/drawing/2014/main" id="{D5B183F5-E6CC-4D17-ABF8-EDA0D1CFF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084763"/>
            <a:ext cx="6607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华文中宋" panose="02010600040101010101" pitchFamily="2" charset="-122"/>
              </a:rPr>
              <a:t>由罗尔定理</a:t>
            </a:r>
            <a:r>
              <a:rPr lang="en-US" altLang="zh-CN">
                <a:latin typeface="华文中宋" panose="02010600040101010101" pitchFamily="2" charset="-122"/>
              </a:rPr>
              <a:t>, </a:t>
            </a:r>
            <a:r>
              <a:rPr lang="zh-CN" altLang="en-US"/>
              <a:t>在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zh-CN" altLang="en-US"/>
              <a:t>内至少存在一点</a:t>
            </a:r>
            <a:r>
              <a:rPr lang="en-US" altLang="zh-CN" i="1">
                <a:latin typeface="Symbol" panose="05050102010706020507" pitchFamily="18" charset="2"/>
              </a:rPr>
              <a:t>x</a:t>
            </a:r>
            <a:r>
              <a:rPr lang="en-US" altLang="zh-CN"/>
              <a:t>, </a:t>
            </a:r>
            <a:r>
              <a:rPr lang="zh-CN" altLang="en-US"/>
              <a:t>使</a:t>
            </a:r>
          </a:p>
        </p:txBody>
      </p:sp>
      <p:graphicFrame>
        <p:nvGraphicFramePr>
          <p:cNvPr id="381969" name="Object 17">
            <a:extLst>
              <a:ext uri="{FF2B5EF4-FFF2-40B4-BE49-F238E27FC236}">
                <a16:creationId xmlns:a16="http://schemas.microsoft.com/office/drawing/2014/main" id="{D09C4BAE-0233-4DCA-8CBF-D6DB094EFF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624513"/>
          <a:ext cx="53752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73" name="公式" r:id="rId7" imgW="2336760" imgH="203040" progId="Equation.3">
                  <p:embed/>
                </p:oleObj>
              </mc:Choice>
              <mc:Fallback>
                <p:oleObj name="公式" r:id="rId7" imgW="233676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624513"/>
                        <a:ext cx="53752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0" name="Text Box 18">
            <a:extLst>
              <a:ext uri="{FF2B5EF4-FFF2-40B4-BE49-F238E27FC236}">
                <a16:creationId xmlns:a16="http://schemas.microsoft.com/office/drawing/2014/main" id="{C3D3CC67-5541-44D0-9AC3-115FD4B4E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011863"/>
            <a:ext cx="49403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由此得</a:t>
            </a:r>
            <a:r>
              <a:rPr lang="zh-CN" altLang="en-US" i="1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1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3" grpId="0"/>
      <p:bldP spid="381964" grpId="0"/>
      <p:bldP spid="381966" grpId="0" autoUpdateAnimBg="0"/>
      <p:bldP spid="381968" grpId="0" autoUpdateAnimBg="0"/>
      <p:bldP spid="381970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9E3F212C-7DF8-4534-ADA8-B457FA4A4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7FD8-BA7A-410E-87D6-4E6325CB3CD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82978" name="Text Box 2">
            <a:extLst>
              <a:ext uri="{FF2B5EF4-FFF2-40B4-BE49-F238E27FC236}">
                <a16:creationId xmlns:a16="http://schemas.microsoft.com/office/drawing/2014/main" id="{DE7C05E2-65A8-4683-8963-1B166F035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58838"/>
            <a:ext cx="8664575" cy="285750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拉格朗日</a:t>
            </a:r>
            <a:r>
              <a:rPr lang="en-US" altLang="zh-CN">
                <a:solidFill>
                  <a:srgbClr val="CC0000"/>
                </a:solidFill>
                <a:ea typeface="黑体" panose="02010609060101010101" pitchFamily="49" charset="-122"/>
              </a:rPr>
              <a:t>(Lagrange)</a:t>
            </a: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中值定理    </a:t>
            </a:r>
          </a:p>
          <a:p>
            <a:pPr algn="l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        </a:t>
            </a:r>
            <a:r>
              <a:rPr lang="zh-CN" altLang="en-US">
                <a:solidFill>
                  <a:srgbClr val="000000"/>
                </a:solidFill>
              </a:rPr>
              <a:t>如果函数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>
                <a:solidFill>
                  <a:srgbClr val="000000"/>
                </a:solidFill>
              </a:rPr>
              <a:t>满足</a:t>
            </a:r>
          </a:p>
          <a:p>
            <a:pPr algn="l">
              <a:lnSpc>
                <a:spcPct val="110000"/>
              </a:lnSpc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在闭区间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[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]</a:t>
            </a:r>
            <a:r>
              <a:rPr lang="zh-CN" altLang="en-US">
                <a:solidFill>
                  <a:srgbClr val="000000"/>
                </a:solidFill>
              </a:rPr>
              <a:t>上连续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;  </a:t>
            </a:r>
          </a:p>
          <a:p>
            <a:pPr algn="l">
              <a:lnSpc>
                <a:spcPct val="110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(2)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在开区间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内可导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 </a:t>
            </a:r>
          </a:p>
          <a:p>
            <a:pPr algn="l">
              <a:lnSpc>
                <a:spcPct val="110000"/>
              </a:lnSpc>
            </a:pPr>
            <a:r>
              <a:rPr lang="zh-CN" altLang="en-US">
                <a:solidFill>
                  <a:srgbClr val="000000"/>
                </a:solidFill>
              </a:rPr>
              <a:t>那么在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内至少存在一点 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>
                <a:solidFill>
                  <a:srgbClr val="000000"/>
                </a:solidFill>
              </a:rPr>
              <a:t>使得</a:t>
            </a:r>
          </a:p>
          <a:p>
            <a:pPr algn="l">
              <a:lnSpc>
                <a:spcPct val="110000"/>
              </a:lnSpc>
            </a:pPr>
            <a:r>
              <a:rPr lang="zh-CN" altLang="en-US" i="1">
                <a:solidFill>
                  <a:srgbClr val="000000"/>
                </a:solidFill>
              </a:rPr>
              <a:t>               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b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a</a:t>
            </a:r>
            <a:r>
              <a:rPr lang="en-US" altLang="zh-CN">
                <a:solidFill>
                  <a:srgbClr val="CC0000"/>
                </a:solidFill>
              </a:rPr>
              <a:t>)= </a:t>
            </a:r>
            <a:r>
              <a:rPr lang="en-US" altLang="zh-CN" i="1">
                <a:solidFill>
                  <a:srgbClr val="CC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CC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)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i="1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82979" name="AutoShape 3">
            <a:extLst>
              <a:ext uri="{FF2B5EF4-FFF2-40B4-BE49-F238E27FC236}">
                <a16:creationId xmlns:a16="http://schemas.microsoft.com/office/drawing/2014/main" id="{70B6D260-06DD-4272-8E55-B42EB6B25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141663"/>
            <a:ext cx="2735263" cy="503237"/>
          </a:xfrm>
          <a:prstGeom prst="wedgeRectCallout">
            <a:avLst>
              <a:gd name="adj1" fmla="val -88769"/>
              <a:gd name="adj2" fmla="val 26657"/>
            </a:avLst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CC0000"/>
                </a:solidFill>
              </a:rPr>
              <a:t>拉格朗日中值公式</a:t>
            </a:r>
          </a:p>
        </p:txBody>
      </p:sp>
      <p:sp>
        <p:nvSpPr>
          <p:cNvPr id="382980" name="Rectangle 4">
            <a:extLst>
              <a:ext uri="{FF2B5EF4-FFF2-40B4-BE49-F238E27FC236}">
                <a16:creationId xmlns:a16="http://schemas.microsoft.com/office/drawing/2014/main" id="{041AECEC-E7D1-4CE2-8086-2F24D03C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2286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200" b="0">
                <a:solidFill>
                  <a:srgbClr val="CC0000"/>
                </a:solidFill>
              </a:rPr>
              <a:t>三、拉格朗日中值定理</a:t>
            </a:r>
          </a:p>
        </p:txBody>
      </p:sp>
      <p:sp>
        <p:nvSpPr>
          <p:cNvPr id="382989" name="Text Box 13">
            <a:extLst>
              <a:ext uri="{FF2B5EF4-FFF2-40B4-BE49-F238E27FC236}">
                <a16:creationId xmlns:a16="http://schemas.microsoft.com/office/drawing/2014/main" id="{3E8750AC-C6A5-4030-9F7A-0D507EF59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02113"/>
            <a:ext cx="86868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</a:t>
            </a:r>
            <a:r>
              <a:rPr lang="en-US" altLang="zh-CN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(0&lt;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&lt;1)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              D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</a:t>
            </a:r>
            <a:r>
              <a:rPr lang="en-US" altLang="zh-CN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(0&lt;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&lt;1)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82990" name="Text Box 14">
            <a:extLst>
              <a:ext uri="{FF2B5EF4-FFF2-40B4-BE49-F238E27FC236}">
                <a16:creationId xmlns:a16="http://schemas.microsoft.com/office/drawing/2014/main" id="{AE38F4FA-F70E-4099-9100-38CAA1C5C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89350"/>
            <a:ext cx="23272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000">
            <a:spAutoFit/>
          </a:bodyPr>
          <a:lstStyle/>
          <a:p>
            <a:pPr algn="l" eaLnBrk="0" hangingPunct="0">
              <a:lnSpc>
                <a:spcPct val="120000"/>
              </a:lnSpc>
              <a:buFontTx/>
              <a:buChar char="•"/>
            </a:pPr>
            <a:r>
              <a:rPr kumimoji="0"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有限增量公式</a:t>
            </a:r>
          </a:p>
        </p:txBody>
      </p:sp>
      <p:sp>
        <p:nvSpPr>
          <p:cNvPr id="382991" name="Text Box 15">
            <a:extLst>
              <a:ext uri="{FF2B5EF4-FFF2-40B4-BE49-F238E27FC236}">
                <a16:creationId xmlns:a16="http://schemas.microsoft.com/office/drawing/2014/main" id="{52BE34D4-F808-44B9-AF0C-EE3B48DB3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89575"/>
            <a:ext cx="8686800" cy="1035050"/>
          </a:xfrm>
          <a:prstGeom prst="rect">
            <a:avLst/>
          </a:prstGeom>
          <a:solidFill>
            <a:schemeClr val="bg1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注：</a:t>
            </a:r>
          </a:p>
          <a:p>
            <a:pPr algn="just">
              <a:lnSpc>
                <a:spcPct val="120000"/>
              </a:lnSpc>
            </a:pPr>
            <a:endParaRPr lang="en-US" altLang="zh-CN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82992" name="Text Box 16">
            <a:extLst>
              <a:ext uri="{FF2B5EF4-FFF2-40B4-BE49-F238E27FC236}">
                <a16:creationId xmlns:a16="http://schemas.microsoft.com/office/drawing/2014/main" id="{A7133C68-C4EF-4366-9C3F-E3473F2DA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99100"/>
            <a:ext cx="86868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x </a:t>
            </a:r>
            <a:r>
              <a:rPr lang="zh-CN" altLang="en-US">
                <a:solidFill>
                  <a:srgbClr val="0000FF"/>
                </a:solidFill>
              </a:rPr>
              <a:t>是函数增量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y </a:t>
            </a:r>
            <a:r>
              <a:rPr lang="zh-CN" altLang="en-US">
                <a:solidFill>
                  <a:srgbClr val="0000FF"/>
                </a:solidFill>
              </a:rPr>
              <a:t>的近似表达式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x </a:t>
            </a:r>
            <a:r>
              <a:rPr lang="zh-CN" altLang="en-US">
                <a:solidFill>
                  <a:srgbClr val="0000FF"/>
                </a:solidFill>
              </a:rPr>
              <a:t>是函数增量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的精确表达式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2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2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2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9" grpId="0" build="p" autoUpdateAnimBg="0"/>
      <p:bldP spid="382991" grpId="0" animBg="1" autoUpdateAnimBg="0"/>
      <p:bldP spid="38299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">
            <a:extLst>
              <a:ext uri="{FF2B5EF4-FFF2-40B4-BE49-F238E27FC236}">
                <a16:creationId xmlns:a16="http://schemas.microsoft.com/office/drawing/2014/main" id="{ECF7488D-702F-4296-8ED4-F911F12FB9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6AFC5-FC80-4D42-A51C-B2F888C362C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64546" name="Text Box 2">
            <a:extLst>
              <a:ext uri="{FF2B5EF4-FFF2-40B4-BE49-F238E27FC236}">
                <a16:creationId xmlns:a16="http://schemas.microsoft.com/office/drawing/2014/main" id="{8CDA94C6-A6E0-4061-AD64-931AEE75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90600"/>
            <a:ext cx="8686800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证明</a:t>
            </a:r>
            <a:r>
              <a:rPr lang="zh-CN" altLang="en-US">
                <a:solidFill>
                  <a:srgbClr val="A5002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>
                <a:solidFill>
                  <a:srgbClr val="000000"/>
                </a:solidFill>
              </a:rPr>
              <a:t>设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ln(1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000000"/>
                </a:solidFill>
              </a:rPr>
              <a:t>显然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在区间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[0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]</a:t>
            </a:r>
            <a:r>
              <a:rPr lang="zh-CN" altLang="en-US">
                <a:solidFill>
                  <a:srgbClr val="000000"/>
                </a:solidFill>
              </a:rPr>
              <a:t>上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        满足拉格朗日中值定理的条件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>
                <a:solidFill>
                  <a:srgbClr val="000000"/>
                </a:solidFill>
              </a:rPr>
              <a:t>根据定理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在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(0,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内至少</a:t>
            </a:r>
            <a:r>
              <a:rPr lang="zh-CN" altLang="en-US">
                <a:solidFill>
                  <a:srgbClr val="000000"/>
                </a:solidFill>
              </a:rPr>
              <a:t>存在一点</a:t>
            </a:r>
            <a:r>
              <a:rPr lang="zh-CN" altLang="en-US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,  </a:t>
            </a:r>
            <a:r>
              <a:rPr lang="zh-CN" altLang="en-US">
                <a:solidFill>
                  <a:srgbClr val="000000"/>
                </a:solidFill>
              </a:rPr>
              <a:t>使</a:t>
            </a:r>
          </a:p>
          <a:p>
            <a:pPr>
              <a:lnSpc>
                <a:spcPct val="120000"/>
              </a:lnSpc>
            </a:pPr>
            <a:r>
              <a:rPr lang="zh-CN" altLang="en-US" i="1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(0)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0)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&lt;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&lt;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4547" name="Text Box 3">
            <a:extLst>
              <a:ext uri="{FF2B5EF4-FFF2-40B4-BE49-F238E27FC236}">
                <a16:creationId xmlns:a16="http://schemas.microsoft.com/office/drawing/2014/main" id="{65A58614-93E1-435F-9B51-949D994B9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4797425"/>
            <a:ext cx="2233612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又由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&lt;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&lt;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有</a:t>
            </a:r>
          </a:p>
        </p:txBody>
      </p:sp>
      <p:pic>
        <p:nvPicPr>
          <p:cNvPr id="364548" name="Picture 4">
            <a:extLst>
              <a:ext uri="{FF2B5EF4-FFF2-40B4-BE49-F238E27FC236}">
                <a16:creationId xmlns:a16="http://schemas.microsoft.com/office/drawing/2014/main" id="{BEE7A8BA-9AAB-42CF-8641-748B90D11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46"/>
          <a:stretch>
            <a:fillRect/>
          </a:stretch>
        </p:blipFill>
        <p:spPr bwMode="auto">
          <a:xfrm>
            <a:off x="3444875" y="3816350"/>
            <a:ext cx="2206625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4549" name="Picture 5">
            <a:extLst>
              <a:ext uri="{FF2B5EF4-FFF2-40B4-BE49-F238E27FC236}">
                <a16:creationId xmlns:a16="http://schemas.microsoft.com/office/drawing/2014/main" id="{6A3617F4-EA0C-4132-B224-252B42505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5" r="79503" b="12715"/>
          <a:stretch>
            <a:fillRect/>
          </a:stretch>
        </p:blipFill>
        <p:spPr bwMode="auto">
          <a:xfrm>
            <a:off x="3492500" y="5595938"/>
            <a:ext cx="2817813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4550" name="Object 6">
            <a:extLst>
              <a:ext uri="{FF2B5EF4-FFF2-40B4-BE49-F238E27FC236}">
                <a16:creationId xmlns:a16="http://schemas.microsoft.com/office/drawing/2014/main" id="{3D087464-3826-44E7-9698-C78F07D94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332163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58" name="公式" r:id="rId5" imgW="685800" imgH="228600" progId="Equation.3">
                  <p:embed/>
                </p:oleObj>
              </mc:Choice>
              <mc:Fallback>
                <p:oleObj name="公式" r:id="rId5" imgW="685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332163"/>
                        <a:ext cx="137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1" name="Object 7">
            <a:extLst>
              <a:ext uri="{FF2B5EF4-FFF2-40B4-BE49-F238E27FC236}">
                <a16:creationId xmlns:a16="http://schemas.microsoft.com/office/drawing/2014/main" id="{EA8C2AA9-C1C6-4DCC-BA6B-41F52ABD47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3068638"/>
          <a:ext cx="1828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59" name="公式" r:id="rId7" imgW="914400" imgH="457200" progId="Equation.3">
                  <p:embed/>
                </p:oleObj>
              </mc:Choice>
              <mc:Fallback>
                <p:oleObj name="公式" r:id="rId7" imgW="9144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068638"/>
                        <a:ext cx="1828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2" name="Text Box 8">
            <a:extLst>
              <a:ext uri="{FF2B5EF4-FFF2-40B4-BE49-F238E27FC236}">
                <a16:creationId xmlns:a16="http://schemas.microsoft.com/office/drawing/2014/main" id="{8CE023FC-57C2-4B24-BBCA-9828CDAA4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203575"/>
            <a:ext cx="7112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由于</a:t>
            </a:r>
          </a:p>
        </p:txBody>
      </p:sp>
      <p:sp>
        <p:nvSpPr>
          <p:cNvPr id="364553" name="Text Box 9">
            <a:extLst>
              <a:ext uri="{FF2B5EF4-FFF2-40B4-BE49-F238E27FC236}">
                <a16:creationId xmlns:a16="http://schemas.microsoft.com/office/drawing/2014/main" id="{A2D58632-24F3-4A64-A69E-28E8845EA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213100"/>
            <a:ext cx="21336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因此上式即为</a:t>
            </a:r>
          </a:p>
        </p:txBody>
      </p:sp>
      <p:graphicFrame>
        <p:nvGraphicFramePr>
          <p:cNvPr id="364554" name="Object 10">
            <a:extLst>
              <a:ext uri="{FF2B5EF4-FFF2-40B4-BE49-F238E27FC236}">
                <a16:creationId xmlns:a16="http://schemas.microsoft.com/office/drawing/2014/main" id="{0AB034D8-14DC-4241-9FEA-3E06C45264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687888"/>
          <a:ext cx="23971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60" name="公式" r:id="rId9" imgW="1041120" imgH="419040" progId="Equation.3">
                  <p:embed/>
                </p:oleObj>
              </mc:Choice>
              <mc:Fallback>
                <p:oleObj name="公式" r:id="rId9" imgW="104112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687888"/>
                        <a:ext cx="23971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5" name="Text Box 11">
            <a:extLst>
              <a:ext uri="{FF2B5EF4-FFF2-40B4-BE49-F238E27FC236}">
                <a16:creationId xmlns:a16="http://schemas.microsoft.com/office/drawing/2014/main" id="{477AD372-6A45-4BF3-9CCD-D419C8430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5661025"/>
            <a:ext cx="3556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即</a:t>
            </a:r>
          </a:p>
        </p:txBody>
      </p:sp>
      <p:sp>
        <p:nvSpPr>
          <p:cNvPr id="364556" name="Text Box 12">
            <a:extLst>
              <a:ext uri="{FF2B5EF4-FFF2-40B4-BE49-F238E27FC236}">
                <a16:creationId xmlns:a16="http://schemas.microsoft.com/office/drawing/2014/main" id="{EE0AA6D9-13DD-465D-A404-4BA7C6B1F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2603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64557" name="Object 13">
            <a:extLst>
              <a:ext uri="{FF2B5EF4-FFF2-40B4-BE49-F238E27FC236}">
                <a16:creationId xmlns:a16="http://schemas.microsoft.com/office/drawing/2014/main" id="{227A9758-17A8-4FB8-9A41-5286262564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6563" y="115888"/>
          <a:ext cx="50911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61" name="公式" r:id="rId11" imgW="2209680" imgH="393480" progId="Equation.3">
                  <p:embed/>
                </p:oleObj>
              </mc:Choice>
              <mc:Fallback>
                <p:oleObj name="公式" r:id="rId11" imgW="220968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15888"/>
                        <a:ext cx="509111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4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4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4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4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4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4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4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6" grpId="0" build="p"/>
      <p:bldP spid="364547" grpId="0" build="p" autoUpdateAnimBg="0"/>
      <p:bldP spid="364552" grpId="0" build="p" autoUpdateAnimBg="0"/>
      <p:bldP spid="364553" grpId="0" build="p" autoUpdateAnimBg="0"/>
      <p:bldP spid="36455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AA21B327-66F3-4B96-B935-7E22ADF805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81E1D-5406-420B-981D-BD6DE63BA79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73762" name="Text Box 2">
            <a:extLst>
              <a:ext uri="{FF2B5EF4-FFF2-40B4-BE49-F238E27FC236}">
                <a16:creationId xmlns:a16="http://schemas.microsoft.com/office/drawing/2014/main" id="{5DA639F1-8D84-4EEF-9A5E-72940B742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8520113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                  </a:t>
            </a:r>
            <a:r>
              <a:rPr lang="zh-CN" altLang="en-US">
                <a:solidFill>
                  <a:srgbClr val="000000"/>
                </a:solidFill>
              </a:rPr>
              <a:t>在区间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I </a:t>
            </a:r>
            <a:r>
              <a:rPr lang="zh-CN" altLang="en-US">
                <a:solidFill>
                  <a:srgbClr val="000000"/>
                </a:solidFill>
              </a:rPr>
              <a:t>上任取两点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&lt;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>
                <a:solidFill>
                  <a:srgbClr val="000000"/>
                </a:solidFill>
              </a:rPr>
              <a:t>应用拉格朗日中值定理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在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内至少</a:t>
            </a:r>
            <a:r>
              <a:rPr lang="zh-CN" altLang="en-US">
                <a:solidFill>
                  <a:srgbClr val="000000"/>
                </a:solidFill>
              </a:rPr>
              <a:t>存在一点</a:t>
            </a:r>
            <a:r>
              <a:rPr lang="zh-CN" altLang="en-US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,  </a:t>
            </a:r>
            <a:r>
              <a:rPr lang="zh-CN" altLang="en-US">
                <a:solidFill>
                  <a:srgbClr val="000000"/>
                </a:solidFill>
              </a:rPr>
              <a:t>使</a:t>
            </a:r>
          </a:p>
          <a:p>
            <a:pPr algn="l">
              <a:lnSpc>
                <a:spcPct val="120000"/>
              </a:lnSpc>
            </a:pPr>
            <a:r>
              <a:rPr lang="zh-CN" altLang="en-US" i="1">
                <a:solidFill>
                  <a:srgbClr val="000000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  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&lt;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&lt;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 x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由假定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>
                <a:solidFill>
                  <a:srgbClr val="000000"/>
                </a:solidFill>
              </a:rPr>
              <a:t>所以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>
                <a:solidFill>
                  <a:srgbClr val="000000"/>
                </a:solidFill>
              </a:rPr>
              <a:t>即</a:t>
            </a:r>
          </a:p>
          <a:p>
            <a:pPr algn="l">
              <a:lnSpc>
                <a:spcPct val="120000"/>
              </a:lnSpc>
            </a:pPr>
            <a:r>
              <a:rPr lang="zh-CN" altLang="en-US" i="1">
                <a:solidFill>
                  <a:srgbClr val="000000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因此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在区间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I </a:t>
            </a:r>
            <a:r>
              <a:rPr lang="zh-CN" altLang="en-US">
                <a:solidFill>
                  <a:srgbClr val="000000"/>
                </a:solidFill>
              </a:rPr>
              <a:t>上是一个常数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73763" name="Text Box 3">
            <a:extLst>
              <a:ext uri="{FF2B5EF4-FFF2-40B4-BE49-F238E27FC236}">
                <a16:creationId xmlns:a16="http://schemas.microsoft.com/office/drawing/2014/main" id="{704327DF-7CED-4B1D-AB2C-A878B0EBD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591550" cy="1576388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定理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rgbClr val="A50021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000000"/>
                </a:solidFill>
              </a:rPr>
              <a:t>如果函数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在区间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I </a:t>
            </a:r>
            <a:r>
              <a:rPr lang="zh-CN" altLang="en-US">
                <a:solidFill>
                  <a:srgbClr val="000000"/>
                </a:solidFill>
              </a:rPr>
              <a:t>上的</a:t>
            </a:r>
            <a:r>
              <a:rPr lang="zh-CN" altLang="en-US">
                <a:solidFill>
                  <a:srgbClr val="0000FF"/>
                </a:solidFill>
              </a:rPr>
              <a:t>导数恒为零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那么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在区间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I </a:t>
            </a:r>
            <a:r>
              <a:rPr lang="zh-CN" altLang="en-US">
                <a:solidFill>
                  <a:srgbClr val="000000"/>
                </a:solidFill>
              </a:rPr>
              <a:t>上</a:t>
            </a:r>
            <a:r>
              <a:rPr lang="zh-CN" altLang="en-US">
                <a:solidFill>
                  <a:srgbClr val="0000FF"/>
                </a:solidFill>
              </a:rPr>
              <a:t>是一个常数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</a:p>
        </p:txBody>
      </p:sp>
      <p:sp>
        <p:nvSpPr>
          <p:cNvPr id="373764" name="Rectangle 4">
            <a:extLst>
              <a:ext uri="{FF2B5EF4-FFF2-40B4-BE49-F238E27FC236}">
                <a16:creationId xmlns:a16="http://schemas.microsoft.com/office/drawing/2014/main" id="{D467A3A7-3BBA-40A7-BC0C-75946AF98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16002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>
                <a:solidFill>
                  <a:srgbClr val="CC0000"/>
                </a:solidFill>
                <a:ea typeface="黑体" panose="02010609060101010101" pitchFamily="49" charset="-122"/>
              </a:rPr>
              <a:t>        </a:t>
            </a: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证明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3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3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3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3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3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2" grpId="0" build="p"/>
      <p:bldP spid="373763" grpId="0" build="p" animBg="1"/>
      <p:bldP spid="3737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">
            <a:extLst>
              <a:ext uri="{FF2B5EF4-FFF2-40B4-BE49-F238E27FC236}">
                <a16:creationId xmlns:a16="http://schemas.microsoft.com/office/drawing/2014/main" id="{AD95AB66-1FFE-48D6-98C5-38E0CF5624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AA246-3B4A-47DD-97E7-643D272FE855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65570" name="Text Box 2">
            <a:extLst>
              <a:ext uri="{FF2B5EF4-FFF2-40B4-BE49-F238E27FC236}">
                <a16:creationId xmlns:a16="http://schemas.microsoft.com/office/drawing/2014/main" id="{61B8EEB9-88C9-4D31-90DD-56DA8D8B9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40481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65571" name="Object 3">
            <a:extLst>
              <a:ext uri="{FF2B5EF4-FFF2-40B4-BE49-F238E27FC236}">
                <a16:creationId xmlns:a16="http://schemas.microsoft.com/office/drawing/2014/main" id="{78080982-CF08-4F03-8922-7203E44507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7838" y="257175"/>
          <a:ext cx="64960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2" name="公式" r:id="rId3" imgW="2946240" imgH="393480" progId="Equation.3">
                  <p:embed/>
                </p:oleObj>
              </mc:Choice>
              <mc:Fallback>
                <p:oleObj name="公式" r:id="rId3" imgW="294624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257175"/>
                        <a:ext cx="649605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2" name="Text Box 4">
            <a:extLst>
              <a:ext uri="{FF2B5EF4-FFF2-40B4-BE49-F238E27FC236}">
                <a16:creationId xmlns:a16="http://schemas.microsoft.com/office/drawing/2014/main" id="{14B78229-2BFA-46E6-8632-7A4F4B118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3" y="1254125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证明</a:t>
            </a:r>
            <a:endParaRPr lang="zh-CN" altLang="en-US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65573" name="Object 5">
            <a:extLst>
              <a:ext uri="{FF2B5EF4-FFF2-40B4-BE49-F238E27FC236}">
                <a16:creationId xmlns:a16="http://schemas.microsoft.com/office/drawing/2014/main" id="{14E5E374-9064-42FC-800B-6DB14735E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216025"/>
          <a:ext cx="67405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3" name="公式" r:id="rId5" imgW="2908080" imgH="241200" progId="Equation.3">
                  <p:embed/>
                </p:oleObj>
              </mc:Choice>
              <mc:Fallback>
                <p:oleObj name="公式" r:id="rId5" imgW="29080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216025"/>
                        <a:ext cx="674052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4" name="Object 6">
            <a:extLst>
              <a:ext uri="{FF2B5EF4-FFF2-40B4-BE49-F238E27FC236}">
                <a16:creationId xmlns:a16="http://schemas.microsoft.com/office/drawing/2014/main" id="{A2D923E6-015B-42C1-B187-9DCB3A73EB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4425" y="1989138"/>
          <a:ext cx="60769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4" name="公式" r:id="rId7" imgW="3009600" imgH="520560" progId="Equation.3">
                  <p:embed/>
                </p:oleObj>
              </mc:Choice>
              <mc:Fallback>
                <p:oleObj name="公式" r:id="rId7" imgW="300960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1989138"/>
                        <a:ext cx="60769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5" name="Object 7">
            <a:extLst>
              <a:ext uri="{FF2B5EF4-FFF2-40B4-BE49-F238E27FC236}">
                <a16:creationId xmlns:a16="http://schemas.microsoft.com/office/drawing/2014/main" id="{B14BB257-5964-4995-86C7-330099636B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5313" y="3101975"/>
          <a:ext cx="51546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5" name="公式" r:id="rId9" imgW="2552400" imgH="520560" progId="Equation.3">
                  <p:embed/>
                </p:oleObj>
              </mc:Choice>
              <mc:Fallback>
                <p:oleObj name="公式" r:id="rId9" imgW="255240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3101975"/>
                        <a:ext cx="515461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6" name="Object 8">
            <a:extLst>
              <a:ext uri="{FF2B5EF4-FFF2-40B4-BE49-F238E27FC236}">
                <a16:creationId xmlns:a16="http://schemas.microsoft.com/office/drawing/2014/main" id="{D433D979-72BE-4173-B354-F4B4C0AC5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338638"/>
          <a:ext cx="32829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6" name="公式" r:id="rId11" imgW="1625400" imgH="228600" progId="Equation.3">
                  <p:embed/>
                </p:oleObj>
              </mc:Choice>
              <mc:Fallback>
                <p:oleObj name="公式" r:id="rId11" imgW="16254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338638"/>
                        <a:ext cx="32829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7" name="Object 9">
            <a:extLst>
              <a:ext uri="{FF2B5EF4-FFF2-40B4-BE49-F238E27FC236}">
                <a16:creationId xmlns:a16="http://schemas.microsoft.com/office/drawing/2014/main" id="{4405F131-DAC5-4672-BD14-063B64F654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4757738"/>
          <a:ext cx="255587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7" name="公式" r:id="rId13" imgW="1104840" imgH="393480" progId="Equation.3">
                  <p:embed/>
                </p:oleObj>
              </mc:Choice>
              <mc:Fallback>
                <p:oleObj name="公式" r:id="rId13" imgW="110484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757738"/>
                        <a:ext cx="255587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8" name="Object 10">
            <a:extLst>
              <a:ext uri="{FF2B5EF4-FFF2-40B4-BE49-F238E27FC236}">
                <a16:creationId xmlns:a16="http://schemas.microsoft.com/office/drawing/2014/main" id="{AF8A7720-E0E4-4932-9192-6719785D7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618163"/>
          <a:ext cx="675798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8" name="公式" r:id="rId15" imgW="2933640" imgH="393480" progId="Equation.3">
                  <p:embed/>
                </p:oleObj>
              </mc:Choice>
              <mc:Fallback>
                <p:oleObj name="公式" r:id="rId15" imgW="293364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618163"/>
                        <a:ext cx="675798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9" name="Object 11">
            <a:extLst>
              <a:ext uri="{FF2B5EF4-FFF2-40B4-BE49-F238E27FC236}">
                <a16:creationId xmlns:a16="http://schemas.microsoft.com/office/drawing/2014/main" id="{079BF09B-3291-488A-B49E-28BDC18479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2950" y="3357563"/>
          <a:ext cx="1471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9" name="公式" r:id="rId17" imgW="736560" imgH="228600" progId="Equation.3">
                  <p:embed/>
                </p:oleObj>
              </mc:Choice>
              <mc:Fallback>
                <p:oleObj name="公式" r:id="rId17" imgW="7365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357563"/>
                        <a:ext cx="1471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0" name="Object 12">
            <a:extLst>
              <a:ext uri="{FF2B5EF4-FFF2-40B4-BE49-F238E27FC236}">
                <a16:creationId xmlns:a16="http://schemas.microsoft.com/office/drawing/2014/main" id="{FCEAE271-3471-4B49-951D-52F76F9662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4588" y="5057775"/>
          <a:ext cx="32829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90" name="公式" r:id="rId19" imgW="1625400" imgH="228600" progId="Equation.3">
                  <p:embed/>
                </p:oleObj>
              </mc:Choice>
              <mc:Fallback>
                <p:oleObj name="公式" r:id="rId19" imgW="16254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5057775"/>
                        <a:ext cx="32829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1" name="Object 13">
            <a:extLst>
              <a:ext uri="{FF2B5EF4-FFF2-40B4-BE49-F238E27FC236}">
                <a16:creationId xmlns:a16="http://schemas.microsoft.com/office/drawing/2014/main" id="{88984AFF-56CE-4F64-9B11-44341FB04B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6113" y="4292600"/>
          <a:ext cx="358616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91" name="公式" r:id="rId21" imgW="1549080" imgH="215640" progId="Equation.3">
                  <p:embed/>
                </p:oleObj>
              </mc:Choice>
              <mc:Fallback>
                <p:oleObj name="公式" r:id="rId21" imgW="154908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4292600"/>
                        <a:ext cx="358616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">
            <a:extLst>
              <a:ext uri="{FF2B5EF4-FFF2-40B4-BE49-F238E27FC236}">
                <a16:creationId xmlns:a16="http://schemas.microsoft.com/office/drawing/2014/main" id="{F84C5E77-A685-41B9-94C9-817A288129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8C0D6-454D-4BA1-8418-D989CDF49687}" type="slidenum">
              <a:rPr lang="en-US" altLang="zh-CN"/>
              <a:pPr/>
              <a:t>2</a:t>
            </a:fld>
            <a:endParaRPr lang="en-US" altLang="zh-CN"/>
          </a:p>
        </p:txBody>
      </p:sp>
      <p:pic>
        <p:nvPicPr>
          <p:cNvPr id="348162" name="Picture 2">
            <a:extLst>
              <a:ext uri="{FF2B5EF4-FFF2-40B4-BE49-F238E27FC236}">
                <a16:creationId xmlns:a16="http://schemas.microsoft.com/office/drawing/2014/main" id="{350D7525-55D1-446B-A54C-DD130B94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3533775"/>
            <a:ext cx="3765550" cy="26130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63" name="Picture 3">
            <a:extLst>
              <a:ext uri="{FF2B5EF4-FFF2-40B4-BE49-F238E27FC236}">
                <a16:creationId xmlns:a16="http://schemas.microsoft.com/office/drawing/2014/main" id="{0337916C-6F06-469B-8ECC-2AC4EE99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3533775"/>
            <a:ext cx="3765550" cy="26130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64" name="Picture 4">
            <a:extLst>
              <a:ext uri="{FF2B5EF4-FFF2-40B4-BE49-F238E27FC236}">
                <a16:creationId xmlns:a16="http://schemas.microsoft.com/office/drawing/2014/main" id="{C0EFDAE4-24F5-4F8E-8741-2027B062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3533775"/>
            <a:ext cx="3765550" cy="26130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165" name="Rectangle 5">
            <a:extLst>
              <a:ext uri="{FF2B5EF4-FFF2-40B4-BE49-F238E27FC236}">
                <a16:creationId xmlns:a16="http://schemas.microsoft.com/office/drawing/2014/main" id="{3B76838E-CCBB-41CB-82F2-2A1C51F4B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2286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b="0"/>
              <a:t> </a:t>
            </a:r>
            <a:r>
              <a:rPr lang="zh-CN" altLang="en-US" sz="3200" b="0">
                <a:solidFill>
                  <a:srgbClr val="CC0000"/>
                </a:solidFill>
              </a:rPr>
              <a:t>一、几何背景</a:t>
            </a:r>
          </a:p>
        </p:txBody>
      </p:sp>
      <p:graphicFrame>
        <p:nvGraphicFramePr>
          <p:cNvPr id="348166" name="Object 6">
            <a:extLst>
              <a:ext uri="{FF2B5EF4-FFF2-40B4-BE49-F238E27FC236}">
                <a16:creationId xmlns:a16="http://schemas.microsoft.com/office/drawing/2014/main" id="{C9987D5E-C8C2-479B-A9A5-22E7864F21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688" y="981075"/>
          <a:ext cx="59547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1" name="公式" r:id="rId6" imgW="2590560" imgH="215640" progId="Equation.3">
                  <p:embed/>
                </p:oleObj>
              </mc:Choice>
              <mc:Fallback>
                <p:oleObj name="公式" r:id="rId6" imgW="259056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981075"/>
                        <a:ext cx="595471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7" name="Object 7">
            <a:extLst>
              <a:ext uri="{FF2B5EF4-FFF2-40B4-BE49-F238E27FC236}">
                <a16:creationId xmlns:a16="http://schemas.microsoft.com/office/drawing/2014/main" id="{63FA4001-CFA1-4788-B6E5-5FB66278BE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0388" y="1784350"/>
          <a:ext cx="314960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2" name="公式" r:id="rId8" imgW="1371600" imgH="698400" progId="Equation.3">
                  <p:embed/>
                </p:oleObj>
              </mc:Choice>
              <mc:Fallback>
                <p:oleObj name="公式" r:id="rId8" imgW="1371600" imgH="69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88" y="1784350"/>
                        <a:ext cx="3149600" cy="160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dbl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8" name="Object 8">
            <a:extLst>
              <a:ext uri="{FF2B5EF4-FFF2-40B4-BE49-F238E27FC236}">
                <a16:creationId xmlns:a16="http://schemas.microsoft.com/office/drawing/2014/main" id="{8D307B73-AF17-4C02-94C0-C5390E7B87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716338"/>
          <a:ext cx="2765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3" name="公式" r:id="rId10" imgW="1384200" imgH="457200" progId="Equation.3">
                  <p:embed/>
                </p:oleObj>
              </mc:Choice>
              <mc:Fallback>
                <p:oleObj name="公式" r:id="rId10" imgW="13842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16338"/>
                        <a:ext cx="2765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9" name="Object 9">
            <a:extLst>
              <a:ext uri="{FF2B5EF4-FFF2-40B4-BE49-F238E27FC236}">
                <a16:creationId xmlns:a16="http://schemas.microsoft.com/office/drawing/2014/main" id="{11CD2AC4-15C2-4DD0-BD66-FBF17269E9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3933825"/>
          <a:ext cx="1776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4" name="公式" r:id="rId12" imgW="888840" imgH="241200" progId="Equation.3">
                  <p:embed/>
                </p:oleObj>
              </mc:Choice>
              <mc:Fallback>
                <p:oleObj name="公式" r:id="rId12" imgW="88884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933825"/>
                        <a:ext cx="1776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70" name="Object 10">
            <a:extLst>
              <a:ext uri="{FF2B5EF4-FFF2-40B4-BE49-F238E27FC236}">
                <a16:creationId xmlns:a16="http://schemas.microsoft.com/office/drawing/2014/main" id="{AF60475D-CB5F-4FE5-8FFE-4F226CDD4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941888"/>
          <a:ext cx="14716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5" name="公式" r:id="rId14" imgW="736560" imgH="241200" progId="Equation.3">
                  <p:embed/>
                </p:oleObj>
              </mc:Choice>
              <mc:Fallback>
                <p:oleObj name="公式" r:id="rId14" imgW="73656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941888"/>
                        <a:ext cx="14716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71" name="Object 11">
            <a:extLst>
              <a:ext uri="{FF2B5EF4-FFF2-40B4-BE49-F238E27FC236}">
                <a16:creationId xmlns:a16="http://schemas.microsoft.com/office/drawing/2014/main" id="{A6D25E6D-8D8C-4A8C-965E-9CC4397EE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746625"/>
          <a:ext cx="3019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6" name="公式" r:id="rId16" imgW="1511280" imgH="457200" progId="Equation.3">
                  <p:embed/>
                </p:oleObj>
              </mc:Choice>
              <mc:Fallback>
                <p:oleObj name="公式" r:id="rId16" imgW="151128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46625"/>
                        <a:ext cx="3019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72" name="Object 12">
            <a:extLst>
              <a:ext uri="{FF2B5EF4-FFF2-40B4-BE49-F238E27FC236}">
                <a16:creationId xmlns:a16="http://schemas.microsoft.com/office/drawing/2014/main" id="{C7C2712D-8E69-4A21-9C65-08CC965FA4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1700213"/>
          <a:ext cx="38306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7" name="公式" r:id="rId18" imgW="1917360" imgH="241200" progId="Equation.3">
                  <p:embed/>
                </p:oleObj>
              </mc:Choice>
              <mc:Fallback>
                <p:oleObj name="公式" r:id="rId18" imgW="191736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700213"/>
                        <a:ext cx="3830637" cy="482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dbl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73" name="AutoShape 13">
            <a:extLst>
              <a:ext uri="{FF2B5EF4-FFF2-40B4-BE49-F238E27FC236}">
                <a16:creationId xmlns:a16="http://schemas.microsoft.com/office/drawing/2014/main" id="{0EE44770-38CF-4055-876B-109A64C27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854325"/>
            <a:ext cx="3097213" cy="574675"/>
          </a:xfrm>
          <a:prstGeom prst="wedgeRectCallout">
            <a:avLst>
              <a:gd name="adj1" fmla="val 45847"/>
              <a:gd name="adj2" fmla="val -153866"/>
            </a:avLst>
          </a:prstGeom>
          <a:solidFill>
            <a:schemeClr val="bg1"/>
          </a:solidFill>
          <a:ln w="38100" cmpd="dbl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拉格朗日中值公式</a:t>
            </a:r>
          </a:p>
        </p:txBody>
      </p:sp>
      <p:sp>
        <p:nvSpPr>
          <p:cNvPr id="348177" name="Line 17">
            <a:extLst>
              <a:ext uri="{FF2B5EF4-FFF2-40B4-BE49-F238E27FC236}">
                <a16:creationId xmlns:a16="http://schemas.microsoft.com/office/drawing/2014/main" id="{DFF4AD72-8CF8-4705-A076-5601A20523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0425" y="4752975"/>
            <a:ext cx="1295400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178" name="Line 18">
            <a:extLst>
              <a:ext uri="{FF2B5EF4-FFF2-40B4-BE49-F238E27FC236}">
                <a16:creationId xmlns:a16="http://schemas.microsoft.com/office/drawing/2014/main" id="{2D519F14-8A1B-4E50-8EE5-15A558049B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0425" y="4752975"/>
            <a:ext cx="1295400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3.88889E-6 -0.099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48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">
            <a:extLst>
              <a:ext uri="{FF2B5EF4-FFF2-40B4-BE49-F238E27FC236}">
                <a16:creationId xmlns:a16="http://schemas.microsoft.com/office/drawing/2014/main" id="{7A59A93A-D293-4701-89C4-DDD4077E48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CC123-322D-4984-9D12-616718934A0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66596" name="Rectangle 4">
            <a:extLst>
              <a:ext uri="{FF2B5EF4-FFF2-40B4-BE49-F238E27FC236}">
                <a16:creationId xmlns:a16="http://schemas.microsoft.com/office/drawing/2014/main" id="{313236B5-CAA1-4CF3-8F60-A33CC93EF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2286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200" b="0">
                <a:solidFill>
                  <a:srgbClr val="CC0000"/>
                </a:solidFill>
              </a:rPr>
              <a:t>四、柯西中值定理</a:t>
            </a:r>
          </a:p>
        </p:txBody>
      </p:sp>
      <p:graphicFrame>
        <p:nvGraphicFramePr>
          <p:cNvPr id="366600" name="Object 8">
            <a:extLst>
              <a:ext uri="{FF2B5EF4-FFF2-40B4-BE49-F238E27FC236}">
                <a16:creationId xmlns:a16="http://schemas.microsoft.com/office/drawing/2014/main" id="{256119F3-49D3-4128-BB38-2049127AE8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0" y="4776788"/>
          <a:ext cx="3149600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17" name="公式" r:id="rId3" imgW="1371600" imgH="698400" progId="Equation.3">
                  <p:embed/>
                </p:oleObj>
              </mc:Choice>
              <mc:Fallback>
                <p:oleObj name="公式" r:id="rId3" imgW="1371600" imgH="698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4776788"/>
                        <a:ext cx="3149600" cy="1604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dbl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6611" name="Group 19">
            <a:extLst>
              <a:ext uri="{FF2B5EF4-FFF2-40B4-BE49-F238E27FC236}">
                <a16:creationId xmlns:a16="http://schemas.microsoft.com/office/drawing/2014/main" id="{1D2EE8DE-21F0-4CDF-BFA9-459CF5D5A540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3840163"/>
            <a:ext cx="3765550" cy="2613025"/>
            <a:chOff x="3198" y="2464"/>
            <a:chExt cx="2372" cy="1646"/>
          </a:xfrm>
        </p:grpSpPr>
        <p:pic>
          <p:nvPicPr>
            <p:cNvPr id="366603" name="Picture 11">
              <a:extLst>
                <a:ext uri="{FF2B5EF4-FFF2-40B4-BE49-F238E27FC236}">
                  <a16:creationId xmlns:a16="http://schemas.microsoft.com/office/drawing/2014/main" id="{0EE4899F-5903-48DD-8230-94FD2B0754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2464"/>
              <a:ext cx="2372" cy="164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366604" name="Object 12">
              <a:extLst>
                <a:ext uri="{FF2B5EF4-FFF2-40B4-BE49-F238E27FC236}">
                  <a16:creationId xmlns:a16="http://schemas.microsoft.com/office/drawing/2014/main" id="{3DCD6E32-DF7B-4026-B600-52158ED372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0" y="2568"/>
            <a:ext cx="163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618" name="Equation" r:id="rId6" imgW="2590560" imgH="393480" progId="Equation.DSMT4">
                    <p:embed/>
                  </p:oleObj>
                </mc:Choice>
                <mc:Fallback>
                  <p:oleObj name="Equation" r:id="rId6" imgW="2590560" imgH="3934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0" y="2568"/>
                          <a:ext cx="1630" cy="24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07" name="Object 15">
              <a:extLst>
                <a:ext uri="{FF2B5EF4-FFF2-40B4-BE49-F238E27FC236}">
                  <a16:creationId xmlns:a16="http://schemas.microsoft.com/office/drawing/2014/main" id="{D96B2BFD-5084-432C-AC73-59786254E8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5" y="3869"/>
            <a:ext cx="40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619" name="Equation" r:id="rId8" imgW="647640" imgH="368280" progId="Equation.DSMT4">
                    <p:embed/>
                  </p:oleObj>
                </mc:Choice>
                <mc:Fallback>
                  <p:oleObj name="Equation" r:id="rId8" imgW="647640" imgH="3682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" y="3869"/>
                          <a:ext cx="407" cy="2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08" name="Object 16">
              <a:extLst>
                <a:ext uri="{FF2B5EF4-FFF2-40B4-BE49-F238E27FC236}">
                  <a16:creationId xmlns:a16="http://schemas.microsoft.com/office/drawing/2014/main" id="{EF34632A-C309-4202-9558-6B2ADA4B2C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26" y="3869"/>
            <a:ext cx="41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620" name="Equation" r:id="rId10" imgW="660240" imgH="368280" progId="Equation.DSMT4">
                    <p:embed/>
                  </p:oleObj>
                </mc:Choice>
                <mc:Fallback>
                  <p:oleObj name="Equation" r:id="rId10" imgW="660240" imgH="3682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6" y="3869"/>
                          <a:ext cx="415" cy="2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09" name="Object 17">
              <a:extLst>
                <a:ext uri="{FF2B5EF4-FFF2-40B4-BE49-F238E27FC236}">
                  <a16:creationId xmlns:a16="http://schemas.microsoft.com/office/drawing/2014/main" id="{6A32387A-99D7-4575-A4DF-8B38AB3D45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1" y="3869"/>
            <a:ext cx="39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621" name="Equation" r:id="rId12" imgW="634680" imgH="368280" progId="Equation.DSMT4">
                    <p:embed/>
                  </p:oleObj>
                </mc:Choice>
                <mc:Fallback>
                  <p:oleObj name="Equation" r:id="rId12" imgW="634680" imgH="3682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3869"/>
                          <a:ext cx="399" cy="2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6612" name="Object 20">
            <a:extLst>
              <a:ext uri="{FF2B5EF4-FFF2-40B4-BE49-F238E27FC236}">
                <a16:creationId xmlns:a16="http://schemas.microsoft.com/office/drawing/2014/main" id="{84621F36-683B-42CD-B8AF-AA25D0F574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9838" y="3573463"/>
          <a:ext cx="30448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22" name="Equation" r:id="rId14" imgW="3047760" imgH="901440" progId="Equation.DSMT4">
                  <p:embed/>
                </p:oleObj>
              </mc:Choice>
              <mc:Fallback>
                <p:oleObj name="Equation" r:id="rId14" imgW="3047760" imgH="9014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3573463"/>
                        <a:ext cx="30448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13" name="Object 21">
            <a:extLst>
              <a:ext uri="{FF2B5EF4-FFF2-40B4-BE49-F238E27FC236}">
                <a16:creationId xmlns:a16="http://schemas.microsoft.com/office/drawing/2014/main" id="{971074EB-D8D6-4DFE-AA14-FE1FC44EBD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1341438"/>
          <a:ext cx="23352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23" name="Equation" r:id="rId16" imgW="2336760" imgH="901440" progId="Equation.DSMT4">
                  <p:embed/>
                </p:oleObj>
              </mc:Choice>
              <mc:Fallback>
                <p:oleObj name="Equation" r:id="rId16" imgW="2336760" imgH="9014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341438"/>
                        <a:ext cx="23352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14" name="Text Box 22">
            <a:extLst>
              <a:ext uri="{FF2B5EF4-FFF2-40B4-BE49-F238E27FC236}">
                <a16:creationId xmlns:a16="http://schemas.microsoft.com/office/drawing/2014/main" id="{B2D047D4-0D17-4C2A-8ED9-A5C52CC18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476375"/>
            <a:ext cx="23907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弦 </a:t>
            </a:r>
            <a:r>
              <a:rPr lang="en-US" altLang="zh-CN" i="1">
                <a:solidFill>
                  <a:srgbClr val="000000"/>
                </a:solidFill>
              </a:rPr>
              <a:t>AB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的斜率为</a:t>
            </a:r>
          </a:p>
        </p:txBody>
      </p:sp>
      <p:sp>
        <p:nvSpPr>
          <p:cNvPr id="366615" name="Text Box 23">
            <a:extLst>
              <a:ext uri="{FF2B5EF4-FFF2-40B4-BE49-F238E27FC236}">
                <a16:creationId xmlns:a16="http://schemas.microsoft.com/office/drawing/2014/main" id="{73CEA564-1911-4D0A-90C3-F4B25F884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492375"/>
            <a:ext cx="44989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点 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t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 </a:t>
            </a:r>
            <a:r>
              <a:rPr lang="en-US" altLang="zh-CN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处的切线的斜率为</a:t>
            </a:r>
          </a:p>
        </p:txBody>
      </p:sp>
      <p:graphicFrame>
        <p:nvGraphicFramePr>
          <p:cNvPr id="366616" name="Object 24">
            <a:extLst>
              <a:ext uri="{FF2B5EF4-FFF2-40B4-BE49-F238E27FC236}">
                <a16:creationId xmlns:a16="http://schemas.microsoft.com/office/drawing/2014/main" id="{36F15939-85C7-4918-A050-2DAA53FAE3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2349500"/>
          <a:ext cx="22336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24" name="Equation" r:id="rId18" imgW="2234880" imgH="1015920" progId="Equation.DSMT4">
                  <p:embed/>
                </p:oleObj>
              </mc:Choice>
              <mc:Fallback>
                <p:oleObj name="Equation" r:id="rId18" imgW="2234880" imgH="101592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349500"/>
                        <a:ext cx="22336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6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6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2D3493D1-7A39-4076-97AD-43D9CC4626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5E1-6DCD-4512-A0EE-88238691C10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67618" name="Text Box 2">
            <a:extLst>
              <a:ext uri="{FF2B5EF4-FFF2-40B4-BE49-F238E27FC236}">
                <a16:creationId xmlns:a16="http://schemas.microsoft.com/office/drawing/2014/main" id="{9931DCF7-2CE3-4404-8736-C37D272C6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6875"/>
            <a:ext cx="8686800" cy="414020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柯西</a:t>
            </a:r>
            <a:r>
              <a:rPr lang="en-US" altLang="zh-CN">
                <a:solidFill>
                  <a:srgbClr val="CC0000"/>
                </a:solidFill>
                <a:ea typeface="黑体" panose="02010609060101010101" pitchFamily="49" charset="-122"/>
              </a:rPr>
              <a:t>(Cauchy)</a:t>
            </a: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中值定理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000000"/>
                </a:solidFill>
              </a:rPr>
              <a:t>如果函数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及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满足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>
                <a:ea typeface="宋体" panose="02010600030101010101" pitchFamily="2" charset="-122"/>
              </a:rPr>
              <a:t>(1) </a:t>
            </a:r>
            <a:r>
              <a:rPr lang="zh-CN" altLang="en-US"/>
              <a:t>在闭区间</a:t>
            </a:r>
            <a:r>
              <a:rPr lang="en-US" altLang="zh-CN">
                <a:ea typeface="宋体" panose="02010600030101010101" pitchFamily="2" charset="-122"/>
              </a:rPr>
              <a:t>[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]</a:t>
            </a:r>
            <a:r>
              <a:rPr lang="zh-CN" altLang="en-US"/>
              <a:t>上连续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; </a:t>
            </a:r>
          </a:p>
          <a:p>
            <a:pPr algn="l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    (2) </a:t>
            </a:r>
            <a:r>
              <a:rPr lang="zh-CN" altLang="en-US"/>
              <a:t>在开区间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zh-CN" altLang="en-US"/>
              <a:t>内可导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;  </a:t>
            </a:r>
            <a:endParaRPr lang="en-US" altLang="zh-CN"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        (3)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在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内恒不为零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那么在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内至少有一点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>
                <a:solidFill>
                  <a:srgbClr val="000000"/>
                </a:solidFill>
              </a:rPr>
              <a:t>使得</a:t>
            </a:r>
          </a:p>
          <a:p>
            <a:pPr algn="l">
              <a:lnSpc>
                <a:spcPct val="120000"/>
              </a:lnSpc>
            </a:pPr>
            <a:endParaRPr lang="zh-CN" altLang="en-US">
              <a:solidFill>
                <a:srgbClr val="000000"/>
              </a:solidFill>
            </a:endParaRPr>
          </a:p>
          <a:p>
            <a:pPr algn="l">
              <a:lnSpc>
                <a:spcPct val="120000"/>
              </a:lnSpc>
            </a:pP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367619" name="Text Box 3">
            <a:extLst>
              <a:ext uri="{FF2B5EF4-FFF2-40B4-BE49-F238E27FC236}">
                <a16:creationId xmlns:a16="http://schemas.microsoft.com/office/drawing/2014/main" id="{C1AD87C3-753B-49EF-8509-FC590D209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24400"/>
            <a:ext cx="8664575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000000"/>
                </a:solidFill>
              </a:rPr>
              <a:t>如果取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则柯西中值公式就变成了拉格朗日中值公式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7620" name="AutoShape 4">
            <a:extLst>
              <a:ext uri="{FF2B5EF4-FFF2-40B4-BE49-F238E27FC236}">
                <a16:creationId xmlns:a16="http://schemas.microsoft.com/office/drawing/2014/main" id="{295EE72C-21C4-4218-828D-ACEE6CF8C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646488"/>
            <a:ext cx="2160588" cy="503237"/>
          </a:xfrm>
          <a:prstGeom prst="wedgeRectCallout">
            <a:avLst>
              <a:gd name="adj1" fmla="val -99083"/>
              <a:gd name="adj2" fmla="val 26657"/>
            </a:avLst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CC0000"/>
                </a:solidFill>
              </a:rPr>
              <a:t>柯西中值公式</a:t>
            </a:r>
          </a:p>
        </p:txBody>
      </p:sp>
      <p:graphicFrame>
        <p:nvGraphicFramePr>
          <p:cNvPr id="367622" name="Object 6">
            <a:extLst>
              <a:ext uri="{FF2B5EF4-FFF2-40B4-BE49-F238E27FC236}">
                <a16:creationId xmlns:a16="http://schemas.microsoft.com/office/drawing/2014/main" id="{714F3A69-AED8-4E2B-8E3F-35B58FFC98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9838" y="3573463"/>
          <a:ext cx="30448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23" name="Equation" r:id="rId3" imgW="3047760" imgH="901440" progId="Equation.DSMT4">
                  <p:embed/>
                </p:oleObj>
              </mc:Choice>
              <mc:Fallback>
                <p:oleObj name="Equation" r:id="rId3" imgW="3047760" imgH="901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3573463"/>
                        <a:ext cx="30448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76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7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7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7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7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7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7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 build="p" animBg="1"/>
      <p:bldP spid="3676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1">
            <a:extLst>
              <a:ext uri="{FF2B5EF4-FFF2-40B4-BE49-F238E27FC236}">
                <a16:creationId xmlns:a16="http://schemas.microsoft.com/office/drawing/2014/main" id="{41BDD2B0-5D1D-4BC0-A978-88580140E6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4EC3B-AF81-4A7E-84D7-852F49CA9AE2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77860" name="Text Box 4">
            <a:extLst>
              <a:ext uri="{FF2B5EF4-FFF2-40B4-BE49-F238E27FC236}">
                <a16:creationId xmlns:a16="http://schemas.microsoft.com/office/drawing/2014/main" id="{FB14375F-9A0E-4095-BB33-1C615FBA2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347913"/>
            <a:ext cx="1050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证明</a:t>
            </a:r>
            <a:endParaRPr lang="zh-CN" altLang="en-US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77861" name="Text Box 5">
            <a:extLst>
              <a:ext uri="{FF2B5EF4-FFF2-40B4-BE49-F238E27FC236}">
                <a16:creationId xmlns:a16="http://schemas.microsoft.com/office/drawing/2014/main" id="{A6520A2A-F570-4DC2-99DA-1EAA74F48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12900"/>
            <a:ext cx="1223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377862" name="Text Box 6">
            <a:extLst>
              <a:ext uri="{FF2B5EF4-FFF2-40B4-BE49-F238E27FC236}">
                <a16:creationId xmlns:a16="http://schemas.microsoft.com/office/drawing/2014/main" id="{8CDB0B76-D224-4600-BA6F-01E96D378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75" y="16129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</a:rPr>
              <a:t>结论可变形为</a:t>
            </a:r>
          </a:p>
        </p:txBody>
      </p:sp>
      <p:graphicFrame>
        <p:nvGraphicFramePr>
          <p:cNvPr id="377863" name="Object 7">
            <a:extLst>
              <a:ext uri="{FF2B5EF4-FFF2-40B4-BE49-F238E27FC236}">
                <a16:creationId xmlns:a16="http://schemas.microsoft.com/office/drawing/2014/main" id="{A81B1C8B-6EBB-4538-BCB9-0788D129DD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6650" y="1484313"/>
          <a:ext cx="26241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84" name="公式" r:id="rId3" imgW="1460160" imgH="482400" progId="Equation.3">
                  <p:embed/>
                </p:oleObj>
              </mc:Choice>
              <mc:Fallback>
                <p:oleObj name="公式" r:id="rId3" imgW="146016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1484313"/>
                        <a:ext cx="262413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4" name="Object 8">
            <a:extLst>
              <a:ext uri="{FF2B5EF4-FFF2-40B4-BE49-F238E27FC236}">
                <a16:creationId xmlns:a16="http://schemas.microsoft.com/office/drawing/2014/main" id="{DE12CA96-62C6-4E84-83EC-4BD55B75BD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4125" y="1484313"/>
          <a:ext cx="155098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85" name="公式" r:id="rId5" imgW="863280" imgH="482400" progId="Equation.3">
                  <p:embed/>
                </p:oleObj>
              </mc:Choice>
              <mc:Fallback>
                <p:oleObj name="公式" r:id="rId5" imgW="86328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1484313"/>
                        <a:ext cx="1550988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71" name="Text Box 15">
            <a:extLst>
              <a:ext uri="{FF2B5EF4-FFF2-40B4-BE49-F238E27FC236}">
                <a16:creationId xmlns:a16="http://schemas.microsoft.com/office/drawing/2014/main" id="{F17B60B3-DFAB-4A4E-8B4D-A5C649421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7945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 </a:t>
            </a:r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</a:rPr>
              <a:t>设 </a:t>
            </a:r>
            <a:r>
              <a:rPr lang="en-US" altLang="zh-CN" i="1">
                <a:solidFill>
                  <a:srgbClr val="0000FF"/>
                </a:solidFill>
              </a:rPr>
              <a:t>f 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) </a:t>
            </a:r>
            <a:r>
              <a:rPr lang="zh-CN" altLang="en-US">
                <a:solidFill>
                  <a:srgbClr val="0000FF"/>
                </a:solidFill>
              </a:rPr>
              <a:t>在 </a:t>
            </a:r>
            <a:r>
              <a:rPr lang="en-US" altLang="zh-CN">
                <a:solidFill>
                  <a:srgbClr val="0000FF"/>
                </a:solidFill>
              </a:rPr>
              <a:t>[0, 1] </a:t>
            </a:r>
            <a:r>
              <a:rPr lang="zh-CN" altLang="en-US">
                <a:solidFill>
                  <a:srgbClr val="0000FF"/>
                </a:solidFill>
              </a:rPr>
              <a:t>上连续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在 </a:t>
            </a:r>
            <a:r>
              <a:rPr lang="en-US" altLang="zh-CN">
                <a:solidFill>
                  <a:srgbClr val="0000FF"/>
                </a:solidFill>
              </a:rPr>
              <a:t>(0, 1) </a:t>
            </a:r>
            <a:r>
              <a:rPr lang="zh-CN" altLang="en-US">
                <a:solidFill>
                  <a:srgbClr val="0000FF"/>
                </a:solidFill>
              </a:rPr>
              <a:t>内可导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证明</a:t>
            </a:r>
            <a:r>
              <a:rPr lang="en-US" altLang="zh-CN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377872" name="Text Box 16">
            <a:extLst>
              <a:ext uri="{FF2B5EF4-FFF2-40B4-BE49-F238E27FC236}">
                <a16:creationId xmlns:a16="http://schemas.microsoft.com/office/drawing/2014/main" id="{B3B3D13C-EA32-4317-AC51-6E1292DDC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6613"/>
            <a:ext cx="477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在 </a:t>
            </a:r>
            <a:r>
              <a:rPr lang="en-US" altLang="zh-CN">
                <a:solidFill>
                  <a:srgbClr val="0000FF"/>
                </a:solidFill>
              </a:rPr>
              <a:t>(0, 1) </a:t>
            </a:r>
            <a:r>
              <a:rPr lang="zh-CN" altLang="en-US">
                <a:solidFill>
                  <a:srgbClr val="0000FF"/>
                </a:solidFill>
              </a:rPr>
              <a:t>内至少存在一点 </a:t>
            </a:r>
            <a:r>
              <a:rPr lang="zh-CN" altLang="en-US" i="1">
                <a:solidFill>
                  <a:srgbClr val="0000FF"/>
                </a:solidFill>
                <a:sym typeface="Symbol" panose="05050102010706020507" pitchFamily="18" charset="2"/>
              </a:rPr>
              <a:t>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使</a:t>
            </a:r>
          </a:p>
        </p:txBody>
      </p:sp>
      <p:graphicFrame>
        <p:nvGraphicFramePr>
          <p:cNvPr id="377873" name="Object 17">
            <a:extLst>
              <a:ext uri="{FF2B5EF4-FFF2-40B4-BE49-F238E27FC236}">
                <a16:creationId xmlns:a16="http://schemas.microsoft.com/office/drawing/2014/main" id="{29A45889-50E7-420E-AEB6-A0FFBFD78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2375" y="949325"/>
          <a:ext cx="34448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86" name="Equation" r:id="rId7" imgW="3441600" imgH="406080" progId="Equation.DSMT4">
                  <p:embed/>
                </p:oleObj>
              </mc:Choice>
              <mc:Fallback>
                <p:oleObj name="Equation" r:id="rId7" imgW="3441600" imgH="4060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949325"/>
                        <a:ext cx="34448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76" name="Object 20">
            <a:extLst>
              <a:ext uri="{FF2B5EF4-FFF2-40B4-BE49-F238E27FC236}">
                <a16:creationId xmlns:a16="http://schemas.microsoft.com/office/drawing/2014/main" id="{3A958BF0-60FD-4F8F-BDD0-153354681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6563" y="2349500"/>
          <a:ext cx="14700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87" name="Equation" r:id="rId9" imgW="1473120" imgH="495000" progId="Equation.DSMT4">
                  <p:embed/>
                </p:oleObj>
              </mc:Choice>
              <mc:Fallback>
                <p:oleObj name="Equation" r:id="rId9" imgW="1473120" imgH="495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2349500"/>
                        <a:ext cx="14700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77" name="Text Box 21">
            <a:extLst>
              <a:ext uri="{FF2B5EF4-FFF2-40B4-BE49-F238E27FC236}">
                <a16:creationId xmlns:a16="http://schemas.microsoft.com/office/drawing/2014/main" id="{96DBDF74-9CE1-4A8D-A268-97C55B960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3495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</a:rPr>
              <a:t>设</a:t>
            </a:r>
          </a:p>
        </p:txBody>
      </p:sp>
      <p:sp>
        <p:nvSpPr>
          <p:cNvPr id="377878" name="Text Box 22">
            <a:extLst>
              <a:ext uri="{FF2B5EF4-FFF2-40B4-BE49-F238E27FC236}">
                <a16:creationId xmlns:a16="http://schemas.microsoft.com/office/drawing/2014/main" id="{5D6EB925-AAD8-4A8A-AD67-896F16586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924175"/>
            <a:ext cx="806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则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和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>
                <a:sym typeface="Symbol" panose="05050102010706020507" pitchFamily="18" charset="2"/>
              </a:rPr>
              <a:t>在 </a:t>
            </a:r>
            <a:r>
              <a:rPr lang="en-US" altLang="zh-CN">
                <a:sym typeface="Symbol" panose="05050102010706020507" pitchFamily="18" charset="2"/>
              </a:rPr>
              <a:t>[0, 1] </a:t>
            </a:r>
            <a:r>
              <a:rPr lang="zh-CN" altLang="en-US">
                <a:sym typeface="Symbol" panose="05050102010706020507" pitchFamily="18" charset="2"/>
              </a:rPr>
              <a:t>上满足柯西中值定理的条件</a:t>
            </a:r>
            <a:r>
              <a:rPr lang="en-US" altLang="zh-CN">
                <a:sym typeface="Symbol" panose="05050102010706020507" pitchFamily="18" charset="2"/>
              </a:rPr>
              <a:t>, </a:t>
            </a:r>
          </a:p>
        </p:txBody>
      </p:sp>
      <p:sp>
        <p:nvSpPr>
          <p:cNvPr id="377879" name="Text Box 23">
            <a:extLst>
              <a:ext uri="{FF2B5EF4-FFF2-40B4-BE49-F238E27FC236}">
                <a16:creationId xmlns:a16="http://schemas.microsoft.com/office/drawing/2014/main" id="{7164E809-DC3F-4EBA-9B18-935837883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557588"/>
            <a:ext cx="5397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所以在 </a:t>
            </a:r>
            <a:r>
              <a:rPr lang="en-US" altLang="zh-CN"/>
              <a:t>(0, 1) </a:t>
            </a:r>
            <a:r>
              <a:rPr lang="zh-CN" altLang="en-US"/>
              <a:t>内至少存在一点</a:t>
            </a:r>
            <a:r>
              <a:rPr lang="en-US" altLang="zh-CN" i="1">
                <a:latin typeface="Symbol" panose="05050102010706020507" pitchFamily="18" charset="2"/>
              </a:rPr>
              <a:t>x</a:t>
            </a:r>
            <a:r>
              <a:rPr lang="en-US" altLang="zh-CN"/>
              <a:t>, </a:t>
            </a:r>
            <a:r>
              <a:rPr lang="zh-CN" altLang="en-US"/>
              <a:t>使</a:t>
            </a:r>
          </a:p>
        </p:txBody>
      </p:sp>
      <p:graphicFrame>
        <p:nvGraphicFramePr>
          <p:cNvPr id="377880" name="Object 24">
            <a:extLst>
              <a:ext uri="{FF2B5EF4-FFF2-40B4-BE49-F238E27FC236}">
                <a16:creationId xmlns:a16="http://schemas.microsoft.com/office/drawing/2014/main" id="{FEC7092A-A1E2-4890-89F3-2716AD74F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257675"/>
          <a:ext cx="29908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88" name="Equation" r:id="rId11" imgW="2997000" imgH="901440" progId="Equation.DSMT4">
                  <p:embed/>
                </p:oleObj>
              </mc:Choice>
              <mc:Fallback>
                <p:oleObj name="Equation" r:id="rId11" imgW="2997000" imgH="9014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257675"/>
                        <a:ext cx="299085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81" name="Object 25">
            <a:extLst>
              <a:ext uri="{FF2B5EF4-FFF2-40B4-BE49-F238E27FC236}">
                <a16:creationId xmlns:a16="http://schemas.microsoft.com/office/drawing/2014/main" id="{3E44C050-FB11-451E-9D2B-90D9A02A26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7375" y="4264025"/>
          <a:ext cx="34147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89" name="公式" r:id="rId13" imgW="1485720" imgH="419040" progId="Equation.3">
                  <p:embed/>
                </p:oleObj>
              </mc:Choice>
              <mc:Fallback>
                <p:oleObj name="公式" r:id="rId13" imgW="1485720" imgH="4190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5" y="4264025"/>
                        <a:ext cx="34147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82" name="Object 26">
            <a:extLst>
              <a:ext uri="{FF2B5EF4-FFF2-40B4-BE49-F238E27FC236}">
                <a16:creationId xmlns:a16="http://schemas.microsoft.com/office/drawing/2014/main" id="{8CDFC943-B219-4D2C-B285-033B2DC255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5372100"/>
          <a:ext cx="419258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90" name="公式" r:id="rId15" imgW="1828800" imgH="215640" progId="Equation.3">
                  <p:embed/>
                </p:oleObj>
              </mc:Choice>
              <mc:Fallback>
                <p:oleObj name="公式" r:id="rId15" imgW="1828800" imgH="215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372100"/>
                        <a:ext cx="419258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83" name="Text Box 27">
            <a:extLst>
              <a:ext uri="{FF2B5EF4-FFF2-40B4-BE49-F238E27FC236}">
                <a16:creationId xmlns:a16="http://schemas.microsoft.com/office/drawing/2014/main" id="{DA4D6533-E07C-4D72-9AC7-6ECA5CA28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934075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证法</a:t>
            </a:r>
            <a:r>
              <a:rPr lang="en-US" altLang="zh-CN">
                <a:solidFill>
                  <a:srgbClr val="CC0000"/>
                </a:solidFill>
                <a:ea typeface="黑体" panose="02010609060101010101" pitchFamily="49" charset="-122"/>
              </a:rPr>
              <a:t>2:  </a:t>
            </a: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见例</a:t>
            </a:r>
            <a:r>
              <a:rPr lang="en-US" altLang="zh-CN">
                <a:solidFill>
                  <a:srgbClr val="CC0000"/>
                </a:solidFill>
                <a:ea typeface="黑体" panose="02010609060101010101" pitchFamily="49" charset="-122"/>
              </a:rPr>
              <a:t>2. 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 autoUpdateAnimBg="0"/>
      <p:bldP spid="377861" grpId="0" autoUpdateAnimBg="0"/>
      <p:bldP spid="377862" grpId="0" autoUpdateAnimBg="0"/>
      <p:bldP spid="377871" grpId="0"/>
      <p:bldP spid="377872" grpId="0"/>
      <p:bldP spid="377877" grpId="0" autoUpdateAnimBg="0"/>
      <p:bldP spid="377878" grpId="0"/>
      <p:bldP spid="377879" grpId="0" autoUpdateAnimBg="0"/>
      <p:bldP spid="37788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43447998-3CD4-461B-A305-24495DC97B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20DDE-7A78-4FC0-9118-9D73BB3F1D5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92194" name="Text Box 2">
            <a:extLst>
              <a:ext uri="{FF2B5EF4-FFF2-40B4-BE49-F238E27FC236}">
                <a16:creationId xmlns:a16="http://schemas.microsoft.com/office/drawing/2014/main" id="{6DFDDF99-EE3A-4468-8A69-1CA2EDF68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1400"/>
            <a:ext cx="86868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zh-CN" altLang="en-US" sz="4000">
                <a:solidFill>
                  <a:srgbClr val="CC0000"/>
                </a:solidFill>
                <a:cs typeface="Times New Roman" panose="02020603050405020304" pitchFamily="18" charset="0"/>
              </a:rPr>
              <a:t>作业</a:t>
            </a:r>
            <a:r>
              <a:rPr lang="en-US" altLang="zh-CN" sz="4000">
                <a:solidFill>
                  <a:srgbClr val="CC0000"/>
                </a:solidFill>
                <a:cs typeface="Times New Roman" panose="02020603050405020304" pitchFamily="18" charset="0"/>
              </a:rPr>
              <a:t>3.1</a:t>
            </a:r>
          </a:p>
          <a:p>
            <a:pPr algn="l">
              <a:lnSpc>
                <a:spcPct val="120000"/>
              </a:lnSpc>
              <a:buFont typeface="Symbol" panose="05050102010706020507" pitchFamily="18" charset="2"/>
              <a:buNone/>
            </a:pPr>
            <a:endParaRPr lang="en-US" altLang="zh-CN" sz="4000">
              <a:latin typeface="Symbol" panose="05050102010706020507" pitchFamily="18" charset="2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2A53A03D-D6D4-480C-86C3-DE01E8149E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45D8-E00A-4DE2-BB8F-C73C358A1A4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id="{B18CFB34-0BAD-416B-96B5-3AFF925D2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2286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b="0"/>
              <a:t> </a:t>
            </a:r>
            <a:r>
              <a:rPr lang="zh-CN" altLang="en-US" sz="3200" b="0">
                <a:solidFill>
                  <a:srgbClr val="CC0000"/>
                </a:solidFill>
              </a:rPr>
              <a:t>一、几何背景</a:t>
            </a:r>
          </a:p>
        </p:txBody>
      </p:sp>
      <p:graphicFrame>
        <p:nvGraphicFramePr>
          <p:cNvPr id="349188" name="Object 4">
            <a:extLst>
              <a:ext uri="{FF2B5EF4-FFF2-40B4-BE49-F238E27FC236}">
                <a16:creationId xmlns:a16="http://schemas.microsoft.com/office/drawing/2014/main" id="{F87A91B0-96D3-449C-AF95-8C4E5C976B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6188" y="4365625"/>
          <a:ext cx="16240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8" name="公式" r:id="rId3" imgW="685800" imgH="241200" progId="Equation.3">
                  <p:embed/>
                </p:oleObj>
              </mc:Choice>
              <mc:Fallback>
                <p:oleObj name="公式" r:id="rId3" imgW="6858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4365625"/>
                        <a:ext cx="1624012" cy="520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dbl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89" name="AutoShape 5">
            <a:extLst>
              <a:ext uri="{FF2B5EF4-FFF2-40B4-BE49-F238E27FC236}">
                <a16:creationId xmlns:a16="http://schemas.microsoft.com/office/drawing/2014/main" id="{63415360-D63F-4AD0-8D37-38BFEEC9C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373688"/>
            <a:ext cx="1728788" cy="574675"/>
          </a:xfrm>
          <a:prstGeom prst="wedgeRectCallout">
            <a:avLst>
              <a:gd name="adj1" fmla="val 68824"/>
              <a:gd name="adj2" fmla="val -148620"/>
            </a:avLst>
          </a:prstGeom>
          <a:solidFill>
            <a:schemeClr val="bg1"/>
          </a:solidFill>
          <a:ln w="38100" cmpd="dbl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罗尔定理</a:t>
            </a:r>
          </a:p>
        </p:txBody>
      </p:sp>
      <p:graphicFrame>
        <p:nvGraphicFramePr>
          <p:cNvPr id="349191" name="Object 7">
            <a:extLst>
              <a:ext uri="{FF2B5EF4-FFF2-40B4-BE49-F238E27FC236}">
                <a16:creationId xmlns:a16="http://schemas.microsoft.com/office/drawing/2014/main" id="{AC8FED03-7A55-4004-9008-D091AE624D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1700213"/>
          <a:ext cx="38306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9" name="公式" r:id="rId5" imgW="1917360" imgH="241200" progId="Equation.3">
                  <p:embed/>
                </p:oleObj>
              </mc:Choice>
              <mc:Fallback>
                <p:oleObj name="公式" r:id="rId5" imgW="191736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700213"/>
                        <a:ext cx="3830637" cy="482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dbl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2" name="AutoShape 8">
            <a:extLst>
              <a:ext uri="{FF2B5EF4-FFF2-40B4-BE49-F238E27FC236}">
                <a16:creationId xmlns:a16="http://schemas.microsoft.com/office/drawing/2014/main" id="{1CF70176-28DC-4D28-A166-7CAE7D55E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854325"/>
            <a:ext cx="3097213" cy="574675"/>
          </a:xfrm>
          <a:prstGeom prst="wedgeRectCallout">
            <a:avLst>
              <a:gd name="adj1" fmla="val 45847"/>
              <a:gd name="adj2" fmla="val -153866"/>
            </a:avLst>
          </a:prstGeom>
          <a:solidFill>
            <a:schemeClr val="bg1"/>
          </a:solidFill>
          <a:ln w="38100" cmpd="dbl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拉格朗日中值公式</a:t>
            </a:r>
          </a:p>
        </p:txBody>
      </p:sp>
      <p:pic>
        <p:nvPicPr>
          <p:cNvPr id="349194" name="Picture 10">
            <a:extLst>
              <a:ext uri="{FF2B5EF4-FFF2-40B4-BE49-F238E27FC236}">
                <a16:creationId xmlns:a16="http://schemas.microsoft.com/office/drawing/2014/main" id="{50D84CCF-F434-48A1-B6D5-170C86CBA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529013"/>
            <a:ext cx="3765550" cy="26130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9195" name="Object 11">
            <a:extLst>
              <a:ext uri="{FF2B5EF4-FFF2-40B4-BE49-F238E27FC236}">
                <a16:creationId xmlns:a16="http://schemas.microsoft.com/office/drawing/2014/main" id="{2CFBA4BE-A39A-486B-941A-5B8711CC9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688" y="981075"/>
          <a:ext cx="59547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0" name="公式" r:id="rId8" imgW="2590560" imgH="215640" progId="Equation.3">
                  <p:embed/>
                </p:oleObj>
              </mc:Choice>
              <mc:Fallback>
                <p:oleObj name="公式" r:id="rId8" imgW="259056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981075"/>
                        <a:ext cx="595471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6" name="Object 12">
            <a:extLst>
              <a:ext uri="{FF2B5EF4-FFF2-40B4-BE49-F238E27FC236}">
                <a16:creationId xmlns:a16="http://schemas.microsoft.com/office/drawing/2014/main" id="{3ABA3CB5-F479-4DE9-996D-C7CC07E8B7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0388" y="1784350"/>
          <a:ext cx="314960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1" name="公式" r:id="rId10" imgW="1371600" imgH="698400" progId="Equation.3">
                  <p:embed/>
                </p:oleObj>
              </mc:Choice>
              <mc:Fallback>
                <p:oleObj name="公式" r:id="rId10" imgW="1371600" imgH="698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88" y="1784350"/>
                        <a:ext cx="3149600" cy="160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dbl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7" name="Object 13">
            <a:extLst>
              <a:ext uri="{FF2B5EF4-FFF2-40B4-BE49-F238E27FC236}">
                <a16:creationId xmlns:a16="http://schemas.microsoft.com/office/drawing/2014/main" id="{CD58918F-5941-4D97-B772-CD36C84291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3716338"/>
          <a:ext cx="26558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2" name="公式" r:id="rId12" imgW="1155600" imgH="215640" progId="Equation.3">
                  <p:embed/>
                </p:oleObj>
              </mc:Choice>
              <mc:Fallback>
                <p:oleObj name="公式" r:id="rId12" imgW="115560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716338"/>
                        <a:ext cx="265588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">
            <a:extLst>
              <a:ext uri="{FF2B5EF4-FFF2-40B4-BE49-F238E27FC236}">
                <a16:creationId xmlns:a16="http://schemas.microsoft.com/office/drawing/2014/main" id="{E8B67232-EB01-4B1D-B952-6B382AD26C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7DC9-DAC3-41B5-BA2D-B6496DDAB62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50210" name="Rectangle 2">
            <a:extLst>
              <a:ext uri="{FF2B5EF4-FFF2-40B4-BE49-F238E27FC236}">
                <a16:creationId xmlns:a16="http://schemas.microsoft.com/office/drawing/2014/main" id="{400704BD-7FE4-41EA-8E88-43B64FAC3949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xfrm>
            <a:off x="206375" y="228600"/>
            <a:ext cx="86868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0"/>
              <a:t> </a:t>
            </a:r>
            <a:r>
              <a:rPr lang="zh-CN" altLang="en-US" sz="3200" b="0">
                <a:solidFill>
                  <a:srgbClr val="CC0000"/>
                </a:solidFill>
              </a:rPr>
              <a:t>二、罗尔定理</a:t>
            </a:r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A51DFEA3-E9CD-4E83-A248-86690E49D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295775"/>
            <a:ext cx="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50212" name="Text Box 4">
            <a:extLst>
              <a:ext uri="{FF2B5EF4-FFF2-40B4-BE49-F238E27FC236}">
                <a16:creationId xmlns:a16="http://schemas.microsoft.com/office/drawing/2014/main" id="{D879D681-270D-4F91-B23F-1C6F6FF78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17588"/>
            <a:ext cx="8591550" cy="1576387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费马</a:t>
            </a:r>
            <a:r>
              <a:rPr lang="en-US" altLang="zh-CN">
                <a:solidFill>
                  <a:srgbClr val="CC0000"/>
                </a:solidFill>
                <a:ea typeface="黑体" panose="02010609060101010101" pitchFamily="49" charset="-122"/>
              </a:rPr>
              <a:t>(Fermat)</a:t>
            </a: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引理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000000"/>
                </a:solidFill>
              </a:rPr>
              <a:t>设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为</a:t>
            </a:r>
            <a:r>
              <a:rPr lang="zh-CN" altLang="en-US">
                <a:solidFill>
                  <a:srgbClr val="000000"/>
                </a:solidFill>
              </a:rPr>
              <a:t>函数 </a:t>
            </a:r>
            <a:r>
              <a:rPr lang="en-US" altLang="zh-CN" i="1">
                <a:solidFill>
                  <a:srgbClr val="000000"/>
                </a:solidFill>
              </a:rPr>
              <a:t>f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在开区间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内的</a:t>
            </a:r>
            <a:r>
              <a:rPr lang="zh-CN" altLang="en-US">
                <a:solidFill>
                  <a:srgbClr val="0000FF"/>
                </a:solidFill>
              </a:rPr>
              <a:t>最大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小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值</a:t>
            </a:r>
            <a:r>
              <a:rPr lang="en-US" altLang="zh-CN">
                <a:solidFill>
                  <a:srgbClr val="0000FF"/>
                </a:solidFill>
              </a:rPr>
              <a:t>,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</a:rPr>
              <a:t>若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存在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则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0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0213" name="Text Box 5">
            <a:extLst>
              <a:ext uri="{FF2B5EF4-FFF2-40B4-BE49-F238E27FC236}">
                <a16:creationId xmlns:a16="http://schemas.microsoft.com/office/drawing/2014/main" id="{D127A949-558E-4F8D-BE84-5920E36DB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2700338"/>
            <a:ext cx="148272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zh-CN" altLang="en-US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350214" name="Object 6">
            <a:extLst>
              <a:ext uri="{FF2B5EF4-FFF2-40B4-BE49-F238E27FC236}">
                <a16:creationId xmlns:a16="http://schemas.microsoft.com/office/drawing/2014/main" id="{79CE5A85-A46D-45D4-BE2B-F9D01868B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014788"/>
          <a:ext cx="24320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26" name="公式" r:id="rId3" imgW="1104840" imgH="431640" progId="Equation.3">
                  <p:embed/>
                </p:oleObj>
              </mc:Choice>
              <mc:Fallback>
                <p:oleObj name="公式" r:id="rId3" imgW="11048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14788"/>
                        <a:ext cx="243205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5" name="Object 7">
            <a:extLst>
              <a:ext uri="{FF2B5EF4-FFF2-40B4-BE49-F238E27FC236}">
                <a16:creationId xmlns:a16="http://schemas.microsoft.com/office/drawing/2014/main" id="{4538FC80-87FF-46E0-B1D9-85D7F49543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454650"/>
          <a:ext cx="32670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27" name="公式" r:id="rId5" imgW="1485720" imgH="431640" progId="Equation.3">
                  <p:embed/>
                </p:oleObj>
              </mc:Choice>
              <mc:Fallback>
                <p:oleObj name="公式" r:id="rId5" imgW="14857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54650"/>
                        <a:ext cx="326707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6" name="Object 8">
            <a:extLst>
              <a:ext uri="{FF2B5EF4-FFF2-40B4-BE49-F238E27FC236}">
                <a16:creationId xmlns:a16="http://schemas.microsoft.com/office/drawing/2014/main" id="{082151B4-AFC1-4CBB-8584-0E07AA11CC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2650" y="4881563"/>
          <a:ext cx="21558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28" name="公式" r:id="rId7" imgW="977760" imgH="228600" progId="Equation.3">
                  <p:embed/>
                </p:oleObj>
              </mc:Choice>
              <mc:Fallback>
                <p:oleObj name="公式" r:id="rId7" imgW="9777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4881563"/>
                        <a:ext cx="21558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7" name="Object 9">
            <a:extLst>
              <a:ext uri="{FF2B5EF4-FFF2-40B4-BE49-F238E27FC236}">
                <a16:creationId xmlns:a16="http://schemas.microsoft.com/office/drawing/2014/main" id="{ACE2832E-ABCA-4ECD-8511-9657567AD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170363"/>
          <a:ext cx="15652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29" name="公式" r:id="rId9" imgW="711000" imgH="228600" progId="Equation.3">
                  <p:embed/>
                </p:oleObj>
              </mc:Choice>
              <mc:Fallback>
                <p:oleObj name="公式" r:id="rId9" imgW="711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170363"/>
                        <a:ext cx="15652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9" name="Text Box 11">
            <a:extLst>
              <a:ext uri="{FF2B5EF4-FFF2-40B4-BE49-F238E27FC236}">
                <a16:creationId xmlns:a16="http://schemas.microsoft.com/office/drawing/2014/main" id="{9E03A680-8612-4D08-A788-DE57910B5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2673350"/>
            <a:ext cx="268605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设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为最大值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50220" name="Object 12">
            <a:extLst>
              <a:ext uri="{FF2B5EF4-FFF2-40B4-BE49-F238E27FC236}">
                <a16:creationId xmlns:a16="http://schemas.microsoft.com/office/drawing/2014/main" id="{C2F113CA-90C9-4830-946C-B3163DFB02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088" y="3390900"/>
          <a:ext cx="1955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30" name="公式" r:id="rId11" imgW="888840" imgH="215640" progId="Equation.3">
                  <p:embed/>
                </p:oleObj>
              </mc:Choice>
              <mc:Fallback>
                <p:oleObj name="公式" r:id="rId11" imgW="88884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390900"/>
                        <a:ext cx="19558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1" name="Object 13">
            <a:extLst>
              <a:ext uri="{FF2B5EF4-FFF2-40B4-BE49-F238E27FC236}">
                <a16:creationId xmlns:a16="http://schemas.microsoft.com/office/drawing/2014/main" id="{BEBA5B0E-F65A-438A-AFF4-CAB47CA99D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378200"/>
          <a:ext cx="23780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31" name="公式" r:id="rId13" imgW="1079280" imgH="228600" progId="Equation.3">
                  <p:embed/>
                </p:oleObj>
              </mc:Choice>
              <mc:Fallback>
                <p:oleObj name="公式" r:id="rId13" imgW="107928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378200"/>
                        <a:ext cx="23780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0222" name="Group 14">
            <a:extLst>
              <a:ext uri="{FF2B5EF4-FFF2-40B4-BE49-F238E27FC236}">
                <a16:creationId xmlns:a16="http://schemas.microsoft.com/office/drawing/2014/main" id="{10084301-E060-419D-BF6D-F377482D5CB1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2708275"/>
            <a:ext cx="71437" cy="3744913"/>
            <a:chOff x="3016" y="1706"/>
            <a:chExt cx="45" cy="2359"/>
          </a:xfrm>
        </p:grpSpPr>
        <p:sp>
          <p:nvSpPr>
            <p:cNvPr id="350223" name="Line 15">
              <a:extLst>
                <a:ext uri="{FF2B5EF4-FFF2-40B4-BE49-F238E27FC236}">
                  <a16:creationId xmlns:a16="http://schemas.microsoft.com/office/drawing/2014/main" id="{59F939BF-1959-4FC5-A266-AB450587E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1706"/>
              <a:ext cx="0" cy="2359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0224" name="Line 16">
              <a:extLst>
                <a:ext uri="{FF2B5EF4-FFF2-40B4-BE49-F238E27FC236}">
                  <a16:creationId xmlns:a16="http://schemas.microsoft.com/office/drawing/2014/main" id="{DB809F4D-E52F-4220-B2AD-C981E02F0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1706"/>
              <a:ext cx="0" cy="2359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350225" name="Picture 17">
            <a:extLst>
              <a:ext uri="{FF2B5EF4-FFF2-40B4-BE49-F238E27FC236}">
                <a16:creationId xmlns:a16="http://schemas.microsoft.com/office/drawing/2014/main" id="{F03FACAF-8E9B-42AA-87FB-122051ED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529013"/>
            <a:ext cx="3765550" cy="26130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 animBg="1"/>
      <p:bldP spid="350213" grpId="0" build="p" autoUpdateAnimBg="0"/>
      <p:bldP spid="3502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1">
            <a:extLst>
              <a:ext uri="{FF2B5EF4-FFF2-40B4-BE49-F238E27FC236}">
                <a16:creationId xmlns:a16="http://schemas.microsoft.com/office/drawing/2014/main" id="{B22B72B1-9472-45E7-94C7-4228B06E38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69806-3334-4D45-9E4D-90C59E50229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51234" name="Rectangle 2">
            <a:extLst>
              <a:ext uri="{FF2B5EF4-FFF2-40B4-BE49-F238E27FC236}">
                <a16:creationId xmlns:a16="http://schemas.microsoft.com/office/drawing/2014/main" id="{F3079167-AAEC-43B0-B7CC-9FC5E2ECCA17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xfrm>
            <a:off x="206375" y="228600"/>
            <a:ext cx="86868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0"/>
              <a:t> </a:t>
            </a:r>
            <a:r>
              <a:rPr lang="zh-CN" altLang="en-US" sz="3200" b="0">
                <a:solidFill>
                  <a:srgbClr val="CC0000"/>
                </a:solidFill>
              </a:rPr>
              <a:t>二、罗尔定理</a:t>
            </a: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AC1DAE74-C1D1-4E38-BF41-A2BD19EED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295775"/>
            <a:ext cx="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51236" name="Text Box 4">
            <a:extLst>
              <a:ext uri="{FF2B5EF4-FFF2-40B4-BE49-F238E27FC236}">
                <a16:creationId xmlns:a16="http://schemas.microsoft.com/office/drawing/2014/main" id="{C0E47775-152F-4173-9D01-03ECD2596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2700338"/>
            <a:ext cx="148272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zh-CN" altLang="en-US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351237" name="Object 5">
            <a:extLst>
              <a:ext uri="{FF2B5EF4-FFF2-40B4-BE49-F238E27FC236}">
                <a16:creationId xmlns:a16="http://schemas.microsoft.com/office/drawing/2014/main" id="{14D0ED01-06B6-4884-8BEE-05E11107AB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946400"/>
          <a:ext cx="15382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61" name="公式" r:id="rId3" imgW="698400" imgH="228600" progId="Equation.3">
                  <p:embed/>
                </p:oleObj>
              </mc:Choice>
              <mc:Fallback>
                <p:oleObj name="公式" r:id="rId3" imgW="698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46400"/>
                        <a:ext cx="15382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8" name="Object 6">
            <a:extLst>
              <a:ext uri="{FF2B5EF4-FFF2-40B4-BE49-F238E27FC236}">
                <a16:creationId xmlns:a16="http://schemas.microsoft.com/office/drawing/2014/main" id="{1386507A-773D-4BC3-A74A-D4B87DC068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2789238"/>
          <a:ext cx="24288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62" name="公式" r:id="rId5" imgW="1104840" imgH="431640" progId="Equation.3">
                  <p:embed/>
                </p:oleObj>
              </mc:Choice>
              <mc:Fallback>
                <p:oleObj name="公式" r:id="rId5" imgW="11048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789238"/>
                        <a:ext cx="24288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9" name="Object 7">
            <a:extLst>
              <a:ext uri="{FF2B5EF4-FFF2-40B4-BE49-F238E27FC236}">
                <a16:creationId xmlns:a16="http://schemas.microsoft.com/office/drawing/2014/main" id="{4C04F280-38B8-4F45-AB9B-B5C4C26296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3729038"/>
          <a:ext cx="21558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63" name="公式" r:id="rId7" imgW="977760" imgH="228600" progId="Equation.3">
                  <p:embed/>
                </p:oleObj>
              </mc:Choice>
              <mc:Fallback>
                <p:oleObj name="公式" r:id="rId7" imgW="9777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729038"/>
                        <a:ext cx="21558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0" name="Object 8">
            <a:extLst>
              <a:ext uri="{FF2B5EF4-FFF2-40B4-BE49-F238E27FC236}">
                <a16:creationId xmlns:a16="http://schemas.microsoft.com/office/drawing/2014/main" id="{8C695DED-AB34-4341-897F-CB7DBA52D4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4373563"/>
          <a:ext cx="326707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64" name="公式" r:id="rId9" imgW="1485720" imgH="431640" progId="Equation.3">
                  <p:embed/>
                </p:oleObj>
              </mc:Choice>
              <mc:Fallback>
                <p:oleObj name="公式" r:id="rId9" imgW="148572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373563"/>
                        <a:ext cx="3267075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1" name="Text Box 9">
            <a:extLst>
              <a:ext uri="{FF2B5EF4-FFF2-40B4-BE49-F238E27FC236}">
                <a16:creationId xmlns:a16="http://schemas.microsoft.com/office/drawing/2014/main" id="{77C9BA2E-085E-46EC-B612-DEC30D31A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292725"/>
            <a:ext cx="83502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</a:rPr>
              <a:t>所以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>
                <a:solidFill>
                  <a:schemeClr val="accent2"/>
                </a:solidFill>
                <a:latin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351242" name="Object 10">
            <a:extLst>
              <a:ext uri="{FF2B5EF4-FFF2-40B4-BE49-F238E27FC236}">
                <a16:creationId xmlns:a16="http://schemas.microsoft.com/office/drawing/2014/main" id="{7492DC3B-695E-44E1-94C4-A7A79B8DC8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5373688"/>
          <a:ext cx="1549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65" name="公式" r:id="rId11" imgW="774360" imgH="241200" progId="Equation.3">
                  <p:embed/>
                </p:oleObj>
              </mc:Choice>
              <mc:Fallback>
                <p:oleObj name="公式" r:id="rId11" imgW="77436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373688"/>
                        <a:ext cx="1549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9" name="Text Box 17">
            <a:extLst>
              <a:ext uri="{FF2B5EF4-FFF2-40B4-BE49-F238E27FC236}">
                <a16:creationId xmlns:a16="http://schemas.microsoft.com/office/drawing/2014/main" id="{07B90090-FCF2-4351-B7D2-E57F8025F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868988"/>
            <a:ext cx="416242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为最小值时类似可证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351250" name="Group 18">
            <a:extLst>
              <a:ext uri="{FF2B5EF4-FFF2-40B4-BE49-F238E27FC236}">
                <a16:creationId xmlns:a16="http://schemas.microsoft.com/office/drawing/2014/main" id="{4E99CA68-DFCB-4CD1-93F2-541526FACF1D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2708275"/>
            <a:ext cx="71437" cy="3744913"/>
            <a:chOff x="3016" y="1706"/>
            <a:chExt cx="45" cy="2359"/>
          </a:xfrm>
        </p:grpSpPr>
        <p:sp>
          <p:nvSpPr>
            <p:cNvPr id="351251" name="Line 19">
              <a:extLst>
                <a:ext uri="{FF2B5EF4-FFF2-40B4-BE49-F238E27FC236}">
                  <a16:creationId xmlns:a16="http://schemas.microsoft.com/office/drawing/2014/main" id="{D39AF4B3-B2DC-4E3C-BE21-B81C1A5D6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1706"/>
              <a:ext cx="0" cy="2359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1252" name="Line 20">
              <a:extLst>
                <a:ext uri="{FF2B5EF4-FFF2-40B4-BE49-F238E27FC236}">
                  <a16:creationId xmlns:a16="http://schemas.microsoft.com/office/drawing/2014/main" id="{25C2CAF8-9AB0-4BD7-A696-1A38616F3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1706"/>
              <a:ext cx="0" cy="2359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1253" name="Text Box 21">
            <a:extLst>
              <a:ext uri="{FF2B5EF4-FFF2-40B4-BE49-F238E27FC236}">
                <a16:creationId xmlns:a16="http://schemas.microsoft.com/office/drawing/2014/main" id="{168C99E3-F3EE-4500-A919-C8A49021B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2673350"/>
            <a:ext cx="268605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设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为最大值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51254" name="Text Box 22">
            <a:extLst>
              <a:ext uri="{FF2B5EF4-FFF2-40B4-BE49-F238E27FC236}">
                <a16:creationId xmlns:a16="http://schemas.microsoft.com/office/drawing/2014/main" id="{0FA5CF06-9971-4FB4-B07C-7C85CB568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17588"/>
            <a:ext cx="8591550" cy="1576387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费马</a:t>
            </a:r>
            <a:r>
              <a:rPr lang="en-US" altLang="zh-CN">
                <a:solidFill>
                  <a:srgbClr val="CC0000"/>
                </a:solidFill>
                <a:ea typeface="黑体" panose="02010609060101010101" pitchFamily="49" charset="-122"/>
              </a:rPr>
              <a:t>(Fermat)</a:t>
            </a: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引理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000000"/>
                </a:solidFill>
              </a:rPr>
              <a:t>设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为</a:t>
            </a:r>
            <a:r>
              <a:rPr lang="zh-CN" altLang="en-US">
                <a:solidFill>
                  <a:srgbClr val="000000"/>
                </a:solidFill>
              </a:rPr>
              <a:t>函数 </a:t>
            </a:r>
            <a:r>
              <a:rPr lang="en-US" altLang="zh-CN" i="1">
                <a:solidFill>
                  <a:srgbClr val="000000"/>
                </a:solidFill>
              </a:rPr>
              <a:t>f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在开区间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内的</a:t>
            </a:r>
            <a:r>
              <a:rPr lang="zh-CN" altLang="en-US">
                <a:solidFill>
                  <a:srgbClr val="0000FF"/>
                </a:solidFill>
              </a:rPr>
              <a:t>最大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小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值</a:t>
            </a:r>
            <a:r>
              <a:rPr lang="en-US" altLang="zh-CN">
                <a:solidFill>
                  <a:srgbClr val="0000FF"/>
                </a:solidFill>
              </a:rPr>
              <a:t>,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</a:rPr>
              <a:t>若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存在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则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0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351255" name="Object 23">
            <a:extLst>
              <a:ext uri="{FF2B5EF4-FFF2-40B4-BE49-F238E27FC236}">
                <a16:creationId xmlns:a16="http://schemas.microsoft.com/office/drawing/2014/main" id="{06847E7E-E0D0-410B-856C-5BFE2DE6C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014788"/>
          <a:ext cx="24320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66" name="公式" r:id="rId13" imgW="1104840" imgH="431640" progId="Equation.3">
                  <p:embed/>
                </p:oleObj>
              </mc:Choice>
              <mc:Fallback>
                <p:oleObj name="公式" r:id="rId13" imgW="1104840" imgH="431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14788"/>
                        <a:ext cx="243205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56" name="Object 24">
            <a:extLst>
              <a:ext uri="{FF2B5EF4-FFF2-40B4-BE49-F238E27FC236}">
                <a16:creationId xmlns:a16="http://schemas.microsoft.com/office/drawing/2014/main" id="{E4F64C39-2D7D-45CB-9A14-8380C2F209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454650"/>
          <a:ext cx="32670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67" name="公式" r:id="rId15" imgW="1485720" imgH="431640" progId="Equation.3">
                  <p:embed/>
                </p:oleObj>
              </mc:Choice>
              <mc:Fallback>
                <p:oleObj name="公式" r:id="rId15" imgW="1485720" imgH="431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54650"/>
                        <a:ext cx="326707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57" name="Object 25">
            <a:extLst>
              <a:ext uri="{FF2B5EF4-FFF2-40B4-BE49-F238E27FC236}">
                <a16:creationId xmlns:a16="http://schemas.microsoft.com/office/drawing/2014/main" id="{57EA7241-F9A7-4795-9718-2CBBEC1679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2650" y="4881563"/>
          <a:ext cx="21558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68" name="公式" r:id="rId17" imgW="977760" imgH="228600" progId="Equation.3">
                  <p:embed/>
                </p:oleObj>
              </mc:Choice>
              <mc:Fallback>
                <p:oleObj name="公式" r:id="rId17" imgW="97776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4881563"/>
                        <a:ext cx="21558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58" name="Object 26">
            <a:extLst>
              <a:ext uri="{FF2B5EF4-FFF2-40B4-BE49-F238E27FC236}">
                <a16:creationId xmlns:a16="http://schemas.microsoft.com/office/drawing/2014/main" id="{7E5FC45B-359F-4C9E-A466-301E11941E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170363"/>
          <a:ext cx="15652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69" name="公式" r:id="rId19" imgW="711000" imgH="228600" progId="Equation.3">
                  <p:embed/>
                </p:oleObj>
              </mc:Choice>
              <mc:Fallback>
                <p:oleObj name="公式" r:id="rId19" imgW="71100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170363"/>
                        <a:ext cx="15652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59" name="Object 27">
            <a:extLst>
              <a:ext uri="{FF2B5EF4-FFF2-40B4-BE49-F238E27FC236}">
                <a16:creationId xmlns:a16="http://schemas.microsoft.com/office/drawing/2014/main" id="{206E8509-263A-437F-BC5B-6B9DE4E97F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088" y="3390900"/>
          <a:ext cx="1955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70" name="公式" r:id="rId21" imgW="888840" imgH="215640" progId="Equation.3">
                  <p:embed/>
                </p:oleObj>
              </mc:Choice>
              <mc:Fallback>
                <p:oleObj name="公式" r:id="rId21" imgW="888840" imgH="215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390900"/>
                        <a:ext cx="19558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60" name="Object 28">
            <a:extLst>
              <a:ext uri="{FF2B5EF4-FFF2-40B4-BE49-F238E27FC236}">
                <a16:creationId xmlns:a16="http://schemas.microsoft.com/office/drawing/2014/main" id="{603E440F-5EC9-442B-84B7-0E629E0AE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378200"/>
          <a:ext cx="23780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71" name="公式" r:id="rId23" imgW="1079280" imgH="228600" progId="Equation.3">
                  <p:embed/>
                </p:oleObj>
              </mc:Choice>
              <mc:Fallback>
                <p:oleObj name="公式" r:id="rId23" imgW="107928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378200"/>
                        <a:ext cx="23780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1" grpId="0" build="p" autoUpdateAnimBg="0"/>
      <p:bldP spid="3512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">
            <a:extLst>
              <a:ext uri="{FF2B5EF4-FFF2-40B4-BE49-F238E27FC236}">
                <a16:creationId xmlns:a16="http://schemas.microsoft.com/office/drawing/2014/main" id="{3E6DE6DE-C09B-4A4F-AB08-3D001A78E1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32536-41BB-4E8B-8F23-C302D05B9FC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659C9592-1225-406B-9AB0-669FDA83A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295775"/>
            <a:ext cx="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52259" name="Text Box 3">
            <a:extLst>
              <a:ext uri="{FF2B5EF4-FFF2-40B4-BE49-F238E27FC236}">
                <a16:creationId xmlns:a16="http://schemas.microsoft.com/office/drawing/2014/main" id="{D5218D6A-9600-46EE-B032-2A16574A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3563938"/>
            <a:ext cx="15541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52260" name="Object 4">
            <a:extLst>
              <a:ext uri="{FF2B5EF4-FFF2-40B4-BE49-F238E27FC236}">
                <a16:creationId xmlns:a16="http://schemas.microsoft.com/office/drawing/2014/main" id="{60EC767E-F21C-4B65-A195-02A809C632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" y="4149725"/>
          <a:ext cx="39735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2" name="公式" r:id="rId3" imgW="1803240" imgH="215640" progId="Equation.3">
                  <p:embed/>
                </p:oleObj>
              </mc:Choice>
              <mc:Fallback>
                <p:oleObj name="公式" r:id="rId3" imgW="180324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149725"/>
                        <a:ext cx="39735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1" name="Object 5">
            <a:extLst>
              <a:ext uri="{FF2B5EF4-FFF2-40B4-BE49-F238E27FC236}">
                <a16:creationId xmlns:a16="http://schemas.microsoft.com/office/drawing/2014/main" id="{58CE959D-9801-48A9-A8EE-E04AFB78E0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724400"/>
          <a:ext cx="18764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3" name="公式" r:id="rId5" imgW="850680" imgH="215640" progId="Equation.3">
                  <p:embed/>
                </p:oleObj>
              </mc:Choice>
              <mc:Fallback>
                <p:oleObj name="公式" r:id="rId5" imgW="85068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724400"/>
                        <a:ext cx="18764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2" name="Object 6">
            <a:extLst>
              <a:ext uri="{FF2B5EF4-FFF2-40B4-BE49-F238E27FC236}">
                <a16:creationId xmlns:a16="http://schemas.microsoft.com/office/drawing/2014/main" id="{B5F26B7A-5AA1-444C-8B22-7E09E3759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4724400"/>
          <a:ext cx="187483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4" name="公式" r:id="rId7" imgW="850680" imgH="215640" progId="Equation.3">
                  <p:embed/>
                </p:oleObj>
              </mc:Choice>
              <mc:Fallback>
                <p:oleObj name="公式" r:id="rId7" imgW="85068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724400"/>
                        <a:ext cx="1874837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3" name="Object 7">
            <a:extLst>
              <a:ext uri="{FF2B5EF4-FFF2-40B4-BE49-F238E27FC236}">
                <a16:creationId xmlns:a16="http://schemas.microsoft.com/office/drawing/2014/main" id="{30480687-AEE7-4408-B19E-D3E4FD888C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138" y="5300663"/>
          <a:ext cx="243998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5" name="公式" r:id="rId9" imgW="1104840" imgH="215640" progId="Equation.3">
                  <p:embed/>
                </p:oleObj>
              </mc:Choice>
              <mc:Fallback>
                <p:oleObj name="公式" r:id="rId9" imgW="110484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5300663"/>
                        <a:ext cx="243998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4" name="Object 8">
            <a:extLst>
              <a:ext uri="{FF2B5EF4-FFF2-40B4-BE49-F238E27FC236}">
                <a16:creationId xmlns:a16="http://schemas.microsoft.com/office/drawing/2014/main" id="{07A5218D-CA5D-4EF3-911B-4F4C85949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7800" y="5359400"/>
          <a:ext cx="16811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6" name="公式" r:id="rId11" imgW="761760" imgH="203040" progId="Equation.3">
                  <p:embed/>
                </p:oleObj>
              </mc:Choice>
              <mc:Fallback>
                <p:oleObj name="公式" r:id="rId11" imgW="76176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5359400"/>
                        <a:ext cx="16811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5" name="Object 9">
            <a:extLst>
              <a:ext uri="{FF2B5EF4-FFF2-40B4-BE49-F238E27FC236}">
                <a16:creationId xmlns:a16="http://schemas.microsoft.com/office/drawing/2014/main" id="{6C9BAA1A-6BC6-467D-9E62-6EFA61278C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876925"/>
          <a:ext cx="19621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7" name="公式" r:id="rId13" imgW="888840" imgH="215640" progId="Equation.3">
                  <p:embed/>
                </p:oleObj>
              </mc:Choice>
              <mc:Fallback>
                <p:oleObj name="公式" r:id="rId13" imgW="88884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876925"/>
                        <a:ext cx="19621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6" name="Text Box 10">
            <a:extLst>
              <a:ext uri="{FF2B5EF4-FFF2-40B4-BE49-F238E27FC236}">
                <a16:creationId xmlns:a16="http://schemas.microsoft.com/office/drawing/2014/main" id="{6B780E61-91C1-4339-A92C-71EF84281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3375"/>
            <a:ext cx="8664575" cy="31146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罗尔</a:t>
            </a:r>
            <a:r>
              <a:rPr lang="en-US" altLang="zh-CN">
                <a:solidFill>
                  <a:srgbClr val="CC0000"/>
                </a:solidFill>
                <a:ea typeface="黑体" panose="02010609060101010101" pitchFamily="49" charset="-122"/>
              </a:rPr>
              <a:t>(Rolle)</a:t>
            </a: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定理    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        </a:t>
            </a:r>
            <a:r>
              <a:rPr lang="zh-CN" altLang="en-US">
                <a:solidFill>
                  <a:srgbClr val="000000"/>
                </a:solidFill>
              </a:rPr>
              <a:t>如果函数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>
                <a:solidFill>
                  <a:srgbClr val="000000"/>
                </a:solidFill>
              </a:rPr>
              <a:t>满足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在闭区间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[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]</a:t>
            </a:r>
            <a:r>
              <a:rPr lang="zh-CN" altLang="en-US">
                <a:solidFill>
                  <a:srgbClr val="000000"/>
                </a:solidFill>
              </a:rPr>
              <a:t>上连续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;  </a:t>
            </a:r>
          </a:p>
          <a:p>
            <a:pPr algn="l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(2)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在开区间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内可导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;  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>
                <a:ea typeface="宋体" panose="02010600030101010101" pitchFamily="2" charset="-122"/>
              </a:rPr>
              <a:t>(3)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 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那么在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内至少存在一点 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>
                <a:solidFill>
                  <a:srgbClr val="000000"/>
                </a:solidFill>
              </a:rPr>
              <a:t>使得 </a:t>
            </a:r>
            <a:r>
              <a:rPr lang="en-US" altLang="zh-CN" i="1">
                <a:solidFill>
                  <a:srgbClr val="CC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CC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)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352267" name="Picture 11">
            <a:extLst>
              <a:ext uri="{FF2B5EF4-FFF2-40B4-BE49-F238E27FC236}">
                <a16:creationId xmlns:a16="http://schemas.microsoft.com/office/drawing/2014/main" id="{72F6FDE2-2467-4608-967F-EA9FFDF2B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840163"/>
            <a:ext cx="3765550" cy="26130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2268" name="Object 12">
            <a:extLst>
              <a:ext uri="{FF2B5EF4-FFF2-40B4-BE49-F238E27FC236}">
                <a16:creationId xmlns:a16="http://schemas.microsoft.com/office/drawing/2014/main" id="{A4B22A8C-2210-4582-B4F8-1C1685A028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6563" y="3644900"/>
          <a:ext cx="26955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8" name="公式" r:id="rId16" imgW="1218960" imgH="215640" progId="Equation.3">
                  <p:embed/>
                </p:oleObj>
              </mc:Choice>
              <mc:Fallback>
                <p:oleObj name="公式" r:id="rId16" imgW="121896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3644900"/>
                        <a:ext cx="26955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0" name="Object 14">
            <a:extLst>
              <a:ext uri="{FF2B5EF4-FFF2-40B4-BE49-F238E27FC236}">
                <a16:creationId xmlns:a16="http://schemas.microsoft.com/office/drawing/2014/main" id="{1528670D-EBF5-42C1-88BE-49F77A0B1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876925"/>
          <a:ext cx="19177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9" name="公式" r:id="rId18" imgW="863280" imgH="215640" progId="Equation.3">
                  <p:embed/>
                </p:oleObj>
              </mc:Choice>
              <mc:Fallback>
                <p:oleObj name="公式" r:id="rId18" imgW="86328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876925"/>
                        <a:ext cx="19177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71" name="Line 15">
            <a:extLst>
              <a:ext uri="{FF2B5EF4-FFF2-40B4-BE49-F238E27FC236}">
                <a16:creationId xmlns:a16="http://schemas.microsoft.com/office/drawing/2014/main" id="{DE0A1B69-3D96-413E-8DFC-8C704C5F9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3644900"/>
            <a:ext cx="0" cy="2808288"/>
          </a:xfrm>
          <a:prstGeom prst="line">
            <a:avLst/>
          </a:prstGeom>
          <a:noFill/>
          <a:ln w="76200" cmpd="dbl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2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2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2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2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2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2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5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/>
      <p:bldP spid="352266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1">
            <a:extLst>
              <a:ext uri="{FF2B5EF4-FFF2-40B4-BE49-F238E27FC236}">
                <a16:creationId xmlns:a16="http://schemas.microsoft.com/office/drawing/2014/main" id="{A733342B-9431-419F-BA9D-F0C214443A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C650F-D738-4C49-9465-DB4A2915C8B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53282" name="Rectangle 2">
            <a:extLst>
              <a:ext uri="{FF2B5EF4-FFF2-40B4-BE49-F238E27FC236}">
                <a16:creationId xmlns:a16="http://schemas.microsoft.com/office/drawing/2014/main" id="{D077093B-F049-41CA-B1A0-DA4B376AA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295775"/>
            <a:ext cx="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endParaRPr lang="zh-CN" altLang="zh-CN" sz="2400">
              <a:ea typeface="宋体" panose="02010600030101010101" pitchFamily="2" charset="-122"/>
            </a:endParaRPr>
          </a:p>
        </p:txBody>
      </p:sp>
      <p:graphicFrame>
        <p:nvGraphicFramePr>
          <p:cNvPr id="353284" name="Object 4">
            <a:extLst>
              <a:ext uri="{FF2B5EF4-FFF2-40B4-BE49-F238E27FC236}">
                <a16:creationId xmlns:a16="http://schemas.microsoft.com/office/drawing/2014/main" id="{C0D61820-F78D-4865-9486-0F11F61801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3450" y="4178300"/>
          <a:ext cx="43227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11" name="公式" r:id="rId3" imgW="1955520" imgH="215640" progId="Equation.3">
                  <p:embed/>
                </p:oleObj>
              </mc:Choice>
              <mc:Fallback>
                <p:oleObj name="公式" r:id="rId3" imgW="19555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4178300"/>
                        <a:ext cx="43227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5" name="Object 5">
            <a:extLst>
              <a:ext uri="{FF2B5EF4-FFF2-40B4-BE49-F238E27FC236}">
                <a16:creationId xmlns:a16="http://schemas.microsoft.com/office/drawing/2014/main" id="{E0D78373-5181-47D5-8F4E-0D7573772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8150" y="4797425"/>
          <a:ext cx="18240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12" name="公式" r:id="rId5" imgW="825480" imgH="215640" progId="Equation.3">
                  <p:embed/>
                </p:oleObj>
              </mc:Choice>
              <mc:Fallback>
                <p:oleObj name="公式" r:id="rId5" imgW="82548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4797425"/>
                        <a:ext cx="182403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6" name="Object 6">
            <a:extLst>
              <a:ext uri="{FF2B5EF4-FFF2-40B4-BE49-F238E27FC236}">
                <a16:creationId xmlns:a16="http://schemas.microsoft.com/office/drawing/2014/main" id="{8C3ED5CD-A877-4173-8EA8-E8900F2AB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3938" y="5876925"/>
          <a:ext cx="36988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13" name="公式" r:id="rId7" imgW="1676160" imgH="215640" progId="Equation.3">
                  <p:embed/>
                </p:oleObj>
              </mc:Choice>
              <mc:Fallback>
                <p:oleObj name="公式" r:id="rId7" imgW="167616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5876925"/>
                        <a:ext cx="36988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7" name="Text Box 7">
            <a:extLst>
              <a:ext uri="{FF2B5EF4-FFF2-40B4-BE49-F238E27FC236}">
                <a16:creationId xmlns:a16="http://schemas.microsoft.com/office/drawing/2014/main" id="{2ECF6822-0830-4A52-8E12-A3A68A8C3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3375"/>
            <a:ext cx="8664575" cy="31146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罗尔</a:t>
            </a:r>
            <a:r>
              <a:rPr lang="en-US" altLang="zh-CN">
                <a:solidFill>
                  <a:srgbClr val="CC0000"/>
                </a:solidFill>
                <a:ea typeface="黑体" panose="02010609060101010101" pitchFamily="49" charset="-122"/>
              </a:rPr>
              <a:t>(Rolle)</a:t>
            </a: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定理    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        </a:t>
            </a:r>
            <a:r>
              <a:rPr lang="zh-CN" altLang="en-US">
                <a:solidFill>
                  <a:srgbClr val="000000"/>
                </a:solidFill>
              </a:rPr>
              <a:t>如果函数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>
                <a:solidFill>
                  <a:srgbClr val="000000"/>
                </a:solidFill>
              </a:rPr>
              <a:t>满足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在闭区间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[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]</a:t>
            </a:r>
            <a:r>
              <a:rPr lang="zh-CN" altLang="en-US">
                <a:solidFill>
                  <a:srgbClr val="000000"/>
                </a:solidFill>
              </a:rPr>
              <a:t>上连续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;  </a:t>
            </a:r>
          </a:p>
          <a:p>
            <a:pPr algn="l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(2)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在开区间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内可导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;  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>
                <a:ea typeface="宋体" panose="02010600030101010101" pitchFamily="2" charset="-122"/>
              </a:rPr>
              <a:t>(3)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 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那么在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内至少存在一点 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>
                <a:solidFill>
                  <a:srgbClr val="000000"/>
                </a:solidFill>
              </a:rPr>
              <a:t>使得 </a:t>
            </a:r>
            <a:r>
              <a:rPr lang="en-US" altLang="zh-CN" i="1">
                <a:solidFill>
                  <a:srgbClr val="CC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CC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)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353288" name="Object 8">
            <a:extLst>
              <a:ext uri="{FF2B5EF4-FFF2-40B4-BE49-F238E27FC236}">
                <a16:creationId xmlns:a16="http://schemas.microsoft.com/office/drawing/2014/main" id="{B102A54F-3C03-43E7-8804-D39BA5586B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4797425"/>
          <a:ext cx="19113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14" name="公式" r:id="rId9" imgW="863280" imgH="215640" progId="Equation.3">
                  <p:embed/>
                </p:oleObj>
              </mc:Choice>
              <mc:Fallback>
                <p:oleObj name="公式" r:id="rId9" imgW="86328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797425"/>
                        <a:ext cx="19113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7" name="Object 17">
            <a:extLst>
              <a:ext uri="{FF2B5EF4-FFF2-40B4-BE49-F238E27FC236}">
                <a16:creationId xmlns:a16="http://schemas.microsoft.com/office/drawing/2014/main" id="{49658CC6-6E1F-4FDE-BAEB-1437D13A24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2413" y="3632200"/>
          <a:ext cx="19034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15" name="公式" r:id="rId11" imgW="863280" imgH="215640" progId="Equation.3">
                  <p:embed/>
                </p:oleObj>
              </mc:Choice>
              <mc:Fallback>
                <p:oleObj name="公式" r:id="rId11" imgW="863280" imgH="215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413" y="3632200"/>
                        <a:ext cx="19034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9" name="Object 19">
            <a:extLst>
              <a:ext uri="{FF2B5EF4-FFF2-40B4-BE49-F238E27FC236}">
                <a16:creationId xmlns:a16="http://schemas.microsoft.com/office/drawing/2014/main" id="{3F3A5A18-16CA-4E50-B63A-CF321493F9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9163" y="3600450"/>
          <a:ext cx="18081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16" name="公式" r:id="rId13" imgW="812520" imgH="215640" progId="Equation.3">
                  <p:embed/>
                </p:oleObj>
              </mc:Choice>
              <mc:Fallback>
                <p:oleObj name="公式" r:id="rId13" imgW="81252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3600450"/>
                        <a:ext cx="18081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00" name="Object 20">
            <a:extLst>
              <a:ext uri="{FF2B5EF4-FFF2-40B4-BE49-F238E27FC236}">
                <a16:creationId xmlns:a16="http://schemas.microsoft.com/office/drawing/2014/main" id="{6542B3BC-4559-471A-A456-7C41722A49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5373688"/>
          <a:ext cx="13096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17" name="公式" r:id="rId15" imgW="723600" imgH="241200" progId="Equation.3">
                  <p:embed/>
                </p:oleObj>
              </mc:Choice>
              <mc:Fallback>
                <p:oleObj name="公式" r:id="rId15" imgW="723600" imgH="241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373688"/>
                        <a:ext cx="13096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301" name="Text Box 21">
            <a:extLst>
              <a:ext uri="{FF2B5EF4-FFF2-40B4-BE49-F238E27FC236}">
                <a16:creationId xmlns:a16="http://schemas.microsoft.com/office/drawing/2014/main" id="{E554722F-C662-46D3-9DEC-5E8F2D4F3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3563938"/>
            <a:ext cx="15541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53302" name="Object 22">
            <a:extLst>
              <a:ext uri="{FF2B5EF4-FFF2-40B4-BE49-F238E27FC236}">
                <a16:creationId xmlns:a16="http://schemas.microsoft.com/office/drawing/2014/main" id="{3A8806F7-F8FB-4D78-8862-FB6F83F6BC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" y="4149725"/>
          <a:ext cx="39735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18" name="公式" r:id="rId17" imgW="1803240" imgH="215640" progId="Equation.3">
                  <p:embed/>
                </p:oleObj>
              </mc:Choice>
              <mc:Fallback>
                <p:oleObj name="公式" r:id="rId17" imgW="1803240" imgH="215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149725"/>
                        <a:ext cx="39735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03" name="Object 23">
            <a:extLst>
              <a:ext uri="{FF2B5EF4-FFF2-40B4-BE49-F238E27FC236}">
                <a16:creationId xmlns:a16="http://schemas.microsoft.com/office/drawing/2014/main" id="{23C260D6-CC90-4A93-8545-0FEAF6EB78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724400"/>
          <a:ext cx="18764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19" name="公式" r:id="rId19" imgW="850680" imgH="215640" progId="Equation.3">
                  <p:embed/>
                </p:oleObj>
              </mc:Choice>
              <mc:Fallback>
                <p:oleObj name="公式" r:id="rId19" imgW="85068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724400"/>
                        <a:ext cx="18764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04" name="Object 24">
            <a:extLst>
              <a:ext uri="{FF2B5EF4-FFF2-40B4-BE49-F238E27FC236}">
                <a16:creationId xmlns:a16="http://schemas.microsoft.com/office/drawing/2014/main" id="{49317AF3-378E-46CC-8956-8C6C61D8F9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4724400"/>
          <a:ext cx="187483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20" name="公式" r:id="rId21" imgW="850680" imgH="215640" progId="Equation.3">
                  <p:embed/>
                </p:oleObj>
              </mc:Choice>
              <mc:Fallback>
                <p:oleObj name="公式" r:id="rId21" imgW="850680" imgH="215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724400"/>
                        <a:ext cx="1874837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05" name="Object 25">
            <a:extLst>
              <a:ext uri="{FF2B5EF4-FFF2-40B4-BE49-F238E27FC236}">
                <a16:creationId xmlns:a16="http://schemas.microsoft.com/office/drawing/2014/main" id="{404A8E37-54CC-4567-9402-E604F43676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138" y="5300663"/>
          <a:ext cx="243998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21" name="公式" r:id="rId23" imgW="1104840" imgH="215640" progId="Equation.3">
                  <p:embed/>
                </p:oleObj>
              </mc:Choice>
              <mc:Fallback>
                <p:oleObj name="公式" r:id="rId23" imgW="1104840" imgH="215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5300663"/>
                        <a:ext cx="243998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06" name="Object 26">
            <a:extLst>
              <a:ext uri="{FF2B5EF4-FFF2-40B4-BE49-F238E27FC236}">
                <a16:creationId xmlns:a16="http://schemas.microsoft.com/office/drawing/2014/main" id="{C3088C78-FC82-44D6-9ABE-BAB747B18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7800" y="5359400"/>
          <a:ext cx="16811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22" name="公式" r:id="rId25" imgW="761760" imgH="203040" progId="Equation.3">
                  <p:embed/>
                </p:oleObj>
              </mc:Choice>
              <mc:Fallback>
                <p:oleObj name="公式" r:id="rId25" imgW="761760" imgH="2030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5359400"/>
                        <a:ext cx="16811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07" name="Object 27">
            <a:extLst>
              <a:ext uri="{FF2B5EF4-FFF2-40B4-BE49-F238E27FC236}">
                <a16:creationId xmlns:a16="http://schemas.microsoft.com/office/drawing/2014/main" id="{4FE05673-45F6-4B21-A3E0-9AE4B19C50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876925"/>
          <a:ext cx="19621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23" name="公式" r:id="rId27" imgW="888840" imgH="215640" progId="Equation.3">
                  <p:embed/>
                </p:oleObj>
              </mc:Choice>
              <mc:Fallback>
                <p:oleObj name="公式" r:id="rId27" imgW="888840" imgH="215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876925"/>
                        <a:ext cx="19621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08" name="Object 28">
            <a:extLst>
              <a:ext uri="{FF2B5EF4-FFF2-40B4-BE49-F238E27FC236}">
                <a16:creationId xmlns:a16="http://schemas.microsoft.com/office/drawing/2014/main" id="{82EA4DB7-3624-4479-834A-F6B4FAE799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6563" y="3644900"/>
          <a:ext cx="26955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24" name="公式" r:id="rId29" imgW="1218960" imgH="215640" progId="Equation.3">
                  <p:embed/>
                </p:oleObj>
              </mc:Choice>
              <mc:Fallback>
                <p:oleObj name="公式" r:id="rId29" imgW="1218960" imgH="215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3644900"/>
                        <a:ext cx="26955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309" name="Line 29">
            <a:extLst>
              <a:ext uri="{FF2B5EF4-FFF2-40B4-BE49-F238E27FC236}">
                <a16:creationId xmlns:a16="http://schemas.microsoft.com/office/drawing/2014/main" id="{627E0DCC-C248-422D-8D32-687EE0A54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3644900"/>
            <a:ext cx="0" cy="2808288"/>
          </a:xfrm>
          <a:prstGeom prst="line">
            <a:avLst/>
          </a:prstGeom>
          <a:noFill/>
          <a:ln w="76200" cmpd="dbl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353310" name="Object 30">
            <a:extLst>
              <a:ext uri="{FF2B5EF4-FFF2-40B4-BE49-F238E27FC236}">
                <a16:creationId xmlns:a16="http://schemas.microsoft.com/office/drawing/2014/main" id="{A921AA1B-A8FF-4370-9DDD-BC66F0348D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876925"/>
          <a:ext cx="19177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25" name="公式" r:id="rId31" imgW="863280" imgH="215640" progId="Equation.3">
                  <p:embed/>
                </p:oleObj>
              </mc:Choice>
              <mc:Fallback>
                <p:oleObj name="公式" r:id="rId31" imgW="863280" imgH="215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876925"/>
                        <a:ext cx="19177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DBEB08E5-B25D-4FF2-8460-025C9E4BF3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94E31-1F3C-4358-858E-4403FF12662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54306" name="Rectangle 2">
            <a:extLst>
              <a:ext uri="{FF2B5EF4-FFF2-40B4-BE49-F238E27FC236}">
                <a16:creationId xmlns:a16="http://schemas.microsoft.com/office/drawing/2014/main" id="{7347A4C3-FF08-4D5F-B524-74734F32F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295775"/>
            <a:ext cx="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54307" name="Text Box 3">
            <a:extLst>
              <a:ext uri="{FF2B5EF4-FFF2-40B4-BE49-F238E27FC236}">
                <a16:creationId xmlns:a16="http://schemas.microsoft.com/office/drawing/2014/main" id="{001F820A-6FFB-4CE2-93B2-53E3D0BB6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73463"/>
            <a:ext cx="8686800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应注意的问题：</a:t>
            </a:r>
          </a:p>
          <a:p>
            <a:pPr algn="just">
              <a:lnSpc>
                <a:spcPct val="110000"/>
              </a:lnSpc>
            </a:pP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000000"/>
                </a:solidFill>
              </a:rPr>
              <a:t>如果定理的三个条件有一个不满足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</a:rPr>
              <a:t>则定理的结论有可能不成立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sym typeface="Symbol" panose="05050102010706020507" pitchFamily="18" charset="2"/>
              </a:rPr>
              <a:t>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</a:rPr>
              <a:t> </a:t>
            </a:r>
          </a:p>
        </p:txBody>
      </p:sp>
      <p:sp>
        <p:nvSpPr>
          <p:cNvPr id="354308" name="Text Box 4">
            <a:extLst>
              <a:ext uri="{FF2B5EF4-FFF2-40B4-BE49-F238E27FC236}">
                <a16:creationId xmlns:a16="http://schemas.microsoft.com/office/drawing/2014/main" id="{D9592C13-C8C2-424E-A96A-86B249189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3375"/>
            <a:ext cx="8664575" cy="31146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罗尔</a:t>
            </a:r>
            <a:r>
              <a:rPr lang="en-US" altLang="zh-CN">
                <a:solidFill>
                  <a:srgbClr val="CC0000"/>
                </a:solidFill>
                <a:ea typeface="黑体" panose="02010609060101010101" pitchFamily="49" charset="-122"/>
              </a:rPr>
              <a:t>(Rolle)</a:t>
            </a: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定理    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        </a:t>
            </a:r>
            <a:r>
              <a:rPr lang="zh-CN" altLang="en-US">
                <a:solidFill>
                  <a:srgbClr val="000000"/>
                </a:solidFill>
              </a:rPr>
              <a:t>如果函数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>
                <a:solidFill>
                  <a:srgbClr val="000000"/>
                </a:solidFill>
              </a:rPr>
              <a:t>满足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在闭区间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[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]</a:t>
            </a:r>
            <a:r>
              <a:rPr lang="zh-CN" altLang="en-US">
                <a:solidFill>
                  <a:srgbClr val="000000"/>
                </a:solidFill>
              </a:rPr>
              <a:t>上连续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;  </a:t>
            </a:r>
          </a:p>
          <a:p>
            <a:pPr algn="l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(2)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在开区间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内可导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;  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>
                <a:ea typeface="宋体" panose="02010600030101010101" pitchFamily="2" charset="-122"/>
              </a:rPr>
              <a:t>(3)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 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那么在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内至少存在一点 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>
                <a:solidFill>
                  <a:srgbClr val="000000"/>
                </a:solidFill>
              </a:rPr>
              <a:t>使得 </a:t>
            </a:r>
            <a:r>
              <a:rPr lang="en-US" altLang="zh-CN" i="1">
                <a:solidFill>
                  <a:srgbClr val="CC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CC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)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93CFA9CD-420C-4AA5-ACB6-D22ECB2DCF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57F3D-E881-46CF-91E8-CEC5F7148CA8}" type="slidenum">
              <a:rPr lang="en-US" altLang="zh-CN"/>
              <a:pPr/>
              <a:t>9</a:t>
            </a:fld>
            <a:endParaRPr lang="en-US" altLang="zh-CN"/>
          </a:p>
        </p:txBody>
      </p:sp>
      <p:pic>
        <p:nvPicPr>
          <p:cNvPr id="355330" name="Picture 2">
            <a:extLst>
              <a:ext uri="{FF2B5EF4-FFF2-40B4-BE49-F238E27FC236}">
                <a16:creationId xmlns:a16="http://schemas.microsoft.com/office/drawing/2014/main" id="{2A4CA844-B4F2-4063-949C-816594D1B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3594100"/>
            <a:ext cx="3722687" cy="28829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5331" name="Picture 3">
            <a:extLst>
              <a:ext uri="{FF2B5EF4-FFF2-40B4-BE49-F238E27FC236}">
                <a16:creationId xmlns:a16="http://schemas.microsoft.com/office/drawing/2014/main" id="{8F9678F6-2731-4267-BE82-CD51924CA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3594100"/>
            <a:ext cx="3722687" cy="28829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5332" name="Picture 4">
            <a:extLst>
              <a:ext uri="{FF2B5EF4-FFF2-40B4-BE49-F238E27FC236}">
                <a16:creationId xmlns:a16="http://schemas.microsoft.com/office/drawing/2014/main" id="{51006BD7-C42C-48AC-81CD-71E16C4C9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6"/>
          <a:stretch>
            <a:fillRect/>
          </a:stretch>
        </p:blipFill>
        <p:spPr bwMode="auto">
          <a:xfrm>
            <a:off x="2709863" y="3594100"/>
            <a:ext cx="3722687" cy="28829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5333" name="Text Box 5">
            <a:extLst>
              <a:ext uri="{FF2B5EF4-FFF2-40B4-BE49-F238E27FC236}">
                <a16:creationId xmlns:a16="http://schemas.microsoft.com/office/drawing/2014/main" id="{CE658F15-F7F3-4D23-9D94-237A136D9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3375"/>
            <a:ext cx="8664575" cy="31146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罗尔</a:t>
            </a:r>
            <a:r>
              <a:rPr lang="en-US" altLang="zh-CN">
                <a:solidFill>
                  <a:srgbClr val="CC0000"/>
                </a:solidFill>
                <a:ea typeface="黑体" panose="02010609060101010101" pitchFamily="49" charset="-122"/>
              </a:rPr>
              <a:t>(Rolle)</a:t>
            </a: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定理    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        </a:t>
            </a:r>
            <a:r>
              <a:rPr lang="zh-CN" altLang="en-US">
                <a:solidFill>
                  <a:srgbClr val="000000"/>
                </a:solidFill>
              </a:rPr>
              <a:t>如果函数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>
                <a:solidFill>
                  <a:srgbClr val="000000"/>
                </a:solidFill>
              </a:rPr>
              <a:t>满足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在闭区间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[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]</a:t>
            </a:r>
            <a:r>
              <a:rPr lang="zh-CN" altLang="en-US">
                <a:solidFill>
                  <a:srgbClr val="000000"/>
                </a:solidFill>
              </a:rPr>
              <a:t>上连续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;  </a:t>
            </a:r>
          </a:p>
          <a:p>
            <a:pPr algn="l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(2)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在开区间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内可导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;  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>
                <a:ea typeface="宋体" panose="02010600030101010101" pitchFamily="2" charset="-122"/>
              </a:rPr>
              <a:t>(3)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 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那么在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内至少存在一点 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>
                <a:solidFill>
                  <a:srgbClr val="000000"/>
                </a:solidFill>
              </a:rPr>
              <a:t>使得 </a:t>
            </a:r>
            <a:r>
              <a:rPr lang="en-US" altLang="zh-CN" i="1">
                <a:solidFill>
                  <a:srgbClr val="CC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CC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)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课件模板">
  <a:themeElements>
    <a:clrScheme name="课件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课件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课件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件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D:\高等数学电子教案\习题课模板.pot</Template>
  <TotalTime>4046</TotalTime>
  <Words>1937</Words>
  <Application>Microsoft Office PowerPoint</Application>
  <PresentationFormat>全屏显示(4:3)</PresentationFormat>
  <Paragraphs>185</Paragraphs>
  <Slides>23</Slides>
  <Notes>0</Notes>
  <HiddenSlides>0</HiddenSlides>
  <MMClips>0</MMClips>
  <ScaleCrop>false</ScaleCrop>
  <HeadingPairs>
    <vt:vector size="10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  <vt:variant>
        <vt:lpstr>自定义放映</vt:lpstr>
      </vt:variant>
      <vt:variant>
        <vt:i4>3</vt:i4>
      </vt:variant>
    </vt:vector>
  </HeadingPairs>
  <TitlesOfParts>
    <vt:vector size="38" baseType="lpstr">
      <vt:lpstr>Times New Roman</vt:lpstr>
      <vt:lpstr>华文中宋</vt:lpstr>
      <vt:lpstr>黑体</vt:lpstr>
      <vt:lpstr>MS Outlook</vt:lpstr>
      <vt:lpstr>华文细黑</vt:lpstr>
      <vt:lpstr>Tahoma</vt:lpstr>
      <vt:lpstr>宋体</vt:lpstr>
      <vt:lpstr>Symbol</vt:lpstr>
      <vt:lpstr>Wingdings</vt:lpstr>
      <vt:lpstr>课件模板</vt:lpstr>
      <vt:lpstr>Microsoft 公式 3.0</vt:lpstr>
      <vt:lpstr>MathType 6.0 Equation</vt:lpstr>
      <vt:lpstr>微分中值定理</vt:lpstr>
      <vt:lpstr>PowerPoint 演示文稿</vt:lpstr>
      <vt:lpstr>PowerPoint 演示文稿</vt:lpstr>
      <vt:lpstr> 二、罗尔定理</vt:lpstr>
      <vt:lpstr> 二、罗尔定理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  <vt:lpstr>自定义放映 2</vt:lpstr>
      <vt:lpstr>自定义放映 3</vt:lpstr>
    </vt:vector>
  </TitlesOfParts>
  <Company>广州大学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3-1 微分中值定理</dc:title>
  <dc:creator>DXCH</dc:creator>
  <cp:lastModifiedBy>谢金宏</cp:lastModifiedBy>
  <cp:revision>589</cp:revision>
  <cp:lastPrinted>1999-09-15T08:06:35Z</cp:lastPrinted>
  <dcterms:created xsi:type="dcterms:W3CDTF">1997-01-23T06:06:41Z</dcterms:created>
  <dcterms:modified xsi:type="dcterms:W3CDTF">2017-11-04T13:45:41Z</dcterms:modified>
</cp:coreProperties>
</file>