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4" r:id="rId3"/>
    <p:sldId id="260" r:id="rId4"/>
    <p:sldId id="332" r:id="rId5"/>
    <p:sldId id="262" r:id="rId6"/>
    <p:sldId id="263" r:id="rId7"/>
    <p:sldId id="328" r:id="rId8"/>
    <p:sldId id="264" r:id="rId9"/>
    <p:sldId id="266" r:id="rId10"/>
    <p:sldId id="267" r:id="rId11"/>
    <p:sldId id="268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30" r:id="rId24"/>
    <p:sldId id="303" r:id="rId25"/>
    <p:sldId id="333" r:id="rId26"/>
    <p:sldId id="304" r:id="rId27"/>
    <p:sldId id="305" r:id="rId28"/>
    <p:sldId id="306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00"/>
    <a:srgbClr val="FF3300"/>
    <a:srgbClr val="CCFFCC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83" autoAdjust="0"/>
  </p:normalViewPr>
  <p:slideViewPr>
    <p:cSldViewPr>
      <p:cViewPr varScale="1">
        <p:scale>
          <a:sx n="69" d="100"/>
          <a:sy n="69" d="100"/>
        </p:scale>
        <p:origin x="10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63.wmf"/><Relationship Id="rId7" Type="http://schemas.openxmlformats.org/officeDocument/2006/relationships/image" Target="../media/image77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79.wmf"/><Relationship Id="rId1" Type="http://schemas.openxmlformats.org/officeDocument/2006/relationships/image" Target="../media/image87.e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11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00.wmf"/><Relationship Id="rId1" Type="http://schemas.openxmlformats.org/officeDocument/2006/relationships/image" Target="../media/image121.e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e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emf"/><Relationship Id="rId9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image" Target="../media/image150.wmf"/><Relationship Id="rId3" Type="http://schemas.openxmlformats.org/officeDocument/2006/relationships/image" Target="../media/image140.emf"/><Relationship Id="rId7" Type="http://schemas.openxmlformats.org/officeDocument/2006/relationships/image" Target="../media/image144.wmf"/><Relationship Id="rId12" Type="http://schemas.openxmlformats.org/officeDocument/2006/relationships/image" Target="../media/image149.wmf"/><Relationship Id="rId2" Type="http://schemas.openxmlformats.org/officeDocument/2006/relationships/image" Target="../media/image139.emf"/><Relationship Id="rId1" Type="http://schemas.openxmlformats.org/officeDocument/2006/relationships/image" Target="../media/image138.emf"/><Relationship Id="rId6" Type="http://schemas.openxmlformats.org/officeDocument/2006/relationships/image" Target="../media/image143.wmf"/><Relationship Id="rId11" Type="http://schemas.openxmlformats.org/officeDocument/2006/relationships/image" Target="../media/image148.wmf"/><Relationship Id="rId5" Type="http://schemas.openxmlformats.org/officeDocument/2006/relationships/image" Target="../media/image142.wmf"/><Relationship Id="rId10" Type="http://schemas.openxmlformats.org/officeDocument/2006/relationships/image" Target="../media/image147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Relationship Id="rId14" Type="http://schemas.openxmlformats.org/officeDocument/2006/relationships/image" Target="../media/image15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e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emf"/><Relationship Id="rId11" Type="http://schemas.openxmlformats.org/officeDocument/2006/relationships/image" Target="../media/image16.wmf"/><Relationship Id="rId5" Type="http://schemas.openxmlformats.org/officeDocument/2006/relationships/image" Target="../media/image54.emf"/><Relationship Id="rId10" Type="http://schemas.openxmlformats.org/officeDocument/2006/relationships/image" Target="../media/image58.wmf"/><Relationship Id="rId4" Type="http://schemas.openxmlformats.org/officeDocument/2006/relationships/image" Target="../media/image53.emf"/><Relationship Id="rId9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CF5CF6-FEBE-4636-8EB6-AAF7691C8C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F778C5-2222-47FA-93AB-7647A7DFE9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005BBC-9DBD-4A64-8C80-9C0F83FD9E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7ADB90-D14E-4BE5-958E-BDD2D9FC42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151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BBD1EF-D591-46E3-B877-8337141DD1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DD9E73-9937-45CD-8720-9936ED163B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37D470-B7E2-4A35-BB61-B68C29742C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C332A0-350E-4297-AA0B-773FA338CE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33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30AA07-E4F3-42D0-8D85-9AC9C68683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EA372A-1680-4385-A974-E5A41FBDC3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4D056B-1416-4F54-9143-EE74B1EDC4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F9915-1F75-4037-AC3C-154FF8FC97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060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8">
            <a:extLst>
              <a:ext uri="{FF2B5EF4-FFF2-40B4-BE49-F238E27FC236}">
                <a16:creationId xmlns:a16="http://schemas.microsoft.com/office/drawing/2014/main" id="{C60B2E09-84E5-4AD4-BDBA-E98C9963B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9145588" cy="4032250"/>
          </a:xfrm>
          <a:custGeom>
            <a:avLst/>
            <a:gdLst/>
            <a:ahLst/>
            <a:cxnLst>
              <a:cxn ang="0">
                <a:pos x="1552" y="644"/>
              </a:cxn>
              <a:cxn ang="0">
                <a:pos x="3600" y="817"/>
              </a:cxn>
              <a:cxn ang="0">
                <a:pos x="4669" y="1271"/>
              </a:cxn>
              <a:cxn ang="0">
                <a:pos x="5435" y="1944"/>
              </a:cxn>
              <a:cxn ang="0">
                <a:pos x="5703" y="2282"/>
              </a:cxn>
              <a:cxn ang="0">
                <a:pos x="5738" y="2410"/>
              </a:cxn>
              <a:cxn ang="0">
                <a:pos x="5715" y="2526"/>
              </a:cxn>
              <a:cxn ang="0">
                <a:pos x="5715" y="2497"/>
              </a:cxn>
              <a:cxn ang="0">
                <a:pos x="5709" y="2480"/>
              </a:cxn>
              <a:cxn ang="0">
                <a:pos x="5716" y="0"/>
              </a:cxn>
              <a:cxn ang="0">
                <a:pos x="0" y="0"/>
              </a:cxn>
              <a:cxn ang="0">
                <a:pos x="0" y="1043"/>
              </a:cxn>
              <a:cxn ang="0">
                <a:pos x="682" y="798"/>
              </a:cxn>
              <a:cxn ang="0">
                <a:pos x="1360" y="663"/>
              </a:cxn>
            </a:cxnLst>
            <a:rect l="0" t="0" r="r" b="b"/>
            <a:pathLst>
              <a:path w="5761" h="2540">
                <a:moveTo>
                  <a:pt x="1552" y="644"/>
                </a:moveTo>
                <a:cubicBezTo>
                  <a:pt x="2544" y="580"/>
                  <a:pt x="3075" y="689"/>
                  <a:pt x="3600" y="817"/>
                </a:cubicBezTo>
                <a:cubicBezTo>
                  <a:pt x="4125" y="945"/>
                  <a:pt x="4363" y="1083"/>
                  <a:pt x="4669" y="1271"/>
                </a:cubicBezTo>
                <a:cubicBezTo>
                  <a:pt x="4975" y="1459"/>
                  <a:pt x="5258" y="1745"/>
                  <a:pt x="5435" y="1944"/>
                </a:cubicBezTo>
                <a:cubicBezTo>
                  <a:pt x="5612" y="2143"/>
                  <a:pt x="5652" y="2204"/>
                  <a:pt x="5703" y="2282"/>
                </a:cubicBezTo>
                <a:cubicBezTo>
                  <a:pt x="5754" y="2360"/>
                  <a:pt x="5736" y="2369"/>
                  <a:pt x="5738" y="2410"/>
                </a:cubicBezTo>
                <a:cubicBezTo>
                  <a:pt x="5761" y="2445"/>
                  <a:pt x="5719" y="2512"/>
                  <a:pt x="5715" y="2526"/>
                </a:cubicBezTo>
                <a:cubicBezTo>
                  <a:pt x="5711" y="2540"/>
                  <a:pt x="5716" y="2505"/>
                  <a:pt x="5715" y="2497"/>
                </a:cubicBezTo>
                <a:lnTo>
                  <a:pt x="5709" y="2480"/>
                </a:lnTo>
                <a:lnTo>
                  <a:pt x="5716" y="0"/>
                </a:lnTo>
                <a:lnTo>
                  <a:pt x="0" y="0"/>
                </a:lnTo>
                <a:lnTo>
                  <a:pt x="0" y="1043"/>
                </a:lnTo>
                <a:cubicBezTo>
                  <a:pt x="0" y="1043"/>
                  <a:pt x="455" y="861"/>
                  <a:pt x="682" y="798"/>
                </a:cubicBezTo>
                <a:cubicBezTo>
                  <a:pt x="906" y="736"/>
                  <a:pt x="1251" y="682"/>
                  <a:pt x="1360" y="663"/>
                </a:cubicBezTo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Verdana" pitchFamily="34" charset="0"/>
            </a:endParaRPr>
          </a:p>
        </p:txBody>
      </p:sp>
      <p:grpSp>
        <p:nvGrpSpPr>
          <p:cNvPr id="3" name="组合 9">
            <a:extLst>
              <a:ext uri="{FF2B5EF4-FFF2-40B4-BE49-F238E27FC236}">
                <a16:creationId xmlns:a16="http://schemas.microsoft.com/office/drawing/2014/main" id="{65CF21C4-5267-4B97-98D8-2BF54CC5DFB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4" cy="4321"/>
          </a:xfrm>
        </p:grpSpPr>
        <p:sp>
          <p:nvSpPr>
            <p:cNvPr id="4" name="圆角矩形 10">
              <a:extLst>
                <a:ext uri="{FF2B5EF4-FFF2-40B4-BE49-F238E27FC236}">
                  <a16:creationId xmlns:a16="http://schemas.microsoft.com/office/drawing/2014/main" id="{7CAAE5D4-9659-416A-9CE1-BFAF9000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Arial" pitchFamily="34" charset="0"/>
              </a:endParaRPr>
            </a:p>
          </p:txBody>
        </p:sp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8F344412-7A4A-422D-8AA7-2ADAE1E3D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2"/>
            </a:xfrm>
            <a:custGeom>
              <a:avLst/>
              <a:gdLst/>
              <a:ahLst/>
              <a:cxnLst>
                <a:cxn ang="0">
                  <a:pos x="2" y="282"/>
                </a:cxn>
                <a:cxn ang="0">
                  <a:pos x="82" y="144"/>
                </a:cxn>
                <a:cxn ang="0">
                  <a:pos x="165" y="36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6" name="任意多边形 12">
              <a:extLst>
                <a:ext uri="{FF2B5EF4-FFF2-40B4-BE49-F238E27FC236}">
                  <a16:creationId xmlns:a16="http://schemas.microsoft.com/office/drawing/2014/main" id="{5C352A25-1A28-49E2-A6F9-39E975307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3985"/>
              <a:ext cx="244" cy="336"/>
            </a:xfrm>
            <a:custGeom>
              <a:avLst/>
              <a:gdLst/>
              <a:ahLst/>
              <a:cxnLst>
                <a:cxn ang="0">
                  <a:pos x="243" y="335"/>
                </a:cxn>
                <a:cxn ang="0">
                  <a:pos x="122" y="239"/>
                </a:cxn>
                <a:cxn ang="0">
                  <a:pos x="30" y="144"/>
                </a:cxn>
                <a:cxn ang="0">
                  <a:pos x="0" y="0"/>
                </a:cxn>
                <a:cxn ang="0">
                  <a:pos x="1" y="336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7" name="任意多边形 13">
              <a:extLst>
                <a:ext uri="{FF2B5EF4-FFF2-40B4-BE49-F238E27FC236}">
                  <a16:creationId xmlns:a16="http://schemas.microsoft.com/office/drawing/2014/main" id="{A825702A-2BE1-4D6A-BD16-B9D650994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4029"/>
              <a:ext cx="253" cy="290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164" y="144"/>
                </a:cxn>
                <a:cxn ang="0">
                  <a:pos x="98" y="253"/>
                </a:cxn>
                <a:cxn ang="0">
                  <a:pos x="0" y="290"/>
                </a:cxn>
                <a:cxn ang="0">
                  <a:pos x="232" y="287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8" name="任意多边形 14">
              <a:extLst>
                <a:ext uri="{FF2B5EF4-FFF2-40B4-BE49-F238E27FC236}">
                  <a16:creationId xmlns:a16="http://schemas.microsoft.com/office/drawing/2014/main" id="{DE08A3D2-FCD4-44F3-AC39-C63737575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82"/>
                </a:cxn>
                <a:cxn ang="0">
                  <a:pos x="252" y="165"/>
                </a:cxn>
                <a:cxn ang="0">
                  <a:pos x="288" y="288"/>
                </a:cxn>
                <a:cxn ang="0">
                  <a:pos x="288" y="0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Verdana" pitchFamily="34" charset="0"/>
              </a:endParaRPr>
            </a:p>
          </p:txBody>
        </p: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2A7C6140-BC5B-4304-9947-759CE1123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125538"/>
            <a:ext cx="792163" cy="79057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14454A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5E2F0D1-5665-4866-A45A-984A8661A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8366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tx2"/>
              </a:gs>
              <a:gs pos="100000">
                <a:srgbClr val="294B26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9845C33-F4CF-4764-9A7B-782D54F43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96975"/>
            <a:ext cx="360363" cy="3587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2A3959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97161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1CD85248-8771-49EA-A314-1D3C5933A6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7B166B96-127C-4B90-8016-A6F97F92E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2CD17C96-AE03-40E1-82F9-839FBF2F154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76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8DB37026-87F2-4C31-9F28-3B5E0ACC6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EBBD079B-3FC2-452A-A5D5-6F19CE0DA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ADD5D704-30DF-405E-B404-CD92995A49F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36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96975"/>
            <a:ext cx="4032504" cy="51990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384" y="1196975"/>
            <a:ext cx="4032504" cy="51990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E4C53778-0174-4C87-92B9-F40CCC13D9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FD745092-1C90-4EDE-B0E9-1194AF71FD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0ACA015B-7BDF-44F7-971E-273CE9D264E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81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页脚占位符 1029">
            <a:extLst>
              <a:ext uri="{FF2B5EF4-FFF2-40B4-BE49-F238E27FC236}">
                <a16:creationId xmlns:a16="http://schemas.microsoft.com/office/drawing/2014/main" id="{86045D54-DCDA-4596-860B-BDFAAD9FE0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8" name="灯片编号占位符 1030">
            <a:extLst>
              <a:ext uri="{FF2B5EF4-FFF2-40B4-BE49-F238E27FC236}">
                <a16:creationId xmlns:a16="http://schemas.microsoft.com/office/drawing/2014/main" id="{81FCCB34-E9E8-4E52-A25F-4B44DF3F62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A6E6F728-1E3D-480F-BA55-07BEB0CB731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64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1029">
            <a:extLst>
              <a:ext uri="{FF2B5EF4-FFF2-40B4-BE49-F238E27FC236}">
                <a16:creationId xmlns:a16="http://schemas.microsoft.com/office/drawing/2014/main" id="{64F7226B-1831-4B72-AE0D-E5C3215E69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4" name="灯片编号占位符 1030">
            <a:extLst>
              <a:ext uri="{FF2B5EF4-FFF2-40B4-BE49-F238E27FC236}">
                <a16:creationId xmlns:a16="http://schemas.microsoft.com/office/drawing/2014/main" id="{66885340-6478-4BC8-956C-7BAFAA12D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A09D4713-3C2B-436C-AF04-E65621AC46C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23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029">
            <a:extLst>
              <a:ext uri="{FF2B5EF4-FFF2-40B4-BE49-F238E27FC236}">
                <a16:creationId xmlns:a16="http://schemas.microsoft.com/office/drawing/2014/main" id="{B512DCAE-0555-40C2-BE52-FEACA76EDE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3" name="灯片编号占位符 1030">
            <a:extLst>
              <a:ext uri="{FF2B5EF4-FFF2-40B4-BE49-F238E27FC236}">
                <a16:creationId xmlns:a16="http://schemas.microsoft.com/office/drawing/2014/main" id="{73B5CFE3-814A-47BA-BC2B-CA7F7CFD9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482B4E8E-96C7-443A-865C-53A9588277E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152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0C47D589-6EE9-4A17-A731-378810EB56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E24BC27C-3110-4392-9E84-32125C657C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7BD6A6AC-8C3E-420E-9E53-1B318949782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3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10A17D-3F7B-421E-8CA2-F05F67BBD6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A16DCA-E7C1-491E-AA9D-0E3536AC5E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312C18-A276-4FE7-9465-94C85E4B25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A9C32-5DD1-4D8D-8D9C-19FB1DF3CA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082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6046CF26-11F2-4073-BACB-2F8E3A327A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E792E7A5-6053-4453-9FB5-50DDD1B82F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8471449D-B3D7-4D69-80F3-EF798D60AFC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90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5F4A7F9D-EC46-4444-84A2-BDBB600C9D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FFC87EFF-B344-46BA-8FC1-8EBAAFB73C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5858F213-571B-4C0F-90EA-23F920525B6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166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0663" y="117475"/>
            <a:ext cx="2106613" cy="62785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7475"/>
            <a:ext cx="6197715" cy="62785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6F6D46E9-0628-4949-B4C3-6CA2025B20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C0941117-847A-444A-AAFB-71F8BC30AF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BE6CEB03-8C2F-4014-9443-19CE459D51E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47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页脚占位符 1029">
            <a:extLst>
              <a:ext uri="{FF2B5EF4-FFF2-40B4-BE49-F238E27FC236}">
                <a16:creationId xmlns:a16="http://schemas.microsoft.com/office/drawing/2014/main" id="{533AE308-469D-4ED8-98AD-28DC8D3F22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7" name="灯片编号占位符 1030">
            <a:extLst>
              <a:ext uri="{FF2B5EF4-FFF2-40B4-BE49-F238E27FC236}">
                <a16:creationId xmlns:a16="http://schemas.microsoft.com/office/drawing/2014/main" id="{E3E60C5A-201C-4181-832A-65CDDD49F1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BB32CA18-DF0E-45F3-8E3E-5D4A2E272A3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552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50825" y="117475"/>
            <a:ext cx="8426450" cy="62785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页脚占位符 1029">
            <a:extLst>
              <a:ext uri="{FF2B5EF4-FFF2-40B4-BE49-F238E27FC236}">
                <a16:creationId xmlns:a16="http://schemas.microsoft.com/office/drawing/2014/main" id="{02AE0030-3BE4-4639-9401-5DFB77CB70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4" name="灯片编号占位符 1030">
            <a:extLst>
              <a:ext uri="{FF2B5EF4-FFF2-40B4-BE49-F238E27FC236}">
                <a16:creationId xmlns:a16="http://schemas.microsoft.com/office/drawing/2014/main" id="{8F36D24E-FC40-4E40-9013-F47ADE5E79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D69885C1-CA1A-4185-8AC6-7B704E88075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2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9AA32B-9C6D-45BC-B5D0-F305B6BB1B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218CC9-21A6-413B-AB6F-62C23CD583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D2A1D0-D0B4-4A46-ACCF-7DD6404779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B3F00-F060-437F-B975-67D374729B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21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549AD-E076-4F60-A72D-34915376F9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4E9675-2096-4CCB-B2B6-E1605DFCB9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6EEF-2085-43F4-9A35-D1DD7FBC8D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47973-EB23-4EA0-A48C-569BD6C0BA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90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FE25312-B538-4801-B297-016D7CC497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2BD96CD-96CC-4FAF-B213-07DFD8D70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58D2B36-F6F5-4FA1-800A-D59D015EE0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8254F-5225-48A1-B7E9-8E65AB71FA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79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9DE4F04-B5DD-47C7-8328-71044ED776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9E0A6F4-E24B-4BA2-89B8-D3A02FC76A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CA44F9-2E12-4C42-AB47-FD92F94D3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FD146-A0CF-4120-9A7B-137AAEE5EB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2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0CE415E-ADF9-4014-8DBC-D98420DFD7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B175C97-EC48-4358-8526-B30E808DCC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509BB5-7F1E-43B5-B7EA-98B952BA7E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214C1-CC4A-4454-B25E-A1F1976F8B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12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9C80A-A757-45BC-9BFA-15160F0556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AD4A0-6B64-4CC6-B497-F6F2849A6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02E473-6BDC-47B7-A82C-FCB5B803E8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609B23-989C-4575-8A6B-97E0D12F14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37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A075FC-A20F-470F-825E-D1A93A24B3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035849-E62C-4E40-B324-5270E8E779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4ADB3A-91B8-4D82-9D26-4D880B5D81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87714C-C07D-48A9-9CDE-FBE5968080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31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0FBA43E-36DD-4530-B113-7A0DE5FBD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C7679A1-DD5F-4142-8224-9DE77591F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35CFB26-017C-468F-AD34-1CD86BE7D6D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20E160-7FCC-40F0-A305-611BF1A8A1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DEDEA7-C08F-46FE-A3C5-E5FFC04E3F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A7D650C9-4D6B-45A7-8998-33F277E29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B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>
            <a:extLst>
              <a:ext uri="{FF2B5EF4-FFF2-40B4-BE49-F238E27FC236}">
                <a16:creationId xmlns:a16="http://schemas.microsoft.com/office/drawing/2014/main" id="{A48510B2-8F98-41D8-81BA-4346A50058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7950" y="6454775"/>
            <a:ext cx="9494838" cy="504825"/>
          </a:xfrm>
          <a:prstGeom prst="rect">
            <a:avLst/>
          </a:prstGeom>
          <a:solidFill>
            <a:srgbClr val="5B5B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矩形 1026">
            <a:extLst>
              <a:ext uri="{FF2B5EF4-FFF2-40B4-BE49-F238E27FC236}">
                <a16:creationId xmlns:a16="http://schemas.microsoft.com/office/drawing/2014/main" id="{8CED7838-FB4E-4B14-8BA5-FF11EE3E13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80513" cy="1054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标题 1027">
            <a:extLst>
              <a:ext uri="{FF2B5EF4-FFF2-40B4-BE49-F238E27FC236}">
                <a16:creationId xmlns:a16="http://schemas.microsoft.com/office/drawing/2014/main" id="{3CD1EDFB-5B38-4B68-B88A-4C36DB4AEC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5" y="117475"/>
            <a:ext cx="84264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数学史概论</a:t>
            </a:r>
          </a:p>
        </p:txBody>
      </p:sp>
      <p:sp>
        <p:nvSpPr>
          <p:cNvPr id="23557" name="文本占位符 1028">
            <a:extLst>
              <a:ext uri="{FF2B5EF4-FFF2-40B4-BE49-F238E27FC236}">
                <a16:creationId xmlns:a16="http://schemas.microsoft.com/office/drawing/2014/main" id="{3AB9A6C5-BA23-4A13-BA58-5F6259941C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196975"/>
            <a:ext cx="8229600" cy="51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页脚占位符 1029">
            <a:extLst>
              <a:ext uri="{FF2B5EF4-FFF2-40B4-BE49-F238E27FC236}">
                <a16:creationId xmlns:a16="http://schemas.microsoft.com/office/drawing/2014/main" id="{F99C7665-7999-43D4-8F93-7C2C211FB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9350" y="6453188"/>
            <a:ext cx="2895600" cy="336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Arial" pitchFamily="34" charset="0"/>
              <a:buNone/>
              <a:defRPr kumimoji="0" sz="1800" b="1" noProof="1">
                <a:solidFill>
                  <a:srgbClr val="FFFFFF"/>
                </a:solidFill>
                <a:latin typeface="Verdana" panose="020B0604030504040204" pitchFamily="2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1031" name="灯片编号占位符 1030">
            <a:extLst>
              <a:ext uri="{FF2B5EF4-FFF2-40B4-BE49-F238E27FC236}">
                <a16:creationId xmlns:a16="http://schemas.microsoft.com/office/drawing/2014/main" id="{20104D14-B0BC-40C3-83D7-F275E65BF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3850" y="6477000"/>
            <a:ext cx="719138" cy="30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kumimoji="0" sz="1200">
                <a:solidFill>
                  <a:srgbClr val="000066"/>
                </a:solidFill>
                <a:latin typeface="Verdana" panose="020B0604030504040204" pitchFamily="34" charset="0"/>
                <a:ea typeface="Gulim" panose="020B0503020000020004" pitchFamily="34" charset="-127"/>
              </a:defRPr>
            </a:lvl1pPr>
          </a:lstStyle>
          <a:p>
            <a:fld id="{67FABECA-C0BF-4180-8864-B3F8405774F5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23560" name="图片 1031" descr="广州大学校徽">
            <a:extLst>
              <a:ext uri="{FF2B5EF4-FFF2-40B4-BE49-F238E27FC236}">
                <a16:creationId xmlns:a16="http://schemas.microsoft.com/office/drawing/2014/main" id="{72CAC5E1-3EAD-4290-AEE6-1880136D8D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-98425"/>
            <a:ext cx="11636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emf"/><Relationship Id="rId3" Type="http://schemas.openxmlformats.org/officeDocument/2006/relationships/image" Target="../media/image7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4.bin"/><Relationship Id="rId18" Type="http://schemas.openxmlformats.org/officeDocument/2006/relationships/oleObject" Target="../embeddings/oleObject47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6.wmf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5.wmf"/><Relationship Id="rId19" Type="http://schemas.openxmlformats.org/officeDocument/2006/relationships/image" Target="../media/image49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4.e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10" Type="http://schemas.openxmlformats.org/officeDocument/2006/relationships/image" Target="../media/image53.e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5.emf"/><Relationship Id="rId22" Type="http://schemas.openxmlformats.org/officeDocument/2006/relationships/image" Target="../media/image5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59.e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4.wmf"/><Relationship Id="rId22" Type="http://schemas.openxmlformats.org/officeDocument/2006/relationships/image" Target="../media/image6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78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4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87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1.wmf"/><Relationship Id="rId22" Type="http://schemas.openxmlformats.org/officeDocument/2006/relationships/image" Target="../media/image9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10" Type="http://schemas.openxmlformats.org/officeDocument/2006/relationships/image" Target="../media/image11.e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16.wmf"/><Relationship Id="rId26" Type="http://schemas.openxmlformats.org/officeDocument/2006/relationships/image" Target="../media/image120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19.w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4.wmf"/><Relationship Id="rId22" Type="http://schemas.openxmlformats.org/officeDocument/2006/relationships/image" Target="../media/image11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123.w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9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3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hyperlink" Target="03-1.pp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7.emf"/><Relationship Id="rId4" Type="http://schemas.openxmlformats.org/officeDocument/2006/relationships/image" Target="../media/image13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45.wmf"/><Relationship Id="rId26" Type="http://schemas.openxmlformats.org/officeDocument/2006/relationships/image" Target="../media/image149.wmf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44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4.wmf"/><Relationship Id="rId20" Type="http://schemas.openxmlformats.org/officeDocument/2006/relationships/image" Target="../media/image146.wmf"/><Relationship Id="rId29" Type="http://schemas.openxmlformats.org/officeDocument/2006/relationships/oleObject" Target="../embeddings/oleObject148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9.e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148.wmf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28" Type="http://schemas.openxmlformats.org/officeDocument/2006/relationships/image" Target="../media/image150.wmf"/><Relationship Id="rId10" Type="http://schemas.openxmlformats.org/officeDocument/2006/relationships/image" Target="../media/image141.wmf"/><Relationship Id="rId19" Type="http://schemas.openxmlformats.org/officeDocument/2006/relationships/oleObject" Target="../embeddings/oleObject143.bin"/><Relationship Id="rId4" Type="http://schemas.openxmlformats.org/officeDocument/2006/relationships/image" Target="../media/image138.e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43.wmf"/><Relationship Id="rId22" Type="http://schemas.openxmlformats.org/officeDocument/2006/relationships/image" Target="../media/image147.wmf"/><Relationship Id="rId27" Type="http://schemas.openxmlformats.org/officeDocument/2006/relationships/oleObject" Target="../embeddings/oleObject147.bin"/><Relationship Id="rId30" Type="http://schemas.openxmlformats.org/officeDocument/2006/relationships/image" Target="../media/image15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59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Local%20Settings/Temp/Rar$DI01.000/&#25968;&#21015;&#26497;&#38480;.ppt#41" TargetMode="Externa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39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3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图片 6147" descr="MCj04260540000[1]">
            <a:extLst>
              <a:ext uri="{FF2B5EF4-FFF2-40B4-BE49-F238E27FC236}">
                <a16:creationId xmlns:a16="http://schemas.microsoft.com/office/drawing/2014/main" id="{4A70690E-AB32-4497-9572-ABC4E290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88913"/>
            <a:ext cx="1008062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页脚占位符 1">
            <a:extLst>
              <a:ext uri="{FF2B5EF4-FFF2-40B4-BE49-F238E27FC236}">
                <a16:creationId xmlns:a16="http://schemas.microsoft.com/office/drawing/2014/main" id="{3CA9D750-F973-4E95-B942-7EAE7906D4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400">
                <a:latin typeface="Arial" pitchFamily="34" charset="0"/>
              </a:rPr>
              <a:t>主讲教师-袁荣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CC0C7D2-BFBD-4B9F-9E2A-D176B43D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350" y="188913"/>
            <a:ext cx="4897438" cy="72072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6000" dirty="0">
                <a:solidFill>
                  <a:srgbClr val="CC3300"/>
                </a:solidFill>
                <a:latin typeface="Times New Roman" pitchFamily="18" charset="0"/>
                <a:ea typeface="隶书" pitchFamily="49" charset="-122"/>
                <a:cs typeface="+mn-cs"/>
              </a:rPr>
              <a:t>数列极限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98C8B13-62F1-4A76-A32F-F92B7B30218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0825" y="90805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4000" b="0" kern="0" dirty="0">
                <a:solidFill>
                  <a:srgbClr val="000000"/>
                </a:solidFill>
                <a:ea typeface="黑体" pitchFamily="49" charset="-122"/>
              </a:rPr>
              <a:t>一、数列的定义</a:t>
            </a:r>
          </a:p>
        </p:txBody>
      </p:sp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42CC3D94-E5AC-4D3C-98B8-930E09021B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989138"/>
          <a:ext cx="712470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4" imgW="7131600" imgH="2533680" progId="Word.Document.8">
                  <p:embed/>
                </p:oleObj>
              </mc:Choice>
              <mc:Fallback>
                <p:oleObj name="Document" r:id="rId4" imgW="7131600" imgH="253368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7124700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">
            <a:extLst>
              <a:ext uri="{FF2B5EF4-FFF2-40B4-BE49-F238E27FC236}">
                <a16:creationId xmlns:a16="http://schemas.microsoft.com/office/drawing/2014/main" id="{C54A46EB-E1A3-4E6F-B99D-A69DA3B3B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437063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例如</a:t>
            </a:r>
          </a:p>
        </p:txBody>
      </p:sp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8258DE18-2C85-4C52-A3A6-A91AC764A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581525"/>
          <a:ext cx="2387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6" imgW="2387520" imgH="482400" progId="Equation.3">
                  <p:embed/>
                </p:oleObj>
              </mc:Choice>
              <mc:Fallback>
                <p:oleObj name="公式" r:id="rId6" imgW="238752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581525"/>
                        <a:ext cx="2387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>
            <a:extLst>
              <a:ext uri="{FF2B5EF4-FFF2-40B4-BE49-F238E27FC236}">
                <a16:creationId xmlns:a16="http://schemas.microsoft.com/office/drawing/2014/main" id="{CDE95E47-5AB3-4A61-93C1-10D246B47D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581525"/>
          <a:ext cx="6985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公式" r:id="rId8" imgW="698400" imgH="495000" progId="Equation.3">
                  <p:embed/>
                </p:oleObj>
              </mc:Choice>
              <mc:Fallback>
                <p:oleObj name="公式" r:id="rId8" imgW="698400" imgH="49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81525"/>
                        <a:ext cx="6985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>
            <a:extLst>
              <a:ext uri="{FF2B5EF4-FFF2-40B4-BE49-F238E27FC236}">
                <a16:creationId xmlns:a16="http://schemas.microsoft.com/office/drawing/2014/main" id="{49763DD2-5D22-40A3-B1C2-8B550750DC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300663"/>
          <a:ext cx="2755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10" imgW="2755800" imgH="901440" progId="Equation.3">
                  <p:embed/>
                </p:oleObj>
              </mc:Choice>
              <mc:Fallback>
                <p:oleObj name="公式" r:id="rId10" imgW="2755800" imgH="9014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00663"/>
                        <a:ext cx="2755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">
            <a:extLst>
              <a:ext uri="{FF2B5EF4-FFF2-40B4-BE49-F238E27FC236}">
                <a16:creationId xmlns:a16="http://schemas.microsoft.com/office/drawing/2014/main" id="{50DBCA22-F2AE-442E-982F-2DEEC7040A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5373688"/>
          <a:ext cx="7223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公式" r:id="rId12" imgW="723600" imgH="901440" progId="Equation.3">
                  <p:embed/>
                </p:oleObj>
              </mc:Choice>
              <mc:Fallback>
                <p:oleObj name="公式" r:id="rId12" imgW="723600" imgH="9014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373688"/>
                        <a:ext cx="7223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8EF54BB-032C-4CF9-8864-CD887AF49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8305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FF"/>
                </a:solidFill>
              </a:rPr>
              <a:t>④</a:t>
            </a:r>
            <a:r>
              <a:rPr lang="zh-CN" altLang="en-US">
                <a:solidFill>
                  <a:srgbClr val="0000FF"/>
                </a:solidFill>
              </a:rPr>
              <a:t>定义中的不等式</a:t>
            </a:r>
            <a:r>
              <a:rPr lang="en-US" altLang="zh-CN">
                <a:solidFill>
                  <a:srgbClr val="0000FF"/>
                </a:solidFill>
              </a:rPr>
              <a:t>|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25000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－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|</a:t>
            </a:r>
            <a:r>
              <a:rPr lang="zh-CN" altLang="en-US">
                <a:solidFill>
                  <a:srgbClr val="0000FF"/>
                </a:solidFill>
              </a:rPr>
              <a:t>＜ </a:t>
            </a:r>
            <a:r>
              <a:rPr lang="en-US" altLang="zh-CN" sz="3200">
                <a:solidFill>
                  <a:srgbClr val="0000FF"/>
                </a:solidFill>
              </a:rPr>
              <a:t>ε</a:t>
            </a:r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＞</a:t>
            </a:r>
            <a:r>
              <a:rPr lang="en-US" altLang="zh-CN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）是指下面</a:t>
            </a:r>
          </a:p>
          <a:p>
            <a:r>
              <a:rPr lang="zh-CN" altLang="en-US">
                <a:solidFill>
                  <a:srgbClr val="0000FF"/>
                </a:solidFill>
              </a:rPr>
              <a:t>一串不等式</a:t>
            </a:r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E3960D6D-A463-4FFE-89C0-E566E195FC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676400"/>
          <a:ext cx="195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公式" r:id="rId3" imgW="1955520" imgH="419040" progId="Equation.3">
                  <p:embed/>
                </p:oleObj>
              </mc:Choice>
              <mc:Fallback>
                <p:oleObj name="公式" r:id="rId3" imgW="195552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76400"/>
                        <a:ext cx="1955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7F1551FC-A76C-4B83-9AB8-5DA7F73581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676400"/>
          <a:ext cx="198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公式" r:id="rId5" imgW="1981080" imgH="419040" progId="Equation.3">
                  <p:embed/>
                </p:oleObj>
              </mc:Choice>
              <mc:Fallback>
                <p:oleObj name="公式" r:id="rId5" imgW="19810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76400"/>
                        <a:ext cx="1981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4F0DC019-F126-451E-95F1-5E84B28FD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676400"/>
          <a:ext cx="198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公式" r:id="rId7" imgW="1981080" imgH="431640" progId="Equation.3">
                  <p:embed/>
                </p:oleObj>
              </mc:Choice>
              <mc:Fallback>
                <p:oleObj name="公式" r:id="rId7" imgW="1981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676400"/>
                        <a:ext cx="198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7484A1E0-806D-4FD6-8A7F-17CA4BC8D9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438400"/>
          <a:ext cx="6731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公式" r:id="rId9" imgW="672840" imgH="101520" progId="Equation.3">
                  <p:embed/>
                </p:oleObj>
              </mc:Choice>
              <mc:Fallback>
                <p:oleObj name="公式" r:id="rId9" imgW="672840" imgH="101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38400"/>
                        <a:ext cx="6731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>
            <a:extLst>
              <a:ext uri="{FF2B5EF4-FFF2-40B4-BE49-F238E27FC236}">
                <a16:creationId xmlns:a16="http://schemas.microsoft.com/office/drawing/2014/main" id="{9C00BB9B-C1FC-45F9-9252-62676B693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49500"/>
            <a:ext cx="218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都成立，</a:t>
            </a: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4F9576C6-39B1-4AC3-A40F-B3C9168C5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9718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而对</a:t>
            </a:r>
          </a:p>
        </p:txBody>
      </p:sp>
      <p:graphicFrame>
        <p:nvGraphicFramePr>
          <p:cNvPr id="14345" name="Object 9">
            <a:extLst>
              <a:ext uri="{FF2B5EF4-FFF2-40B4-BE49-F238E27FC236}">
                <a16:creationId xmlns:a16="http://schemas.microsoft.com/office/drawing/2014/main" id="{B9878AA2-4B88-4C5E-A77E-A9A5878740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124200"/>
          <a:ext cx="161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公式" r:id="rId11" imgW="1612800" imgH="419040" progId="Equation.3">
                  <p:embed/>
                </p:oleObj>
              </mc:Choice>
              <mc:Fallback>
                <p:oleObj name="公式" r:id="rId11" imgW="161280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24200"/>
                        <a:ext cx="1612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>
            <a:extLst>
              <a:ext uri="{FF2B5EF4-FFF2-40B4-BE49-F238E27FC236}">
                <a16:creationId xmlns:a16="http://schemas.microsoft.com/office/drawing/2014/main" id="{604E2D69-E8E9-4A6E-8D66-EAC51B8D03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048000"/>
          <a:ext cx="172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公式" r:id="rId13" imgW="1726920" imgH="419040" progId="Equation.3">
                  <p:embed/>
                </p:oleObj>
              </mc:Choice>
              <mc:Fallback>
                <p:oleObj name="公式" r:id="rId13" imgW="172692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48000"/>
                        <a:ext cx="172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>
            <a:extLst>
              <a:ext uri="{FF2B5EF4-FFF2-40B4-BE49-F238E27FC236}">
                <a16:creationId xmlns:a16="http://schemas.microsoft.com/office/drawing/2014/main" id="{4132CAD4-7320-4720-9778-9890F7C68A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276600"/>
          <a:ext cx="6731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公式" r:id="rId15" imgW="672840" imgH="101520" progId="Equation.3">
                  <p:embed/>
                </p:oleObj>
              </mc:Choice>
              <mc:Fallback>
                <p:oleObj name="公式" r:id="rId15" imgW="672840" imgH="1015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76600"/>
                        <a:ext cx="6731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2">
            <a:extLst>
              <a:ext uri="{FF2B5EF4-FFF2-40B4-BE49-F238E27FC236}">
                <a16:creationId xmlns:a16="http://schemas.microsoft.com/office/drawing/2014/main" id="{28C18614-88CA-425A-B092-DC60858BA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4589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则不要求它们一定成立</a:t>
            </a:r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0285AE32-B72F-425B-BC0A-B4421AC51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365625"/>
            <a:ext cx="490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FF"/>
                </a:solidFill>
                <a:ea typeface="黑体" panose="02010609060101010101" pitchFamily="49" charset="-122"/>
              </a:rPr>
              <a:t>数列极限的几何意义</a:t>
            </a:r>
          </a:p>
        </p:txBody>
      </p:sp>
      <p:graphicFrame>
        <p:nvGraphicFramePr>
          <p:cNvPr id="14350" name="Object 14">
            <a:extLst>
              <a:ext uri="{FF2B5EF4-FFF2-40B4-BE49-F238E27FC236}">
                <a16:creationId xmlns:a16="http://schemas.microsoft.com/office/drawing/2014/main" id="{C70AAF90-3DF7-4226-9C48-E76A5FF7A2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181600"/>
          <a:ext cx="1739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公式" r:id="rId16" imgW="1739880" imgH="368280" progId="Equation.3">
                  <p:embed/>
                </p:oleObj>
              </mc:Choice>
              <mc:Fallback>
                <p:oleObj name="公式" r:id="rId16" imgW="173988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81600"/>
                        <a:ext cx="1739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Text Box 15">
            <a:extLst>
              <a:ext uri="{FF2B5EF4-FFF2-40B4-BE49-F238E27FC236}">
                <a16:creationId xmlns:a16="http://schemas.microsoft.com/office/drawing/2014/main" id="{52CF8AED-F6A5-4D5A-B5C5-414333230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084763"/>
            <a:ext cx="3833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使得 </a:t>
            </a:r>
            <a:r>
              <a:rPr lang="en-US" altLang="zh-CN" i="1"/>
              <a:t>N </a:t>
            </a:r>
            <a:r>
              <a:rPr lang="zh-CN" altLang="en-US"/>
              <a:t>项以后的所有项</a:t>
            </a:r>
          </a:p>
        </p:txBody>
      </p:sp>
      <p:graphicFrame>
        <p:nvGraphicFramePr>
          <p:cNvPr id="14352" name="Object 16">
            <a:extLst>
              <a:ext uri="{FF2B5EF4-FFF2-40B4-BE49-F238E27FC236}">
                <a16:creationId xmlns:a16="http://schemas.microsoft.com/office/drawing/2014/main" id="{E5DD2215-9778-425C-8904-C5EED45E69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791200"/>
          <a:ext cx="311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公式" r:id="rId18" imgW="3111480" imgH="431640" progId="Equation.3">
                  <p:embed/>
                </p:oleObj>
              </mc:Choice>
              <mc:Fallback>
                <p:oleObj name="公式" r:id="rId18" imgW="311148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791200"/>
                        <a:ext cx="311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3" grpId="0" autoUpdateAnimBg="0"/>
      <p:bldP spid="14344" grpId="0" autoUpdateAnimBg="0"/>
      <p:bldP spid="14348" grpId="0" autoUpdateAnimBg="0"/>
      <p:bldP spid="14349" grpId="0" autoUpdateAnimBg="0"/>
      <p:bldP spid="1435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2D53B503-626C-44B5-94E0-7F05DECFB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3089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</a:rPr>
              <a:t>都落在</a:t>
            </a:r>
            <a:r>
              <a:rPr kumimoji="0" lang="en-US" altLang="zh-CN" sz="3200" i="1">
                <a:solidFill>
                  <a:srgbClr val="0000FF"/>
                </a:solidFill>
              </a:rPr>
              <a:t>a</a:t>
            </a:r>
            <a:r>
              <a:rPr kumimoji="0" lang="zh-CN" altLang="en-US">
                <a:solidFill>
                  <a:srgbClr val="0000FF"/>
                </a:solidFill>
              </a:rPr>
              <a:t>点的</a:t>
            </a:r>
            <a:r>
              <a:rPr kumimoji="0" lang="en-US" altLang="zh-CN" sz="3200">
                <a:solidFill>
                  <a:srgbClr val="0000FF"/>
                </a:solidFill>
              </a:rPr>
              <a:t>ε</a:t>
            </a:r>
            <a:r>
              <a:rPr kumimoji="0" lang="zh-CN" altLang="en-US">
                <a:solidFill>
                  <a:srgbClr val="0000FF"/>
                </a:solidFill>
              </a:rPr>
              <a:t>邻域</a:t>
            </a:r>
          </a:p>
        </p:txBody>
      </p:sp>
      <p:graphicFrame>
        <p:nvGraphicFramePr>
          <p:cNvPr id="38915" name="Object 3">
            <a:extLst>
              <a:ext uri="{FF2B5EF4-FFF2-40B4-BE49-F238E27FC236}">
                <a16:creationId xmlns:a16="http://schemas.microsoft.com/office/drawing/2014/main" id="{8755404C-5312-451D-ADD2-90AC82163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333375"/>
          <a:ext cx="212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公式" r:id="rId3" imgW="2120760" imgH="431640" progId="Equation.3">
                  <p:embed/>
                </p:oleObj>
              </mc:Choice>
              <mc:Fallback>
                <p:oleObj name="公式" r:id="rId3" imgW="21207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33375"/>
                        <a:ext cx="212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>
            <a:extLst>
              <a:ext uri="{FF2B5EF4-FFF2-40B4-BE49-F238E27FC236}">
                <a16:creationId xmlns:a16="http://schemas.microsoft.com/office/drawing/2014/main" id="{5E89B501-E96C-48EF-BA0D-5CA31CA42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</a:rPr>
              <a:t>因而在这个邻域之外至多能有数列中的有限个点</a:t>
            </a:r>
          </a:p>
        </p:txBody>
      </p:sp>
      <p:grpSp>
        <p:nvGrpSpPr>
          <p:cNvPr id="2" name="Group 46">
            <a:extLst>
              <a:ext uri="{FF2B5EF4-FFF2-40B4-BE49-F238E27FC236}">
                <a16:creationId xmlns:a16="http://schemas.microsoft.com/office/drawing/2014/main" id="{693F32BF-EC28-4A79-8D50-9140EB7C282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505200"/>
            <a:ext cx="6056313" cy="328613"/>
            <a:chOff x="768" y="2640"/>
            <a:chExt cx="3815" cy="207"/>
          </a:xfrm>
        </p:grpSpPr>
        <p:sp>
          <p:nvSpPr>
            <p:cNvPr id="8234" name="Line 8">
              <a:extLst>
                <a:ext uri="{FF2B5EF4-FFF2-40B4-BE49-F238E27FC236}">
                  <a16:creationId xmlns:a16="http://schemas.microsoft.com/office/drawing/2014/main" id="{E86B6C1D-286E-44C6-B80A-6B7CF9471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640"/>
              <a:ext cx="37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4" name="Object 9">
              <a:extLst>
                <a:ext uri="{FF2B5EF4-FFF2-40B4-BE49-F238E27FC236}">
                  <a16:creationId xmlns:a16="http://schemas.microsoft.com/office/drawing/2014/main" id="{A1B5AEA2-3FFD-453B-9BDD-BBCA69F080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2688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7" name="公式" r:id="rId5" imgW="266400" imgH="253800" progId="Equation.3">
                    <p:embed/>
                  </p:oleObj>
                </mc:Choice>
                <mc:Fallback>
                  <p:oleObj name="公式" r:id="rId5" imgW="266400" imgH="253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688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2" name="AutoShape 10">
            <a:extLst>
              <a:ext uri="{FF2B5EF4-FFF2-40B4-BE49-F238E27FC236}">
                <a16:creationId xmlns:a16="http://schemas.microsoft.com/office/drawing/2014/main" id="{ECA0A1E6-CCCF-4260-9064-AE1FE9AD4BBD}"/>
              </a:ext>
            </a:extLst>
          </p:cNvPr>
          <p:cNvSpPr>
            <a:spLocks/>
          </p:cNvSpPr>
          <p:nvPr/>
        </p:nvSpPr>
        <p:spPr bwMode="auto">
          <a:xfrm rot="5400000">
            <a:off x="4267200" y="1409700"/>
            <a:ext cx="342900" cy="2552700"/>
          </a:xfrm>
          <a:prstGeom prst="leftBrace">
            <a:avLst>
              <a:gd name="adj1" fmla="val 62037"/>
              <a:gd name="adj2" fmla="val 50000"/>
            </a:avLst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58A9D327-F31A-43FB-9850-150384ACCECA}"/>
              </a:ext>
            </a:extLst>
          </p:cNvPr>
          <p:cNvGrpSpPr>
            <a:grpSpLocks/>
          </p:cNvGrpSpPr>
          <p:nvPr/>
        </p:nvGrpSpPr>
        <p:grpSpPr bwMode="auto">
          <a:xfrm>
            <a:off x="2711450" y="3027363"/>
            <a:ext cx="773113" cy="519112"/>
            <a:chOff x="1708" y="2337"/>
            <a:chExt cx="487" cy="327"/>
          </a:xfrm>
        </p:grpSpPr>
        <p:sp>
          <p:nvSpPr>
            <p:cNvPr id="8233" name="Oval 12">
              <a:extLst>
                <a:ext uri="{FF2B5EF4-FFF2-40B4-BE49-F238E27FC236}">
                  <a16:creationId xmlns:a16="http://schemas.microsoft.com/office/drawing/2014/main" id="{0C633E68-F229-48B0-BF87-0C5317701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203" name="Object 13">
              <a:extLst>
                <a:ext uri="{FF2B5EF4-FFF2-40B4-BE49-F238E27FC236}">
                  <a16:creationId xmlns:a16="http://schemas.microsoft.com/office/drawing/2014/main" id="{98B4E14E-2790-4E51-BAF4-23A30B18A1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8" y="2337"/>
            <a:ext cx="48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8" name="公式" r:id="rId7" imgW="774360" imgH="253800" progId="Equation.3">
                    <p:embed/>
                  </p:oleObj>
                </mc:Choice>
                <mc:Fallback>
                  <p:oleObj name="公式" r:id="rId7" imgW="774360" imgH="253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8" y="2337"/>
                          <a:ext cx="48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CC90CF36-310A-4D7E-96C6-CD867D367794}"/>
              </a:ext>
            </a:extLst>
          </p:cNvPr>
          <p:cNvGrpSpPr>
            <a:grpSpLocks/>
          </p:cNvGrpSpPr>
          <p:nvPr/>
        </p:nvGrpSpPr>
        <p:grpSpPr bwMode="auto">
          <a:xfrm>
            <a:off x="5251450" y="2971800"/>
            <a:ext cx="787400" cy="577850"/>
            <a:chOff x="3308" y="2300"/>
            <a:chExt cx="496" cy="364"/>
          </a:xfrm>
        </p:grpSpPr>
        <p:sp>
          <p:nvSpPr>
            <p:cNvPr id="8232" name="Oval 15">
              <a:extLst>
                <a:ext uri="{FF2B5EF4-FFF2-40B4-BE49-F238E27FC236}">
                  <a16:creationId xmlns:a16="http://schemas.microsoft.com/office/drawing/2014/main" id="{5EBFACDA-E5DB-4313-BA2A-D8BEF8351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202" name="Object 16">
              <a:extLst>
                <a:ext uri="{FF2B5EF4-FFF2-40B4-BE49-F238E27FC236}">
                  <a16:creationId xmlns:a16="http://schemas.microsoft.com/office/drawing/2014/main" id="{4D96ADA2-301E-497E-BD38-477C3D3D88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8" y="2300"/>
            <a:ext cx="496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9" name="公式" r:id="rId9" imgW="787320" imgH="266400" progId="Equation.3">
                    <p:embed/>
                  </p:oleObj>
                </mc:Choice>
                <mc:Fallback>
                  <p:oleObj name="公式" r:id="rId9" imgW="787320" imgH="266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8" y="2300"/>
                          <a:ext cx="496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761D3282-25CA-4C68-B165-D0399A9FF566}"/>
              </a:ext>
            </a:extLst>
          </p:cNvPr>
          <p:cNvGrpSpPr>
            <a:grpSpLocks/>
          </p:cNvGrpSpPr>
          <p:nvPr/>
        </p:nvGrpSpPr>
        <p:grpSpPr bwMode="auto">
          <a:xfrm>
            <a:off x="4362450" y="3463925"/>
            <a:ext cx="239713" cy="419100"/>
            <a:chOff x="2748" y="2616"/>
            <a:chExt cx="151" cy="264"/>
          </a:xfrm>
        </p:grpSpPr>
        <p:sp>
          <p:nvSpPr>
            <p:cNvPr id="8231" name="Oval 18">
              <a:extLst>
                <a:ext uri="{FF2B5EF4-FFF2-40B4-BE49-F238E27FC236}">
                  <a16:creationId xmlns:a16="http://schemas.microsoft.com/office/drawing/2014/main" id="{21425990-80AD-4925-8AEC-3F3A7BB74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201" name="Object 19">
              <a:extLst>
                <a:ext uri="{FF2B5EF4-FFF2-40B4-BE49-F238E27FC236}">
                  <a16:creationId xmlns:a16="http://schemas.microsoft.com/office/drawing/2014/main" id="{CC2CAFBE-A844-4317-B658-1E8E3986A7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8" y="2721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0" name="公式" r:id="rId11" imgW="241200" imgH="253800" progId="Equation.3">
                    <p:embed/>
                  </p:oleObj>
                </mc:Choice>
                <mc:Fallback>
                  <p:oleObj name="公式" r:id="rId11" imgW="241200" imgH="253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8" y="2721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32" name="Object 20">
            <a:extLst>
              <a:ext uri="{FF2B5EF4-FFF2-40B4-BE49-F238E27FC236}">
                <a16:creationId xmlns:a16="http://schemas.microsoft.com/office/drawing/2014/main" id="{DA0578BC-30E6-4B0C-AFA6-79F51A0573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057400"/>
          <a:ext cx="4048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公式" r:id="rId13" imgW="406080" imgH="330120" progId="Equation.3">
                  <p:embed/>
                </p:oleObj>
              </mc:Choice>
              <mc:Fallback>
                <p:oleObj name="公式" r:id="rId13" imgW="406080" imgH="3301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057400"/>
                        <a:ext cx="4048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22">
            <a:extLst>
              <a:ext uri="{FF2B5EF4-FFF2-40B4-BE49-F238E27FC236}">
                <a16:creationId xmlns:a16="http://schemas.microsoft.com/office/drawing/2014/main" id="{90F8F94F-992D-46E5-B231-B4FE3AFED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500438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公式" r:id="rId15" imgW="761760" imgH="457200" progId="Equation.3">
                  <p:embed/>
                </p:oleObj>
              </mc:Choice>
              <mc:Fallback>
                <p:oleObj name="公式" r:id="rId15" imgW="76176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00438"/>
                        <a:ext cx="76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4">
            <a:extLst>
              <a:ext uri="{FF2B5EF4-FFF2-40B4-BE49-F238E27FC236}">
                <a16:creationId xmlns:a16="http://schemas.microsoft.com/office/drawing/2014/main" id="{52162B35-A840-417E-88AF-3127D93F5B8B}"/>
              </a:ext>
            </a:extLst>
          </p:cNvPr>
          <p:cNvGrpSpPr>
            <a:grpSpLocks/>
          </p:cNvGrpSpPr>
          <p:nvPr/>
        </p:nvGrpSpPr>
        <p:grpSpPr bwMode="auto">
          <a:xfrm>
            <a:off x="2571750" y="3463925"/>
            <a:ext cx="368300" cy="495300"/>
            <a:chOff x="1620" y="2616"/>
            <a:chExt cx="232" cy="312"/>
          </a:xfrm>
        </p:grpSpPr>
        <p:sp>
          <p:nvSpPr>
            <p:cNvPr id="8230" name="Oval 25">
              <a:extLst>
                <a:ext uri="{FF2B5EF4-FFF2-40B4-BE49-F238E27FC236}">
                  <a16:creationId xmlns:a16="http://schemas.microsoft.com/office/drawing/2014/main" id="{13779439-5E65-49F5-BB1D-18DDDFC60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1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200" name="Object 26">
              <a:extLst>
                <a:ext uri="{FF2B5EF4-FFF2-40B4-BE49-F238E27FC236}">
                  <a16:creationId xmlns:a16="http://schemas.microsoft.com/office/drawing/2014/main" id="{8C9C95B6-6402-4E06-98A5-FA3096F545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0" y="2640"/>
            <a:ext cx="2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3" name="公式" r:id="rId17" imgW="368280" imgH="457200" progId="Equation.3">
                    <p:embed/>
                  </p:oleObj>
                </mc:Choice>
                <mc:Fallback>
                  <p:oleObj name="公式" r:id="rId17" imgW="368280" imgH="457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" y="2640"/>
                          <a:ext cx="2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7">
            <a:extLst>
              <a:ext uri="{FF2B5EF4-FFF2-40B4-BE49-F238E27FC236}">
                <a16:creationId xmlns:a16="http://schemas.microsoft.com/office/drawing/2014/main" id="{D10D7C1F-F982-4E5A-9888-54625653EEBC}"/>
              </a:ext>
            </a:extLst>
          </p:cNvPr>
          <p:cNvGrpSpPr>
            <a:grpSpLocks/>
          </p:cNvGrpSpPr>
          <p:nvPr/>
        </p:nvGrpSpPr>
        <p:grpSpPr bwMode="auto">
          <a:xfrm>
            <a:off x="2046288" y="3463925"/>
            <a:ext cx="392112" cy="495300"/>
            <a:chOff x="1289" y="2616"/>
            <a:chExt cx="247" cy="312"/>
          </a:xfrm>
        </p:grpSpPr>
        <p:sp>
          <p:nvSpPr>
            <p:cNvPr id="8229" name="Oval 28">
              <a:extLst>
                <a:ext uri="{FF2B5EF4-FFF2-40B4-BE49-F238E27FC236}">
                  <a16:creationId xmlns:a16="http://schemas.microsoft.com/office/drawing/2014/main" id="{09266D68-1550-498A-BC22-2257250C9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61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199" name="Object 29">
              <a:extLst>
                <a:ext uri="{FF2B5EF4-FFF2-40B4-BE49-F238E27FC236}">
                  <a16:creationId xmlns:a16="http://schemas.microsoft.com/office/drawing/2014/main" id="{33A2A8C9-7442-4421-947D-0E65B0052D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9" y="2640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4" name="公式" r:id="rId19" imgW="393480" imgH="457200" progId="Equation.3">
                    <p:embed/>
                  </p:oleObj>
                </mc:Choice>
                <mc:Fallback>
                  <p:oleObj name="公式" r:id="rId19" imgW="393480" imgH="457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9" y="2640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0">
            <a:extLst>
              <a:ext uri="{FF2B5EF4-FFF2-40B4-BE49-F238E27FC236}">
                <a16:creationId xmlns:a16="http://schemas.microsoft.com/office/drawing/2014/main" id="{2B3D5D40-8BE4-41CD-B1E5-778CD3AB91C0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463925"/>
            <a:ext cx="736600" cy="495300"/>
            <a:chOff x="2016" y="2616"/>
            <a:chExt cx="464" cy="312"/>
          </a:xfrm>
        </p:grpSpPr>
        <p:sp>
          <p:nvSpPr>
            <p:cNvPr id="8228" name="Oval 31">
              <a:extLst>
                <a:ext uri="{FF2B5EF4-FFF2-40B4-BE49-F238E27FC236}">
                  <a16:creationId xmlns:a16="http://schemas.microsoft.com/office/drawing/2014/main" id="{46A52612-C1EE-45E9-AAA5-071EC5B76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61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198" name="Object 32">
              <a:extLst>
                <a:ext uri="{FF2B5EF4-FFF2-40B4-BE49-F238E27FC236}">
                  <a16:creationId xmlns:a16="http://schemas.microsoft.com/office/drawing/2014/main" id="{5983F74A-106E-4A41-801B-1CE289369F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2640"/>
            <a:ext cx="4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5" name="公式" r:id="rId21" imgW="736560" imgH="457200" progId="Equation.3">
                    <p:embed/>
                  </p:oleObj>
                </mc:Choice>
                <mc:Fallback>
                  <p:oleObj name="公式" r:id="rId21" imgW="736560" imgH="457200" progId="Equation.3">
                    <p:embed/>
                    <p:pic>
                      <p:nvPicPr>
                        <p:cNvPr id="0" name="Object 3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640"/>
                          <a:ext cx="4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3">
            <a:extLst>
              <a:ext uri="{FF2B5EF4-FFF2-40B4-BE49-F238E27FC236}">
                <a16:creationId xmlns:a16="http://schemas.microsoft.com/office/drawing/2014/main" id="{E4895088-C33A-4E33-8A1B-58C41F985F5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463925"/>
            <a:ext cx="392113" cy="495300"/>
            <a:chOff x="3840" y="2616"/>
            <a:chExt cx="247" cy="312"/>
          </a:xfrm>
        </p:grpSpPr>
        <p:graphicFrame>
          <p:nvGraphicFramePr>
            <p:cNvPr id="8197" name="Object 34">
              <a:extLst>
                <a:ext uri="{FF2B5EF4-FFF2-40B4-BE49-F238E27FC236}">
                  <a16:creationId xmlns:a16="http://schemas.microsoft.com/office/drawing/2014/main" id="{30F82EB2-FC6C-4D82-B11D-042F7F9B0B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640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" name="公式" r:id="rId23" imgW="393480" imgH="457200" progId="Equation.3">
                    <p:embed/>
                  </p:oleObj>
                </mc:Choice>
                <mc:Fallback>
                  <p:oleObj name="公式" r:id="rId23" imgW="393480" imgH="4572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640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7" name="Oval 35">
              <a:extLst>
                <a:ext uri="{FF2B5EF4-FFF2-40B4-BE49-F238E27FC236}">
                  <a16:creationId xmlns:a16="http://schemas.microsoft.com/office/drawing/2014/main" id="{067A68B9-230F-4E56-8D43-5A39B1F89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61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8949" name="Oval 37">
            <a:extLst>
              <a:ext uri="{FF2B5EF4-FFF2-40B4-BE49-F238E27FC236}">
                <a16:creationId xmlns:a16="http://schemas.microsoft.com/office/drawing/2014/main" id="{8D494BFB-150D-4AEC-B1EB-998EE3615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47027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50" name="Oval 38">
            <a:extLst>
              <a:ext uri="{FF2B5EF4-FFF2-40B4-BE49-F238E27FC236}">
                <a16:creationId xmlns:a16="http://schemas.microsoft.com/office/drawing/2014/main" id="{2003D79D-D649-4699-B68C-A4C311E0D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47027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51" name="Oval 39">
            <a:extLst>
              <a:ext uri="{FF2B5EF4-FFF2-40B4-BE49-F238E27FC236}">
                <a16:creationId xmlns:a16="http://schemas.microsoft.com/office/drawing/2014/main" id="{3A7B3D53-27F7-46D3-AB81-4BAA34113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7027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52" name="Oval 40">
            <a:extLst>
              <a:ext uri="{FF2B5EF4-FFF2-40B4-BE49-F238E27FC236}">
                <a16:creationId xmlns:a16="http://schemas.microsoft.com/office/drawing/2014/main" id="{D5EAC183-8FF9-4DAD-9A56-6C409A7DE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7027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54" name="Oval 42">
            <a:extLst>
              <a:ext uri="{FF2B5EF4-FFF2-40B4-BE49-F238E27FC236}">
                <a16:creationId xmlns:a16="http://schemas.microsoft.com/office/drawing/2014/main" id="{2C59DE14-83DB-4C57-8C0F-94A1298B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71863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55" name="Oval 43">
            <a:extLst>
              <a:ext uri="{FF2B5EF4-FFF2-40B4-BE49-F238E27FC236}">
                <a16:creationId xmlns:a16="http://schemas.microsoft.com/office/drawing/2014/main" id="{8E41BB6F-A1C8-484C-A158-519F0C30F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71863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56" name="Oval 44">
            <a:extLst>
              <a:ext uri="{FF2B5EF4-FFF2-40B4-BE49-F238E27FC236}">
                <a16:creationId xmlns:a16="http://schemas.microsoft.com/office/drawing/2014/main" id="{AF39E44B-8F38-4113-85FF-1C1476C1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71863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57" name="Oval 45">
            <a:extLst>
              <a:ext uri="{FF2B5EF4-FFF2-40B4-BE49-F238E27FC236}">
                <a16:creationId xmlns:a16="http://schemas.microsoft.com/office/drawing/2014/main" id="{85EFEC49-50C2-47E1-9E85-8C94B0165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471863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59" name="Text Box 47">
            <a:extLst>
              <a:ext uri="{FF2B5EF4-FFF2-40B4-BE49-F238E27FC236}">
                <a16:creationId xmlns:a16="http://schemas.microsoft.com/office/drawing/2014/main" id="{69D855BE-E09D-4CA1-8438-DA9121825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84724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    </a:t>
            </a:r>
            <a:r>
              <a:rPr lang="zh-CN" altLang="en-US">
                <a:solidFill>
                  <a:srgbClr val="0000FF"/>
                </a:solidFill>
              </a:rPr>
              <a:t>这就表明数列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25000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所对应的点列除了前面有限个点外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都能凝聚在点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zh-CN" altLang="en-US">
                <a:solidFill>
                  <a:srgbClr val="0000FF"/>
                </a:solidFill>
              </a:rPr>
              <a:t>的任意小邻域内，同时也表明数列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25000">
                <a:solidFill>
                  <a:srgbClr val="0000FF"/>
                </a:solidFill>
              </a:rPr>
              <a:t>n</a:t>
            </a:r>
            <a:endParaRPr lang="en-US" altLang="zh-CN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中的项到一定程度时变化就很微小，呈现出一种稳定的状态，这种稳定的状态就是人们所称谓的“收敛”。</a:t>
            </a:r>
            <a:endParaRPr lang="zh-CN" altLang="en-US" i="1" baseline="-25000">
              <a:solidFill>
                <a:srgbClr val="0000FF"/>
              </a:solidFill>
            </a:endParaRPr>
          </a:p>
        </p:txBody>
      </p:sp>
      <p:sp>
        <p:nvSpPr>
          <p:cNvPr id="38960" name="Text Box 48">
            <a:extLst>
              <a:ext uri="{FF2B5EF4-FFF2-40B4-BE49-F238E27FC236}">
                <a16:creationId xmlns:a16="http://schemas.microsoft.com/office/drawing/2014/main" id="{F05C67B0-A7C3-4FFE-9852-010526C1A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19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注意：</a:t>
            </a:r>
            <a:endParaRPr kumimoji="0" lang="zh-CN" altLang="en-US"/>
          </a:p>
        </p:txBody>
      </p:sp>
      <p:sp>
        <p:nvSpPr>
          <p:cNvPr id="38961" name="Text Box 49">
            <a:extLst>
              <a:ext uri="{FF2B5EF4-FFF2-40B4-BE49-F238E27FC236}">
                <a16:creationId xmlns:a16="http://schemas.microsoft.com/office/drawing/2014/main" id="{9EE4A088-00F9-4EF5-BF8C-849198A1E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19800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</a:rPr>
              <a:t>数列极限的定义未给出求极限的方法</a:t>
            </a:r>
            <a:r>
              <a:rPr kumimoji="0" lang="en-US" altLang="zh-CN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75"/>
                                        <p:tgtEl>
                                          <p:spTgt spid="3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6" grpId="0" autoUpdateAnimBg="0"/>
      <p:bldP spid="38922" grpId="0" animBg="1"/>
      <p:bldP spid="38949" grpId="0" animBg="1"/>
      <p:bldP spid="38950" grpId="0" animBg="1"/>
      <p:bldP spid="38951" grpId="0" animBg="1"/>
      <p:bldP spid="38952" grpId="0" animBg="1"/>
      <p:bldP spid="38954" grpId="0" animBg="1"/>
      <p:bldP spid="38955" grpId="0" animBg="1"/>
      <p:bldP spid="38956" grpId="0" animBg="1"/>
      <p:bldP spid="38957" grpId="0" animBg="1"/>
      <p:bldP spid="38959" grpId="0" autoUpdateAnimBg="0"/>
      <p:bldP spid="38960" grpId="0" autoUpdateAnimBg="0"/>
      <p:bldP spid="3896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026">
            <a:extLst>
              <a:ext uri="{FF2B5EF4-FFF2-40B4-BE49-F238E27FC236}">
                <a16:creationId xmlns:a16="http://schemas.microsoft.com/office/drawing/2014/main" id="{EEC254AF-7E4D-4B03-8FA9-A72994706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88963"/>
            <a:ext cx="98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1   </a:t>
            </a:r>
          </a:p>
        </p:txBody>
      </p:sp>
      <p:graphicFrame>
        <p:nvGraphicFramePr>
          <p:cNvPr id="40963" name="Object 1027">
            <a:extLst>
              <a:ext uri="{FF2B5EF4-FFF2-40B4-BE49-F238E27FC236}">
                <a16:creationId xmlns:a16="http://schemas.microsoft.com/office/drawing/2014/main" id="{0DA69E45-1789-476F-BC0B-65DF29B77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7150" y="381000"/>
          <a:ext cx="2603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公式" r:id="rId3" imgW="2603160" imgH="965160" progId="Equation.3">
                  <p:embed/>
                </p:oleObj>
              </mc:Choice>
              <mc:Fallback>
                <p:oleObj name="公式" r:id="rId3" imgW="2603160" imgH="9651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381000"/>
                        <a:ext cx="2603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1028">
            <a:extLst>
              <a:ext uri="{FF2B5EF4-FFF2-40B4-BE49-F238E27FC236}">
                <a16:creationId xmlns:a16="http://schemas.microsoft.com/office/drawing/2014/main" id="{070A370F-8A50-45B5-898E-9FD244FE36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1950" y="660400"/>
          <a:ext cx="2260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公式" r:id="rId5" imgW="2260440" imgH="558720" progId="Equation.3">
                  <p:embed/>
                </p:oleObj>
              </mc:Choice>
              <mc:Fallback>
                <p:oleObj name="公式" r:id="rId5" imgW="2260440" imgH="55872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660400"/>
                        <a:ext cx="2260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1029">
            <a:extLst>
              <a:ext uri="{FF2B5EF4-FFF2-40B4-BE49-F238E27FC236}">
                <a16:creationId xmlns:a16="http://schemas.microsoft.com/office/drawing/2014/main" id="{37D383BE-044C-428C-8A67-5012DD821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49225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证明</a:t>
            </a:r>
          </a:p>
        </p:txBody>
      </p:sp>
      <p:graphicFrame>
        <p:nvGraphicFramePr>
          <p:cNvPr id="40966" name="Object 1030">
            <a:extLst>
              <a:ext uri="{FF2B5EF4-FFF2-40B4-BE49-F238E27FC236}">
                <a16:creationId xmlns:a16="http://schemas.microsoft.com/office/drawing/2014/main" id="{C99FA086-49EE-48DD-9334-3CB30FF78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524000"/>
          <a:ext cx="254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公式" r:id="rId7" imgW="2539800" imgH="914400" progId="Equation.3">
                  <p:embed/>
                </p:oleObj>
              </mc:Choice>
              <mc:Fallback>
                <p:oleObj name="公式" r:id="rId7" imgW="2539800" imgH="9144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2540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1031">
            <a:extLst>
              <a:ext uri="{FF2B5EF4-FFF2-40B4-BE49-F238E27FC236}">
                <a16:creationId xmlns:a16="http://schemas.microsoft.com/office/drawing/2014/main" id="{F88BA1B2-E15C-4726-A287-4F6F8B918B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1524000"/>
          <a:ext cx="1612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公式" r:id="rId9" imgW="1612800" imgH="838080" progId="Equation.3">
                  <p:embed/>
                </p:oleObj>
              </mc:Choice>
              <mc:Fallback>
                <p:oleObj name="公式" r:id="rId9" imgW="1612800" imgH="83808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524000"/>
                        <a:ext cx="1612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1032">
            <a:extLst>
              <a:ext uri="{FF2B5EF4-FFF2-40B4-BE49-F238E27FC236}">
                <a16:creationId xmlns:a16="http://schemas.microsoft.com/office/drawing/2014/main" id="{07AFD813-8506-466B-9585-37A6E75ABA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590800"/>
          <a:ext cx="144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公式" r:id="rId11" imgW="1447560" imgH="431640" progId="Equation.3">
                  <p:embed/>
                </p:oleObj>
              </mc:Choice>
              <mc:Fallback>
                <p:oleObj name="公式" r:id="rId11" imgW="1447560" imgH="4316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90800"/>
                        <a:ext cx="144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1033">
            <a:extLst>
              <a:ext uri="{FF2B5EF4-FFF2-40B4-BE49-F238E27FC236}">
                <a16:creationId xmlns:a16="http://schemas.microsoft.com/office/drawing/2014/main" id="{839908F6-118A-4A80-9F0A-A732BBC827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6750" y="2597150"/>
          <a:ext cx="252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公式" r:id="rId13" imgW="2527200" imgH="444240" progId="Equation.3">
                  <p:embed/>
                </p:oleObj>
              </mc:Choice>
              <mc:Fallback>
                <p:oleObj name="公式" r:id="rId13" imgW="2527200" imgH="44424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2597150"/>
                        <a:ext cx="252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34">
            <a:extLst>
              <a:ext uri="{FF2B5EF4-FFF2-40B4-BE49-F238E27FC236}">
                <a16:creationId xmlns:a16="http://schemas.microsoft.com/office/drawing/2014/main" id="{6DDD5895-D36C-4559-94E3-5513DA48E2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200400"/>
          <a:ext cx="3213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公式" r:id="rId15" imgW="3213000" imgH="838080" progId="Equation.3">
                  <p:embed/>
                </p:oleObj>
              </mc:Choice>
              <mc:Fallback>
                <p:oleObj name="公式" r:id="rId15" imgW="3213000" imgH="83808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00400"/>
                        <a:ext cx="3213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Text Box 1035">
            <a:extLst>
              <a:ext uri="{FF2B5EF4-FFF2-40B4-BE49-F238E27FC236}">
                <a16:creationId xmlns:a16="http://schemas.microsoft.com/office/drawing/2014/main" id="{C6554BCE-DB54-431E-B9A3-636A3D8E8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2926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因此</a:t>
            </a:r>
          </a:p>
        </p:txBody>
      </p:sp>
      <p:graphicFrame>
        <p:nvGraphicFramePr>
          <p:cNvPr id="40972" name="Object 1036">
            <a:extLst>
              <a:ext uri="{FF2B5EF4-FFF2-40B4-BE49-F238E27FC236}">
                <a16:creationId xmlns:a16="http://schemas.microsoft.com/office/drawing/2014/main" id="{16046334-A2DB-4336-A20D-D39BC253A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127500"/>
          <a:ext cx="1600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公式" r:id="rId17" imgW="1600200" imgH="901440" progId="Equation.3">
                  <p:embed/>
                </p:oleObj>
              </mc:Choice>
              <mc:Fallback>
                <p:oleObj name="公式" r:id="rId17" imgW="1600200" imgH="90144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27500"/>
                        <a:ext cx="1600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Text Box 1037">
            <a:extLst>
              <a:ext uri="{FF2B5EF4-FFF2-40B4-BE49-F238E27FC236}">
                <a16:creationId xmlns:a16="http://schemas.microsoft.com/office/drawing/2014/main" id="{F5DE5C87-D560-4D99-8435-B89E193F7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4303713"/>
            <a:ext cx="288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则当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＞</a:t>
            </a:r>
            <a:r>
              <a:rPr lang="en-US" altLang="zh-CN"/>
              <a:t>N</a:t>
            </a:r>
            <a:r>
              <a:rPr lang="zh-CN" altLang="en-US"/>
              <a:t>时，有</a:t>
            </a:r>
          </a:p>
        </p:txBody>
      </p:sp>
      <p:graphicFrame>
        <p:nvGraphicFramePr>
          <p:cNvPr id="40974" name="Object 1038">
            <a:extLst>
              <a:ext uri="{FF2B5EF4-FFF2-40B4-BE49-F238E27FC236}">
                <a16:creationId xmlns:a16="http://schemas.microsoft.com/office/drawing/2014/main" id="{D8E66D8C-0AFA-40DF-8CBF-1AD4A9D13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8500" y="5340350"/>
          <a:ext cx="163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公式" r:id="rId19" imgW="1638000" imgH="431640" progId="Equation.3">
                  <p:embed/>
                </p:oleObj>
              </mc:Choice>
              <mc:Fallback>
                <p:oleObj name="公式" r:id="rId19" imgW="1638000" imgH="43164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5340350"/>
                        <a:ext cx="163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039">
            <a:extLst>
              <a:ext uri="{FF2B5EF4-FFF2-40B4-BE49-F238E27FC236}">
                <a16:creationId xmlns:a16="http://schemas.microsoft.com/office/drawing/2014/main" id="{0E2E03A1-FB1C-41FF-9996-925CB0D859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4500" y="5251450"/>
          <a:ext cx="2286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公式" r:id="rId21" imgW="2286000" imgH="571320" progId="Equation.3">
                  <p:embed/>
                </p:oleObj>
              </mc:Choice>
              <mc:Fallback>
                <p:oleObj name="公式" r:id="rId21" imgW="2286000" imgH="57132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5251450"/>
                        <a:ext cx="2286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5" grpId="0" autoUpdateAnimBg="0"/>
      <p:bldP spid="40971" grpId="0" autoUpdateAnimBg="0"/>
      <p:bldP spid="4097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026">
            <a:extLst>
              <a:ext uri="{FF2B5EF4-FFF2-40B4-BE49-F238E27FC236}">
                <a16:creationId xmlns:a16="http://schemas.microsoft.com/office/drawing/2014/main" id="{9864952C-7DA8-4587-9C00-772D46500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86947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   </a:t>
            </a:r>
            <a:r>
              <a:rPr lang="zh-CN" altLang="en-US">
                <a:solidFill>
                  <a:srgbClr val="0000FF"/>
                </a:solidFill>
              </a:rPr>
              <a:t>利用定义验证数列极限，有时遇到的不等式</a:t>
            </a:r>
          </a:p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|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25000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－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|</a:t>
            </a:r>
            <a:r>
              <a:rPr lang="zh-CN" altLang="en-US">
                <a:solidFill>
                  <a:srgbClr val="0000FF"/>
                </a:solidFill>
              </a:rPr>
              <a:t>＜</a:t>
            </a:r>
            <a:r>
              <a:rPr lang="en-US" altLang="zh-CN" sz="3200">
                <a:solidFill>
                  <a:srgbClr val="0000FF"/>
                </a:solidFill>
              </a:rPr>
              <a:t>ε</a:t>
            </a:r>
            <a:r>
              <a:rPr lang="zh-CN" altLang="en-US">
                <a:solidFill>
                  <a:srgbClr val="0000FF"/>
                </a:solidFill>
              </a:rPr>
              <a:t>不易考虑，往往采用把</a:t>
            </a:r>
            <a:r>
              <a:rPr lang="en-US" altLang="zh-CN">
                <a:solidFill>
                  <a:srgbClr val="0000FF"/>
                </a:solidFill>
              </a:rPr>
              <a:t>|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25000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－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|</a:t>
            </a:r>
            <a:r>
              <a:rPr lang="zh-CN" altLang="en-US">
                <a:solidFill>
                  <a:srgbClr val="0000FF"/>
                </a:solidFill>
              </a:rPr>
              <a:t>放大的方法。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若能放大到较简单的式子，就较容易从一个比较简单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的不等式去寻找项数指标</a:t>
            </a:r>
            <a:r>
              <a:rPr lang="en-US" altLang="zh-CN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41987" name="Text Box 1027">
            <a:extLst>
              <a:ext uri="{FF2B5EF4-FFF2-40B4-BE49-F238E27FC236}">
                <a16:creationId xmlns:a16="http://schemas.microsoft.com/office/drawing/2014/main" id="{2C8C0AF5-305C-4DB8-95DB-C78E1104E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62200"/>
            <a:ext cx="5105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放大的原则：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     ①放大后的式子较简单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     ②放大后的式子以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为极限</a:t>
            </a:r>
          </a:p>
        </p:txBody>
      </p:sp>
      <p:sp>
        <p:nvSpPr>
          <p:cNvPr id="41988" name="Text Box 1028">
            <a:extLst>
              <a:ext uri="{FF2B5EF4-FFF2-40B4-BE49-F238E27FC236}">
                <a16:creationId xmlns:a16="http://schemas.microsoft.com/office/drawing/2014/main" id="{63E8FEEC-4600-424E-8EE2-F539A0C3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205288"/>
            <a:ext cx="161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2  </a:t>
            </a:r>
            <a:r>
              <a:rPr lang="zh-CN" altLang="en-US">
                <a:solidFill>
                  <a:srgbClr val="0000FF"/>
                </a:solidFill>
              </a:rPr>
              <a:t>证明</a:t>
            </a:r>
          </a:p>
        </p:txBody>
      </p:sp>
      <p:graphicFrame>
        <p:nvGraphicFramePr>
          <p:cNvPr id="87040" name="Object 2048">
            <a:extLst>
              <a:ext uri="{FF2B5EF4-FFF2-40B4-BE49-F238E27FC236}">
                <a16:creationId xmlns:a16="http://schemas.microsoft.com/office/drawing/2014/main" id="{02895C66-3C6F-4AA7-A36D-3423618863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962400"/>
          <a:ext cx="240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公式" r:id="rId3" imgW="2400120" imgH="914400" progId="Equation.3">
                  <p:embed/>
                </p:oleObj>
              </mc:Choice>
              <mc:Fallback>
                <p:oleObj name="公式" r:id="rId3" imgW="2400120" imgH="9144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962400"/>
                        <a:ext cx="2400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1030">
            <a:extLst>
              <a:ext uri="{FF2B5EF4-FFF2-40B4-BE49-F238E27FC236}">
                <a16:creationId xmlns:a16="http://schemas.microsoft.com/office/drawing/2014/main" id="{40CAB295-CA44-4803-AB8E-86FBA6C3C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14985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证明</a:t>
            </a:r>
          </a:p>
        </p:txBody>
      </p:sp>
      <p:graphicFrame>
        <p:nvGraphicFramePr>
          <p:cNvPr id="87041" name="Object 2049">
            <a:extLst>
              <a:ext uri="{FF2B5EF4-FFF2-40B4-BE49-F238E27FC236}">
                <a16:creationId xmlns:a16="http://schemas.microsoft.com/office/drawing/2014/main" id="{97E3421A-2ED3-47CD-9628-EBDA9F349B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181600"/>
          <a:ext cx="3263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公式" r:id="rId5" imgW="3263760" imgH="1066680" progId="Equation.3">
                  <p:embed/>
                </p:oleObj>
              </mc:Choice>
              <mc:Fallback>
                <p:oleObj name="公式" r:id="rId5" imgW="3263760" imgH="106668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81600"/>
                        <a:ext cx="3263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2" name="Object 2050">
            <a:extLst>
              <a:ext uri="{FF2B5EF4-FFF2-40B4-BE49-F238E27FC236}">
                <a16:creationId xmlns:a16="http://schemas.microsoft.com/office/drawing/2014/main" id="{3145AB2A-A5A2-44DD-A912-D3AE379CA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5181600"/>
          <a:ext cx="261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公式" r:id="rId7" imgW="2616120" imgH="990360" progId="Equation.3">
                  <p:embed/>
                </p:oleObj>
              </mc:Choice>
              <mc:Fallback>
                <p:oleObj name="公式" r:id="rId7" imgW="2616120" imgH="99036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181600"/>
                        <a:ext cx="2616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autoUpdateAnimBg="0"/>
      <p:bldP spid="41988" grpId="0" autoUpdateAnimBg="0"/>
      <p:bldP spid="4199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4" name="Object 1024">
            <a:extLst>
              <a:ext uri="{FF2B5EF4-FFF2-40B4-BE49-F238E27FC236}">
                <a16:creationId xmlns:a16="http://schemas.microsoft.com/office/drawing/2014/main" id="{131C7A97-03F2-4698-A844-9538136447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57200"/>
          <a:ext cx="110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公式" r:id="rId3" imgW="1104840" imgH="888840" progId="Equation.3">
                  <p:embed/>
                </p:oleObj>
              </mc:Choice>
              <mc:Fallback>
                <p:oleObj name="公式" r:id="rId3" imgW="1104840" imgH="8888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"/>
                        <a:ext cx="1104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5" name="Object 1025">
            <a:extLst>
              <a:ext uri="{FF2B5EF4-FFF2-40B4-BE49-F238E27FC236}">
                <a16:creationId xmlns:a16="http://schemas.microsoft.com/office/drawing/2014/main" id="{CAB7462B-148F-40A6-AE64-8FDB533CA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33400"/>
          <a:ext cx="2959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公式" r:id="rId5" imgW="2958840" imgH="888840" progId="Equation.3">
                  <p:embed/>
                </p:oleObj>
              </mc:Choice>
              <mc:Fallback>
                <p:oleObj name="公式" r:id="rId5" imgW="2958840" imgH="8888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3400"/>
                        <a:ext cx="2959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6" name="Object 1026">
            <a:extLst>
              <a:ext uri="{FF2B5EF4-FFF2-40B4-BE49-F238E27FC236}">
                <a16:creationId xmlns:a16="http://schemas.microsoft.com/office/drawing/2014/main" id="{E72C2C52-4868-4C07-8814-701D7DE3A4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673225"/>
          <a:ext cx="144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公式" r:id="rId7" imgW="1447560" imgH="431640" progId="Equation.3">
                  <p:embed/>
                </p:oleObj>
              </mc:Choice>
              <mc:Fallback>
                <p:oleObj name="公式" r:id="rId7" imgW="1447560" imgH="43164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3225"/>
                        <a:ext cx="144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1027">
            <a:extLst>
              <a:ext uri="{FF2B5EF4-FFF2-40B4-BE49-F238E27FC236}">
                <a16:creationId xmlns:a16="http://schemas.microsoft.com/office/drawing/2014/main" id="{45D0BE9B-2996-4C98-91BF-C58CB76B1E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341438"/>
          <a:ext cx="30972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公式" r:id="rId9" imgW="1523880" imgH="520560" progId="Equation.3">
                  <p:embed/>
                </p:oleObj>
              </mc:Choice>
              <mc:Fallback>
                <p:oleObj name="公式" r:id="rId9" imgW="1523880" imgH="5205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341438"/>
                        <a:ext cx="30972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6">
            <a:extLst>
              <a:ext uri="{FF2B5EF4-FFF2-40B4-BE49-F238E27FC236}">
                <a16:creationId xmlns:a16="http://schemas.microsoft.com/office/drawing/2014/main" id="{25DECFD5-B1BC-4CA3-B696-3515553A8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614488"/>
            <a:ext cx="288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则当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＞</a:t>
            </a:r>
            <a:r>
              <a:rPr lang="en-US" altLang="zh-CN"/>
              <a:t>N</a:t>
            </a:r>
            <a:r>
              <a:rPr lang="zh-CN" altLang="en-US"/>
              <a:t>时，有</a:t>
            </a:r>
          </a:p>
        </p:txBody>
      </p:sp>
      <p:graphicFrame>
        <p:nvGraphicFramePr>
          <p:cNvPr id="88068" name="Object 1028">
            <a:extLst>
              <a:ext uri="{FF2B5EF4-FFF2-40B4-BE49-F238E27FC236}">
                <a16:creationId xmlns:a16="http://schemas.microsoft.com/office/drawing/2014/main" id="{90A8EE0E-BEB2-4999-92D3-32E9650170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514600"/>
          <a:ext cx="3035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公式" r:id="rId11" imgW="3035160" imgH="1066680" progId="Equation.3">
                  <p:embed/>
                </p:oleObj>
              </mc:Choice>
              <mc:Fallback>
                <p:oleObj name="公式" r:id="rId11" imgW="3035160" imgH="106668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14600"/>
                        <a:ext cx="30353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1029">
            <a:extLst>
              <a:ext uri="{FF2B5EF4-FFF2-40B4-BE49-F238E27FC236}">
                <a16:creationId xmlns:a16="http://schemas.microsoft.com/office/drawing/2014/main" id="{9BEBCC72-0757-4BA6-9A95-416B83607B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590800"/>
          <a:ext cx="110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公式" r:id="rId13" imgW="1104840" imgH="838080" progId="Equation.3">
                  <p:embed/>
                </p:oleObj>
              </mc:Choice>
              <mc:Fallback>
                <p:oleObj name="公式" r:id="rId13" imgW="1104840" imgH="83808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90800"/>
                        <a:ext cx="110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AutoShape 9">
            <a:extLst>
              <a:ext uri="{FF2B5EF4-FFF2-40B4-BE49-F238E27FC236}">
                <a16:creationId xmlns:a16="http://schemas.microsoft.com/office/drawing/2014/main" id="{EBA03CA4-89BF-4787-AD44-42A8A1FC0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0"/>
            <a:ext cx="762000" cy="485775"/>
          </a:xfrm>
          <a:prstGeom prst="rightArrow">
            <a:avLst>
              <a:gd name="adj1" fmla="val 50000"/>
              <a:gd name="adj2" fmla="val 3921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8070" name="Object 1030">
            <a:extLst>
              <a:ext uri="{FF2B5EF4-FFF2-40B4-BE49-F238E27FC236}">
                <a16:creationId xmlns:a16="http://schemas.microsoft.com/office/drawing/2014/main" id="{9E63F2C3-B567-41AF-9C5D-1E888D96CB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581400"/>
          <a:ext cx="240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公式" r:id="rId15" imgW="2400120" imgH="914400" progId="Equation.3">
                  <p:embed/>
                </p:oleObj>
              </mc:Choice>
              <mc:Fallback>
                <p:oleObj name="公式" r:id="rId15" imgW="2400120" imgH="9144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81400"/>
                        <a:ext cx="2400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Text Box 11">
            <a:extLst>
              <a:ext uri="{FF2B5EF4-FFF2-40B4-BE49-F238E27FC236}">
                <a16:creationId xmlns:a16="http://schemas.microsoft.com/office/drawing/2014/main" id="{9B00C644-CCEC-42D1-B363-2C0D3A1B1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648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kumimoji="0"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3</a:t>
            </a:r>
          </a:p>
        </p:txBody>
      </p:sp>
      <p:graphicFrame>
        <p:nvGraphicFramePr>
          <p:cNvPr id="88071" name="Object 1031">
            <a:extLst>
              <a:ext uri="{FF2B5EF4-FFF2-40B4-BE49-F238E27FC236}">
                <a16:creationId xmlns:a16="http://schemas.microsoft.com/office/drawing/2014/main" id="{6AA47258-0953-4217-86C9-48B7CCD9A9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648200"/>
          <a:ext cx="4241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公式" r:id="rId17" imgW="4241520" imgH="634680" progId="Equation.3">
                  <p:embed/>
                </p:oleObj>
              </mc:Choice>
              <mc:Fallback>
                <p:oleObj name="公式" r:id="rId17" imgW="4241520" imgH="63468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48200"/>
                        <a:ext cx="4241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Text Box 13">
            <a:extLst>
              <a:ext uri="{FF2B5EF4-FFF2-40B4-BE49-F238E27FC236}">
                <a16:creationId xmlns:a16="http://schemas.microsoft.com/office/drawing/2014/main" id="{6BB71438-90B5-4F6F-A6E3-A96451E21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006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证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sp>
        <p:nvSpPr>
          <p:cNvPr id="43022" name="Text Box 14">
            <a:extLst>
              <a:ext uri="{FF2B5EF4-FFF2-40B4-BE49-F238E27FC236}">
                <a16:creationId xmlns:a16="http://schemas.microsoft.com/office/drawing/2014/main" id="{1A63B925-124C-4154-8E29-39E1E49EA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369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若</a:t>
            </a:r>
            <a:r>
              <a:rPr lang="en-US" altLang="zh-CN" sz="3200" i="1"/>
              <a:t>q</a:t>
            </a:r>
            <a:r>
              <a:rPr lang="en-US" altLang="zh-CN" sz="3200"/>
              <a:t>=0</a:t>
            </a:r>
            <a:r>
              <a:rPr lang="zh-CN" altLang="en-US"/>
              <a:t>则上式显然成立</a:t>
            </a:r>
          </a:p>
        </p:txBody>
      </p:sp>
      <p:sp>
        <p:nvSpPr>
          <p:cNvPr id="43023" name="Text Box 15">
            <a:extLst>
              <a:ext uri="{FF2B5EF4-FFF2-40B4-BE49-F238E27FC236}">
                <a16:creationId xmlns:a16="http://schemas.microsoft.com/office/drawing/2014/main" id="{8547A025-F3ED-41B1-A313-3614AC2F8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86400"/>
            <a:ext cx="2778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下证</a:t>
            </a:r>
            <a:r>
              <a:rPr lang="en-US" altLang="zh-CN" sz="3200" i="1"/>
              <a:t>q≠</a:t>
            </a:r>
            <a:r>
              <a:rPr lang="en-US" altLang="zh-CN" sz="3200"/>
              <a:t>0</a:t>
            </a:r>
            <a:r>
              <a:rPr lang="zh-CN" altLang="en-US"/>
              <a:t>的情形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utoUpdateAnimBg="0"/>
      <p:bldP spid="43017" grpId="0" animBg="1"/>
      <p:bldP spid="43019" grpId="0" autoUpdateAnimBg="0"/>
      <p:bldP spid="43021" grpId="0" autoUpdateAnimBg="0"/>
      <p:bldP spid="43022" grpId="0" autoUpdateAnimBg="0"/>
      <p:bldP spid="4302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88" name="Object 0">
            <a:extLst>
              <a:ext uri="{FF2B5EF4-FFF2-40B4-BE49-F238E27FC236}">
                <a16:creationId xmlns:a16="http://schemas.microsoft.com/office/drawing/2014/main" id="{B13D3072-1A41-4BDB-A451-3B764A10C0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49275"/>
          <a:ext cx="1504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公式" r:id="rId3" imgW="1650960" imgH="444240" progId="Equation.3">
                  <p:embed/>
                </p:oleObj>
              </mc:Choice>
              <mc:Fallback>
                <p:oleObj name="公式" r:id="rId3" imgW="1650960" imgH="4442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9275"/>
                        <a:ext cx="15049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9" name="Object 1">
            <a:extLst>
              <a:ext uri="{FF2B5EF4-FFF2-40B4-BE49-F238E27FC236}">
                <a16:creationId xmlns:a16="http://schemas.microsoft.com/office/drawing/2014/main" id="{0379FDF3-6E22-4539-8086-A35642707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454150"/>
          <a:ext cx="23780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公式" r:id="rId5" imgW="2628720" imgH="583920" progId="Equation.3">
                  <p:embed/>
                </p:oleObj>
              </mc:Choice>
              <mc:Fallback>
                <p:oleObj name="公式" r:id="rId5" imgW="2628720" imgH="5839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54150"/>
                        <a:ext cx="23780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0" name="Object 2">
            <a:extLst>
              <a:ext uri="{FF2B5EF4-FFF2-40B4-BE49-F238E27FC236}">
                <a16:creationId xmlns:a16="http://schemas.microsoft.com/office/drawing/2014/main" id="{642DBE59-75D3-47BF-8614-E472ADE5B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470025"/>
          <a:ext cx="17478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公式" r:id="rId7" imgW="1930320" imgH="482400" progId="Equation.3">
                  <p:embed/>
                </p:oleObj>
              </mc:Choice>
              <mc:Fallback>
                <p:oleObj name="公式" r:id="rId7" imgW="193032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470025"/>
                        <a:ext cx="17478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>
            <a:extLst>
              <a:ext uri="{FF2B5EF4-FFF2-40B4-BE49-F238E27FC236}">
                <a16:creationId xmlns:a16="http://schemas.microsoft.com/office/drawing/2014/main" id="{758F9336-4482-46D8-8EA8-881DC3EEB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216150"/>
          <a:ext cx="15652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公式" r:id="rId9" imgW="1726920" imgH="1002960" progId="Equation.3">
                  <p:embed/>
                </p:oleObj>
              </mc:Choice>
              <mc:Fallback>
                <p:oleObj name="公式" r:id="rId9" imgW="1726920" imgH="1002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16150"/>
                        <a:ext cx="15652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>
            <a:extLst>
              <a:ext uri="{FF2B5EF4-FFF2-40B4-BE49-F238E27FC236}">
                <a16:creationId xmlns:a16="http://schemas.microsoft.com/office/drawing/2014/main" id="{E211E65A-B53D-4D15-B21C-10B711D548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3725" y="2286000"/>
          <a:ext cx="21828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公式" r:id="rId11" imgW="2412720" imgH="927000" progId="Equation.3">
                  <p:embed/>
                </p:oleObj>
              </mc:Choice>
              <mc:Fallback>
                <p:oleObj name="公式" r:id="rId11" imgW="241272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2286000"/>
                        <a:ext cx="21828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>
            <a:extLst>
              <a:ext uri="{FF2B5EF4-FFF2-40B4-BE49-F238E27FC236}">
                <a16:creationId xmlns:a16="http://schemas.microsoft.com/office/drawing/2014/main" id="{8A77BFE4-596D-432B-8120-09CDA44C9A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493963"/>
          <a:ext cx="19669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公式" r:id="rId13" imgW="2171520" imgH="444240" progId="Equation.3">
                  <p:embed/>
                </p:oleObj>
              </mc:Choice>
              <mc:Fallback>
                <p:oleObj name="公式" r:id="rId13" imgW="217152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493963"/>
                        <a:ext cx="196691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>
            <a:extLst>
              <a:ext uri="{FF2B5EF4-FFF2-40B4-BE49-F238E27FC236}">
                <a16:creationId xmlns:a16="http://schemas.microsoft.com/office/drawing/2014/main" id="{9D78F768-49D3-460F-9E25-60A6C143F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481388"/>
          <a:ext cx="238918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公式" r:id="rId15" imgW="2501640" imgH="583920" progId="Equation.3">
                  <p:embed/>
                </p:oleObj>
              </mc:Choice>
              <mc:Fallback>
                <p:oleObj name="公式" r:id="rId15" imgW="2501640" imgH="583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81388"/>
                        <a:ext cx="238918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>
            <a:extLst>
              <a:ext uri="{FF2B5EF4-FFF2-40B4-BE49-F238E27FC236}">
                <a16:creationId xmlns:a16="http://schemas.microsoft.com/office/drawing/2014/main" id="{D1A8CD2F-2789-4233-B754-A958AD6964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467100"/>
          <a:ext cx="20129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公式" r:id="rId17" imgW="2108160" imgH="596880" progId="Equation.3">
                  <p:embed/>
                </p:oleObj>
              </mc:Choice>
              <mc:Fallback>
                <p:oleObj name="公式" r:id="rId17" imgW="2108160" imgH="596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467100"/>
                        <a:ext cx="20129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Text Box 10">
            <a:extLst>
              <a:ext uri="{FF2B5EF4-FFF2-40B4-BE49-F238E27FC236}">
                <a16:creationId xmlns:a16="http://schemas.microsoft.com/office/drawing/2014/main" id="{B2618620-040E-498F-A6E1-13E32BA3C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04813"/>
            <a:ext cx="27257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不妨设</a:t>
            </a:r>
            <a:r>
              <a:rPr lang="en-US" altLang="zh-CN" sz="3600">
                <a:solidFill>
                  <a:srgbClr val="FF0000"/>
                </a:solidFill>
              </a:rPr>
              <a:t>ε</a:t>
            </a:r>
            <a:r>
              <a:rPr lang="zh-CN" altLang="en-US">
                <a:solidFill>
                  <a:srgbClr val="FF0000"/>
                </a:solidFill>
              </a:rPr>
              <a:t>＜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/>
              <a:t>）</a:t>
            </a: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68824B8B-74C0-401F-B951-71CE2664B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292600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C3300"/>
                </a:solidFill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44044" name="Text Box 12">
            <a:extLst>
              <a:ext uri="{FF2B5EF4-FFF2-40B4-BE49-F238E27FC236}">
                <a16:creationId xmlns:a16="http://schemas.microsoft.com/office/drawing/2014/main" id="{EFAB7F57-DBE6-48D9-B58A-C783935DC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724400"/>
            <a:ext cx="7280275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在论证极限问题时，都可以假设</a:t>
            </a:r>
            <a:r>
              <a:rPr lang="en-US" altLang="zh-CN" sz="3600">
                <a:solidFill>
                  <a:srgbClr val="0000FF"/>
                </a:solidFill>
              </a:rPr>
              <a:t>ε</a:t>
            </a:r>
            <a:r>
              <a:rPr lang="zh-CN" altLang="en-US">
                <a:solidFill>
                  <a:srgbClr val="0000FF"/>
                </a:solidFill>
              </a:rPr>
              <a:t>＜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，因为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若对小于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的</a:t>
            </a:r>
            <a:r>
              <a:rPr lang="en-US" altLang="zh-CN" sz="3600">
                <a:solidFill>
                  <a:srgbClr val="0000FF"/>
                </a:solidFill>
              </a:rPr>
              <a:t>ε</a:t>
            </a:r>
            <a:r>
              <a:rPr lang="zh-CN" altLang="en-US">
                <a:solidFill>
                  <a:srgbClr val="0000FF"/>
                </a:solidFill>
              </a:rPr>
              <a:t>已经得到项数指标</a:t>
            </a:r>
            <a:r>
              <a:rPr lang="en-US" altLang="zh-CN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，则对于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大于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的</a:t>
            </a:r>
            <a:r>
              <a:rPr lang="en-US" altLang="zh-CN">
                <a:solidFill>
                  <a:srgbClr val="0000FF"/>
                </a:solidFill>
              </a:rPr>
              <a:t>ε</a:t>
            </a:r>
            <a:r>
              <a:rPr lang="zh-CN" altLang="en-US">
                <a:solidFill>
                  <a:srgbClr val="0000FF"/>
                </a:solidFill>
              </a:rPr>
              <a:t>上述项数指标</a:t>
            </a:r>
            <a:r>
              <a:rPr lang="en-US" altLang="zh-CN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仍合乎定义要求。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2" grpId="0" autoUpdateAnimBg="0"/>
      <p:bldP spid="44043" grpId="0" autoUpdateAnimBg="0"/>
      <p:bldP spid="4404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C7D8EB59-1E25-4055-B02B-168D4A3EF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838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kumimoji="0"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4</a:t>
            </a:r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7D85EC2D-7D49-43B6-85FC-AC350E3496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100" y="914400"/>
          <a:ext cx="42037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公式" r:id="rId3" imgW="4203360" imgH="1346040" progId="Equation.3">
                  <p:embed/>
                </p:oleObj>
              </mc:Choice>
              <mc:Fallback>
                <p:oleObj name="公式" r:id="rId3" imgW="4203360" imgH="1346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914400"/>
                        <a:ext cx="42037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4">
            <a:extLst>
              <a:ext uri="{FF2B5EF4-FFF2-40B4-BE49-F238E27FC236}">
                <a16:creationId xmlns:a16="http://schemas.microsoft.com/office/drawing/2014/main" id="{BB439F78-DF75-426D-AC4D-65A6E54AE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018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证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45061" name="Object 5">
            <a:extLst>
              <a:ext uri="{FF2B5EF4-FFF2-40B4-BE49-F238E27FC236}">
                <a16:creationId xmlns:a16="http://schemas.microsoft.com/office/drawing/2014/main" id="{A5ECFAAA-7112-4C15-BCE3-1A9684B059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5450" y="2514600"/>
          <a:ext cx="1504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公式" r:id="rId5" imgW="1650960" imgH="444240" progId="Equation.3">
                  <p:embed/>
                </p:oleObj>
              </mc:Choice>
              <mc:Fallback>
                <p:oleObj name="公式" r:id="rId5" imgW="16509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2514600"/>
                        <a:ext cx="15049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>
            <a:extLst>
              <a:ext uri="{FF2B5EF4-FFF2-40B4-BE49-F238E27FC236}">
                <a16:creationId xmlns:a16="http://schemas.microsoft.com/office/drawing/2014/main" id="{E5BAFBD3-7C2A-4DD5-B196-0500AF2B94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8375" y="2463800"/>
          <a:ext cx="18637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公式" r:id="rId7" imgW="2044440" imgH="583920" progId="Equation.3">
                  <p:embed/>
                </p:oleObj>
              </mc:Choice>
              <mc:Fallback>
                <p:oleObj name="公式" r:id="rId7" imgW="2044440" imgH="583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2463800"/>
                        <a:ext cx="18637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>
            <a:extLst>
              <a:ext uri="{FF2B5EF4-FFF2-40B4-BE49-F238E27FC236}">
                <a16:creationId xmlns:a16="http://schemas.microsoft.com/office/drawing/2014/main" id="{510A3699-1796-49DE-8868-8B85882DD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9975" y="3373438"/>
          <a:ext cx="54070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公式" r:id="rId9" imgW="5968800" imgH="482400" progId="Equation.3">
                  <p:embed/>
                </p:oleObj>
              </mc:Choice>
              <mc:Fallback>
                <p:oleObj name="公式" r:id="rId9" imgW="596880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3373438"/>
                        <a:ext cx="54070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>
            <a:extLst>
              <a:ext uri="{FF2B5EF4-FFF2-40B4-BE49-F238E27FC236}">
                <a16:creationId xmlns:a16="http://schemas.microsoft.com/office/drawing/2014/main" id="{EBF1D6B5-F2E8-4CDD-9E92-418C6D1736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4062413"/>
          <a:ext cx="431323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公式" r:id="rId11" imgW="4762440" imgH="1041120" progId="Equation.3">
                  <p:embed/>
                </p:oleObj>
              </mc:Choice>
              <mc:Fallback>
                <p:oleObj name="公式" r:id="rId11" imgW="4762440" imgH="1041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062413"/>
                        <a:ext cx="4313238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>
            <a:extLst>
              <a:ext uri="{FF2B5EF4-FFF2-40B4-BE49-F238E27FC236}">
                <a16:creationId xmlns:a16="http://schemas.microsoft.com/office/drawing/2014/main" id="{0FBDF9DE-E7E0-4EAA-823D-C3745BA68C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6700" y="4164013"/>
          <a:ext cx="12985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公式" r:id="rId13" imgW="1434960" imgH="952200" progId="Equation.3">
                  <p:embed/>
                </p:oleObj>
              </mc:Choice>
              <mc:Fallback>
                <p:oleObj name="公式" r:id="rId13" imgW="1434960" imgH="952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4164013"/>
                        <a:ext cx="129857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>
            <a:extLst>
              <a:ext uri="{FF2B5EF4-FFF2-40B4-BE49-F238E27FC236}">
                <a16:creationId xmlns:a16="http://schemas.microsoft.com/office/drawing/2014/main" id="{509B8547-7A51-4F74-8C28-8760E8D2BB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8300" y="4164013"/>
          <a:ext cx="7588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公式" r:id="rId15" imgW="838080" imgH="914400" progId="Equation.3">
                  <p:embed/>
                </p:oleObj>
              </mc:Choice>
              <mc:Fallback>
                <p:oleObj name="公式" r:id="rId15" imgW="83808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4164013"/>
                        <a:ext cx="75882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>
            <a:extLst>
              <a:ext uri="{FF2B5EF4-FFF2-40B4-BE49-F238E27FC236}">
                <a16:creationId xmlns:a16="http://schemas.microsoft.com/office/drawing/2014/main" id="{C0ABA9A9-F8CC-4A6B-AC3C-ED813C17B4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2700" y="4468813"/>
          <a:ext cx="5207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公式" r:id="rId17" imgW="520560" imgH="253800" progId="Equation.3">
                  <p:embed/>
                </p:oleObj>
              </mc:Choice>
              <mc:Fallback>
                <p:oleObj name="公式" r:id="rId17" imgW="52056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468813"/>
                        <a:ext cx="52070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>
            <a:extLst>
              <a:ext uri="{FF2B5EF4-FFF2-40B4-BE49-F238E27FC236}">
                <a16:creationId xmlns:a16="http://schemas.microsoft.com/office/drawing/2014/main" id="{E18035E6-769C-492F-8210-CD4D834531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257800"/>
          <a:ext cx="25717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公式" r:id="rId19" imgW="2692080" imgH="609480" progId="Equation.3">
                  <p:embed/>
                </p:oleObj>
              </mc:Choice>
              <mc:Fallback>
                <p:oleObj name="公式" r:id="rId19" imgW="2692080" imgH="609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57800"/>
                        <a:ext cx="25717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14">
            <a:extLst>
              <a:ext uri="{FF2B5EF4-FFF2-40B4-BE49-F238E27FC236}">
                <a16:creationId xmlns:a16="http://schemas.microsoft.com/office/drawing/2014/main" id="{97E6BAC0-E868-4A83-9CE5-5C3CCA747D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514600"/>
          <a:ext cx="193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公式" r:id="rId21" imgW="1930320" imgH="457200" progId="Equation.3">
                  <p:embed/>
                </p:oleObj>
              </mc:Choice>
              <mc:Fallback>
                <p:oleObj name="公式" r:id="rId21" imgW="193032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514600"/>
                        <a:ext cx="193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6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2">
            <a:extLst>
              <a:ext uri="{FF2B5EF4-FFF2-40B4-BE49-F238E27FC236}">
                <a16:creationId xmlns:a16="http://schemas.microsoft.com/office/drawing/2014/main" id="{31F1E2D2-982C-4BCA-8A47-3F6039F9E49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533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>
                <a:solidFill>
                  <a:schemeClr val="tx2"/>
                </a:solidFill>
                <a:ea typeface="黑体" panose="02010609060101010101" pitchFamily="49" charset="-122"/>
              </a:rPr>
              <a:t>四、</a:t>
            </a:r>
            <a:r>
              <a:rPr kumimoji="0" lang="zh-CN" altLang="en-US" sz="4400">
                <a:solidFill>
                  <a:schemeClr val="tx2"/>
                </a:solidFill>
                <a:ea typeface="黑体" panose="02010609060101010101" pitchFamily="49" charset="-122"/>
              </a:rPr>
              <a:t>数列极限的性质</a:t>
            </a:r>
            <a:endParaRPr kumimoji="0" lang="zh-CN" altLang="en-US" sz="5400" b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07BF643F-6130-4C30-BE53-EF3198754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205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rgbClr val="0000FF"/>
                </a:solidFill>
              </a:rPr>
              <a:t>1.</a:t>
            </a:r>
            <a:r>
              <a:rPr kumimoji="0" lang="zh-CN" altLang="en-US" sz="3200">
                <a:solidFill>
                  <a:srgbClr val="0000FF"/>
                </a:solidFill>
              </a:rPr>
              <a:t>有界性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90112" name="Object 0">
            <a:extLst>
              <a:ext uri="{FF2B5EF4-FFF2-40B4-BE49-F238E27FC236}">
                <a16:creationId xmlns:a16="http://schemas.microsoft.com/office/drawing/2014/main" id="{42839892-FC9A-472D-A205-7B8FB800CE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133600"/>
          <a:ext cx="72009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Document" r:id="rId3" imgW="7207920" imgH="1783080" progId="Word.Document.8">
                  <p:embed/>
                </p:oleObj>
              </mc:Choice>
              <mc:Fallback>
                <p:oleObj name="Document" r:id="rId3" imgW="7207920" imgH="1783080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7200900" cy="1809750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5">
            <a:extLst>
              <a:ext uri="{FF2B5EF4-FFF2-40B4-BE49-F238E27FC236}">
                <a16:creationId xmlns:a16="http://schemas.microsoft.com/office/drawing/2014/main" id="{7E168835-7500-435E-B0B7-CE0FAF389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386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例如</a:t>
            </a:r>
            <a:r>
              <a:rPr kumimoji="0" lang="en-US" altLang="zh-CN"/>
              <a:t>,</a:t>
            </a:r>
          </a:p>
        </p:txBody>
      </p:sp>
      <p:graphicFrame>
        <p:nvGraphicFramePr>
          <p:cNvPr id="90113" name="Object 1">
            <a:extLst>
              <a:ext uri="{FF2B5EF4-FFF2-40B4-BE49-F238E27FC236}">
                <a16:creationId xmlns:a16="http://schemas.microsoft.com/office/drawing/2014/main" id="{E82BDA13-4317-4E5A-AD9C-D30E1E2364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886200"/>
          <a:ext cx="2590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公式" r:id="rId5" imgW="2590560" imgH="901440" progId="Equation.3">
                  <p:embed/>
                </p:oleObj>
              </mc:Choice>
              <mc:Fallback>
                <p:oleObj name="公式" r:id="rId5" imgW="2590560" imgH="9014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886200"/>
                        <a:ext cx="2590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Text Box 7">
            <a:extLst>
              <a:ext uri="{FF2B5EF4-FFF2-40B4-BE49-F238E27FC236}">
                <a16:creationId xmlns:a16="http://schemas.microsoft.com/office/drawing/2014/main" id="{8AC4E80A-D8D7-4B28-907A-20F709A1B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14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33CC"/>
                </a:solidFill>
              </a:rPr>
              <a:t>有界</a:t>
            </a:r>
            <a:endParaRPr kumimoji="0" lang="zh-CN" altLang="en-US"/>
          </a:p>
        </p:txBody>
      </p:sp>
      <p:graphicFrame>
        <p:nvGraphicFramePr>
          <p:cNvPr id="90114" name="Object 2">
            <a:extLst>
              <a:ext uri="{FF2B5EF4-FFF2-40B4-BE49-F238E27FC236}">
                <a16:creationId xmlns:a16="http://schemas.microsoft.com/office/drawing/2014/main" id="{EF6B8F44-F8A7-445C-A88C-01C466E96E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1650" y="4133850"/>
          <a:ext cx="212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公式" r:id="rId7" imgW="2120760" imgH="507960" progId="Equation.3">
                  <p:embed/>
                </p:oleObj>
              </mc:Choice>
              <mc:Fallback>
                <p:oleObj name="公式" r:id="rId7" imgW="212076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4133850"/>
                        <a:ext cx="2120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9">
            <a:extLst>
              <a:ext uri="{FF2B5EF4-FFF2-40B4-BE49-F238E27FC236}">
                <a16:creationId xmlns:a16="http://schemas.microsoft.com/office/drawing/2014/main" id="{45F77097-72BA-446D-80DC-40D1F6D44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1290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33CC"/>
                </a:solidFill>
              </a:rPr>
              <a:t>无界</a:t>
            </a:r>
            <a:endParaRPr kumimoji="0" lang="zh-CN" altLang="en-US"/>
          </a:p>
        </p:txBody>
      </p:sp>
      <p:graphicFrame>
        <p:nvGraphicFramePr>
          <p:cNvPr id="90115" name="Object 3">
            <a:extLst>
              <a:ext uri="{FF2B5EF4-FFF2-40B4-BE49-F238E27FC236}">
                <a16:creationId xmlns:a16="http://schemas.microsoft.com/office/drawing/2014/main" id="{BBC8E5DF-EAEC-4721-BED0-E5EF44CBC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876800"/>
          <a:ext cx="73421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Document" r:id="rId9" imgW="7341120" imgH="1371600" progId="Word.Document.8">
                  <p:embed/>
                </p:oleObj>
              </mc:Choice>
              <mc:Fallback>
                <p:oleObj name="Document" r:id="rId9" imgW="7341120" imgH="13716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76800"/>
                        <a:ext cx="734218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085" grpId="0" autoUpdateAnimBg="0"/>
      <p:bldP spid="46087" grpId="0" autoUpdateAnimBg="0"/>
      <p:bldP spid="4608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Text Box 2">
            <a:extLst>
              <a:ext uri="{FF2B5EF4-FFF2-40B4-BE49-F238E27FC236}">
                <a16:creationId xmlns:a16="http://schemas.microsoft.com/office/drawing/2014/main" id="{C4BD7BAE-3DB9-4D67-BB37-729D12043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762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kumimoji="0"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收敛的数列必定有界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C04B2E6E-F675-4CAE-9FD4-7DB331A2C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478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ea typeface="黑体" panose="02010609060101010101" pitchFamily="49" charset="-122"/>
              </a:rPr>
              <a:t>证</a:t>
            </a:r>
            <a:endParaRPr kumimoji="0" lang="zh-CN" altLang="en-US"/>
          </a:p>
        </p:txBody>
      </p:sp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E5747D68-8DE9-4661-9CAF-5959B747A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0538" y="1524000"/>
          <a:ext cx="20018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公式" r:id="rId3" imgW="2197080" imgH="583920" progId="Equation.3">
                  <p:embed/>
                </p:oleObj>
              </mc:Choice>
              <mc:Fallback>
                <p:oleObj name="公式" r:id="rId3" imgW="219708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1524000"/>
                        <a:ext cx="20018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Text Box 5">
            <a:extLst>
              <a:ext uri="{FF2B5EF4-FFF2-40B4-BE49-F238E27FC236}">
                <a16:creationId xmlns:a16="http://schemas.microsoft.com/office/drawing/2014/main" id="{1315FC9F-945F-4942-9852-C4E7B4EB0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4478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由定义</a:t>
            </a:r>
            <a:r>
              <a:rPr kumimoji="0" lang="en-US" altLang="zh-CN"/>
              <a:t>,</a:t>
            </a:r>
          </a:p>
        </p:txBody>
      </p:sp>
      <p:graphicFrame>
        <p:nvGraphicFramePr>
          <p:cNvPr id="47110" name="Object 6">
            <a:extLst>
              <a:ext uri="{FF2B5EF4-FFF2-40B4-BE49-F238E27FC236}">
                <a16:creationId xmlns:a16="http://schemas.microsoft.com/office/drawing/2014/main" id="{B0FC5825-46FF-4C90-9F1E-D41A28C802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528763"/>
          <a:ext cx="11223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公式" r:id="rId5" imgW="1231560" imgH="431640" progId="Equation.3">
                  <p:embed/>
                </p:oleObj>
              </mc:Choice>
              <mc:Fallback>
                <p:oleObj name="公式" r:id="rId5" imgW="12315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528763"/>
                        <a:ext cx="11223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>
            <a:extLst>
              <a:ext uri="{FF2B5EF4-FFF2-40B4-BE49-F238E27FC236}">
                <a16:creationId xmlns:a16="http://schemas.microsoft.com/office/drawing/2014/main" id="{F8555B10-751B-44C5-AF9E-D5E9861FAB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286000"/>
          <a:ext cx="54530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公式" r:id="rId7" imgW="6019560" imgH="482400" progId="Equation.3">
                  <p:embed/>
                </p:oleObj>
              </mc:Choice>
              <mc:Fallback>
                <p:oleObj name="公式" r:id="rId7" imgW="601956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6000"/>
                        <a:ext cx="545306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>
            <a:extLst>
              <a:ext uri="{FF2B5EF4-FFF2-40B4-BE49-F238E27FC236}">
                <a16:creationId xmlns:a16="http://schemas.microsoft.com/office/drawing/2014/main" id="{47713362-DAE3-432B-A9A3-AB785EF547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895600"/>
          <a:ext cx="56562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公式" r:id="rId9" imgW="6210000" imgH="431640" progId="Equation.3">
                  <p:embed/>
                </p:oleObj>
              </mc:Choice>
              <mc:Fallback>
                <p:oleObj name="公式" r:id="rId9" imgW="62100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95600"/>
                        <a:ext cx="565626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>
            <a:extLst>
              <a:ext uri="{FF2B5EF4-FFF2-40B4-BE49-F238E27FC236}">
                <a16:creationId xmlns:a16="http://schemas.microsoft.com/office/drawing/2014/main" id="{BA01A033-F799-4184-B831-D78601B27C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598863"/>
          <a:ext cx="42926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公式" r:id="rId11" imgW="4711680" imgH="444240" progId="Equation.3">
                  <p:embed/>
                </p:oleObj>
              </mc:Choice>
              <mc:Fallback>
                <p:oleObj name="公式" r:id="rId11" imgW="471168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98863"/>
                        <a:ext cx="42926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">
            <a:extLst>
              <a:ext uri="{FF2B5EF4-FFF2-40B4-BE49-F238E27FC236}">
                <a16:creationId xmlns:a16="http://schemas.microsoft.com/office/drawing/2014/main" id="{E74D11DB-7020-4DDF-9ABB-42E622B2BA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267200"/>
          <a:ext cx="480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公式" r:id="rId13" imgW="5194080" imgH="482400" progId="Equation.3">
                  <p:embed/>
                </p:oleObj>
              </mc:Choice>
              <mc:Fallback>
                <p:oleObj name="公式" r:id="rId13" imgW="519408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67200"/>
                        <a:ext cx="480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>
            <a:extLst>
              <a:ext uri="{FF2B5EF4-FFF2-40B4-BE49-F238E27FC236}">
                <a16:creationId xmlns:a16="http://schemas.microsoft.com/office/drawing/2014/main" id="{3368C912-81CC-4DCC-BC18-53D222CBFD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267200"/>
          <a:ext cx="16811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公式" r:id="rId15" imgW="1942920" imgH="457200" progId="Equation.3">
                  <p:embed/>
                </p:oleObj>
              </mc:Choice>
              <mc:Fallback>
                <p:oleObj name="公式" r:id="rId15" imgW="194292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168116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Text Box 12">
            <a:extLst>
              <a:ext uri="{FF2B5EF4-FFF2-40B4-BE49-F238E27FC236}">
                <a16:creationId xmlns:a16="http://schemas.microsoft.com/office/drawing/2014/main" id="{ACECBB36-8023-4861-BA93-47264B87A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33938"/>
            <a:ext cx="716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</a:rPr>
              <a:t>注意：</a:t>
            </a:r>
            <a:r>
              <a:rPr kumimoji="0" lang="zh-CN" altLang="en-US">
                <a:solidFill>
                  <a:srgbClr val="0000FF"/>
                </a:solidFill>
              </a:rPr>
              <a:t>有界性是数列收敛的必要条件</a:t>
            </a:r>
            <a:r>
              <a:rPr kumimoji="0" lang="en-US" altLang="zh-CN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7117" name="Text Box 13">
            <a:extLst>
              <a:ext uri="{FF2B5EF4-FFF2-40B4-BE49-F238E27FC236}">
                <a16:creationId xmlns:a16="http://schemas.microsoft.com/office/drawing/2014/main" id="{E0259C04-6582-4539-8496-677FA8DC3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102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推论  </a:t>
            </a:r>
            <a:r>
              <a:rPr kumimoji="0"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无界数列必定发散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0"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09" grpId="0" autoUpdateAnimBg="0"/>
      <p:bldP spid="47116" grpId="0" autoUpdateAnimBg="0"/>
      <p:bldP spid="4711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026">
            <a:extLst>
              <a:ext uri="{FF2B5EF4-FFF2-40B4-BE49-F238E27FC236}">
                <a16:creationId xmlns:a16="http://schemas.microsoft.com/office/drawing/2014/main" id="{EC1C0338-C0A2-448F-9A5A-4DBF1C8D9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88913"/>
            <a:ext cx="2971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rgbClr val="0033CC"/>
                </a:solidFill>
              </a:rPr>
              <a:t>2.</a:t>
            </a:r>
            <a:r>
              <a:rPr kumimoji="0" lang="zh-CN" altLang="en-US" sz="3200">
                <a:solidFill>
                  <a:srgbClr val="0033CC"/>
                </a:solidFill>
              </a:rPr>
              <a:t>唯一性</a:t>
            </a:r>
            <a:endParaRPr kumimoji="0" lang="zh-CN" altLang="en-US"/>
          </a:p>
        </p:txBody>
      </p:sp>
      <p:sp>
        <p:nvSpPr>
          <p:cNvPr id="48131" name="Text Box 1027">
            <a:extLst>
              <a:ext uri="{FF2B5EF4-FFF2-40B4-BE49-F238E27FC236}">
                <a16:creationId xmlns:a16="http://schemas.microsoft.com/office/drawing/2014/main" id="{889CE94A-9F43-4536-B984-6E9058F8E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382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0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kumimoji="0"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每个收敛的数列只有一个极限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48132" name="Text Box 1028">
            <a:extLst>
              <a:ext uri="{FF2B5EF4-FFF2-40B4-BE49-F238E27FC236}">
                <a16:creationId xmlns:a16="http://schemas.microsoft.com/office/drawing/2014/main" id="{C41107A2-E182-47D3-B40E-5702C80F0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47800"/>
            <a:ext cx="113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[</a:t>
            </a:r>
            <a:r>
              <a:rPr lang="zh-CN" altLang="en-US">
                <a:solidFill>
                  <a:srgbClr val="0000FF"/>
                </a:solidFill>
              </a:rPr>
              <a:t>分析</a:t>
            </a:r>
            <a:r>
              <a:rPr lang="en-US" altLang="zh-CN">
                <a:solidFill>
                  <a:srgbClr val="0000FF"/>
                </a:solidFill>
              </a:rPr>
              <a:t>]</a:t>
            </a:r>
          </a:p>
        </p:txBody>
      </p:sp>
      <p:sp>
        <p:nvSpPr>
          <p:cNvPr id="48133" name="Text Box 1029">
            <a:extLst>
              <a:ext uri="{FF2B5EF4-FFF2-40B4-BE49-F238E27FC236}">
                <a16:creationId xmlns:a16="http://schemas.microsoft.com/office/drawing/2014/main" id="{23816D48-7E24-4844-A21D-ED73727D6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1416050"/>
            <a:ext cx="4848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直接证明较困难，采用反证法</a:t>
            </a:r>
          </a:p>
        </p:txBody>
      </p:sp>
      <p:sp>
        <p:nvSpPr>
          <p:cNvPr id="48134" name="Text Box 1030">
            <a:extLst>
              <a:ext uri="{FF2B5EF4-FFF2-40B4-BE49-F238E27FC236}">
                <a16:creationId xmlns:a16="http://schemas.microsoft.com/office/drawing/2014/main" id="{F8DA9AFE-EBD8-4D25-BEE2-18DE9CC86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133600"/>
            <a:ext cx="4113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由数列极限的几何意义，</a:t>
            </a:r>
          </a:p>
        </p:txBody>
      </p:sp>
      <p:graphicFrame>
        <p:nvGraphicFramePr>
          <p:cNvPr id="48135" name="Object 1031">
            <a:extLst>
              <a:ext uri="{FF2B5EF4-FFF2-40B4-BE49-F238E27FC236}">
                <a16:creationId xmlns:a16="http://schemas.microsoft.com/office/drawing/2014/main" id="{6772D0CC-EE42-41D1-866D-A0E8FA15C3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184400"/>
          <a:ext cx="330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公式" r:id="rId3" imgW="3301920" imgH="406080" progId="Equation.3">
                  <p:embed/>
                </p:oleObj>
              </mc:Choice>
              <mc:Fallback>
                <p:oleObj name="公式" r:id="rId3" imgW="3301920" imgH="40608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4400"/>
                        <a:ext cx="330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1032">
            <a:extLst>
              <a:ext uri="{FF2B5EF4-FFF2-40B4-BE49-F238E27FC236}">
                <a16:creationId xmlns:a16="http://schemas.microsoft.com/office/drawing/2014/main" id="{60B7062F-BE06-4777-96D5-516CEB2A1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819400"/>
          <a:ext cx="255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公式" r:id="rId5" imgW="2552400" imgH="431640" progId="Equation.3">
                  <p:embed/>
                </p:oleObj>
              </mc:Choice>
              <mc:Fallback>
                <p:oleObj name="公式" r:id="rId5" imgW="2552400" imgH="4316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19400"/>
                        <a:ext cx="2552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Text Box 1033">
            <a:extLst>
              <a:ext uri="{FF2B5EF4-FFF2-40B4-BE49-F238E27FC236}">
                <a16:creationId xmlns:a16="http://schemas.microsoft.com/office/drawing/2014/main" id="{A3E6BB69-4B03-4336-8731-6A6E16FB6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21050"/>
            <a:ext cx="8540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  </a:t>
            </a:r>
            <a:r>
              <a:rPr lang="zh-CN" altLang="en-US"/>
              <a:t>在</a:t>
            </a:r>
            <a:r>
              <a:rPr lang="en-US" altLang="zh-CN" i="1"/>
              <a:t>a</a:t>
            </a:r>
            <a:r>
              <a:rPr lang="zh-CN" altLang="en-US"/>
              <a:t>的任一</a:t>
            </a:r>
            <a:r>
              <a:rPr kumimoji="0" lang="en-US" altLang="zh-CN"/>
              <a:t>ε</a:t>
            </a:r>
            <a:r>
              <a:rPr lang="zh-CN" altLang="en-US"/>
              <a:t>邻域内聚集着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zh-CN" altLang="en-US"/>
              <a:t>中的无穷多个点，而在该邻域之外至多有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zh-CN" altLang="en-US"/>
              <a:t>中的有限个点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1" grpId="0" autoUpdateAnimBg="0"/>
      <p:bldP spid="48132" grpId="0" autoUpdateAnimBg="0"/>
      <p:bldP spid="48133" grpId="0" autoUpdateAnimBg="0"/>
      <p:bldP spid="48134" grpId="0" autoUpdateAnimBg="0"/>
      <p:bldP spid="4813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CB98C443-F22A-47DC-810D-3F76853FA5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052513"/>
          <a:ext cx="32893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公式" r:id="rId3" imgW="3288960" imgH="495000" progId="Equation.3">
                  <p:embed/>
                </p:oleObj>
              </mc:Choice>
              <mc:Fallback>
                <p:oleObj name="公式" r:id="rId3" imgW="3288960" imgH="49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052513"/>
                        <a:ext cx="32893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B65EA34E-AF70-4073-93B9-EF66B5A837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1125538"/>
          <a:ext cx="14097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公式" r:id="rId5" imgW="1409400" imgH="495000" progId="Equation.3">
                  <p:embed/>
                </p:oleObj>
              </mc:Choice>
              <mc:Fallback>
                <p:oleObj name="公式" r:id="rId5" imgW="140940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125538"/>
                        <a:ext cx="14097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07DCF949-E556-4821-A1AF-4EA6874A4A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628775"/>
          <a:ext cx="4013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公式" r:id="rId7" imgW="4012920" imgH="952200" progId="Equation.3">
                  <p:embed/>
                </p:oleObj>
              </mc:Choice>
              <mc:Fallback>
                <p:oleObj name="公式" r:id="rId7" imgW="4012920" imgH="95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628775"/>
                        <a:ext cx="4013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EEE2ECAE-6030-4E67-A897-3CD460E91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1773238"/>
          <a:ext cx="2032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公式" r:id="rId9" imgW="2031840" imgH="952200" progId="Equation.3">
                  <p:embed/>
                </p:oleObj>
              </mc:Choice>
              <mc:Fallback>
                <p:oleObj name="公式" r:id="rId9" imgW="2031840" imgH="952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773238"/>
                        <a:ext cx="2032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C1E5B1A9-1C09-458D-A5A1-731CA10F9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3163" y="2667000"/>
          <a:ext cx="56784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公式" r:id="rId11" imgW="5676840" imgH="520560" progId="Equation.3">
                  <p:embed/>
                </p:oleObj>
              </mc:Choice>
              <mc:Fallback>
                <p:oleObj name="公式" r:id="rId11" imgW="567684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2667000"/>
                        <a:ext cx="56784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>
            <a:extLst>
              <a:ext uri="{FF2B5EF4-FFF2-40B4-BE49-F238E27FC236}">
                <a16:creationId xmlns:a16="http://schemas.microsoft.com/office/drawing/2014/main" id="{CB6556B7-8A23-4E3E-8D78-5ED970630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528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33CC"/>
                </a:solidFill>
                <a:ea typeface="黑体" panose="02010609060101010101" pitchFamily="49" charset="-122"/>
              </a:rPr>
              <a:t>注意：</a:t>
            </a:r>
            <a:endParaRPr kumimoji="0" lang="zh-CN" altLang="en-US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6A9A34BD-E36E-4165-AB89-360689CC82E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381375"/>
            <a:ext cx="6477000" cy="946150"/>
            <a:chOff x="1200" y="537"/>
            <a:chExt cx="4080" cy="596"/>
          </a:xfrm>
        </p:grpSpPr>
        <p:sp>
          <p:nvSpPr>
            <p:cNvPr id="2083" name="Text Box 9">
              <a:extLst>
                <a:ext uri="{FF2B5EF4-FFF2-40B4-BE49-F238E27FC236}">
                  <a16:creationId xmlns:a16="http://schemas.microsoft.com/office/drawing/2014/main" id="{9E31F886-71FF-4D28-BA20-8984ECBE3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537"/>
              <a:ext cx="408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/>
                <a:t>1.</a:t>
              </a:r>
              <a:r>
                <a:rPr kumimoji="0" lang="zh-CN" altLang="en-US">
                  <a:solidFill>
                    <a:srgbClr val="0000FF"/>
                  </a:solidFill>
                </a:rPr>
                <a:t>数列对应着数轴上一个点列</a:t>
              </a:r>
              <a:r>
                <a:rPr kumimoji="0" lang="en-US" altLang="zh-CN">
                  <a:solidFill>
                    <a:srgbClr val="0000FF"/>
                  </a:solidFill>
                </a:rPr>
                <a:t>.</a:t>
              </a:r>
              <a:r>
                <a:rPr kumimoji="0" lang="zh-CN" altLang="en-US">
                  <a:solidFill>
                    <a:srgbClr val="0000FF"/>
                  </a:solidFill>
                </a:rPr>
                <a:t>可看作一动点在数轴上依次取</a:t>
              </a:r>
            </a:p>
          </p:txBody>
        </p:sp>
        <p:graphicFrame>
          <p:nvGraphicFramePr>
            <p:cNvPr id="2061" name="Object 10">
              <a:extLst>
                <a:ext uri="{FF2B5EF4-FFF2-40B4-BE49-F238E27FC236}">
                  <a16:creationId xmlns:a16="http://schemas.microsoft.com/office/drawing/2014/main" id="{EC22B419-FDBB-45B0-9843-B6E7FC734E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52" y="828"/>
            <a:ext cx="16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name="公式" r:id="rId13" imgW="2603160" imgH="457200" progId="Equation.3">
                    <p:embed/>
                  </p:oleObj>
                </mc:Choice>
                <mc:Fallback>
                  <p:oleObj name="公式" r:id="rId13" imgW="2603160" imgH="457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" y="828"/>
                          <a:ext cx="16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8" name="Line 14">
            <a:extLst>
              <a:ext uri="{FF2B5EF4-FFF2-40B4-BE49-F238E27FC236}">
                <a16:creationId xmlns:a16="http://schemas.microsoft.com/office/drawing/2014/main" id="{14DAFDD8-9E80-403B-9C42-06F0F0DD3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700588"/>
            <a:ext cx="502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CD47E90B-765F-4450-81D0-265B8796078B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662488"/>
            <a:ext cx="368300" cy="519112"/>
            <a:chOff x="2304" y="2937"/>
            <a:chExt cx="232" cy="327"/>
          </a:xfrm>
        </p:grpSpPr>
        <p:sp>
          <p:nvSpPr>
            <p:cNvPr id="2082" name="Oval 16">
              <a:extLst>
                <a:ext uri="{FF2B5EF4-FFF2-40B4-BE49-F238E27FC236}">
                  <a16:creationId xmlns:a16="http://schemas.microsoft.com/office/drawing/2014/main" id="{0419F880-A40D-48C0-A4FC-4CDA87A15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60" name="Object 17">
              <a:extLst>
                <a:ext uri="{FF2B5EF4-FFF2-40B4-BE49-F238E27FC236}">
                  <a16:creationId xmlns:a16="http://schemas.microsoft.com/office/drawing/2014/main" id="{F5A3F5E0-F580-4D79-9723-AD3A707A39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2976"/>
            <a:ext cx="2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" name="公式" r:id="rId15" imgW="368280" imgH="457200" progId="Equation.3">
                    <p:embed/>
                  </p:oleObj>
                </mc:Choice>
                <mc:Fallback>
                  <p:oleObj name="公式" r:id="rId15" imgW="368280" imgH="457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976"/>
                          <a:ext cx="2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80BFB0AC-295B-4F3A-A0FD-D0D7DAEB572D}"/>
              </a:ext>
            </a:extLst>
          </p:cNvPr>
          <p:cNvGrpSpPr>
            <a:grpSpLocks/>
          </p:cNvGrpSpPr>
          <p:nvPr/>
        </p:nvGrpSpPr>
        <p:grpSpPr bwMode="auto">
          <a:xfrm>
            <a:off x="4560888" y="4662488"/>
            <a:ext cx="392112" cy="495300"/>
            <a:chOff x="2873" y="2937"/>
            <a:chExt cx="247" cy="312"/>
          </a:xfrm>
        </p:grpSpPr>
        <p:sp>
          <p:nvSpPr>
            <p:cNvPr id="2081" name="Oval 19">
              <a:extLst>
                <a:ext uri="{FF2B5EF4-FFF2-40B4-BE49-F238E27FC236}">
                  <a16:creationId xmlns:a16="http://schemas.microsoft.com/office/drawing/2014/main" id="{385B35B2-9CE1-4DBC-A268-8AD9EB446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9" name="Object 20">
              <a:extLst>
                <a:ext uri="{FF2B5EF4-FFF2-40B4-BE49-F238E27FC236}">
                  <a16:creationId xmlns:a16="http://schemas.microsoft.com/office/drawing/2014/main" id="{01168D24-CEB6-4056-9C7C-C06C29169F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3" y="2961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" name="公式" r:id="rId17" imgW="393480" imgH="457200" progId="Equation.3">
                    <p:embed/>
                  </p:oleObj>
                </mc:Choice>
                <mc:Fallback>
                  <p:oleObj name="公式" r:id="rId17" imgW="393480" imgH="457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" y="2961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EC37C7C2-07D9-4467-B4F4-25D0607A0089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662488"/>
            <a:ext cx="392113" cy="519112"/>
            <a:chOff x="1824" y="2937"/>
            <a:chExt cx="247" cy="327"/>
          </a:xfrm>
        </p:grpSpPr>
        <p:sp>
          <p:nvSpPr>
            <p:cNvPr id="2080" name="Oval 22">
              <a:extLst>
                <a:ext uri="{FF2B5EF4-FFF2-40B4-BE49-F238E27FC236}">
                  <a16:creationId xmlns:a16="http://schemas.microsoft.com/office/drawing/2014/main" id="{F1B3BAB8-6347-4C0E-A3B0-43394AECB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8" name="Object 23">
              <a:extLst>
                <a:ext uri="{FF2B5EF4-FFF2-40B4-BE49-F238E27FC236}">
                  <a16:creationId xmlns:a16="http://schemas.microsoft.com/office/drawing/2014/main" id="{B27B8C66-454C-4D4B-B5F9-B4DDC62050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976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" name="公式" r:id="rId19" imgW="393480" imgH="457200" progId="Equation.3">
                    <p:embed/>
                  </p:oleObj>
                </mc:Choice>
                <mc:Fallback>
                  <p:oleObj name="公式" r:id="rId19" imgW="393480" imgH="457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976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4">
            <a:extLst>
              <a:ext uri="{FF2B5EF4-FFF2-40B4-BE49-F238E27FC236}">
                <a16:creationId xmlns:a16="http://schemas.microsoft.com/office/drawing/2014/main" id="{14156804-517C-490A-A82A-AE7F03A0DC57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4662488"/>
            <a:ext cx="381000" cy="495300"/>
            <a:chOff x="3168" y="2937"/>
            <a:chExt cx="240" cy="312"/>
          </a:xfrm>
        </p:grpSpPr>
        <p:sp>
          <p:nvSpPr>
            <p:cNvPr id="2079" name="Oval 25">
              <a:extLst>
                <a:ext uri="{FF2B5EF4-FFF2-40B4-BE49-F238E27FC236}">
                  <a16:creationId xmlns:a16="http://schemas.microsoft.com/office/drawing/2014/main" id="{50DA34DD-490B-4A16-BC20-8BAEF0A9D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7" name="Object 26">
              <a:extLst>
                <a:ext uri="{FF2B5EF4-FFF2-40B4-BE49-F238E27FC236}">
                  <a16:creationId xmlns:a16="http://schemas.microsoft.com/office/drawing/2014/main" id="{46C16A0C-3654-48DA-BA1D-C06C1B35FC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2961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" name="公式" r:id="rId21" imgW="380880" imgH="457200" progId="Equation.3">
                    <p:embed/>
                  </p:oleObj>
                </mc:Choice>
                <mc:Fallback>
                  <p:oleObj name="公式" r:id="rId21" imgW="380880" imgH="457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961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7">
            <a:extLst>
              <a:ext uri="{FF2B5EF4-FFF2-40B4-BE49-F238E27FC236}">
                <a16:creationId xmlns:a16="http://schemas.microsoft.com/office/drawing/2014/main" id="{98DBAEE6-D5E1-470C-A3DE-081444287550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662488"/>
            <a:ext cx="404813" cy="519112"/>
            <a:chOff x="3744" y="2937"/>
            <a:chExt cx="255" cy="327"/>
          </a:xfrm>
        </p:grpSpPr>
        <p:sp>
          <p:nvSpPr>
            <p:cNvPr id="2078" name="Oval 28">
              <a:extLst>
                <a:ext uri="{FF2B5EF4-FFF2-40B4-BE49-F238E27FC236}">
                  <a16:creationId xmlns:a16="http://schemas.microsoft.com/office/drawing/2014/main" id="{16D6E030-D3C5-4182-BD0D-178AD35ED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6" name="Object 29">
              <a:extLst>
                <a:ext uri="{FF2B5EF4-FFF2-40B4-BE49-F238E27FC236}">
                  <a16:creationId xmlns:a16="http://schemas.microsoft.com/office/drawing/2014/main" id="{8E4FD1A4-967C-4CD4-9455-9D443FE8BF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976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" name="公式" r:id="rId23" imgW="406080" imgH="457200" progId="Equation.3">
                    <p:embed/>
                  </p:oleObj>
                </mc:Choice>
                <mc:Fallback>
                  <p:oleObj name="公式" r:id="rId23" imgW="406080" imgH="457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76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74" name="Oval 30">
            <a:extLst>
              <a:ext uri="{FF2B5EF4-FFF2-40B4-BE49-F238E27FC236}">
                <a16:creationId xmlns:a16="http://schemas.microsoft.com/office/drawing/2014/main" id="{AE8E4F70-217B-4949-A6F5-A7C44A6D0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624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75" name="Oval 31">
            <a:extLst>
              <a:ext uri="{FF2B5EF4-FFF2-40B4-BE49-F238E27FC236}">
                <a16:creationId xmlns:a16="http://schemas.microsoft.com/office/drawing/2014/main" id="{EA536D73-9E49-4C62-A6B6-875E3B89E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6624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76" name="Oval 32">
            <a:extLst>
              <a:ext uri="{FF2B5EF4-FFF2-40B4-BE49-F238E27FC236}">
                <a16:creationId xmlns:a16="http://schemas.microsoft.com/office/drawing/2014/main" id="{D2803B4E-C547-4EB9-965C-6C7796B21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6624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77" name="Oval 33">
            <a:extLst>
              <a:ext uri="{FF2B5EF4-FFF2-40B4-BE49-F238E27FC236}">
                <a16:creationId xmlns:a16="http://schemas.microsoft.com/office/drawing/2014/main" id="{13C166CB-C20A-4CA8-8E7C-7EDFFBF74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6624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78" name="Oval 34">
            <a:extLst>
              <a:ext uri="{FF2B5EF4-FFF2-40B4-BE49-F238E27FC236}">
                <a16:creationId xmlns:a16="http://schemas.microsoft.com/office/drawing/2014/main" id="{CC3B4FB0-8F9F-4EAD-937F-B791D6BC9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6624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79" name="Oval 35">
            <a:extLst>
              <a:ext uri="{FF2B5EF4-FFF2-40B4-BE49-F238E27FC236}">
                <a16:creationId xmlns:a16="http://schemas.microsoft.com/office/drawing/2014/main" id="{BD5E7318-0A8D-4C9C-AB26-414F320F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6624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" name="Group 36">
            <a:extLst>
              <a:ext uri="{FF2B5EF4-FFF2-40B4-BE49-F238E27FC236}">
                <a16:creationId xmlns:a16="http://schemas.microsoft.com/office/drawing/2014/main" id="{780A92CD-1F6C-46A8-B517-F7C4F8E1C230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348288"/>
            <a:ext cx="4648200" cy="519112"/>
            <a:chOff x="1248" y="1776"/>
            <a:chExt cx="2928" cy="327"/>
          </a:xfrm>
        </p:grpSpPr>
        <p:sp>
          <p:nvSpPr>
            <p:cNvPr id="2077" name="Text Box 37">
              <a:extLst>
                <a:ext uri="{FF2B5EF4-FFF2-40B4-BE49-F238E27FC236}">
                  <a16:creationId xmlns:a16="http://schemas.microsoft.com/office/drawing/2014/main" id="{77CEE0A7-3C21-4D8B-8367-FB0623ED4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776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/>
                <a:t>2.</a:t>
              </a:r>
              <a:r>
                <a:rPr kumimoji="0" lang="zh-CN" altLang="en-US">
                  <a:solidFill>
                    <a:srgbClr val="0000FF"/>
                  </a:solidFill>
                </a:rPr>
                <a:t>数列是整标函数</a:t>
              </a:r>
            </a:p>
          </p:txBody>
        </p:sp>
        <p:graphicFrame>
          <p:nvGraphicFramePr>
            <p:cNvPr id="2055" name="Object 38">
              <a:extLst>
                <a:ext uri="{FF2B5EF4-FFF2-40B4-BE49-F238E27FC236}">
                  <a16:creationId xmlns:a16="http://schemas.microsoft.com/office/drawing/2014/main" id="{A904FA5A-938C-4FB9-A101-D8ACB95804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6" y="1788"/>
            <a:ext cx="10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" name="公式" r:id="rId25" imgW="1714320" imgH="457200" progId="Equation.3">
                    <p:embed/>
                  </p:oleObj>
                </mc:Choice>
                <mc:Fallback>
                  <p:oleObj name="公式" r:id="rId25" imgW="1714320" imgH="4572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6" y="1788"/>
                          <a:ext cx="10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utoUpdateAnimBg="0"/>
      <p:bldP spid="6174" grpId="0" animBg="1"/>
      <p:bldP spid="6175" grpId="0" animBg="1"/>
      <p:bldP spid="6176" grpId="0" animBg="1"/>
      <p:bldP spid="6177" grpId="0" animBg="1"/>
      <p:bldP spid="6178" grpId="0" animBg="1"/>
      <p:bldP spid="617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41CE78EE-D759-40E9-BB30-1D4710AD9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34925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证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0D8F0601-6D90-49CD-8280-98FC6210D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33375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用反证法</a:t>
            </a:r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DE450BE1-3A73-476A-A0A6-79A6C70184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9488" y="385763"/>
          <a:ext cx="363378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公式" r:id="rId3" imgW="3987720" imgH="571320" progId="Equation.3">
                  <p:embed/>
                </p:oleObj>
              </mc:Choice>
              <mc:Fallback>
                <p:oleObj name="公式" r:id="rId3" imgW="398772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385763"/>
                        <a:ext cx="363378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5">
            <a:extLst>
              <a:ext uri="{FF2B5EF4-FFF2-40B4-BE49-F238E27FC236}">
                <a16:creationId xmlns:a16="http://schemas.microsoft.com/office/drawing/2014/main" id="{18F5EAC7-3E36-42F3-BDF1-FA0A6F1B4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914400"/>
            <a:ext cx="3771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/>
              <a:t>a ≠b</a:t>
            </a:r>
            <a:r>
              <a:rPr lang="zh-CN" altLang="en-US"/>
              <a:t>不妨设</a:t>
            </a:r>
            <a:r>
              <a:rPr lang="en-US" altLang="zh-CN" sz="3200" i="1"/>
              <a:t>a </a:t>
            </a:r>
            <a:r>
              <a:rPr lang="zh-CN" altLang="en-US" sz="3200" i="1"/>
              <a:t>＜ </a:t>
            </a:r>
            <a:r>
              <a:rPr lang="en-US" altLang="zh-CN" sz="3200" i="1"/>
              <a:t>b</a:t>
            </a:r>
          </a:p>
        </p:txBody>
      </p:sp>
      <p:graphicFrame>
        <p:nvGraphicFramePr>
          <p:cNvPr id="49158" name="Object 6">
            <a:extLst>
              <a:ext uri="{FF2B5EF4-FFF2-40B4-BE49-F238E27FC236}">
                <a16:creationId xmlns:a16="http://schemas.microsoft.com/office/drawing/2014/main" id="{07F1903A-245E-4E9E-A34C-27BB5D6AA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2222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公式" r:id="rId5" imgW="2222280" imgH="825480" progId="Equation.3">
                  <p:embed/>
                </p:oleObj>
              </mc:Choice>
              <mc:Fallback>
                <p:oleObj name="公式" r:id="rId5" imgW="2222280" imgH="825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222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>
            <a:extLst>
              <a:ext uri="{FF2B5EF4-FFF2-40B4-BE49-F238E27FC236}">
                <a16:creationId xmlns:a16="http://schemas.microsoft.com/office/drawing/2014/main" id="{01388C8C-8B0A-4028-AFC5-020BC12669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676400"/>
          <a:ext cx="35877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公式" r:id="rId7" imgW="3936960" imgH="571320" progId="Equation.3">
                  <p:embed/>
                </p:oleObj>
              </mc:Choice>
              <mc:Fallback>
                <p:oleObj name="公式" r:id="rId7" imgW="393696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76400"/>
                        <a:ext cx="35877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>
            <a:extLst>
              <a:ext uri="{FF2B5EF4-FFF2-40B4-BE49-F238E27FC236}">
                <a16:creationId xmlns:a16="http://schemas.microsoft.com/office/drawing/2014/main" id="{7A455075-DFBF-43DC-B849-40BB8D6082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362200"/>
          <a:ext cx="1828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公式" r:id="rId9" imgW="2019240" imgH="431640" progId="Equation.3">
                  <p:embed/>
                </p:oleObj>
              </mc:Choice>
              <mc:Fallback>
                <p:oleObj name="公式" r:id="rId9" imgW="201924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62200"/>
                        <a:ext cx="18288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>
            <a:extLst>
              <a:ext uri="{FF2B5EF4-FFF2-40B4-BE49-F238E27FC236}">
                <a16:creationId xmlns:a16="http://schemas.microsoft.com/office/drawing/2014/main" id="{4E7ED81B-A24B-4A90-AE8F-70FCBE1497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4388" y="2133600"/>
          <a:ext cx="41179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公式" r:id="rId11" imgW="4546440" imgH="825480" progId="Equation.3">
                  <p:embed/>
                </p:oleObj>
              </mc:Choice>
              <mc:Fallback>
                <p:oleObj name="公式" r:id="rId11" imgW="4546440" imgH="825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2133600"/>
                        <a:ext cx="411797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>
            <a:extLst>
              <a:ext uri="{FF2B5EF4-FFF2-40B4-BE49-F238E27FC236}">
                <a16:creationId xmlns:a16="http://schemas.microsoft.com/office/drawing/2014/main" id="{7E80D626-EA47-4680-A613-3B40032F8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505200"/>
          <a:ext cx="41306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公式" r:id="rId13" imgW="4559040" imgH="825480" progId="Equation.3">
                  <p:embed/>
                </p:oleObj>
              </mc:Choice>
              <mc:Fallback>
                <p:oleObj name="公式" r:id="rId13" imgW="4559040" imgH="825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41306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>
            <a:extLst>
              <a:ext uri="{FF2B5EF4-FFF2-40B4-BE49-F238E27FC236}">
                <a16:creationId xmlns:a16="http://schemas.microsoft.com/office/drawing/2014/main" id="{12AAA2B3-B4C2-45EA-80BE-179BE274DB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743200"/>
          <a:ext cx="2184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公式" r:id="rId15" imgW="2184120" imgH="825480" progId="Equation.3">
                  <p:embed/>
                </p:oleObj>
              </mc:Choice>
              <mc:Fallback>
                <p:oleObj name="公式" r:id="rId15" imgW="2184120" imgH="825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2184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3">
            <a:extLst>
              <a:ext uri="{FF2B5EF4-FFF2-40B4-BE49-F238E27FC236}">
                <a16:creationId xmlns:a16="http://schemas.microsoft.com/office/drawing/2014/main" id="{F933D048-19A4-4DAB-96E9-6D0380D6E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429000"/>
          <a:ext cx="2184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公式" r:id="rId17" imgW="2184120" imgH="825480" progId="Equation.3">
                  <p:embed/>
                </p:oleObj>
              </mc:Choice>
              <mc:Fallback>
                <p:oleObj name="公式" r:id="rId17" imgW="2184120" imgH="825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429000"/>
                        <a:ext cx="2184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14">
            <a:extLst>
              <a:ext uri="{FF2B5EF4-FFF2-40B4-BE49-F238E27FC236}">
                <a16:creationId xmlns:a16="http://schemas.microsoft.com/office/drawing/2014/main" id="{AB809E53-7556-47F9-BE07-DAEEA6827A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648200"/>
          <a:ext cx="30146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公式" r:id="rId19" imgW="3327120" imgH="457200" progId="Equation.3">
                  <p:embed/>
                </p:oleObj>
              </mc:Choice>
              <mc:Fallback>
                <p:oleObj name="公式" r:id="rId19" imgW="332712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3014663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5">
            <a:extLst>
              <a:ext uri="{FF2B5EF4-FFF2-40B4-BE49-F238E27FC236}">
                <a16:creationId xmlns:a16="http://schemas.microsoft.com/office/drawing/2014/main" id="{A856C099-82D4-4499-8F69-CA5F57EEA8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4648200"/>
          <a:ext cx="326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公式" r:id="rId21" imgW="3263760" imgH="431640" progId="Equation.3">
                  <p:embed/>
                </p:oleObj>
              </mc:Choice>
              <mc:Fallback>
                <p:oleObj name="公式" r:id="rId21" imgW="326376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648200"/>
                        <a:ext cx="326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6">
            <a:extLst>
              <a:ext uri="{FF2B5EF4-FFF2-40B4-BE49-F238E27FC236}">
                <a16:creationId xmlns:a16="http://schemas.microsoft.com/office/drawing/2014/main" id="{1C65DEDD-0D8F-4599-80E8-66513CD58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2250" y="5181600"/>
          <a:ext cx="1485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公式" r:id="rId23" imgW="1485720" imgH="825480" progId="Equation.3">
                  <p:embed/>
                </p:oleObj>
              </mc:Choice>
              <mc:Fallback>
                <p:oleObj name="公式" r:id="rId23" imgW="1485720" imgH="825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5181600"/>
                        <a:ext cx="1485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>
            <a:extLst>
              <a:ext uri="{FF2B5EF4-FFF2-40B4-BE49-F238E27FC236}">
                <a16:creationId xmlns:a16="http://schemas.microsoft.com/office/drawing/2014/main" id="{5DA98E64-831F-4D91-9053-51C12F020E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81600"/>
          <a:ext cx="1841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公式" r:id="rId25" imgW="1841400" imgH="825480" progId="Equation.3">
                  <p:embed/>
                </p:oleObj>
              </mc:Choice>
              <mc:Fallback>
                <p:oleObj name="公式" r:id="rId25" imgW="1841400" imgH="825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81600"/>
                        <a:ext cx="1841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0" name="Text Box 18">
            <a:extLst>
              <a:ext uri="{FF2B5EF4-FFF2-40B4-BE49-F238E27FC236}">
                <a16:creationId xmlns:a16="http://schemas.microsoft.com/office/drawing/2014/main" id="{EC620266-6C51-4538-958E-9E2241ED8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092825"/>
            <a:ext cx="375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矛盾，这说明结论成立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55" grpId="0" autoUpdateAnimBg="0"/>
      <p:bldP spid="49157" grpId="0" autoUpdateAnimBg="0"/>
      <p:bldP spid="4917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Text Box 2">
            <a:extLst>
              <a:ext uri="{FF2B5EF4-FFF2-40B4-BE49-F238E27FC236}">
                <a16:creationId xmlns:a16="http://schemas.microsoft.com/office/drawing/2014/main" id="{68586D10-F85A-4672-8850-BA3964858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kumimoji="0"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5</a:t>
            </a:r>
          </a:p>
        </p:txBody>
      </p:sp>
      <p:graphicFrame>
        <p:nvGraphicFramePr>
          <p:cNvPr id="18434" name="Object 3">
            <a:extLst>
              <a:ext uri="{FF2B5EF4-FFF2-40B4-BE49-F238E27FC236}">
                <a16:creationId xmlns:a16="http://schemas.microsoft.com/office/drawing/2014/main" id="{C1DADC0B-62B9-4268-B252-2863AD9863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787400"/>
          <a:ext cx="506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公式" r:id="rId3" imgW="5067000" imgH="507960" progId="Equation.3">
                  <p:embed/>
                </p:oleObj>
              </mc:Choice>
              <mc:Fallback>
                <p:oleObj name="公式" r:id="rId3" imgW="506700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787400"/>
                        <a:ext cx="5067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4">
            <a:extLst>
              <a:ext uri="{FF2B5EF4-FFF2-40B4-BE49-F238E27FC236}">
                <a16:creationId xmlns:a16="http://schemas.microsoft.com/office/drawing/2014/main" id="{F1E75322-2333-45FB-AFB5-0C853BFFE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382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证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484BE3E0-ABE3-4C7D-9EDD-215F0F6A1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0538" y="1600200"/>
          <a:ext cx="20018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公式" r:id="rId5" imgW="2197080" imgH="583920" progId="Equation.3">
                  <p:embed/>
                </p:oleObj>
              </mc:Choice>
              <mc:Fallback>
                <p:oleObj name="公式" r:id="rId5" imgW="219708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1600200"/>
                        <a:ext cx="20018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6">
            <a:extLst>
              <a:ext uri="{FF2B5EF4-FFF2-40B4-BE49-F238E27FC236}">
                <a16:creationId xmlns:a16="http://schemas.microsoft.com/office/drawing/2014/main" id="{C82CBCD0-1DAA-4206-A4AF-19379AC23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524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由定义</a:t>
            </a:r>
            <a:r>
              <a:rPr kumimoji="0" lang="en-US" altLang="zh-CN"/>
              <a:t>,</a:t>
            </a:r>
          </a:p>
        </p:txBody>
      </p:sp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id="{3E382E23-C90C-4E58-A63F-BD15B7A9F6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3375" y="1395413"/>
          <a:ext cx="157321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公式" r:id="rId7" imgW="1726920" imgH="888840" progId="Equation.3">
                  <p:embed/>
                </p:oleObj>
              </mc:Choice>
              <mc:Fallback>
                <p:oleObj name="公式" r:id="rId7" imgW="172692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1395413"/>
                        <a:ext cx="1573213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>
            <a:extLst>
              <a:ext uri="{FF2B5EF4-FFF2-40B4-BE49-F238E27FC236}">
                <a16:creationId xmlns:a16="http://schemas.microsoft.com/office/drawing/2014/main" id="{312F5D56-1C02-491D-A74C-488DAC7CDF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1088" y="2241550"/>
          <a:ext cx="600551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公式" r:id="rId9" imgW="6629400" imgH="888840" progId="Equation.3">
                  <p:embed/>
                </p:oleObj>
              </mc:Choice>
              <mc:Fallback>
                <p:oleObj name="公式" r:id="rId9" imgW="662940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241550"/>
                        <a:ext cx="6005512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>
            <a:extLst>
              <a:ext uri="{FF2B5EF4-FFF2-40B4-BE49-F238E27FC236}">
                <a16:creationId xmlns:a16="http://schemas.microsoft.com/office/drawing/2014/main" id="{A2A3CEB1-4746-4ADB-AAD7-1FBB7F7E6B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927350"/>
          <a:ext cx="46466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公式" r:id="rId11" imgW="5130720" imgH="888840" progId="Equation.3">
                  <p:embed/>
                </p:oleObj>
              </mc:Choice>
              <mc:Fallback>
                <p:oleObj name="公式" r:id="rId11" imgW="5130720" imgH="888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27350"/>
                        <a:ext cx="46466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Text Box 10">
            <a:extLst>
              <a:ext uri="{FF2B5EF4-FFF2-40B4-BE49-F238E27FC236}">
                <a16:creationId xmlns:a16="http://schemas.microsoft.com/office/drawing/2014/main" id="{ADC4787A-24CD-459C-839F-2712C3661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07975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/>
              <a:t>区间长度为</a:t>
            </a:r>
            <a:r>
              <a:rPr kumimoji="0" lang="en-US" altLang="zh-CN"/>
              <a:t>1.</a:t>
            </a:r>
          </a:p>
        </p:txBody>
      </p:sp>
      <p:graphicFrame>
        <p:nvGraphicFramePr>
          <p:cNvPr id="52235" name="Object 11">
            <a:extLst>
              <a:ext uri="{FF2B5EF4-FFF2-40B4-BE49-F238E27FC236}">
                <a16:creationId xmlns:a16="http://schemas.microsoft.com/office/drawing/2014/main" id="{413A2743-BEE3-45B3-B090-F95D4762A0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650" y="3916363"/>
          <a:ext cx="53149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公式" r:id="rId13" imgW="5867280" imgH="469800" progId="Equation.3">
                  <p:embed/>
                </p:oleObj>
              </mc:Choice>
              <mc:Fallback>
                <p:oleObj name="公式" r:id="rId13" imgW="586728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916363"/>
                        <a:ext cx="53149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Text Box 12">
            <a:extLst>
              <a:ext uri="{FF2B5EF4-FFF2-40B4-BE49-F238E27FC236}">
                <a16:creationId xmlns:a16="http://schemas.microsoft.com/office/drawing/2014/main" id="{D2094854-6211-4C77-AB6C-44407F7CA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862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不可能同时位于</a:t>
            </a:r>
            <a:r>
              <a:rPr kumimoji="0" lang="zh-CN" altLang="en-US">
                <a:solidFill>
                  <a:schemeClr val="accent2"/>
                </a:solidFill>
              </a:rPr>
              <a:t>长度为</a:t>
            </a:r>
            <a:r>
              <a:rPr kumimoji="0" lang="en-US" altLang="zh-CN">
                <a:solidFill>
                  <a:schemeClr val="accent2"/>
                </a:solidFill>
              </a:rPr>
              <a:t>1</a:t>
            </a:r>
            <a:r>
              <a:rPr kumimoji="0" lang="zh-CN" altLang="en-US"/>
              <a:t>的</a:t>
            </a:r>
            <a:r>
              <a:rPr kumimoji="0" lang="zh-CN" altLang="en-US" sz="2400"/>
              <a:t>区间内</a:t>
            </a:r>
            <a:r>
              <a:rPr kumimoji="0" lang="en-US" altLang="zh-CN"/>
              <a:t>.</a:t>
            </a:r>
          </a:p>
        </p:txBody>
      </p:sp>
      <p:graphicFrame>
        <p:nvGraphicFramePr>
          <p:cNvPr id="52237" name="Object 13">
            <a:extLst>
              <a:ext uri="{FF2B5EF4-FFF2-40B4-BE49-F238E27FC236}">
                <a16:creationId xmlns:a16="http://schemas.microsoft.com/office/drawing/2014/main" id="{9F9995D3-8A61-4A9C-8F2D-C1C816C8BC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" y="5397500"/>
          <a:ext cx="529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公式" r:id="rId15" imgW="5295600" imgH="469800" progId="Equation.3">
                  <p:embed/>
                </p:oleObj>
              </mc:Choice>
              <mc:Fallback>
                <p:oleObj name="公式" r:id="rId15" imgW="529560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5397500"/>
                        <a:ext cx="529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  <p:bldP spid="52230" grpId="0" autoUpdateAnimBg="0"/>
      <p:bldP spid="52234" grpId="0" autoUpdateAnimBg="0"/>
      <p:bldP spid="5223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7" name="Text Box 7">
            <a:extLst>
              <a:ext uri="{FF2B5EF4-FFF2-40B4-BE49-F238E27FC236}">
                <a16:creationId xmlns:a16="http://schemas.microsoft.com/office/drawing/2014/main" id="{3590C8E0-8C54-44AA-AA60-1C354BEF4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0350"/>
            <a:ext cx="86868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zh-CN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3(</a:t>
            </a:r>
            <a:r>
              <a:rPr lang="zh-CN" altLang="en-US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收敛数列的保号性</a:t>
            </a:r>
            <a:r>
              <a:rPr lang="en-US" altLang="zh-CN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</a:rPr>
              <a:t>        </a:t>
            </a:r>
            <a:r>
              <a:rPr lang="zh-CN" altLang="en-US">
                <a:solidFill>
                  <a:srgbClr val="0000FF"/>
                </a:solidFill>
              </a:rPr>
              <a:t>如果数列</a:t>
            </a:r>
            <a:r>
              <a:rPr lang="en-US" altLang="zh-CN">
                <a:solidFill>
                  <a:srgbClr val="0000FF"/>
                </a:solidFill>
              </a:rPr>
              <a:t>{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30000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</a:rPr>
              <a:t>}</a:t>
            </a:r>
            <a:r>
              <a:rPr lang="zh-CN" altLang="en-US">
                <a:solidFill>
                  <a:srgbClr val="0000FF"/>
                </a:solidFill>
              </a:rPr>
              <a:t>收敛于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且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</a:t>
            </a:r>
            <a:r>
              <a:rPr lang="en-US" altLang="zh-CN">
                <a:solidFill>
                  <a:srgbClr val="0000FF"/>
                </a:solidFill>
              </a:rPr>
              <a:t>0(</a:t>
            </a:r>
            <a:r>
              <a:rPr lang="zh-CN" altLang="en-US">
                <a:solidFill>
                  <a:srgbClr val="0000FF"/>
                </a:solidFill>
              </a:rPr>
              <a:t>或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</a:t>
            </a:r>
            <a:r>
              <a:rPr lang="en-US" altLang="zh-CN">
                <a:solidFill>
                  <a:srgbClr val="0000FF"/>
                </a:solidFill>
              </a:rPr>
              <a:t>0)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那么存在正整数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当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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时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</a:t>
            </a:r>
            <a:r>
              <a:rPr lang="zh-CN" altLang="en-US">
                <a:solidFill>
                  <a:srgbClr val="0000FF"/>
                </a:solidFill>
              </a:rPr>
              <a:t> 有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30000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</a:t>
            </a:r>
            <a:r>
              <a:rPr lang="en-US" altLang="zh-CN">
                <a:solidFill>
                  <a:srgbClr val="0000FF"/>
                </a:solidFill>
              </a:rPr>
              <a:t>0(</a:t>
            </a:r>
            <a:r>
              <a:rPr lang="zh-CN" altLang="en-US">
                <a:solidFill>
                  <a:srgbClr val="0000FF"/>
                </a:solidFill>
              </a:rPr>
              <a:t>或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30000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</a:t>
            </a:r>
            <a:r>
              <a:rPr lang="en-US" altLang="zh-CN">
                <a:solidFill>
                  <a:srgbClr val="0000FF"/>
                </a:solidFill>
              </a:rPr>
              <a:t>0)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</a:t>
            </a:r>
            <a:endParaRPr lang="en-US" altLang="zh-CN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81928" name="Text Box 8">
            <a:extLst>
              <a:ext uri="{FF2B5EF4-FFF2-40B4-BE49-F238E27FC236}">
                <a16:creationId xmlns:a16="http://schemas.microsoft.com/office/drawing/2014/main" id="{1A05CCF1-CF3C-4F9F-A03D-0306C8793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48200"/>
            <a:ext cx="86868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zh-CN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推论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chemeClr val="tx2"/>
                </a:solidFill>
              </a:rPr>
              <a:t>        </a:t>
            </a:r>
            <a:r>
              <a:rPr lang="zh-CN" altLang="en-US">
                <a:solidFill>
                  <a:srgbClr val="0000FF"/>
                </a:solidFill>
              </a:rPr>
              <a:t>如果数列</a:t>
            </a:r>
            <a:r>
              <a:rPr lang="en-US" altLang="zh-CN">
                <a:solidFill>
                  <a:srgbClr val="0000FF"/>
                </a:solidFill>
              </a:rPr>
              <a:t>{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30000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</a:rPr>
              <a:t>}</a:t>
            </a:r>
            <a:r>
              <a:rPr lang="zh-CN" altLang="en-US">
                <a:solidFill>
                  <a:srgbClr val="0000FF"/>
                </a:solidFill>
              </a:rPr>
              <a:t>从某项起有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30000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</a:t>
            </a:r>
            <a:r>
              <a:rPr lang="en-US" altLang="zh-CN">
                <a:solidFill>
                  <a:srgbClr val="0000FF"/>
                </a:solidFill>
              </a:rPr>
              <a:t>0(</a:t>
            </a:r>
            <a:r>
              <a:rPr lang="zh-CN" altLang="en-US">
                <a:solidFill>
                  <a:srgbClr val="0000FF"/>
                </a:solidFill>
              </a:rPr>
              <a:t>或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30000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</a:t>
            </a:r>
            <a:r>
              <a:rPr lang="en-US" altLang="zh-CN">
                <a:solidFill>
                  <a:srgbClr val="0000FF"/>
                </a:solidFill>
              </a:rPr>
              <a:t>0)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且数列</a:t>
            </a:r>
            <a:r>
              <a:rPr lang="en-US" altLang="zh-CN">
                <a:solidFill>
                  <a:srgbClr val="0000FF"/>
                </a:solidFill>
              </a:rPr>
              <a:t>{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30000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</a:rPr>
              <a:t>}</a:t>
            </a:r>
            <a:r>
              <a:rPr lang="zh-CN" altLang="en-US">
                <a:solidFill>
                  <a:srgbClr val="0000FF"/>
                </a:solidFill>
              </a:rPr>
              <a:t>收敛于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那么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</a:t>
            </a:r>
            <a:r>
              <a:rPr lang="en-US" altLang="zh-CN">
                <a:solidFill>
                  <a:srgbClr val="0000FF"/>
                </a:solidFill>
              </a:rPr>
              <a:t>0(</a:t>
            </a:r>
            <a:r>
              <a:rPr lang="zh-CN" altLang="en-US">
                <a:solidFill>
                  <a:srgbClr val="0000FF"/>
                </a:solidFill>
              </a:rPr>
              <a:t>或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</a:t>
            </a:r>
            <a:r>
              <a:rPr lang="en-US" altLang="zh-CN">
                <a:solidFill>
                  <a:srgbClr val="0000FF"/>
                </a:solidFill>
              </a:rPr>
              <a:t>0)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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81929" name="Text Box 9">
            <a:extLst>
              <a:ext uri="{FF2B5EF4-FFF2-40B4-BE49-F238E27FC236}">
                <a16:creationId xmlns:a16="http://schemas.microsoft.com/office/drawing/2014/main" id="{F4AE4A6A-3B4D-48D4-AFC3-78389F5B6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8" y="1828800"/>
            <a:ext cx="316865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就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</a:t>
            </a:r>
            <a:r>
              <a:rPr lang="en-US" altLang="zh-CN">
                <a:solidFill>
                  <a:srgbClr val="0000FF"/>
                </a:solidFill>
              </a:rPr>
              <a:t>0</a:t>
            </a:r>
            <a:r>
              <a:rPr lang="zh-CN" altLang="en-US">
                <a:solidFill>
                  <a:srgbClr val="0000FF"/>
                </a:solidFill>
              </a:rPr>
              <a:t>的情形证明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    </a:t>
            </a:r>
            <a:endParaRPr lang="zh-CN" altLang="en-US">
              <a:solidFill>
                <a:srgbClr val="0000FF"/>
              </a:solidFill>
            </a:endParaRPr>
          </a:p>
        </p:txBody>
      </p:sp>
      <p:pic>
        <p:nvPicPr>
          <p:cNvPr id="81930" name="Picture 10">
            <a:extLst>
              <a:ext uri="{FF2B5EF4-FFF2-40B4-BE49-F238E27FC236}">
                <a16:creationId xmlns:a16="http://schemas.microsoft.com/office/drawing/2014/main" id="{FF0F6CD1-A9F9-4D13-9B6B-47252618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58"/>
          <a:stretch>
            <a:fillRect/>
          </a:stretch>
        </p:blipFill>
        <p:spPr bwMode="auto">
          <a:xfrm>
            <a:off x="468313" y="2205038"/>
            <a:ext cx="82804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1" name="Picture 11">
            <a:extLst>
              <a:ext uri="{FF2B5EF4-FFF2-40B4-BE49-F238E27FC236}">
                <a16:creationId xmlns:a16="http://schemas.microsoft.com/office/drawing/2014/main" id="{775A21C4-CF2A-46FE-92A8-C13C12CC0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7" r="86794" b="12727"/>
          <a:stretch>
            <a:fillRect/>
          </a:stretch>
        </p:blipFill>
        <p:spPr bwMode="auto">
          <a:xfrm>
            <a:off x="1547813" y="2997200"/>
            <a:ext cx="18065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2" name="Picture 12">
            <a:extLst>
              <a:ext uri="{FF2B5EF4-FFF2-40B4-BE49-F238E27FC236}">
                <a16:creationId xmlns:a16="http://schemas.microsoft.com/office/drawing/2014/main" id="{01EB750A-A9C3-4079-AAD5-36B60874A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7" r="80891" b="12329"/>
          <a:stretch>
            <a:fillRect/>
          </a:stretch>
        </p:blipFill>
        <p:spPr bwMode="auto">
          <a:xfrm>
            <a:off x="1908175" y="3716338"/>
            <a:ext cx="2601913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3" name="Text Box 13">
            <a:extLst>
              <a:ext uri="{FF2B5EF4-FFF2-40B4-BE49-F238E27FC236}">
                <a16:creationId xmlns:a16="http://schemas.microsoft.com/office/drawing/2014/main" id="{796FF481-ECEF-46AD-9711-8F5A1DE17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860800"/>
            <a:ext cx="7112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tx2"/>
                </a:solidFill>
              </a:rPr>
              <a:t>从而</a:t>
            </a:r>
          </a:p>
        </p:txBody>
      </p:sp>
      <p:sp>
        <p:nvSpPr>
          <p:cNvPr id="81934" name="Rectangle 14">
            <a:extLst>
              <a:ext uri="{FF2B5EF4-FFF2-40B4-BE49-F238E27FC236}">
                <a16:creationId xmlns:a16="http://schemas.microsoft.com/office/drawing/2014/main" id="{46EA2E6F-33EF-4E17-8B73-A12642A5F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14224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CC0000"/>
                </a:solidFill>
                <a:ea typeface="黑体" panose="02010609060101010101" pitchFamily="49" charset="-122"/>
              </a:rPr>
              <a:t>        </a:t>
            </a:r>
            <a:r>
              <a:rPr lang="zh-CN" altLang="en-US" b="0">
                <a:solidFill>
                  <a:srgbClr val="CC0000"/>
                </a:solidFill>
                <a:ea typeface="黑体" panose="02010609060101010101" pitchFamily="49" charset="-122"/>
              </a:rPr>
              <a:t>证明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1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 build="p" autoUpdateAnimBg="0"/>
      <p:bldP spid="81928" grpId="0" build="p" autoUpdateAnimBg="0"/>
      <p:bldP spid="81929" grpId="0" build="p" autoUpdateAnimBg="0"/>
      <p:bldP spid="81933" grpId="0" build="p" autoUpdateAnimBg="0"/>
      <p:bldP spid="819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020E9639-43A8-4066-9F67-7AE3F4375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15888"/>
            <a:ext cx="84185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</a:t>
            </a:r>
            <a:r>
              <a:rPr lang="zh-CN" altLang="en-US">
                <a:solidFill>
                  <a:srgbClr val="0000FF"/>
                </a:solidFill>
              </a:rPr>
              <a:t>在数列 </a:t>
            </a:r>
            <a:r>
              <a:rPr lang="en-US" altLang="zh-CN">
                <a:solidFill>
                  <a:srgbClr val="0000FF"/>
                </a:solidFill>
              </a:rPr>
              <a:t>{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25000">
                <a:solidFill>
                  <a:srgbClr val="0000FF"/>
                </a:solidFill>
              </a:rPr>
              <a:t>n </a:t>
            </a:r>
            <a:r>
              <a:rPr lang="en-US" altLang="zh-CN">
                <a:solidFill>
                  <a:srgbClr val="0000FF"/>
                </a:solidFill>
              </a:rPr>
              <a:t>}</a:t>
            </a:r>
            <a:r>
              <a:rPr lang="zh-CN" altLang="en-US">
                <a:solidFill>
                  <a:srgbClr val="0000FF"/>
                </a:solidFill>
              </a:rPr>
              <a:t>中任意抽取无限多项并保持这些项在原数列中的先后次序，得到的数列称为子数列：</a:t>
            </a:r>
            <a:endParaRPr lang="zh-CN" altLang="en-US" i="1" baseline="-25000">
              <a:solidFill>
                <a:srgbClr val="0000FF"/>
              </a:solidFill>
            </a:endParaRPr>
          </a:p>
        </p:txBody>
      </p:sp>
      <p:graphicFrame>
        <p:nvGraphicFramePr>
          <p:cNvPr id="91136" name="Object 0">
            <a:extLst>
              <a:ext uri="{FF2B5EF4-FFF2-40B4-BE49-F238E27FC236}">
                <a16:creationId xmlns:a16="http://schemas.microsoft.com/office/drawing/2014/main" id="{BA69EA7A-1929-471E-BEA6-5AD3156576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125538"/>
          <a:ext cx="3213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公式" r:id="rId3" imgW="3213000" imgH="482400" progId="Equation.3">
                  <p:embed/>
                </p:oleObj>
              </mc:Choice>
              <mc:Fallback>
                <p:oleObj name="公式" r:id="rId3" imgW="3213000" imgH="482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125538"/>
                        <a:ext cx="3213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7" name="Object 1">
            <a:extLst>
              <a:ext uri="{FF2B5EF4-FFF2-40B4-BE49-F238E27FC236}">
                <a16:creationId xmlns:a16="http://schemas.microsoft.com/office/drawing/2014/main" id="{6A5B8489-19C9-48E3-8D18-15E69FD8FB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557338"/>
          <a:ext cx="7454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公式" r:id="rId5" imgW="7454880" imgH="1054080" progId="Equation.3">
                  <p:embed/>
                </p:oleObj>
              </mc:Choice>
              <mc:Fallback>
                <p:oleObj name="公式" r:id="rId5" imgW="7454880" imgH="1054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557338"/>
                        <a:ext cx="7454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 Box 5">
            <a:extLst>
              <a:ext uri="{FF2B5EF4-FFF2-40B4-BE49-F238E27FC236}">
                <a16:creationId xmlns:a16="http://schemas.microsoft.com/office/drawing/2014/main" id="{13749489-D1E2-42C0-82BD-1F0A7FA98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213100"/>
            <a:ext cx="1087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BA645904-9620-4C80-AC31-74C62ED4B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068638"/>
            <a:ext cx="64341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若数列</a:t>
            </a:r>
            <a:r>
              <a:rPr lang="en-US" altLang="zh-CN" sz="3200" i="1">
                <a:solidFill>
                  <a:srgbClr val="0000FF"/>
                </a:solidFill>
              </a:rPr>
              <a:t>x</a:t>
            </a:r>
            <a:r>
              <a:rPr lang="en-US" altLang="zh-CN" sz="3200" i="1" baseline="-25000">
                <a:solidFill>
                  <a:srgbClr val="0000FF"/>
                </a:solidFill>
              </a:rPr>
              <a:t>n</a:t>
            </a:r>
            <a:r>
              <a:rPr lang="en-US" altLang="zh-CN" sz="3200" i="1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收敛于</a:t>
            </a:r>
            <a:r>
              <a:rPr lang="en-US" altLang="zh-CN" sz="3200" i="1">
                <a:solidFill>
                  <a:srgbClr val="0000FF"/>
                </a:solidFill>
              </a:rPr>
              <a:t>a</a:t>
            </a:r>
            <a:r>
              <a:rPr lang="en-US" altLang="zh-CN" i="1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，则它的任一子数列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也收敛，且极限也是</a:t>
            </a:r>
            <a:r>
              <a:rPr lang="en-US" altLang="zh-CN" sz="3200" i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FFC56B44-41FF-4BDC-936D-9F0C44C98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4800"/>
            <a:ext cx="8593138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  </a:t>
            </a:r>
            <a:r>
              <a:rPr lang="zh-CN" altLang="en-US">
                <a:solidFill>
                  <a:srgbClr val="0000FF"/>
                </a:solidFill>
              </a:rPr>
              <a:t>这一定理表明的是收敛的数列与其子数列之间的关系。由此可知，若数列</a:t>
            </a:r>
            <a:r>
              <a:rPr lang="en-US" altLang="zh-CN" sz="3200" i="1">
                <a:solidFill>
                  <a:srgbClr val="0000FF"/>
                </a:solidFill>
              </a:rPr>
              <a:t>x</a:t>
            </a:r>
            <a:r>
              <a:rPr lang="en-US" altLang="zh-CN" sz="3200" i="1" baseline="-25000">
                <a:solidFill>
                  <a:srgbClr val="0000FF"/>
                </a:solidFill>
              </a:rPr>
              <a:t>n</a:t>
            </a:r>
            <a:r>
              <a:rPr lang="en-US" altLang="zh-CN" i="1" baseline="-25000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有两个子数列收敛于不同的极限值，则</a:t>
            </a:r>
            <a:r>
              <a:rPr lang="en-US" altLang="zh-CN" sz="3200" i="1">
                <a:solidFill>
                  <a:srgbClr val="0000FF"/>
                </a:solidFill>
              </a:rPr>
              <a:t>x</a:t>
            </a:r>
            <a:r>
              <a:rPr lang="en-US" altLang="zh-CN" sz="3200" i="1" baseline="-25000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一定是发散的。</a:t>
            </a:r>
          </a:p>
        </p:txBody>
      </p:sp>
      <p:graphicFrame>
        <p:nvGraphicFramePr>
          <p:cNvPr id="91138" name="Object 2">
            <a:extLst>
              <a:ext uri="{FF2B5EF4-FFF2-40B4-BE49-F238E27FC236}">
                <a16:creationId xmlns:a16="http://schemas.microsoft.com/office/drawing/2014/main" id="{FE3B7ED4-82F2-4C14-A9FD-A2FBC50888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638800"/>
          <a:ext cx="207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公式" r:id="rId7" imgW="2070000" imgH="482400" progId="Equation.3">
                  <p:embed/>
                </p:oleObj>
              </mc:Choice>
              <mc:Fallback>
                <p:oleObj name="公式" r:id="rId7" imgW="207000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638800"/>
                        <a:ext cx="2070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3">
            <a:extLst>
              <a:ext uri="{FF2B5EF4-FFF2-40B4-BE49-F238E27FC236}">
                <a16:creationId xmlns:a16="http://schemas.microsoft.com/office/drawing/2014/main" id="{C3AD2F08-A459-4B57-8EA5-FC120D13D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638800"/>
          <a:ext cx="222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公式" r:id="rId9" imgW="2222280" imgH="457200" progId="Equation.3">
                  <p:embed/>
                </p:oleObj>
              </mc:Choice>
              <mc:Fallback>
                <p:oleObj name="公式" r:id="rId9" imgW="22222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638800"/>
                        <a:ext cx="2222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>
            <a:extLst>
              <a:ext uri="{FF2B5EF4-FFF2-40B4-BE49-F238E27FC236}">
                <a16:creationId xmlns:a16="http://schemas.microsoft.com/office/drawing/2014/main" id="{1C67939B-019C-4804-887F-345BEE5D2B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638800"/>
          <a:ext cx="232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公式" r:id="rId11" imgW="2323800" imgH="457200" progId="Equation.3">
                  <p:embed/>
                </p:oleObj>
              </mc:Choice>
              <mc:Fallback>
                <p:oleObj name="公式" r:id="rId11" imgW="2323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638800"/>
                        <a:ext cx="2324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3" grpId="0" autoUpdateAnimBg="0"/>
      <p:bldP spid="53254" grpId="0" autoUpdateAnimBg="0"/>
      <p:bldP spid="5325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D9AF1D66-0547-4530-ADE6-CFC91D6BB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868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kumimoji="0"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0"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4(</a:t>
            </a:r>
            <a:r>
              <a:rPr kumimoji="0"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收敛数列与其子数列间的关系</a:t>
            </a:r>
            <a:r>
              <a:rPr kumimoji="0"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        </a:t>
            </a:r>
            <a:r>
              <a:rPr lang="zh-CN" altLang="en-US" b="0">
                <a:solidFill>
                  <a:srgbClr val="0000FF"/>
                </a:solidFill>
              </a:rPr>
              <a:t>如果数列</a:t>
            </a:r>
            <a:r>
              <a:rPr lang="en-US" altLang="zh-CN" b="0">
                <a:solidFill>
                  <a:srgbClr val="0000FF"/>
                </a:solidFill>
              </a:rPr>
              <a:t>{</a:t>
            </a:r>
            <a:r>
              <a:rPr lang="en-US" altLang="zh-CN" b="0" i="1">
                <a:solidFill>
                  <a:srgbClr val="0000FF"/>
                </a:solidFill>
              </a:rPr>
              <a:t>x</a:t>
            </a:r>
            <a:r>
              <a:rPr lang="en-US" altLang="zh-CN" b="0" i="1" baseline="-30000">
                <a:solidFill>
                  <a:srgbClr val="0000FF"/>
                </a:solidFill>
              </a:rPr>
              <a:t>n</a:t>
            </a:r>
            <a:r>
              <a:rPr lang="en-US" altLang="zh-CN" b="0">
                <a:solidFill>
                  <a:srgbClr val="0000FF"/>
                </a:solidFill>
              </a:rPr>
              <a:t>}</a:t>
            </a:r>
            <a:r>
              <a:rPr lang="zh-CN" altLang="en-US" b="0">
                <a:solidFill>
                  <a:srgbClr val="0000FF"/>
                </a:solidFill>
              </a:rPr>
              <a:t>收敛于</a:t>
            </a:r>
            <a:r>
              <a:rPr lang="en-US" altLang="zh-CN" b="0" i="1">
                <a:solidFill>
                  <a:srgbClr val="0000FF"/>
                </a:solidFill>
              </a:rPr>
              <a:t>a</a:t>
            </a:r>
            <a:r>
              <a:rPr lang="en-US" altLang="zh-CN" b="0">
                <a:solidFill>
                  <a:srgbClr val="0000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</a:t>
            </a:r>
            <a:r>
              <a:rPr lang="zh-CN" altLang="en-US" b="0">
                <a:solidFill>
                  <a:srgbClr val="0000FF"/>
                </a:solidFill>
              </a:rPr>
              <a:t>那么它的任一子数列也收敛</a:t>
            </a:r>
            <a:r>
              <a:rPr lang="zh-CN" altLang="en-US" b="0">
                <a:solidFill>
                  <a:srgbClr val="0000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</a:t>
            </a:r>
            <a:r>
              <a:rPr lang="zh-CN" altLang="en-US" b="0">
                <a:solidFill>
                  <a:srgbClr val="0000FF"/>
                </a:solidFill>
              </a:rPr>
              <a:t> 且极限也是</a:t>
            </a:r>
            <a:r>
              <a:rPr lang="en-US" altLang="zh-CN" b="0" i="1">
                <a:solidFill>
                  <a:srgbClr val="0000FF"/>
                </a:solidFill>
              </a:rPr>
              <a:t>a</a:t>
            </a:r>
            <a:r>
              <a:rPr lang="en-US" altLang="zh-CN" b="0">
                <a:solidFill>
                  <a:srgbClr val="0000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</a:t>
            </a:r>
            <a:r>
              <a:rPr lang="en-US" altLang="zh-CN" b="0">
                <a:solidFill>
                  <a:srgbClr val="0000FF"/>
                </a:solidFill>
              </a:rPr>
              <a:t> </a:t>
            </a:r>
            <a:endParaRPr lang="en-US" altLang="zh-CN" b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pic>
        <p:nvPicPr>
          <p:cNvPr id="84996" name="Picture 4">
            <a:extLst>
              <a:ext uri="{FF2B5EF4-FFF2-40B4-BE49-F238E27FC236}">
                <a16:creationId xmlns:a16="http://schemas.microsoft.com/office/drawing/2014/main" id="{DEC8D5EA-FECC-44D7-941E-D79DC4492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6" t="14438" r="33891" b="19910"/>
          <a:stretch>
            <a:fillRect/>
          </a:stretch>
        </p:blipFill>
        <p:spPr bwMode="auto">
          <a:xfrm>
            <a:off x="1763713" y="1773238"/>
            <a:ext cx="7239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 Box 5">
            <a:extLst>
              <a:ext uri="{FF2B5EF4-FFF2-40B4-BE49-F238E27FC236}">
                <a16:creationId xmlns:a16="http://schemas.microsoft.com/office/drawing/2014/main" id="{04CA8082-F739-4B33-9A36-784B25670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14224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E7975C32-9812-4BC1-A393-B30A6BFFC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62200"/>
            <a:ext cx="86868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chemeClr val="tx2"/>
                </a:solidFill>
              </a:rPr>
              <a:t>因为数列</a:t>
            </a:r>
            <a:r>
              <a:rPr lang="en-US" altLang="zh-CN" b="0">
                <a:solidFill>
                  <a:schemeClr val="tx2"/>
                </a:solidFill>
              </a:rPr>
              <a:t>{</a:t>
            </a:r>
            <a:r>
              <a:rPr lang="en-US" altLang="zh-CN" b="0" i="1">
                <a:solidFill>
                  <a:schemeClr val="tx2"/>
                </a:solidFill>
              </a:rPr>
              <a:t>x</a:t>
            </a:r>
            <a:r>
              <a:rPr lang="en-US" altLang="zh-CN" b="0" i="1" baseline="-30000">
                <a:solidFill>
                  <a:schemeClr val="tx2"/>
                </a:solidFill>
              </a:rPr>
              <a:t>n</a:t>
            </a:r>
            <a:r>
              <a:rPr lang="en-US" altLang="zh-CN" b="0">
                <a:solidFill>
                  <a:schemeClr val="tx2"/>
                </a:solidFill>
              </a:rPr>
              <a:t>}</a:t>
            </a:r>
            <a:r>
              <a:rPr lang="zh-CN" altLang="en-US" b="0">
                <a:solidFill>
                  <a:schemeClr val="tx2"/>
                </a:solidFill>
              </a:rPr>
              <a:t>收敛于</a:t>
            </a:r>
            <a:r>
              <a:rPr lang="en-US" altLang="zh-CN" b="0" i="1">
                <a:solidFill>
                  <a:schemeClr val="tx2"/>
                </a:solidFill>
              </a:rPr>
              <a:t>a</a:t>
            </a:r>
            <a:r>
              <a:rPr lang="en-US" altLang="zh-CN" b="0">
                <a:solidFill>
                  <a:schemeClr val="tx2"/>
                </a:solidFill>
                <a:latin typeface="Symbol" panose="05050102010706020507" pitchFamily="18" charset="2"/>
              </a:rPr>
              <a:t>,</a:t>
            </a:r>
            <a:r>
              <a:rPr lang="en-US" altLang="zh-CN" b="0">
                <a:solidFill>
                  <a:schemeClr val="tx2"/>
                </a:solidFill>
              </a:rPr>
              <a:t> </a:t>
            </a:r>
            <a:r>
              <a:rPr lang="zh-CN" altLang="en-US" b="0">
                <a:solidFill>
                  <a:schemeClr val="tx2"/>
                </a:solidFill>
              </a:rPr>
              <a:t>所以</a:t>
            </a:r>
            <a:r>
              <a:rPr lang="zh-CN" altLang="en-US" b="0">
                <a:solidFill>
                  <a:schemeClr val="tx2"/>
                </a:solidFill>
                <a:sym typeface="Symbol" panose="05050102010706020507" pitchFamily="18" charset="2"/>
              </a:rPr>
              <a:t></a:t>
            </a:r>
            <a:r>
              <a:rPr lang="en-US" altLang="zh-CN" b="0" i="1">
                <a:solidFill>
                  <a:schemeClr val="tx2"/>
                </a:solidFill>
                <a:latin typeface="Symbol" panose="05050102010706020507" pitchFamily="18" charset="2"/>
                <a:ea typeface="Arial Unicode MS" pitchFamily="34" charset="-122"/>
              </a:rPr>
              <a:t>e </a:t>
            </a:r>
            <a:r>
              <a:rPr lang="en-US" altLang="zh-CN" b="0">
                <a:solidFill>
                  <a:schemeClr val="tx2"/>
                </a:solidFill>
                <a:ea typeface="Arial Unicode MS" pitchFamily="34" charset="-122"/>
              </a:rPr>
              <a:t>&gt;0</a:t>
            </a:r>
            <a:r>
              <a:rPr lang="en-US" altLang="zh-CN" b="0">
                <a:solidFill>
                  <a:schemeClr val="tx2"/>
                </a:solidFill>
                <a:latin typeface="Symbol" panose="05050102010706020507" pitchFamily="18" charset="2"/>
              </a:rPr>
              <a:t>,</a:t>
            </a:r>
            <a:r>
              <a:rPr lang="en-US" altLang="zh-CN" b="0">
                <a:solidFill>
                  <a:schemeClr val="tx2"/>
                </a:solidFill>
                <a:latin typeface="Symbol" panose="05050102010706020507" pitchFamily="18" charset="2"/>
                <a:ea typeface="Arial Unicode MS" pitchFamily="34" charset="-122"/>
              </a:rPr>
              <a:t> </a:t>
            </a:r>
            <a:r>
              <a:rPr lang="en-US" altLang="zh-CN" b="0">
                <a:solidFill>
                  <a:schemeClr val="tx2"/>
                </a:solidFill>
                <a:latin typeface="Arial Unicode MS" pitchFamily="34" charset="-122"/>
                <a:ea typeface="Arial Unicode MS" pitchFamily="34" charset="-122"/>
              </a:rPr>
              <a:t> </a:t>
            </a:r>
            <a:r>
              <a:rPr lang="en-US" altLang="zh-CN" b="0">
                <a:solidFill>
                  <a:schemeClr val="tx2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</a:t>
            </a:r>
            <a:r>
              <a:rPr lang="en-US" altLang="zh-CN" b="0" i="1">
                <a:solidFill>
                  <a:schemeClr val="tx2"/>
                </a:solidFill>
                <a:ea typeface="Arial Unicode MS" pitchFamily="34" charset="-122"/>
              </a:rPr>
              <a:t>N</a:t>
            </a:r>
            <a:r>
              <a:rPr lang="en-US" altLang="zh-CN" b="0">
                <a:solidFill>
                  <a:schemeClr val="tx2"/>
                </a:solidFill>
                <a:ea typeface="Arial Unicode MS" pitchFamily="34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solidFill>
                  <a:schemeClr val="tx2"/>
                </a:solidFill>
                <a:ea typeface="Arial Unicode MS" pitchFamily="34" charset="-122"/>
              </a:rPr>
              <a:t>N</a:t>
            </a:r>
            <a:r>
              <a:rPr lang="en-US" altLang="zh-CN" baseline="30000">
                <a:solidFill>
                  <a:schemeClr val="tx2"/>
                </a:solidFill>
                <a:ea typeface="Arial Unicode MS" pitchFamily="34" charset="-122"/>
              </a:rPr>
              <a:t>+</a:t>
            </a:r>
            <a:r>
              <a:rPr lang="en-US" altLang="zh-CN" b="0">
                <a:solidFill>
                  <a:schemeClr val="tx2"/>
                </a:solidFill>
                <a:latin typeface="Symbol" panose="05050102010706020507" pitchFamily="18" charset="2"/>
              </a:rPr>
              <a:t>,</a:t>
            </a:r>
            <a:r>
              <a:rPr lang="en-US" altLang="zh-CN" b="0">
                <a:solidFill>
                  <a:schemeClr val="tx2"/>
                </a:solidFill>
                <a:latin typeface="Arial Unicode MS" pitchFamily="34" charset="-122"/>
                <a:ea typeface="Arial Unicode MS" pitchFamily="34" charset="-122"/>
              </a:rPr>
              <a:t> </a:t>
            </a:r>
            <a:r>
              <a:rPr lang="zh-CN" altLang="en-US" b="0">
                <a:solidFill>
                  <a:schemeClr val="tx2"/>
                </a:solidFill>
              </a:rPr>
              <a:t>当</a:t>
            </a:r>
            <a:r>
              <a:rPr lang="en-US" altLang="zh-CN" b="0" i="1">
                <a:solidFill>
                  <a:schemeClr val="tx2"/>
                </a:solidFill>
              </a:rPr>
              <a:t>n</a:t>
            </a:r>
            <a:r>
              <a:rPr lang="en-US" altLang="zh-CN" b="0">
                <a:solidFill>
                  <a:schemeClr val="tx2"/>
                </a:solidFill>
                <a:sym typeface="Symbol" panose="05050102010706020507" pitchFamily="18" charset="2"/>
              </a:rPr>
              <a:t></a:t>
            </a:r>
            <a:r>
              <a:rPr lang="en-US" altLang="zh-CN" b="0" i="1">
                <a:solidFill>
                  <a:schemeClr val="tx2"/>
                </a:solidFill>
              </a:rPr>
              <a:t>N</a:t>
            </a:r>
            <a:r>
              <a:rPr lang="zh-CN" altLang="en-US" b="0">
                <a:solidFill>
                  <a:schemeClr val="tx2"/>
                </a:solidFill>
              </a:rPr>
              <a:t>时</a:t>
            </a:r>
            <a:r>
              <a:rPr lang="en-US" altLang="zh-CN" b="0">
                <a:solidFill>
                  <a:schemeClr val="tx2"/>
                </a:solidFill>
                <a:latin typeface="Symbol" panose="05050102010706020507" pitchFamily="18" charset="2"/>
              </a:rPr>
              <a:t>,</a:t>
            </a:r>
            <a:r>
              <a:rPr lang="en-US" altLang="zh-CN" b="0">
                <a:solidFill>
                  <a:schemeClr val="tx2"/>
                </a:solidFill>
              </a:rPr>
              <a:t> </a:t>
            </a:r>
            <a:r>
              <a:rPr lang="zh-CN" altLang="en-US" b="0">
                <a:solidFill>
                  <a:schemeClr val="tx2"/>
                </a:solidFill>
              </a:rPr>
              <a:t>有</a:t>
            </a:r>
            <a:r>
              <a:rPr lang="en-US" altLang="zh-CN" b="0">
                <a:solidFill>
                  <a:schemeClr val="tx2"/>
                </a:solidFill>
              </a:rPr>
              <a:t>|</a:t>
            </a:r>
            <a:r>
              <a:rPr lang="en-US" altLang="zh-CN" b="0" i="1">
                <a:solidFill>
                  <a:schemeClr val="tx2"/>
                </a:solidFill>
              </a:rPr>
              <a:t>x</a:t>
            </a:r>
            <a:r>
              <a:rPr lang="en-US" altLang="zh-CN" b="0" i="1" baseline="-30000">
                <a:solidFill>
                  <a:schemeClr val="tx2"/>
                </a:solidFill>
              </a:rPr>
              <a:t>n</a:t>
            </a:r>
            <a:r>
              <a:rPr lang="en-US" altLang="zh-CN" b="0">
                <a:solidFill>
                  <a:schemeClr val="tx2"/>
                </a:solidFill>
                <a:sym typeface="Symbol" panose="05050102010706020507" pitchFamily="18" charset="2"/>
              </a:rPr>
              <a:t></a:t>
            </a:r>
            <a:r>
              <a:rPr lang="en-US" altLang="zh-CN" b="0" i="1">
                <a:solidFill>
                  <a:schemeClr val="tx2"/>
                </a:solidFill>
              </a:rPr>
              <a:t>a</a:t>
            </a:r>
            <a:r>
              <a:rPr lang="en-US" altLang="zh-CN" b="0">
                <a:solidFill>
                  <a:schemeClr val="tx2"/>
                </a:solidFill>
              </a:rPr>
              <a:t>|</a:t>
            </a:r>
            <a:r>
              <a:rPr lang="en-US" altLang="zh-CN" b="0">
                <a:solidFill>
                  <a:schemeClr val="tx2"/>
                </a:solidFill>
                <a:sym typeface="Symbol" panose="05050102010706020507" pitchFamily="18" charset="2"/>
              </a:rPr>
              <a:t></a:t>
            </a:r>
            <a:r>
              <a:rPr lang="en-US" altLang="zh-CN" b="0" i="1">
                <a:solidFill>
                  <a:schemeClr val="tx2"/>
                </a:solidFill>
                <a:latin typeface="Symbol" panose="05050102010706020507" pitchFamily="18" charset="2"/>
              </a:rPr>
              <a:t>e</a:t>
            </a:r>
            <a:r>
              <a:rPr lang="en-US" altLang="zh-CN" b="0">
                <a:solidFill>
                  <a:schemeClr val="tx2"/>
                </a:solidFill>
              </a:rPr>
              <a:t> </a:t>
            </a:r>
            <a:r>
              <a:rPr lang="en-US" altLang="zh-CN" b="0">
                <a:solidFill>
                  <a:schemeClr val="tx2"/>
                </a:solidFill>
                <a:latin typeface="Symbol" panose="05050102010706020507" pitchFamily="18" charset="2"/>
              </a:rPr>
              <a:t>.</a:t>
            </a:r>
            <a:r>
              <a:rPr lang="en-US" altLang="zh-CN" b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4EA53371-4093-46A6-9411-124E14551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49638"/>
            <a:ext cx="54244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solidFill>
                  <a:schemeClr val="tx2"/>
                </a:solidFill>
              </a:rPr>
              <a:t>        </a:t>
            </a:r>
            <a:r>
              <a:rPr lang="zh-CN" altLang="en-US" b="0">
                <a:solidFill>
                  <a:schemeClr val="tx2"/>
                </a:solidFill>
              </a:rPr>
              <a:t>取</a:t>
            </a:r>
            <a:r>
              <a:rPr lang="en-US" altLang="zh-CN" b="0" i="1">
                <a:solidFill>
                  <a:schemeClr val="tx2"/>
                </a:solidFill>
              </a:rPr>
              <a:t>K</a:t>
            </a:r>
            <a:r>
              <a:rPr lang="en-US" altLang="zh-CN" b="0">
                <a:solidFill>
                  <a:schemeClr val="tx2"/>
                </a:solidFill>
                <a:sym typeface="Symbol" panose="05050102010706020507" pitchFamily="18" charset="2"/>
              </a:rPr>
              <a:t></a:t>
            </a:r>
            <a:r>
              <a:rPr lang="en-US" altLang="zh-CN" b="0" i="1">
                <a:solidFill>
                  <a:schemeClr val="tx2"/>
                </a:solidFill>
              </a:rPr>
              <a:t>N</a:t>
            </a:r>
            <a:r>
              <a:rPr lang="en-US" altLang="zh-CN" b="0">
                <a:solidFill>
                  <a:schemeClr val="tx2"/>
                </a:solidFill>
                <a:latin typeface="Symbol" panose="05050102010706020507" pitchFamily="18" charset="2"/>
              </a:rPr>
              <a:t>,</a:t>
            </a:r>
            <a:r>
              <a:rPr lang="en-US" altLang="zh-CN" b="0">
                <a:solidFill>
                  <a:schemeClr val="tx2"/>
                </a:solidFill>
              </a:rPr>
              <a:t> </a:t>
            </a:r>
            <a:r>
              <a:rPr lang="zh-CN" altLang="en-US" b="0">
                <a:solidFill>
                  <a:schemeClr val="tx2"/>
                </a:solidFill>
              </a:rPr>
              <a:t>则当</a:t>
            </a:r>
            <a:r>
              <a:rPr lang="en-US" altLang="zh-CN" b="0" i="1">
                <a:solidFill>
                  <a:schemeClr val="tx2"/>
                </a:solidFill>
              </a:rPr>
              <a:t>k</a:t>
            </a:r>
            <a:r>
              <a:rPr lang="en-US" altLang="zh-CN" b="0">
                <a:solidFill>
                  <a:schemeClr val="tx2"/>
                </a:solidFill>
                <a:sym typeface="Symbol" panose="05050102010706020507" pitchFamily="18" charset="2"/>
              </a:rPr>
              <a:t></a:t>
            </a:r>
            <a:r>
              <a:rPr lang="en-US" altLang="zh-CN" b="0" i="1">
                <a:solidFill>
                  <a:schemeClr val="tx2"/>
                </a:solidFill>
              </a:rPr>
              <a:t>K</a:t>
            </a:r>
            <a:r>
              <a:rPr lang="zh-CN" altLang="en-US" b="0">
                <a:solidFill>
                  <a:schemeClr val="tx2"/>
                </a:solidFill>
              </a:rPr>
              <a:t>时</a:t>
            </a:r>
            <a:r>
              <a:rPr lang="en-US" altLang="zh-CN" b="0">
                <a:solidFill>
                  <a:schemeClr val="tx2"/>
                </a:solidFill>
                <a:latin typeface="Symbol" panose="05050102010706020507" pitchFamily="18" charset="2"/>
              </a:rPr>
              <a:t>,</a:t>
            </a:r>
            <a:r>
              <a:rPr lang="en-US" altLang="zh-CN" b="0">
                <a:solidFill>
                  <a:schemeClr val="tx2"/>
                </a:solidFill>
              </a:rPr>
              <a:t> </a:t>
            </a:r>
            <a:r>
              <a:rPr lang="en-US" altLang="zh-CN" b="0" i="1">
                <a:solidFill>
                  <a:schemeClr val="tx2"/>
                </a:solidFill>
              </a:rPr>
              <a:t>n</a:t>
            </a:r>
            <a:r>
              <a:rPr lang="en-US" altLang="zh-CN" b="0" i="1" baseline="-30000">
                <a:solidFill>
                  <a:schemeClr val="tx2"/>
                </a:solidFill>
              </a:rPr>
              <a:t>k</a:t>
            </a:r>
            <a:r>
              <a:rPr lang="en-US" altLang="zh-CN" b="0">
                <a:solidFill>
                  <a:schemeClr val="tx2"/>
                </a:solidFill>
                <a:sym typeface="Symbol" panose="05050102010706020507" pitchFamily="18" charset="2"/>
              </a:rPr>
              <a:t></a:t>
            </a:r>
            <a:r>
              <a:rPr lang="en-US" altLang="zh-CN" b="0" i="1">
                <a:solidFill>
                  <a:schemeClr val="tx2"/>
                </a:solidFill>
              </a:rPr>
              <a:t>k</a:t>
            </a:r>
            <a:r>
              <a:rPr lang="en-US" altLang="zh-CN" b="0">
                <a:solidFill>
                  <a:schemeClr val="tx2"/>
                </a:solidFill>
                <a:sym typeface="Symbol" panose="05050102010706020507" pitchFamily="18" charset="2"/>
              </a:rPr>
              <a:t></a:t>
            </a:r>
            <a:r>
              <a:rPr lang="en-US" altLang="zh-CN" b="0" i="1">
                <a:solidFill>
                  <a:schemeClr val="tx2"/>
                </a:solidFill>
              </a:rPr>
              <a:t>K</a:t>
            </a:r>
            <a:r>
              <a:rPr lang="en-US" altLang="zh-CN" b="0">
                <a:solidFill>
                  <a:schemeClr val="tx2"/>
                </a:solidFill>
                <a:latin typeface="Symbol" panose="05050102010706020507" pitchFamily="18" charset="2"/>
              </a:rPr>
              <a:t>=</a:t>
            </a:r>
            <a:r>
              <a:rPr lang="en-US" altLang="zh-CN" b="0" i="1">
                <a:solidFill>
                  <a:schemeClr val="tx2"/>
                </a:solidFill>
              </a:rPr>
              <a:t>N</a:t>
            </a:r>
            <a:r>
              <a:rPr lang="en-US" altLang="zh-CN" b="0">
                <a:solidFill>
                  <a:schemeClr val="tx2"/>
                </a:solidFill>
                <a:latin typeface="Symbol" panose="05050102010706020507" pitchFamily="18" charset="2"/>
              </a:rPr>
              <a:t>.</a:t>
            </a:r>
            <a:r>
              <a:rPr lang="en-US" altLang="zh-CN" b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85000" name="Picture 8">
            <a:extLst>
              <a:ext uri="{FF2B5EF4-FFF2-40B4-BE49-F238E27FC236}">
                <a16:creationId xmlns:a16="http://schemas.microsoft.com/office/drawing/2014/main" id="{20B489FD-00A5-4C81-98BE-FB91438F6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2" r="82652" b="26941"/>
          <a:stretch>
            <a:fillRect/>
          </a:stretch>
        </p:blipFill>
        <p:spPr bwMode="auto">
          <a:xfrm>
            <a:off x="5638800" y="3429000"/>
            <a:ext cx="236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1" name="Picture 9">
            <a:extLst>
              <a:ext uri="{FF2B5EF4-FFF2-40B4-BE49-F238E27FC236}">
                <a16:creationId xmlns:a16="http://schemas.microsoft.com/office/drawing/2014/main" id="{BCEA00DA-5A1A-4054-B900-858A740B7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5" r="73532" b="19513"/>
          <a:stretch>
            <a:fillRect/>
          </a:stretch>
        </p:blipFill>
        <p:spPr bwMode="auto">
          <a:xfrm>
            <a:off x="228600" y="4114800"/>
            <a:ext cx="3602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 build="p" autoUpdateAnimBg="0"/>
      <p:bldP spid="8499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CF133A35-599F-4C2E-AF89-2AD4E625F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95275"/>
            <a:ext cx="72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B7D83B75-5A8F-44BA-A308-24040A9A2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60350"/>
            <a:ext cx="1984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对于数列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25000">
                <a:solidFill>
                  <a:srgbClr val="0000FF"/>
                </a:solidFill>
              </a:rPr>
              <a:t>n </a:t>
            </a:r>
          </a:p>
        </p:txBody>
      </p:sp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9DBE274C-7727-40A2-BB7C-30CE8E632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04800"/>
          <a:ext cx="278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公式" r:id="rId3" imgW="2781000" imgH="444240" progId="Equation.3">
                  <p:embed/>
                </p:oleObj>
              </mc:Choice>
              <mc:Fallback>
                <p:oleObj name="公式" r:id="rId3" imgW="27810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04800"/>
                        <a:ext cx="278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>
            <a:extLst>
              <a:ext uri="{FF2B5EF4-FFF2-40B4-BE49-F238E27FC236}">
                <a16:creationId xmlns:a16="http://schemas.microsoft.com/office/drawing/2014/main" id="{30B058B2-BDFA-4CC6-84D2-798349AD63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914400"/>
          <a:ext cx="269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公式" r:id="rId5" imgW="2692080" imgH="431640" progId="Equation.3">
                  <p:embed/>
                </p:oleObj>
              </mc:Choice>
              <mc:Fallback>
                <p:oleObj name="公式" r:id="rId5" imgW="2692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2692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>
            <a:extLst>
              <a:ext uri="{FF2B5EF4-FFF2-40B4-BE49-F238E27FC236}">
                <a16:creationId xmlns:a16="http://schemas.microsoft.com/office/drawing/2014/main" id="{3B824533-5A01-46B7-A9AC-6E2E9F814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914400"/>
          <a:ext cx="264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公式" r:id="rId7" imgW="2641320" imgH="444240" progId="Equation.3">
                  <p:embed/>
                </p:oleObj>
              </mc:Choice>
              <mc:Fallback>
                <p:oleObj name="公式" r:id="rId7" imgW="264132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914400"/>
                        <a:ext cx="264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7">
            <a:extLst>
              <a:ext uri="{FF2B5EF4-FFF2-40B4-BE49-F238E27FC236}">
                <a16:creationId xmlns:a16="http://schemas.microsoft.com/office/drawing/2014/main" id="{B238C82A-5242-4AEB-8ABB-A0AD5EFD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1605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证</a:t>
            </a:r>
          </a:p>
        </p:txBody>
      </p:sp>
      <p:graphicFrame>
        <p:nvGraphicFramePr>
          <p:cNvPr id="54280" name="Object 8">
            <a:extLst>
              <a:ext uri="{FF2B5EF4-FFF2-40B4-BE49-F238E27FC236}">
                <a16:creationId xmlns:a16="http://schemas.microsoft.com/office/drawing/2014/main" id="{CADAE13A-FAF6-4664-BA76-3AD84E57A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公式" r:id="rId9" imgW="1028520" imgH="317160" progId="Equation.3">
                  <p:embed/>
                </p:oleObj>
              </mc:Choice>
              <mc:Fallback>
                <p:oleObj name="公式" r:id="rId9" imgW="102852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>
            <a:extLst>
              <a:ext uri="{FF2B5EF4-FFF2-40B4-BE49-F238E27FC236}">
                <a16:creationId xmlns:a16="http://schemas.microsoft.com/office/drawing/2014/main" id="{62A8ED92-A0CA-4BBC-AE7E-7E59B7F52E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447800"/>
          <a:ext cx="2286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公式" r:id="rId11" imgW="2286000" imgH="571320" progId="Equation.3">
                  <p:embed/>
                </p:oleObj>
              </mc:Choice>
              <mc:Fallback>
                <p:oleObj name="公式" r:id="rId11" imgW="2286000" imgH="571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47800"/>
                        <a:ext cx="2286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>
            <a:extLst>
              <a:ext uri="{FF2B5EF4-FFF2-40B4-BE49-F238E27FC236}">
                <a16:creationId xmlns:a16="http://schemas.microsoft.com/office/drawing/2014/main" id="{33B4CF38-8BA2-42F2-88E8-6347E07F68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159000"/>
          <a:ext cx="345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公式" r:id="rId13" imgW="3454200" imgH="431640" progId="Equation.3">
                  <p:embed/>
                </p:oleObj>
              </mc:Choice>
              <mc:Fallback>
                <p:oleObj name="公式" r:id="rId13" imgW="34542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59000"/>
                        <a:ext cx="345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>
            <a:extLst>
              <a:ext uri="{FF2B5EF4-FFF2-40B4-BE49-F238E27FC236}">
                <a16:creationId xmlns:a16="http://schemas.microsoft.com/office/drawing/2014/main" id="{B658308D-D921-4287-9C6F-8B908F10CA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082800"/>
          <a:ext cx="177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公式" r:id="rId15" imgW="1777680" imgH="431640" progId="Equation.3">
                  <p:embed/>
                </p:oleObj>
              </mc:Choice>
              <mc:Fallback>
                <p:oleObj name="公式" r:id="rId15" imgW="177768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082800"/>
                        <a:ext cx="177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>
            <a:extLst>
              <a:ext uri="{FF2B5EF4-FFF2-40B4-BE49-F238E27FC236}">
                <a16:creationId xmlns:a16="http://schemas.microsoft.com/office/drawing/2014/main" id="{CEA2A12F-27BA-4AF3-9897-F428CF4B19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2781300"/>
          <a:ext cx="292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公式" r:id="rId17" imgW="2920680" imgH="571320" progId="Equation.3">
                  <p:embed/>
                </p:oleObj>
              </mc:Choice>
              <mc:Fallback>
                <p:oleObj name="公式" r:id="rId17" imgW="2920680" imgH="571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781300"/>
                        <a:ext cx="292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>
            <a:extLst>
              <a:ext uri="{FF2B5EF4-FFF2-40B4-BE49-F238E27FC236}">
                <a16:creationId xmlns:a16="http://schemas.microsoft.com/office/drawing/2014/main" id="{624BAB3A-0389-4FDA-AB18-8C7F7289F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3950" y="3454400"/>
          <a:ext cx="349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公式" r:id="rId19" imgW="3492360" imgH="431640" progId="Equation.3">
                  <p:embed/>
                </p:oleObj>
              </mc:Choice>
              <mc:Fallback>
                <p:oleObj name="公式" r:id="rId19" imgW="349236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3454400"/>
                        <a:ext cx="349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>
            <a:extLst>
              <a:ext uri="{FF2B5EF4-FFF2-40B4-BE49-F238E27FC236}">
                <a16:creationId xmlns:a16="http://schemas.microsoft.com/office/drawing/2014/main" id="{02D85CE3-822A-4398-94B6-748D8ED99A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0" y="3378200"/>
          <a:ext cx="200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公式" r:id="rId21" imgW="2006280" imgH="431640" progId="Equation.3">
                  <p:embed/>
                </p:oleObj>
              </mc:Choice>
              <mc:Fallback>
                <p:oleObj name="公式" r:id="rId21" imgW="200628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3378200"/>
                        <a:ext cx="2006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5">
            <a:extLst>
              <a:ext uri="{FF2B5EF4-FFF2-40B4-BE49-F238E27FC236}">
                <a16:creationId xmlns:a16="http://schemas.microsoft.com/office/drawing/2014/main" id="{919AED0D-4750-4038-AFB9-99255AFA5B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152900"/>
          <a:ext cx="3733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公式" r:id="rId23" imgW="3733560" imgH="419040" progId="Equation.3">
                  <p:embed/>
                </p:oleObj>
              </mc:Choice>
              <mc:Fallback>
                <p:oleObj name="公式" r:id="rId23" imgW="373356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52900"/>
                        <a:ext cx="3733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6">
            <a:extLst>
              <a:ext uri="{FF2B5EF4-FFF2-40B4-BE49-F238E27FC236}">
                <a16:creationId xmlns:a16="http://schemas.microsoft.com/office/drawing/2014/main" id="{EAC391C8-4DDD-4DCB-92FA-E5891634DC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114800"/>
          <a:ext cx="1943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公式" r:id="rId25" imgW="1942920" imgH="380880" progId="Equation.3">
                  <p:embed/>
                </p:oleObj>
              </mc:Choice>
              <mc:Fallback>
                <p:oleObj name="公式" r:id="rId25" imgW="1942920" imgH="380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114800"/>
                        <a:ext cx="1943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7">
            <a:extLst>
              <a:ext uri="{FF2B5EF4-FFF2-40B4-BE49-F238E27FC236}">
                <a16:creationId xmlns:a16="http://schemas.microsoft.com/office/drawing/2014/main" id="{C940339E-3DD0-4FCA-B0D3-D3F1439CAD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826000"/>
          <a:ext cx="474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公式" r:id="rId27" imgW="4749480" imgH="431640" progId="Equation.3">
                  <p:embed/>
                </p:oleObj>
              </mc:Choice>
              <mc:Fallback>
                <p:oleObj name="公式" r:id="rId27" imgW="474948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26000"/>
                        <a:ext cx="474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0" name="Text Box 18">
            <a:extLst>
              <a:ext uri="{FF2B5EF4-FFF2-40B4-BE49-F238E27FC236}">
                <a16:creationId xmlns:a16="http://schemas.microsoft.com/office/drawing/2014/main" id="{C7DF1558-1C37-4FD6-8CF8-F76AD18E7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500688"/>
            <a:ext cx="1252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此时有</a:t>
            </a:r>
          </a:p>
        </p:txBody>
      </p:sp>
      <p:graphicFrame>
        <p:nvGraphicFramePr>
          <p:cNvPr id="54291" name="Object 19">
            <a:extLst>
              <a:ext uri="{FF2B5EF4-FFF2-40B4-BE49-F238E27FC236}">
                <a16:creationId xmlns:a16="http://schemas.microsoft.com/office/drawing/2014/main" id="{4FE25854-2729-417E-951A-CFDCDE039D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588000"/>
          <a:ext cx="318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公式" r:id="rId29" imgW="3187440" imgH="431640" progId="Equation.3">
                  <p:embed/>
                </p:oleObj>
              </mc:Choice>
              <mc:Fallback>
                <p:oleObj name="公式" r:id="rId29" imgW="318744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88000"/>
                        <a:ext cx="318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5" grpId="0" autoUpdateAnimBg="0"/>
      <p:bldP spid="54279" grpId="0" autoUpdateAnimBg="0"/>
      <p:bldP spid="5429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>
            <a:extLst>
              <a:ext uri="{FF2B5EF4-FFF2-40B4-BE49-F238E27FC236}">
                <a16:creationId xmlns:a16="http://schemas.microsoft.com/office/drawing/2014/main" id="{1F2FDF72-BCE3-43A6-A48D-7A3F5CF4C2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609600"/>
          <a:ext cx="622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公式" r:id="rId3" imgW="6222960" imgH="431640" progId="Equation.3">
                  <p:embed/>
                </p:oleObj>
              </mc:Choice>
              <mc:Fallback>
                <p:oleObj name="公式" r:id="rId3" imgW="62229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09600"/>
                        <a:ext cx="622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Text Box 3">
            <a:extLst>
              <a:ext uri="{FF2B5EF4-FFF2-40B4-BE49-F238E27FC236}">
                <a16:creationId xmlns:a16="http://schemas.microsoft.com/office/drawing/2014/main" id="{776EBDE5-789C-4B9E-A98B-EC4FCEF59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1252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此时有</a:t>
            </a:r>
          </a:p>
        </p:txBody>
      </p:sp>
      <p:graphicFrame>
        <p:nvGraphicFramePr>
          <p:cNvPr id="55300" name="Object 4">
            <a:extLst>
              <a:ext uri="{FF2B5EF4-FFF2-40B4-BE49-F238E27FC236}">
                <a16:creationId xmlns:a16="http://schemas.microsoft.com/office/drawing/2014/main" id="{58D24F5C-E799-4CDB-B172-E12EFD16E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4100" y="1219200"/>
          <a:ext cx="341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公式" r:id="rId5" imgW="3416040" imgH="431640" progId="Equation.3">
                  <p:embed/>
                </p:oleObj>
              </mc:Choice>
              <mc:Fallback>
                <p:oleObj name="公式" r:id="rId5" imgW="34160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219200"/>
                        <a:ext cx="341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5">
            <a:extLst>
              <a:ext uri="{FF2B5EF4-FFF2-40B4-BE49-F238E27FC236}">
                <a16:creationId xmlns:a16="http://schemas.microsoft.com/office/drawing/2014/main" id="{9D7C5D48-5B34-42B4-880D-B83FD42A8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752600"/>
            <a:ext cx="1252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总之：</a:t>
            </a:r>
          </a:p>
        </p:txBody>
      </p:sp>
      <p:graphicFrame>
        <p:nvGraphicFramePr>
          <p:cNvPr id="55302" name="Object 6">
            <a:extLst>
              <a:ext uri="{FF2B5EF4-FFF2-40B4-BE49-F238E27FC236}">
                <a16:creationId xmlns:a16="http://schemas.microsoft.com/office/drawing/2014/main" id="{249311F0-035B-426F-8CCC-0DDB0501A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905000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公式" r:id="rId7" imgW="1028520" imgH="317160" progId="Equation.3">
                  <p:embed/>
                </p:oleObj>
              </mc:Choice>
              <mc:Fallback>
                <p:oleObj name="公式" r:id="rId7" imgW="1028520" imgH="317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>
            <a:extLst>
              <a:ext uri="{FF2B5EF4-FFF2-40B4-BE49-F238E27FC236}">
                <a16:creationId xmlns:a16="http://schemas.microsoft.com/office/drawing/2014/main" id="{91D5A191-4D06-4E7F-AFCC-00C6BF343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905000"/>
          <a:ext cx="533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公式" r:id="rId9" imgW="533160" imgH="291960" progId="Equation.3">
                  <p:embed/>
                </p:oleObj>
              </mc:Choice>
              <mc:Fallback>
                <p:oleObj name="公式" r:id="rId9" imgW="533160" imgH="291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05000"/>
                        <a:ext cx="533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>
            <a:extLst>
              <a:ext uri="{FF2B5EF4-FFF2-40B4-BE49-F238E27FC236}">
                <a16:creationId xmlns:a16="http://schemas.microsoft.com/office/drawing/2014/main" id="{AA8335CE-0CF2-4D9D-9B24-F353C5FAD6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828800"/>
          <a:ext cx="194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公式" r:id="rId11" imgW="1942920" imgH="393480" progId="Equation.3">
                  <p:embed/>
                </p:oleObj>
              </mc:Choice>
              <mc:Fallback>
                <p:oleObj name="公式" r:id="rId11" imgW="19429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828800"/>
                        <a:ext cx="194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Text Box 9">
            <a:extLst>
              <a:ext uri="{FF2B5EF4-FFF2-40B4-BE49-F238E27FC236}">
                <a16:creationId xmlns:a16="http://schemas.microsoft.com/office/drawing/2014/main" id="{33B84E99-7611-4F6B-B890-25787FCE0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2438400"/>
            <a:ext cx="893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恒有</a:t>
            </a:r>
          </a:p>
        </p:txBody>
      </p:sp>
      <p:graphicFrame>
        <p:nvGraphicFramePr>
          <p:cNvPr id="55306" name="Object 10">
            <a:extLst>
              <a:ext uri="{FF2B5EF4-FFF2-40B4-BE49-F238E27FC236}">
                <a16:creationId xmlns:a16="http://schemas.microsoft.com/office/drawing/2014/main" id="{2009B38C-8418-4E27-B3F6-D68A9D7074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514600"/>
          <a:ext cx="165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公式" r:id="rId13" imgW="1650960" imgH="431640" progId="Equation.3">
                  <p:embed/>
                </p:oleObj>
              </mc:Choice>
              <mc:Fallback>
                <p:oleObj name="公式" r:id="rId13" imgW="165096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165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>
            <a:extLst>
              <a:ext uri="{FF2B5EF4-FFF2-40B4-BE49-F238E27FC236}">
                <a16:creationId xmlns:a16="http://schemas.microsoft.com/office/drawing/2014/main" id="{B9AC3F2E-7AFE-4177-95B5-35EBEBA365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514600"/>
          <a:ext cx="1892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公式" r:id="rId15" imgW="1892160" imgH="558720" progId="Equation.3">
                  <p:embed/>
                </p:oleObj>
              </mc:Choice>
              <mc:Fallback>
                <p:oleObj name="公式" r:id="rId15" imgW="1892160" imgH="558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514600"/>
                        <a:ext cx="1892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AutoShape 12">
            <a:extLst>
              <a:ext uri="{FF2B5EF4-FFF2-40B4-BE49-F238E27FC236}">
                <a16:creationId xmlns:a16="http://schemas.microsoft.com/office/drawing/2014/main" id="{E7D04A44-541C-49A0-B98E-23C1F6DE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24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5309" name="Object 13">
            <a:extLst>
              <a:ext uri="{FF2B5EF4-FFF2-40B4-BE49-F238E27FC236}">
                <a16:creationId xmlns:a16="http://schemas.microsoft.com/office/drawing/2014/main" id="{DB1FB7CA-4EE0-49F2-8670-FE56643E36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810000"/>
          <a:ext cx="7137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公式" r:id="rId17" imgW="7137360" imgH="1676160" progId="Equation.3">
                  <p:embed/>
                </p:oleObj>
              </mc:Choice>
              <mc:Fallback>
                <p:oleObj name="公式" r:id="rId17" imgW="7137360" imgH="1676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0"/>
                        <a:ext cx="7137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1" grpId="0" autoUpdateAnimBg="0"/>
      <p:bldP spid="55305" grpId="0" autoUpdateAnimBg="0"/>
      <p:bldP spid="5530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9283BCC-1B9B-4705-A7DB-D3C54884CA7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000">
                <a:solidFill>
                  <a:schemeClr val="tx2"/>
                </a:solidFill>
                <a:ea typeface="黑体" panose="02010609060101010101" pitchFamily="49" charset="-122"/>
              </a:rPr>
              <a:t>五</a:t>
            </a:r>
            <a:r>
              <a:rPr kumimoji="0" lang="en-US" altLang="zh-CN" sz="4000">
                <a:solidFill>
                  <a:schemeClr val="tx2"/>
                </a:solidFill>
                <a:ea typeface="黑体" panose="02010609060101010101" pitchFamily="49" charset="-122"/>
              </a:rPr>
              <a:t>.</a:t>
            </a:r>
            <a:r>
              <a:rPr kumimoji="0" lang="zh-CN" altLang="en-US" sz="4000">
                <a:solidFill>
                  <a:schemeClr val="tx2"/>
                </a:solidFill>
                <a:ea typeface="黑体" panose="02010609060101010101" pitchFamily="49" charset="-122"/>
              </a:rPr>
              <a:t>小结</a:t>
            </a:r>
            <a:endParaRPr kumimoji="0" lang="zh-CN" altLang="en-US" sz="5400" b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9D2FD35E-8888-4F8C-90F7-8F193EECF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1928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数列</a:t>
            </a:r>
            <a:r>
              <a:rPr kumimoji="0"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0" lang="zh-CN" altLang="en-US"/>
              <a:t>研究其变化规律</a:t>
            </a:r>
            <a:r>
              <a:rPr kumimoji="0" lang="en-US" altLang="zh-CN"/>
              <a:t>;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F1499A64-E12E-4946-93D6-74E53422D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68128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数列极限</a:t>
            </a:r>
            <a:r>
              <a:rPr kumimoji="0"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0" lang="zh-CN" altLang="en-US"/>
              <a:t>极限思想</a:t>
            </a:r>
            <a:r>
              <a:rPr kumimoji="0" lang="en-US" altLang="zh-CN"/>
              <a:t>,</a:t>
            </a:r>
            <a:r>
              <a:rPr kumimoji="0" lang="zh-CN" altLang="en-US"/>
              <a:t>精确定义</a:t>
            </a:r>
            <a:r>
              <a:rPr kumimoji="0" lang="en-US" altLang="zh-CN"/>
              <a:t>,</a:t>
            </a:r>
            <a:r>
              <a:rPr kumimoji="0" lang="zh-CN" altLang="en-US"/>
              <a:t>几何意义</a:t>
            </a:r>
            <a:r>
              <a:rPr kumimoji="0" lang="en-US" altLang="zh-CN"/>
              <a:t>;</a:t>
            </a: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D7D89E18-3619-440D-ABEE-E8CD82CA7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4328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收敛数列的性质</a:t>
            </a:r>
            <a:r>
              <a:rPr kumimoji="0"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0" lang="zh-CN" altLang="en-US"/>
              <a:t>有界性</a:t>
            </a:r>
            <a:r>
              <a:rPr kumimoji="0" lang="en-US" altLang="zh-CN"/>
              <a:t>,</a:t>
            </a:r>
            <a:r>
              <a:rPr kumimoji="0" lang="zh-CN" altLang="en-US"/>
              <a:t>唯一性</a:t>
            </a:r>
            <a:r>
              <a:rPr kumimoji="0" lang="en-US" altLang="zh-CN"/>
              <a:t>,</a:t>
            </a:r>
            <a:r>
              <a:rPr kumimoji="0" lang="zh-CN" altLang="en-US"/>
              <a:t>保号性</a:t>
            </a:r>
            <a:r>
              <a:rPr kumimoji="0"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  <p:bldP spid="56324" grpId="0" autoUpdateAnimBg="0"/>
      <p:bldP spid="5632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>
            <a:extLst>
              <a:ext uri="{FF2B5EF4-FFF2-40B4-BE49-F238E27FC236}">
                <a16:creationId xmlns:a16="http://schemas.microsoft.com/office/drawing/2014/main" id="{023ADF29-C81E-4127-81AB-0CF7C25F0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60350"/>
            <a:ext cx="3786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tx1">
                    <a:lumMod val="60000"/>
                    <a:lumOff val="40000"/>
                  </a:schemeClr>
                </a:solidFill>
                <a:ea typeface="黑体" pitchFamily="49" charset="-122"/>
              </a:rPr>
              <a:t>三、数列的极限</a:t>
            </a:r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B3D5F817-CD36-448F-B502-CEDE7B7FC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12875"/>
            <a:ext cx="83248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</a:rPr>
              <a:t>当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无限增大时</a:t>
            </a:r>
            <a:r>
              <a:rPr lang="en-US" altLang="zh-CN">
                <a:solidFill>
                  <a:srgbClr val="0000FF"/>
                </a:solidFill>
                <a:latin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如果数列</a:t>
            </a:r>
            <a:r>
              <a:rPr lang="en-US" altLang="zh-CN">
                <a:solidFill>
                  <a:srgbClr val="0000FF"/>
                </a:solidFill>
              </a:rPr>
              <a:t>{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30000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</a:rPr>
              <a:t>}</a:t>
            </a:r>
            <a:r>
              <a:rPr lang="zh-CN" altLang="en-US">
                <a:solidFill>
                  <a:srgbClr val="0000FF"/>
                </a:solidFill>
              </a:rPr>
              <a:t>的一般项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30000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无限接近于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</a:rPr>
              <a:t>常数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Symbol" panose="05050102010706020507" pitchFamily="18" charset="2"/>
              </a:rPr>
              <a:t>,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则称数列</a:t>
            </a:r>
            <a:r>
              <a:rPr lang="en-US" altLang="zh-CN">
                <a:solidFill>
                  <a:srgbClr val="0000FF"/>
                </a:solidFill>
              </a:rPr>
              <a:t>{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30000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</a:rPr>
              <a:t>}</a:t>
            </a:r>
            <a:r>
              <a:rPr lang="zh-CN" altLang="en-US">
                <a:solidFill>
                  <a:srgbClr val="0000FF"/>
                </a:solidFill>
              </a:rPr>
              <a:t>的极限为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Symbol" panose="05050102010706020507" pitchFamily="18" charset="2"/>
              </a:rPr>
              <a:t>.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83974" name="Text Box 6">
            <a:extLst>
              <a:ext uri="{FF2B5EF4-FFF2-40B4-BE49-F238E27FC236}">
                <a16:creationId xmlns:a16="http://schemas.microsoft.com/office/drawing/2014/main" id="{3957236F-83ED-4939-8EFF-0605B9A74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24175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观察数列</a:t>
            </a:r>
          </a:p>
        </p:txBody>
      </p:sp>
      <p:graphicFrame>
        <p:nvGraphicFramePr>
          <p:cNvPr id="83975" name="Object 7">
            <a:hlinkClick r:id="rId3"/>
            <a:extLst>
              <a:ext uri="{FF2B5EF4-FFF2-40B4-BE49-F238E27FC236}">
                <a16:creationId xmlns:a16="http://schemas.microsoft.com/office/drawing/2014/main" id="{F6E3E333-9F8A-4639-9986-CDCA1B53D4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005263"/>
          <a:ext cx="7561262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公式" r:id="rId4" imgW="2234880" imgH="431640" progId="Equation.3">
                  <p:embed/>
                </p:oleObj>
              </mc:Choice>
              <mc:Fallback>
                <p:oleObj name="公式" r:id="rId4" imgW="22348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05263"/>
                        <a:ext cx="7561262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/>
      <p:bldP spid="839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" name="Text Box 20">
            <a:extLst>
              <a:ext uri="{FF2B5EF4-FFF2-40B4-BE49-F238E27FC236}">
                <a16:creationId xmlns:a16="http://schemas.microsoft.com/office/drawing/2014/main" id="{2CD1250F-5E40-4ED4-B4CE-3FE60C503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8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33CC"/>
                </a:solidFill>
              </a:rPr>
              <a:t>问题</a:t>
            </a:r>
            <a:r>
              <a:rPr kumimoji="0" lang="en-US" altLang="zh-CN">
                <a:solidFill>
                  <a:srgbClr val="0033CC"/>
                </a:solidFill>
              </a:rPr>
              <a:t>: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CA1178ED-3244-44EB-9091-3CB4D9DF2C3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04800"/>
            <a:ext cx="6477000" cy="946150"/>
            <a:chOff x="1104" y="2064"/>
            <a:chExt cx="4080" cy="596"/>
          </a:xfrm>
        </p:grpSpPr>
        <p:sp>
          <p:nvSpPr>
            <p:cNvPr id="4114" name="Text Box 22">
              <a:extLst>
                <a:ext uri="{FF2B5EF4-FFF2-40B4-BE49-F238E27FC236}">
                  <a16:creationId xmlns:a16="http://schemas.microsoft.com/office/drawing/2014/main" id="{957E0379-6061-4FA1-8A1F-1E3B7C3E9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64"/>
              <a:ext cx="408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>
                  <a:solidFill>
                    <a:srgbClr val="FF0000"/>
                  </a:solidFill>
                </a:rPr>
                <a:t>当    无限增大时</a:t>
              </a:r>
              <a:r>
                <a:rPr kumimoji="0" lang="en-US" altLang="zh-CN">
                  <a:solidFill>
                    <a:srgbClr val="FF0000"/>
                  </a:solidFill>
                </a:rPr>
                <a:t>,     </a:t>
              </a:r>
              <a:r>
                <a:rPr kumimoji="0" lang="zh-CN" altLang="en-US">
                  <a:solidFill>
                    <a:srgbClr val="FF0000"/>
                  </a:solidFill>
                </a:rPr>
                <a:t>是否无限接近于某一确定的数值</a:t>
              </a:r>
              <a:r>
                <a:rPr kumimoji="0" lang="en-US" altLang="zh-CN">
                  <a:solidFill>
                    <a:srgbClr val="FF0000"/>
                  </a:solidFill>
                </a:rPr>
                <a:t>?</a:t>
              </a:r>
              <a:r>
                <a:rPr kumimoji="0" lang="zh-CN" altLang="en-US">
                  <a:solidFill>
                    <a:srgbClr val="FF0000"/>
                  </a:solidFill>
                </a:rPr>
                <a:t>如果是</a:t>
              </a:r>
              <a:r>
                <a:rPr kumimoji="0" lang="en-US" altLang="zh-CN">
                  <a:solidFill>
                    <a:srgbClr val="FF0000"/>
                  </a:solidFill>
                </a:rPr>
                <a:t>,</a:t>
              </a:r>
              <a:r>
                <a:rPr kumimoji="0" lang="zh-CN" altLang="en-US">
                  <a:solidFill>
                    <a:srgbClr val="FF0000"/>
                  </a:solidFill>
                </a:rPr>
                <a:t>如何确定</a:t>
              </a:r>
              <a:r>
                <a:rPr kumimoji="0" lang="en-US" altLang="zh-CN">
                  <a:solidFill>
                    <a:srgbClr val="FF0000"/>
                  </a:solidFill>
                </a:rPr>
                <a:t>?</a:t>
              </a:r>
            </a:p>
          </p:txBody>
        </p:sp>
        <p:graphicFrame>
          <p:nvGraphicFramePr>
            <p:cNvPr id="4102" name="Object 1028">
              <a:extLst>
                <a:ext uri="{FF2B5EF4-FFF2-40B4-BE49-F238E27FC236}">
                  <a16:creationId xmlns:a16="http://schemas.microsoft.com/office/drawing/2014/main" id="{86E7601E-990A-494B-A512-CACD0AA087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9" y="2076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" name="公式" r:id="rId3" imgW="406080" imgH="457200" progId="Equation.3">
                    <p:embed/>
                  </p:oleObj>
                </mc:Choice>
                <mc:Fallback>
                  <p:oleObj name="公式" r:id="rId3" imgW="406080" imgH="457200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9" y="2076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1029">
              <a:extLst>
                <a:ext uri="{FF2B5EF4-FFF2-40B4-BE49-F238E27FC236}">
                  <a16:creationId xmlns:a16="http://schemas.microsoft.com/office/drawing/2014/main" id="{E408436B-E412-4E01-AFDF-46879726C3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2169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" name="公式" r:id="rId5" imgW="241200" imgH="253800" progId="Equation.3">
                    <p:embed/>
                  </p:oleObj>
                </mc:Choice>
                <mc:Fallback>
                  <p:oleObj name="公式" r:id="rId5" imgW="241200" imgH="253800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169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16" name="Object 1024">
            <a:extLst>
              <a:ext uri="{FF2B5EF4-FFF2-40B4-BE49-F238E27FC236}">
                <a16:creationId xmlns:a16="http://schemas.microsoft.com/office/drawing/2014/main" id="{E8EABF1A-7159-4269-9CBF-1969E24A5E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341438"/>
          <a:ext cx="71135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公式" r:id="rId7" imgW="7111800" imgH="876240" progId="Equation.3">
                  <p:embed/>
                </p:oleObj>
              </mc:Choice>
              <mc:Fallback>
                <p:oleObj name="公式" r:id="rId7" imgW="7111800" imgH="8762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41438"/>
                        <a:ext cx="711358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Text Box 27">
            <a:extLst>
              <a:ext uri="{FF2B5EF4-FFF2-40B4-BE49-F238E27FC236}">
                <a16:creationId xmlns:a16="http://schemas.microsoft.com/office/drawing/2014/main" id="{2F0905FC-E044-44A0-B2FA-013EC71FA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33600"/>
            <a:ext cx="812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</a:rPr>
              <a:t>对极限仅仅停留于直观的描述和观察是非常不够的</a:t>
            </a:r>
          </a:p>
        </p:txBody>
      </p:sp>
      <p:grpSp>
        <p:nvGrpSpPr>
          <p:cNvPr id="3" name="Group 28">
            <a:extLst>
              <a:ext uri="{FF2B5EF4-FFF2-40B4-BE49-F238E27FC236}">
                <a16:creationId xmlns:a16="http://schemas.microsoft.com/office/drawing/2014/main" id="{3A54DF53-96C7-4B2C-9181-C70559DF8FA9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636838"/>
            <a:ext cx="7983538" cy="901700"/>
            <a:chOff x="518" y="1824"/>
            <a:chExt cx="5029" cy="568"/>
          </a:xfrm>
        </p:grpSpPr>
        <p:sp>
          <p:nvSpPr>
            <p:cNvPr id="4112" name="Text Box 29">
              <a:extLst>
                <a:ext uri="{FF2B5EF4-FFF2-40B4-BE49-F238E27FC236}">
                  <a16:creationId xmlns:a16="http://schemas.microsoft.com/office/drawing/2014/main" id="{7AED1C02-016A-40BC-AD1D-A7D7DCEEE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1929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>
                  <a:solidFill>
                    <a:srgbClr val="0000FF"/>
                  </a:solidFill>
                </a:rPr>
                <a:t>凭观察能判定数列</a:t>
              </a:r>
            </a:p>
          </p:txBody>
        </p:sp>
        <p:graphicFrame>
          <p:nvGraphicFramePr>
            <p:cNvPr id="4101" name="Object 1027">
              <a:extLst>
                <a:ext uri="{FF2B5EF4-FFF2-40B4-BE49-F238E27FC236}">
                  <a16:creationId xmlns:a16="http://schemas.microsoft.com/office/drawing/2014/main" id="{A40CE6E1-53A9-43A5-8CA2-4E658F76F2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1824"/>
            <a:ext cx="1424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" name="公式" r:id="rId9" imgW="2260440" imgH="901440" progId="Equation.3">
                    <p:embed/>
                  </p:oleObj>
                </mc:Choice>
                <mc:Fallback>
                  <p:oleObj name="公式" r:id="rId9" imgW="2260440" imgH="90144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824"/>
                          <a:ext cx="1424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3" name="Text Box 31">
              <a:extLst>
                <a:ext uri="{FF2B5EF4-FFF2-40B4-BE49-F238E27FC236}">
                  <a16:creationId xmlns:a16="http://schemas.microsoft.com/office/drawing/2014/main" id="{26178614-84E4-4826-AAE7-B83C36BFD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929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>
                  <a:solidFill>
                    <a:srgbClr val="0000FF"/>
                  </a:solidFill>
                </a:rPr>
                <a:t>的极限是多少吗</a:t>
              </a:r>
            </a:p>
          </p:txBody>
        </p:sp>
      </p:grpSp>
      <p:sp>
        <p:nvSpPr>
          <p:cNvPr id="8224" name="Text Box 32">
            <a:extLst>
              <a:ext uri="{FF2B5EF4-FFF2-40B4-BE49-F238E27FC236}">
                <a16:creationId xmlns:a16="http://schemas.microsoft.com/office/drawing/2014/main" id="{7F7EF75A-CAC6-46DA-9D19-96D833380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716338"/>
            <a:ext cx="1627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</a:rPr>
              <a:t>显然不能</a:t>
            </a:r>
          </a:p>
        </p:txBody>
      </p:sp>
      <p:sp>
        <p:nvSpPr>
          <p:cNvPr id="8225" name="Text Box 33">
            <a:extLst>
              <a:ext uri="{FF2B5EF4-FFF2-40B4-BE49-F238E27FC236}">
                <a16:creationId xmlns:a16="http://schemas.microsoft.com/office/drawing/2014/main" id="{9F660825-C64E-415F-9691-5D67F1FBF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19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CC3300"/>
                </a:solidFill>
              </a:rPr>
              <a:t>问题</a:t>
            </a:r>
            <a:r>
              <a:rPr kumimoji="0" lang="en-US" altLang="zh-CN">
                <a:solidFill>
                  <a:srgbClr val="CC3300"/>
                </a:solidFill>
              </a:rPr>
              <a:t>:</a:t>
            </a:r>
          </a:p>
        </p:txBody>
      </p:sp>
      <p:sp>
        <p:nvSpPr>
          <p:cNvPr id="8226" name="Text Box 34">
            <a:extLst>
              <a:ext uri="{FF2B5EF4-FFF2-40B4-BE49-F238E27FC236}">
                <a16:creationId xmlns:a16="http://schemas.microsoft.com/office/drawing/2014/main" id="{701B9B21-7866-493B-AEAA-F37C67DBB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419600"/>
            <a:ext cx="6629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rgbClr val="0000FF"/>
                </a:solidFill>
              </a:rPr>
              <a:t>“</a:t>
            </a:r>
            <a:r>
              <a:rPr kumimoji="0" lang="zh-CN" altLang="en-US">
                <a:solidFill>
                  <a:srgbClr val="0000FF"/>
                </a:solidFill>
              </a:rPr>
              <a:t>无限接近”意味着什么</a:t>
            </a:r>
            <a:r>
              <a:rPr kumimoji="0" lang="en-US" altLang="zh-CN">
                <a:solidFill>
                  <a:srgbClr val="0000FF"/>
                </a:solidFill>
              </a:rPr>
              <a:t>?</a:t>
            </a:r>
            <a:r>
              <a:rPr kumimoji="0" lang="zh-CN" altLang="en-US">
                <a:solidFill>
                  <a:srgbClr val="0000FF"/>
                </a:solidFill>
              </a:rPr>
              <a:t>如何用数学语言刻划它</a:t>
            </a:r>
            <a:r>
              <a:rPr kumimoji="0" lang="en-US" altLang="zh-CN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86017" name="Object 1025">
            <a:extLst>
              <a:ext uri="{FF2B5EF4-FFF2-40B4-BE49-F238E27FC236}">
                <a16:creationId xmlns:a16="http://schemas.microsoft.com/office/drawing/2014/main" id="{7C70D4A5-DA99-4174-9485-2BE194FE0D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562600"/>
          <a:ext cx="180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公式" r:id="rId11" imgW="1803240" imgH="469800" progId="Equation.3">
                  <p:embed/>
                </p:oleObj>
              </mc:Choice>
              <mc:Fallback>
                <p:oleObj name="公式" r:id="rId11" imgW="1803240" imgH="4698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562600"/>
                        <a:ext cx="1803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8" name="Object 1026">
            <a:extLst>
              <a:ext uri="{FF2B5EF4-FFF2-40B4-BE49-F238E27FC236}">
                <a16:creationId xmlns:a16="http://schemas.microsoft.com/office/drawing/2014/main" id="{AE917B5C-D617-4203-BB46-B0FFB834AD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334000"/>
          <a:ext cx="2146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公式" r:id="rId13" imgW="2145960" imgH="965160" progId="Equation.3">
                  <p:embed/>
                </p:oleObj>
              </mc:Choice>
              <mc:Fallback>
                <p:oleObj name="公式" r:id="rId13" imgW="2145960" imgH="9651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34000"/>
                        <a:ext cx="2146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" grpId="0" autoUpdateAnimBg="0"/>
      <p:bldP spid="8219" grpId="0" autoUpdateAnimBg="0"/>
      <p:bldP spid="8224" grpId="0" autoUpdateAnimBg="0"/>
      <p:bldP spid="8225" grpId="0" autoUpdateAnimBg="0"/>
      <p:bldP spid="82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1D12B1B2-028F-40E6-99FB-7853D23886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028700"/>
          <a:ext cx="13716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公式" r:id="rId3" imgW="1587240" imgH="901440" progId="Equation.3">
                  <p:embed/>
                </p:oleObj>
              </mc:Choice>
              <mc:Fallback>
                <p:oleObj name="公式" r:id="rId3" imgW="1587240" imgH="901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28700"/>
                        <a:ext cx="13716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B8712C1F-7D4E-44F0-86FC-2DD80BDA23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9213" y="1028700"/>
          <a:ext cx="152558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公式" r:id="rId5" imgW="1765080" imgH="901440" progId="Equation.3">
                  <p:embed/>
                </p:oleObj>
              </mc:Choice>
              <mc:Fallback>
                <p:oleObj name="公式" r:id="rId5" imgW="1765080" imgH="90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1028700"/>
                        <a:ext cx="1525587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A228999D-DF24-4EE1-AF2C-00F570212F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1235075"/>
          <a:ext cx="21526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公式" r:id="rId7" imgW="2489040" imgH="457200" progId="Equation.3">
                  <p:embed/>
                </p:oleObj>
              </mc:Choice>
              <mc:Fallback>
                <p:oleObj name="公式" r:id="rId7" imgW="24890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235075"/>
                        <a:ext cx="21526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98267E26-E2AF-4F69-AD54-0F53E50566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9700" y="1041400"/>
          <a:ext cx="22733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公式" r:id="rId9" imgW="2628720" imgH="901440" progId="Equation.3">
                  <p:embed/>
                </p:oleObj>
              </mc:Choice>
              <mc:Fallback>
                <p:oleObj name="公式" r:id="rId9" imgW="2628720" imgH="901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1041400"/>
                        <a:ext cx="22733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CF6DAA65-8437-4960-BB3C-86F67A1CC6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171700"/>
          <a:ext cx="15367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公式" r:id="rId11" imgW="1777680" imgH="901440" progId="Equation.3">
                  <p:embed/>
                </p:oleObj>
              </mc:Choice>
              <mc:Fallback>
                <p:oleObj name="公式" r:id="rId11" imgW="1777680" imgH="901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71700"/>
                        <a:ext cx="15367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E1EF9A85-F78E-4EF3-9675-76AE17C12E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0050" y="2400300"/>
          <a:ext cx="23177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公式" r:id="rId13" imgW="2679480" imgH="457200" progId="Equation.3">
                  <p:embed/>
                </p:oleObj>
              </mc:Choice>
              <mc:Fallback>
                <p:oleObj name="公式" r:id="rId13" imgW="267948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2400300"/>
                        <a:ext cx="23177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>
            <a:extLst>
              <a:ext uri="{FF2B5EF4-FFF2-40B4-BE49-F238E27FC236}">
                <a16:creationId xmlns:a16="http://schemas.microsoft.com/office/drawing/2014/main" id="{CDA0020E-EDE9-4581-B498-6368BA7F4D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154238"/>
          <a:ext cx="24384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公式" r:id="rId15" imgW="2819160" imgH="901440" progId="Equation.3">
                  <p:embed/>
                </p:oleObj>
              </mc:Choice>
              <mc:Fallback>
                <p:oleObj name="公式" r:id="rId15" imgW="2819160" imgH="901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154238"/>
                        <a:ext cx="24384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A445529B-59D4-4599-BBE7-793841C54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3335338"/>
          <a:ext cx="17018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公式" r:id="rId17" imgW="1968480" imgH="901440" progId="Equation.3">
                  <p:embed/>
                </p:oleObj>
              </mc:Choice>
              <mc:Fallback>
                <p:oleObj name="公式" r:id="rId17" imgW="1968480" imgH="901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3335338"/>
                        <a:ext cx="17018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>
            <a:extLst>
              <a:ext uri="{FF2B5EF4-FFF2-40B4-BE49-F238E27FC236}">
                <a16:creationId xmlns:a16="http://schemas.microsoft.com/office/drawing/2014/main" id="{49E7AC52-F54A-4990-94E9-46BA50F821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3563938"/>
          <a:ext cx="24828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公式" r:id="rId19" imgW="2869920" imgH="457200" progId="Equation.3">
                  <p:embed/>
                </p:oleObj>
              </mc:Choice>
              <mc:Fallback>
                <p:oleObj name="公式" r:id="rId19" imgW="286992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3563938"/>
                        <a:ext cx="24828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>
            <a:extLst>
              <a:ext uri="{FF2B5EF4-FFF2-40B4-BE49-F238E27FC236}">
                <a16:creationId xmlns:a16="http://schemas.microsoft.com/office/drawing/2014/main" id="{7E33A743-08BF-48F5-B3F0-270740B1BC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4038" y="3335338"/>
          <a:ext cx="260191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公式" r:id="rId21" imgW="3009600" imgH="901440" progId="Equation.3">
                  <p:embed/>
                </p:oleObj>
              </mc:Choice>
              <mc:Fallback>
                <p:oleObj name="公式" r:id="rId21" imgW="3009600" imgH="9014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3335338"/>
                        <a:ext cx="260191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>
            <a:extLst>
              <a:ext uri="{FF2B5EF4-FFF2-40B4-BE49-F238E27FC236}">
                <a16:creationId xmlns:a16="http://schemas.microsoft.com/office/drawing/2014/main" id="{D61C6C20-16F4-476C-8086-B74D2C031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588" y="4724400"/>
          <a:ext cx="14938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公式" r:id="rId23" imgW="1726920" imgH="457200" progId="Equation.3">
                  <p:embed/>
                </p:oleObj>
              </mc:Choice>
              <mc:Fallback>
                <p:oleObj name="公式" r:id="rId23" imgW="172692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4724400"/>
                        <a:ext cx="149383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>
            <a:extLst>
              <a:ext uri="{FF2B5EF4-FFF2-40B4-BE49-F238E27FC236}">
                <a16:creationId xmlns:a16="http://schemas.microsoft.com/office/drawing/2014/main" id="{6E21FD5F-3BA5-4DE4-9D74-ECA9FB2699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8425" y="4572000"/>
          <a:ext cx="28463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公式" r:id="rId25" imgW="3288960" imgH="901440" progId="Equation.3">
                  <p:embed/>
                </p:oleObj>
              </mc:Choice>
              <mc:Fallback>
                <p:oleObj name="公式" r:id="rId25" imgW="3288960" imgH="9014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4572000"/>
                        <a:ext cx="284638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>
            <a:extLst>
              <a:ext uri="{FF2B5EF4-FFF2-40B4-BE49-F238E27FC236}">
                <a16:creationId xmlns:a16="http://schemas.microsoft.com/office/drawing/2014/main" id="{2246019F-17B8-490A-A6AB-A81A761600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5788" y="4792663"/>
          <a:ext cx="25479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公式" r:id="rId27" imgW="2946240" imgH="482400" progId="Equation.3">
                  <p:embed/>
                </p:oleObj>
              </mc:Choice>
              <mc:Fallback>
                <p:oleObj name="公式" r:id="rId27" imgW="2946240" imgH="482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788" y="4792663"/>
                        <a:ext cx="25479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Text Box 15">
            <a:extLst>
              <a:ext uri="{FF2B5EF4-FFF2-40B4-BE49-F238E27FC236}">
                <a16:creationId xmlns:a16="http://schemas.microsoft.com/office/drawing/2014/main" id="{9D14575A-608C-4677-BD09-B4D0F822C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0"/>
            <a:ext cx="84534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  </a:t>
            </a:r>
            <a:r>
              <a:rPr lang="zh-CN" altLang="en-US"/>
              <a:t>这就是“</a:t>
            </a:r>
            <a:r>
              <a:rPr lang="zh-CN" altLang="en-US">
                <a:solidFill>
                  <a:srgbClr val="0000FF"/>
                </a:solidFill>
              </a:rPr>
              <a:t>当</a:t>
            </a:r>
            <a:r>
              <a:rPr lang="en-US" altLang="zh-CN" sz="3200" i="1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无限增大时，</a:t>
            </a:r>
            <a:r>
              <a:rPr lang="en-US" altLang="zh-CN" sz="3200" i="1">
                <a:solidFill>
                  <a:srgbClr val="0000FF"/>
                </a:solidFill>
              </a:rPr>
              <a:t>x</a:t>
            </a:r>
            <a:r>
              <a:rPr lang="en-US" altLang="zh-CN" i="1" baseline="-25000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无限地接近于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”</a:t>
            </a:r>
            <a:r>
              <a:rPr lang="zh-CN" altLang="en-US"/>
              <a:t>的实质和精确的数学描述。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>
            <a:extLst>
              <a:ext uri="{FF2B5EF4-FFF2-40B4-BE49-F238E27FC236}">
                <a16:creationId xmlns:a16="http://schemas.microsoft.com/office/drawing/2014/main" id="{9C9EFD10-AA69-4715-A9A9-3CC7A2D07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1905000"/>
            <a:ext cx="870585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</a:rPr>
              <a:t>当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无限增大时</a:t>
            </a:r>
            <a:r>
              <a:rPr kumimoji="0" lang="en-US" altLang="zh-CN">
                <a:solidFill>
                  <a:srgbClr val="0000FF"/>
                </a:solidFill>
                <a:latin typeface="Symbol" panose="05050102010706020507" pitchFamily="18" charset="2"/>
              </a:rPr>
              <a:t>,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30000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无限接近于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</a:t>
            </a:r>
            <a:r>
              <a:rPr lang="zh-CN" altLang="en-US">
                <a:solidFill>
                  <a:srgbClr val="0000FF"/>
                </a:solidFill>
              </a:rPr>
              <a:t>当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无限增大时</a:t>
            </a:r>
            <a:r>
              <a:rPr kumimoji="0" lang="en-US" altLang="zh-CN">
                <a:solidFill>
                  <a:srgbClr val="0000FF"/>
                </a:solidFill>
                <a:latin typeface="Symbol" panose="05050102010706020507" pitchFamily="18" charset="2"/>
              </a:rPr>
              <a:t>,</a:t>
            </a:r>
            <a:r>
              <a:rPr lang="en-US" altLang="zh-CN">
                <a:solidFill>
                  <a:srgbClr val="0000FF"/>
                </a:solidFill>
              </a:rPr>
              <a:t> |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30000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Symbol" panose="05050102010706020507" pitchFamily="18" charset="2"/>
              </a:rPr>
              <a:t>-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|</a:t>
            </a:r>
            <a:r>
              <a:rPr lang="zh-CN" altLang="en-US">
                <a:solidFill>
                  <a:srgbClr val="0000FF"/>
                </a:solidFill>
              </a:rPr>
              <a:t>无限接近于</a:t>
            </a:r>
            <a:r>
              <a:rPr lang="en-US" altLang="zh-CN">
                <a:solidFill>
                  <a:srgbClr val="0000FF"/>
                </a:solidFill>
              </a:rPr>
              <a:t>0 </a:t>
            </a:r>
            <a:r>
              <a:rPr lang="en-US" altLang="zh-CN">
                <a:solidFill>
                  <a:srgbClr val="0000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.</a:t>
            </a:r>
            <a:endParaRPr lang="en-US" altLang="zh-CN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</a:t>
            </a:r>
            <a:r>
              <a:rPr lang="zh-CN" altLang="en-US">
                <a:solidFill>
                  <a:srgbClr val="0000FF"/>
                </a:solidFill>
              </a:rPr>
              <a:t>当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无限增大时</a:t>
            </a:r>
            <a:r>
              <a:rPr kumimoji="0" lang="en-US" altLang="zh-CN">
                <a:solidFill>
                  <a:srgbClr val="0000FF"/>
                </a:solidFill>
                <a:latin typeface="Symbol" panose="05050102010706020507" pitchFamily="18" charset="2"/>
              </a:rPr>
              <a:t>,</a:t>
            </a:r>
            <a:r>
              <a:rPr lang="en-US" altLang="zh-CN">
                <a:solidFill>
                  <a:srgbClr val="0000FF"/>
                </a:solidFill>
              </a:rPr>
              <a:t> |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30000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Symbol" panose="05050102010706020507" pitchFamily="18" charset="2"/>
              </a:rPr>
              <a:t>-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|</a:t>
            </a:r>
            <a:r>
              <a:rPr lang="zh-CN" altLang="en-US">
                <a:solidFill>
                  <a:srgbClr val="0000FF"/>
                </a:solidFill>
              </a:rPr>
              <a:t>可以任意小</a:t>
            </a:r>
            <a:r>
              <a:rPr kumimoji="0" lang="en-US" altLang="zh-CN">
                <a:solidFill>
                  <a:srgbClr val="0000FF"/>
                </a:solidFill>
                <a:latin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要多小就能有多小</a:t>
            </a:r>
            <a:r>
              <a:rPr lang="en-US" altLang="zh-CN">
                <a:solidFill>
                  <a:srgbClr val="0000FF"/>
                </a:solidFill>
                <a:latin typeface="Symbol" panose="05050102010706020507" pitchFamily="18" charset="2"/>
              </a:rPr>
              <a:t>.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</a:t>
            </a:r>
            <a:r>
              <a:rPr lang="zh-CN" altLang="en-US">
                <a:solidFill>
                  <a:srgbClr val="0000FF"/>
                </a:solidFill>
              </a:rPr>
              <a:t>当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增大到一定程度以后</a:t>
            </a:r>
            <a:r>
              <a:rPr kumimoji="0" lang="en-US" altLang="zh-CN">
                <a:solidFill>
                  <a:srgbClr val="0000FF"/>
                </a:solidFill>
                <a:latin typeface="Symbol" panose="05050102010706020507" pitchFamily="18" charset="2"/>
              </a:rPr>
              <a:t>,</a:t>
            </a:r>
            <a:r>
              <a:rPr lang="en-US" altLang="zh-CN">
                <a:solidFill>
                  <a:srgbClr val="0000FF"/>
                </a:solidFill>
              </a:rPr>
              <a:t> |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30000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Symbol" panose="05050102010706020507" pitchFamily="18" charset="2"/>
              </a:rPr>
              <a:t>-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|</a:t>
            </a:r>
            <a:r>
              <a:rPr lang="zh-CN" altLang="en-US">
                <a:solidFill>
                  <a:srgbClr val="0000FF"/>
                </a:solidFill>
              </a:rPr>
              <a:t>能小于事先给定的任意小的正数</a:t>
            </a:r>
            <a:r>
              <a:rPr kumimoji="0" lang="en-US" altLang="zh-CN">
                <a:solidFill>
                  <a:srgbClr val="0000FF"/>
                </a:solidFill>
                <a:latin typeface="Symbol" panose="05050102010706020507" pitchFamily="18" charset="2"/>
              </a:rPr>
              <a:t>.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A7CBB813-369C-465B-91C4-C4AF66C7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71600"/>
            <a:ext cx="14478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分析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87721D98-DA98-4E94-9223-B514AEEC8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0"/>
            <a:ext cx="86868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chemeClr val="tx2"/>
                </a:solidFill>
              </a:rPr>
              <a:t>        </a:t>
            </a:r>
            <a:r>
              <a:rPr lang="zh-CN" altLang="en-US">
                <a:solidFill>
                  <a:srgbClr val="0000FF"/>
                </a:solidFill>
              </a:rPr>
              <a:t>因此</a:t>
            </a:r>
            <a:r>
              <a:rPr kumimoji="0" lang="en-US" altLang="zh-CN">
                <a:solidFill>
                  <a:srgbClr val="0000FF"/>
                </a:solidFill>
                <a:latin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如果 </a:t>
            </a:r>
            <a:r>
              <a:rPr lang="en-US" altLang="zh-CN" i="1">
                <a:solidFill>
                  <a:srgbClr val="0000FF"/>
                </a:solidFill>
              </a:rPr>
              <a:t>n </a:t>
            </a:r>
            <a:r>
              <a:rPr lang="zh-CN" altLang="en-US">
                <a:solidFill>
                  <a:srgbClr val="0000FF"/>
                </a:solidFill>
              </a:rPr>
              <a:t>增大到一定程度以后</a:t>
            </a:r>
            <a:r>
              <a:rPr kumimoji="0" lang="en-US" altLang="zh-CN">
                <a:solidFill>
                  <a:srgbClr val="0000FF"/>
                </a:solidFill>
                <a:latin typeface="Symbol" panose="05050102010706020507" pitchFamily="18" charset="2"/>
              </a:rPr>
              <a:t>,</a:t>
            </a:r>
            <a:r>
              <a:rPr lang="en-US" altLang="zh-CN">
                <a:solidFill>
                  <a:srgbClr val="0000FF"/>
                </a:solidFill>
              </a:rPr>
              <a:t> |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30000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  <a:latin typeface="Symbol" panose="05050102010706020507" pitchFamily="18" charset="2"/>
              </a:rPr>
              <a:t>-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|</a:t>
            </a:r>
            <a:r>
              <a:rPr lang="zh-CN" altLang="en-US">
                <a:solidFill>
                  <a:srgbClr val="0000FF"/>
                </a:solidFill>
              </a:rPr>
              <a:t>能小于事先给定的任意小的正数</a:t>
            </a:r>
            <a:r>
              <a:rPr kumimoji="0" lang="en-US" altLang="zh-CN">
                <a:solidFill>
                  <a:srgbClr val="0000FF"/>
                </a:solidFill>
                <a:latin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则当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无限增大时</a:t>
            </a:r>
            <a:r>
              <a:rPr kumimoji="0" lang="en-US" altLang="zh-CN">
                <a:solidFill>
                  <a:srgbClr val="0000FF"/>
                </a:solidFill>
                <a:latin typeface="Symbol" panose="05050102010706020507" pitchFamily="18" charset="2"/>
              </a:rPr>
              <a:t>,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30000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无限接近于常数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kumimoji="0" lang="en-US" altLang="zh-CN">
                <a:solidFill>
                  <a:srgbClr val="0000FF"/>
                </a:solidFill>
                <a:latin typeface="Symbol" panose="05050102010706020507" pitchFamily="18" charset="2"/>
              </a:rPr>
              <a:t>.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B0003725-8B12-4A85-A0FB-2AD006B88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868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>
                <a:solidFill>
                  <a:schemeClr val="tx2"/>
                </a:solidFill>
              </a:rPr>
              <a:t>        </a:t>
            </a:r>
            <a:r>
              <a:rPr lang="zh-CN" altLang="en-US">
                <a:solidFill>
                  <a:srgbClr val="0000FF"/>
                </a:solidFill>
              </a:rPr>
              <a:t>当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无限增大时</a:t>
            </a:r>
            <a:r>
              <a:rPr lang="en-US" altLang="zh-CN">
                <a:solidFill>
                  <a:srgbClr val="0000FF"/>
                </a:solidFill>
                <a:latin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如果数列</a:t>
            </a:r>
            <a:r>
              <a:rPr lang="en-US" altLang="zh-CN">
                <a:solidFill>
                  <a:srgbClr val="0000FF"/>
                </a:solidFill>
              </a:rPr>
              <a:t>{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30000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</a:rPr>
              <a:t>}</a:t>
            </a:r>
            <a:r>
              <a:rPr lang="zh-CN" altLang="en-US">
                <a:solidFill>
                  <a:srgbClr val="0000FF"/>
                </a:solidFill>
              </a:rPr>
              <a:t>的一般项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30000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无限接近于常数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Symbol" panose="05050102010706020507" pitchFamily="18" charset="2"/>
              </a:rPr>
              <a:t>,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则数列</a:t>
            </a:r>
            <a:r>
              <a:rPr lang="en-US" altLang="zh-CN">
                <a:solidFill>
                  <a:srgbClr val="0000FF"/>
                </a:solidFill>
              </a:rPr>
              <a:t>{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30000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</a:rPr>
              <a:t>}</a:t>
            </a:r>
            <a:r>
              <a:rPr lang="zh-CN" altLang="en-US">
                <a:solidFill>
                  <a:srgbClr val="0000FF"/>
                </a:solidFill>
              </a:rPr>
              <a:t>的极限是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Symbol" panose="05050102010706020507" pitchFamily="18" charset="2"/>
              </a:rPr>
              <a:t>.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37894" name="Line 6">
            <a:extLst>
              <a:ext uri="{FF2B5EF4-FFF2-40B4-BE49-F238E27FC236}">
                <a16:creationId xmlns:a16="http://schemas.microsoft.com/office/drawing/2014/main" id="{A1210FB7-285B-4662-997D-CDC3FFF94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339850"/>
            <a:ext cx="8686800" cy="0"/>
          </a:xfrm>
          <a:prstGeom prst="line">
            <a:avLst/>
          </a:prstGeom>
          <a:noFill/>
          <a:ln w="38100" cmpd="dbl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9879" name="AutoShape 7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37A7519-D971-4779-A630-7396CE47E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kumimoji="0" lang="zh-CN" altLang="en-US" sz="1800">
                <a:solidFill>
                  <a:schemeClr val="tx2"/>
                </a:solidFill>
              </a:rPr>
              <a:t>下页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build="p" autoUpdateAnimBg="0"/>
      <p:bldP spid="79875" grpId="0" build="p" autoUpdateAnimBg="0"/>
      <p:bldP spid="79876" grpId="0" build="p" autoUpdateAnimBg="0"/>
      <p:bldP spid="7987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2548D9A6-EA49-4B3E-B1AA-A47FEFC97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860800"/>
            <a:ext cx="6102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</a:rPr>
              <a:t>如果数列没有极限</a:t>
            </a:r>
            <a:r>
              <a:rPr kumimoji="0" lang="en-US" altLang="zh-CN">
                <a:solidFill>
                  <a:srgbClr val="0000FF"/>
                </a:solidFill>
              </a:rPr>
              <a:t>,</a:t>
            </a:r>
            <a:r>
              <a:rPr kumimoji="0" lang="zh-CN" altLang="en-US">
                <a:solidFill>
                  <a:srgbClr val="0000FF"/>
                </a:solidFill>
              </a:rPr>
              <a:t>就说数列是发散的</a:t>
            </a:r>
            <a:r>
              <a:rPr kumimoji="0" lang="en-US" altLang="zh-CN">
                <a:solidFill>
                  <a:srgbClr val="0000FF"/>
                </a:solidFill>
              </a:rPr>
              <a:t>.</a:t>
            </a:r>
            <a:endParaRPr kumimoji="0" lang="en-US" altLang="zh-CN" b="0">
              <a:solidFill>
                <a:srgbClr val="0000FF"/>
              </a:solidFill>
            </a:endParaRPr>
          </a:p>
        </p:txBody>
      </p:sp>
      <p:graphicFrame>
        <p:nvGraphicFramePr>
          <p:cNvPr id="6146" name="Object 7">
            <a:extLst>
              <a:ext uri="{FF2B5EF4-FFF2-40B4-BE49-F238E27FC236}">
                <a16:creationId xmlns:a16="http://schemas.microsoft.com/office/drawing/2014/main" id="{C00DDC23-1705-4558-9B89-0E4E9F7804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450" y="623888"/>
          <a:ext cx="7405688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cument" r:id="rId3" imgW="7518573" imgH="3169721" progId="Word.Document.8">
                  <p:embed/>
                </p:oleObj>
              </mc:Choice>
              <mc:Fallback>
                <p:oleObj name="Document" r:id="rId3" imgW="7518573" imgH="316972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623888"/>
                        <a:ext cx="7405688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>
            <a:extLst>
              <a:ext uri="{FF2B5EF4-FFF2-40B4-BE49-F238E27FC236}">
                <a16:creationId xmlns:a16="http://schemas.microsoft.com/office/drawing/2014/main" id="{69FC0D92-D443-4794-9C79-C1813D82FE3A}"/>
              </a:ext>
            </a:extLst>
          </p:cNvPr>
          <p:cNvGrpSpPr>
            <a:grpSpLocks/>
          </p:cNvGrpSpPr>
          <p:nvPr/>
        </p:nvGrpSpPr>
        <p:grpSpPr bwMode="auto">
          <a:xfrm>
            <a:off x="1085850" y="5380038"/>
            <a:ext cx="7475538" cy="723900"/>
            <a:chOff x="624" y="3600"/>
            <a:chExt cx="4709" cy="456"/>
          </a:xfrm>
        </p:grpSpPr>
        <p:sp>
          <p:nvSpPr>
            <p:cNvPr id="6150" name="Text Box 10">
              <a:extLst>
                <a:ext uri="{FF2B5EF4-FFF2-40B4-BE49-F238E27FC236}">
                  <a16:creationId xmlns:a16="http://schemas.microsoft.com/office/drawing/2014/main" id="{C8F566B7-4C45-440D-8F2A-EAE51A4AD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600"/>
              <a:ext cx="3797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en-US" altLang="zh-CN">
                  <a:solidFill>
                    <a:schemeClr val="tx2"/>
                  </a:solidFill>
                  <a:sym typeface="Symbol" panose="05050102010706020507" pitchFamily="18" charset="2"/>
                </a:rPr>
                <a:t></a:t>
              </a:r>
              <a:r>
                <a:rPr lang="en-US" altLang="zh-CN" i="1">
                  <a:solidFill>
                    <a:schemeClr val="tx2"/>
                  </a:solidFill>
                  <a:sym typeface="Symbol" panose="05050102010706020507" pitchFamily="18" charset="2"/>
                </a:rPr>
                <a:t></a:t>
              </a:r>
              <a:r>
                <a:rPr lang="en-US" altLang="zh-CN">
                  <a:solidFill>
                    <a:schemeClr val="tx2"/>
                  </a:solidFill>
                </a:rPr>
                <a:t> </a:t>
              </a:r>
              <a:r>
                <a:rPr lang="en-US" altLang="zh-CN">
                  <a:solidFill>
                    <a:schemeClr val="tx2"/>
                  </a:solidFill>
                  <a:sym typeface="Symbol" panose="05050102010706020507" pitchFamily="18" charset="2"/>
                </a:rPr>
                <a:t></a:t>
              </a:r>
              <a:r>
                <a:rPr lang="en-US" altLang="zh-CN">
                  <a:solidFill>
                    <a:schemeClr val="tx2"/>
                  </a:solidFill>
                </a:rPr>
                <a:t>0, </a:t>
              </a:r>
              <a:r>
                <a:rPr lang="en-US" altLang="zh-CN">
                  <a:solidFill>
                    <a:schemeClr val="tx2"/>
                  </a:solidFill>
                  <a:sym typeface="Symbol" panose="05050102010706020507" pitchFamily="18" charset="2"/>
                </a:rPr>
                <a:t></a:t>
              </a:r>
              <a:r>
                <a:rPr lang="en-US" altLang="zh-CN" i="1">
                  <a:solidFill>
                    <a:schemeClr val="tx2"/>
                  </a:solidFill>
                </a:rPr>
                <a:t>N</a:t>
              </a:r>
              <a:r>
                <a:rPr lang="en-US" altLang="zh-CN">
                  <a:solidFill>
                    <a:schemeClr val="tx2"/>
                  </a:solidFill>
                  <a:sym typeface="Symbol" panose="05050102010706020507" pitchFamily="18" charset="2"/>
                </a:rPr>
                <a:t></a:t>
              </a:r>
              <a:r>
                <a:rPr lang="en-US" altLang="zh-CN">
                  <a:solidFill>
                    <a:schemeClr val="tx2"/>
                  </a:solidFill>
                </a:rPr>
                <a:t>Z</a:t>
              </a:r>
              <a:r>
                <a:rPr lang="en-US" altLang="zh-CN" baseline="30000">
                  <a:solidFill>
                    <a:schemeClr val="tx2"/>
                  </a:solidFill>
                  <a:sym typeface="Symbol" panose="05050102010706020507" pitchFamily="18" charset="2"/>
                </a:rPr>
                <a:t></a:t>
              </a:r>
              <a:r>
                <a:rPr lang="en-US" altLang="zh-CN">
                  <a:solidFill>
                    <a:schemeClr val="tx2"/>
                  </a:solidFill>
                  <a:sym typeface="Symbol" panose="05050102010706020507" pitchFamily="18" charset="2"/>
                </a:rPr>
                <a:t></a:t>
              </a:r>
              <a:r>
                <a:rPr lang="en-US" altLang="zh-CN">
                  <a:solidFill>
                    <a:schemeClr val="tx2"/>
                  </a:solidFill>
                </a:rPr>
                <a:t> </a:t>
              </a:r>
              <a:r>
                <a:rPr lang="zh-CN" altLang="en-US">
                  <a:solidFill>
                    <a:schemeClr val="tx2"/>
                  </a:solidFill>
                </a:rPr>
                <a:t>当</a:t>
              </a:r>
              <a:r>
                <a:rPr lang="en-US" altLang="zh-CN" i="1">
                  <a:solidFill>
                    <a:schemeClr val="tx2"/>
                  </a:solidFill>
                </a:rPr>
                <a:t>n</a:t>
              </a:r>
              <a:r>
                <a:rPr lang="en-US" altLang="zh-CN">
                  <a:solidFill>
                    <a:schemeClr val="tx2"/>
                  </a:solidFill>
                  <a:sym typeface="Symbol" panose="05050102010706020507" pitchFamily="18" charset="2"/>
                </a:rPr>
                <a:t></a:t>
              </a:r>
              <a:r>
                <a:rPr lang="en-US" altLang="zh-CN" i="1">
                  <a:solidFill>
                    <a:schemeClr val="tx2"/>
                  </a:solidFill>
                </a:rPr>
                <a:t>N</a:t>
              </a:r>
              <a:r>
                <a:rPr lang="zh-CN" altLang="en-US">
                  <a:solidFill>
                    <a:schemeClr val="tx2"/>
                  </a:solidFill>
                </a:rPr>
                <a:t>时</a:t>
              </a:r>
              <a:r>
                <a:rPr lang="zh-CN" altLang="en-US">
                  <a:solidFill>
                    <a:schemeClr val="tx2"/>
                  </a:solidFill>
                  <a:sym typeface="Symbol" panose="05050102010706020507" pitchFamily="18" charset="2"/>
                </a:rPr>
                <a:t></a:t>
              </a:r>
              <a:r>
                <a:rPr lang="zh-CN" altLang="en-US">
                  <a:solidFill>
                    <a:schemeClr val="tx2"/>
                  </a:solidFill>
                </a:rPr>
                <a:t> 有</a:t>
              </a:r>
              <a:r>
                <a:rPr lang="en-US" altLang="zh-CN">
                  <a:solidFill>
                    <a:schemeClr val="tx2"/>
                  </a:solidFill>
                </a:rPr>
                <a:t>|</a:t>
              </a:r>
              <a:r>
                <a:rPr lang="en-US" altLang="zh-CN" i="1">
                  <a:solidFill>
                    <a:schemeClr val="tx2"/>
                  </a:solidFill>
                </a:rPr>
                <a:t>x</a:t>
              </a:r>
              <a:r>
                <a:rPr lang="en-US" altLang="zh-CN" i="1" baseline="-30000">
                  <a:solidFill>
                    <a:schemeClr val="tx2"/>
                  </a:solidFill>
                </a:rPr>
                <a:t>n</a:t>
              </a:r>
              <a:r>
                <a:rPr lang="en-US" altLang="zh-CN">
                  <a:solidFill>
                    <a:schemeClr val="tx2"/>
                  </a:solidFill>
                  <a:sym typeface="Symbol" panose="05050102010706020507" pitchFamily="18" charset="2"/>
                </a:rPr>
                <a:t></a:t>
              </a:r>
              <a:r>
                <a:rPr lang="en-US" altLang="zh-CN" i="1">
                  <a:solidFill>
                    <a:schemeClr val="tx2"/>
                  </a:solidFill>
                </a:rPr>
                <a:t>a</a:t>
              </a:r>
              <a:r>
                <a:rPr lang="en-US" altLang="zh-CN">
                  <a:solidFill>
                    <a:schemeClr val="tx2"/>
                  </a:solidFill>
                </a:rPr>
                <a:t>|</a:t>
              </a:r>
              <a:r>
                <a:rPr lang="en-US" altLang="zh-CN">
                  <a:solidFill>
                    <a:schemeClr val="tx2"/>
                  </a:solidFill>
                  <a:sym typeface="Symbol" panose="05050102010706020507" pitchFamily="18" charset="2"/>
                </a:rPr>
                <a:t></a:t>
              </a:r>
              <a:r>
                <a:rPr lang="en-US" altLang="zh-CN" i="1">
                  <a:solidFill>
                    <a:schemeClr val="tx2"/>
                  </a:solidFill>
                  <a:sym typeface="Symbol" panose="05050102010706020507" pitchFamily="18" charset="2"/>
                </a:rPr>
                <a:t></a:t>
              </a:r>
              <a:r>
                <a:rPr lang="en-US" altLang="zh-CN">
                  <a:solidFill>
                    <a:schemeClr val="tx2"/>
                  </a:solidFill>
                </a:rPr>
                <a:t> . </a:t>
              </a:r>
            </a:p>
          </p:txBody>
        </p:sp>
        <p:pic>
          <p:nvPicPr>
            <p:cNvPr id="6151" name="Picture 11">
              <a:extLst>
                <a:ext uri="{FF2B5EF4-FFF2-40B4-BE49-F238E27FC236}">
                  <a16:creationId xmlns:a16="http://schemas.microsoft.com/office/drawing/2014/main" id="{86F445C4-13E8-4686-ACFD-D55ECA3E7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3635"/>
              <a:ext cx="884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CF437FDA-2780-4A35-9DA7-C255BED3C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797425"/>
            <a:ext cx="34131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zh-CN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极限定义的简记形式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5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97C07897-A01F-40DA-BB31-808E531D7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CC3300"/>
                </a:solidFill>
                <a:ea typeface="黑体" panose="02010609060101010101" pitchFamily="49" charset="-122"/>
              </a:rPr>
              <a:t>注</a:t>
            </a:r>
            <a:endParaRPr kumimoji="0" lang="zh-CN" altLang="en-US">
              <a:solidFill>
                <a:srgbClr val="CC3300"/>
              </a:solidFill>
            </a:endParaRP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79137D8D-D77B-4919-8865-41FA939B5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3400"/>
            <a:ext cx="78041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rgbClr val="0000FF"/>
                </a:solidFill>
              </a:rPr>
              <a:t>①</a:t>
            </a:r>
            <a:r>
              <a:rPr kumimoji="0" lang="zh-CN" altLang="en-US">
                <a:solidFill>
                  <a:srgbClr val="0000FF"/>
                </a:solidFill>
              </a:rPr>
              <a:t>定义</a:t>
            </a:r>
            <a:r>
              <a:rPr kumimoji="0" lang="en-US" altLang="zh-CN">
                <a:solidFill>
                  <a:srgbClr val="0000FF"/>
                </a:solidFill>
              </a:rPr>
              <a:t>1</a:t>
            </a:r>
            <a:r>
              <a:rPr kumimoji="0" lang="zh-CN" altLang="en-US">
                <a:solidFill>
                  <a:srgbClr val="0000FF"/>
                </a:solidFill>
              </a:rPr>
              <a:t>习惯上称为极限的</a:t>
            </a:r>
            <a:r>
              <a:rPr kumimoji="0" lang="en-US" altLang="zh-CN" sz="3600">
                <a:solidFill>
                  <a:srgbClr val="0000FF"/>
                </a:solidFill>
              </a:rPr>
              <a:t>ε</a:t>
            </a:r>
            <a:r>
              <a:rPr kumimoji="0" lang="en-US" altLang="zh-CN">
                <a:solidFill>
                  <a:srgbClr val="0000FF"/>
                </a:solidFill>
              </a:rPr>
              <a:t>—N</a:t>
            </a:r>
            <a:r>
              <a:rPr kumimoji="0" lang="zh-CN" altLang="en-US">
                <a:solidFill>
                  <a:srgbClr val="0000FF"/>
                </a:solidFill>
              </a:rPr>
              <a:t>定义，它用两个</a:t>
            </a:r>
          </a:p>
          <a:p>
            <a:r>
              <a:rPr kumimoji="0" lang="zh-CN" altLang="en-US">
                <a:solidFill>
                  <a:srgbClr val="0000FF"/>
                </a:solidFill>
              </a:rPr>
              <a:t>动态指标</a:t>
            </a:r>
            <a:r>
              <a:rPr kumimoji="0" lang="en-US" altLang="zh-CN" sz="3600">
                <a:solidFill>
                  <a:srgbClr val="0000FF"/>
                </a:solidFill>
              </a:rPr>
              <a:t>ε</a:t>
            </a:r>
            <a:r>
              <a:rPr kumimoji="0" lang="zh-CN" altLang="en-US">
                <a:solidFill>
                  <a:srgbClr val="0000FF"/>
                </a:solidFill>
              </a:rPr>
              <a:t>和</a:t>
            </a:r>
            <a:r>
              <a:rPr kumimoji="0" lang="en-US" altLang="zh-CN">
                <a:solidFill>
                  <a:srgbClr val="0000FF"/>
                </a:solidFill>
              </a:rPr>
              <a:t>N</a:t>
            </a:r>
            <a:r>
              <a:rPr kumimoji="0" lang="zh-CN" altLang="en-US">
                <a:solidFill>
                  <a:srgbClr val="0000FF"/>
                </a:solidFill>
              </a:rPr>
              <a:t>刻画了极限的实质，用</a:t>
            </a:r>
            <a:r>
              <a:rPr lang="en-US" altLang="zh-CN">
                <a:solidFill>
                  <a:srgbClr val="0000FF"/>
                </a:solidFill>
              </a:rPr>
              <a:t>|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25000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－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|</a:t>
            </a:r>
            <a:r>
              <a:rPr lang="zh-CN" altLang="en-US">
                <a:solidFill>
                  <a:srgbClr val="0000FF"/>
                </a:solidFill>
              </a:rPr>
              <a:t>＜</a:t>
            </a:r>
            <a:r>
              <a:rPr lang="en-US" altLang="zh-CN" sz="3600">
                <a:solidFill>
                  <a:srgbClr val="0000FF"/>
                </a:solidFill>
              </a:rPr>
              <a:t>ε</a:t>
            </a:r>
          </a:p>
          <a:p>
            <a:r>
              <a:rPr lang="zh-CN" altLang="en-US">
                <a:solidFill>
                  <a:srgbClr val="0000FF"/>
                </a:solidFill>
              </a:rPr>
              <a:t>定量地刻画了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25000">
                <a:solidFill>
                  <a:srgbClr val="0000FF"/>
                </a:solidFill>
              </a:rPr>
              <a:t>n  </a:t>
            </a:r>
            <a:r>
              <a:rPr lang="zh-CN" altLang="en-US">
                <a:solidFill>
                  <a:srgbClr val="0000FF"/>
                </a:solidFill>
              </a:rPr>
              <a:t>与</a:t>
            </a:r>
            <a:r>
              <a:rPr lang="en-US" altLang="zh-CN" i="1">
                <a:solidFill>
                  <a:srgbClr val="0000FF"/>
                </a:solidFill>
              </a:rPr>
              <a:t>a </a:t>
            </a:r>
            <a:r>
              <a:rPr lang="zh-CN" altLang="en-US">
                <a:solidFill>
                  <a:srgbClr val="0000FF"/>
                </a:solidFill>
              </a:rPr>
              <a:t>之间的距离任意小，即任给</a:t>
            </a:r>
          </a:p>
          <a:p>
            <a:r>
              <a:rPr lang="en-US" altLang="zh-CN" sz="3600">
                <a:solidFill>
                  <a:srgbClr val="0000FF"/>
                </a:solidFill>
              </a:rPr>
              <a:t>ε</a:t>
            </a:r>
            <a:r>
              <a:rPr lang="zh-CN" altLang="en-US">
                <a:solidFill>
                  <a:srgbClr val="0000FF"/>
                </a:solidFill>
              </a:rPr>
              <a:t>＞</a:t>
            </a:r>
            <a:r>
              <a:rPr lang="en-US" altLang="zh-CN">
                <a:solidFill>
                  <a:srgbClr val="0000FF"/>
                </a:solidFill>
              </a:rPr>
              <a:t>0</a:t>
            </a:r>
            <a:r>
              <a:rPr lang="zh-CN" altLang="en-US">
                <a:solidFill>
                  <a:srgbClr val="0000FF"/>
                </a:solidFill>
              </a:rPr>
              <a:t>标志着“要多小”的要求，用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＞</a:t>
            </a:r>
            <a:r>
              <a:rPr lang="en-US" altLang="zh-CN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表示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充</a:t>
            </a:r>
            <a:endParaRPr lang="en-US" altLang="zh-CN">
              <a:solidFill>
                <a:srgbClr val="0000FF"/>
              </a:solidFill>
            </a:endParaRPr>
          </a:p>
          <a:p>
            <a:r>
              <a:rPr lang="zh-CN" altLang="en-US">
                <a:solidFill>
                  <a:srgbClr val="0000FF"/>
                </a:solidFill>
              </a:rPr>
              <a:t>分大。这个定义有三个要素：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 sz="2400" baseline="30000">
                <a:solidFill>
                  <a:srgbClr val="0000FF"/>
                </a:solidFill>
              </a:rPr>
              <a:t>0</a:t>
            </a:r>
            <a:r>
              <a:rPr lang="zh-CN" altLang="en-US" sz="2400">
                <a:solidFill>
                  <a:srgbClr val="0000FF"/>
                </a:solidFill>
              </a:rPr>
              <a:t>，</a:t>
            </a:r>
            <a:r>
              <a:rPr lang="zh-CN" altLang="en-US">
                <a:solidFill>
                  <a:srgbClr val="0000FF"/>
                </a:solidFill>
              </a:rPr>
              <a:t>正数</a:t>
            </a:r>
            <a:r>
              <a:rPr lang="en-US" altLang="zh-CN" sz="3600">
                <a:solidFill>
                  <a:srgbClr val="0000FF"/>
                </a:solidFill>
              </a:rPr>
              <a:t>ε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 sz="2400" baseline="30000">
                <a:solidFill>
                  <a:srgbClr val="0000FF"/>
                </a:solidFill>
              </a:rPr>
              <a:t>0</a:t>
            </a:r>
            <a:r>
              <a:rPr lang="zh-CN" altLang="en-US" sz="2400">
                <a:solidFill>
                  <a:srgbClr val="0000FF"/>
                </a:solidFill>
              </a:rPr>
              <a:t>，</a:t>
            </a:r>
            <a:r>
              <a:rPr lang="zh-CN" altLang="en-US">
                <a:solidFill>
                  <a:srgbClr val="0000FF"/>
                </a:solidFill>
              </a:rPr>
              <a:t>正</a:t>
            </a:r>
            <a:endParaRPr lang="en-US" altLang="zh-CN">
              <a:solidFill>
                <a:srgbClr val="0000FF"/>
              </a:solidFill>
            </a:endParaRPr>
          </a:p>
          <a:p>
            <a:r>
              <a:rPr lang="zh-CN" altLang="en-US">
                <a:solidFill>
                  <a:srgbClr val="0000FF"/>
                </a:solidFill>
              </a:rPr>
              <a:t>整数</a:t>
            </a:r>
            <a:r>
              <a:rPr lang="en-US" altLang="zh-CN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en-US" altLang="zh-CN" sz="2400" baseline="30000">
                <a:solidFill>
                  <a:srgbClr val="0000FF"/>
                </a:solidFill>
              </a:rPr>
              <a:t>0</a:t>
            </a:r>
            <a:r>
              <a:rPr lang="zh-CN" altLang="en-US">
                <a:solidFill>
                  <a:srgbClr val="0000FF"/>
                </a:solidFill>
              </a:rPr>
              <a:t>，不等式</a:t>
            </a:r>
            <a:r>
              <a:rPr lang="en-US" altLang="zh-CN">
                <a:solidFill>
                  <a:srgbClr val="0000FF"/>
                </a:solidFill>
              </a:rPr>
              <a:t>|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25000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－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|</a:t>
            </a:r>
            <a:r>
              <a:rPr lang="zh-CN" altLang="en-US">
                <a:solidFill>
                  <a:srgbClr val="0000FF"/>
                </a:solidFill>
              </a:rPr>
              <a:t>＜</a:t>
            </a:r>
            <a:r>
              <a:rPr lang="en-US" altLang="zh-CN" sz="3600">
                <a:solidFill>
                  <a:srgbClr val="0000FF"/>
                </a:solidFill>
              </a:rPr>
              <a:t>ε</a:t>
            </a:r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＞</a:t>
            </a:r>
            <a:r>
              <a:rPr lang="en-US" altLang="zh-CN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7D1FA1FA-5845-4DC3-96DF-369F795CB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70313"/>
            <a:ext cx="81375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②</a:t>
            </a:r>
            <a:r>
              <a:rPr lang="zh-CN" altLang="en-US">
                <a:solidFill>
                  <a:srgbClr val="0000FF"/>
                </a:solidFill>
              </a:rPr>
              <a:t>定义中的</a:t>
            </a:r>
            <a:r>
              <a:rPr lang="en-US" altLang="zh-CN">
                <a:solidFill>
                  <a:srgbClr val="0000FF"/>
                </a:solidFill>
              </a:rPr>
              <a:t>ε</a:t>
            </a:r>
            <a:r>
              <a:rPr lang="zh-CN" altLang="en-US">
                <a:solidFill>
                  <a:srgbClr val="0000FF"/>
                </a:solidFill>
              </a:rPr>
              <a:t>具有二重性：一是</a:t>
            </a:r>
            <a:r>
              <a:rPr lang="en-US" altLang="zh-CN" sz="3200">
                <a:solidFill>
                  <a:srgbClr val="0000FF"/>
                </a:solidFill>
              </a:rPr>
              <a:t>ε</a:t>
            </a:r>
            <a:r>
              <a:rPr lang="zh-CN" altLang="en-US">
                <a:solidFill>
                  <a:srgbClr val="0000FF"/>
                </a:solidFill>
              </a:rPr>
              <a:t>的任意性，二是</a:t>
            </a:r>
          </a:p>
          <a:p>
            <a:pPr eaLnBrk="1" hangingPunct="1"/>
            <a:r>
              <a:rPr lang="en-US" altLang="zh-CN" sz="3200">
                <a:solidFill>
                  <a:srgbClr val="0000FF"/>
                </a:solidFill>
              </a:rPr>
              <a:t>ε</a:t>
            </a:r>
            <a:r>
              <a:rPr lang="zh-CN" altLang="en-US">
                <a:solidFill>
                  <a:srgbClr val="0000FF"/>
                </a:solidFill>
              </a:rPr>
              <a:t>的相对固定性。</a:t>
            </a:r>
            <a:r>
              <a:rPr lang="en-US" altLang="zh-CN" sz="3200">
                <a:solidFill>
                  <a:srgbClr val="0000FF"/>
                </a:solidFill>
              </a:rPr>
              <a:t>ε</a:t>
            </a:r>
            <a:r>
              <a:rPr lang="zh-CN" altLang="en-US">
                <a:solidFill>
                  <a:srgbClr val="0000FF"/>
                </a:solidFill>
              </a:rPr>
              <a:t>的二重性体现了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25000">
                <a:solidFill>
                  <a:srgbClr val="0000FF"/>
                </a:solidFill>
              </a:rPr>
              <a:t>n  </a:t>
            </a:r>
            <a:r>
              <a:rPr lang="zh-CN" altLang="en-US">
                <a:solidFill>
                  <a:srgbClr val="0000FF"/>
                </a:solidFill>
              </a:rPr>
              <a:t>逼近</a:t>
            </a:r>
            <a:r>
              <a:rPr lang="en-US" altLang="zh-CN" i="1">
                <a:solidFill>
                  <a:srgbClr val="0000FF"/>
                </a:solidFill>
              </a:rPr>
              <a:t>a </a:t>
            </a:r>
            <a:r>
              <a:rPr lang="zh-CN" altLang="en-US">
                <a:solidFill>
                  <a:srgbClr val="0000FF"/>
                </a:solidFill>
              </a:rPr>
              <a:t>时要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经历一个无限的过程（这个无限过程通过</a:t>
            </a:r>
            <a:r>
              <a:rPr lang="en-US" altLang="zh-CN" sz="3200">
                <a:solidFill>
                  <a:srgbClr val="0000FF"/>
                </a:solidFill>
              </a:rPr>
              <a:t>ε</a:t>
            </a:r>
            <a:r>
              <a:rPr lang="zh-CN" altLang="en-US">
                <a:solidFill>
                  <a:srgbClr val="0000FF"/>
                </a:solidFill>
              </a:rPr>
              <a:t>的任意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性来实现），但这个无限过程又要一步步地实现，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而且每一步的变化都是有限的（这个有限的变化通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过</a:t>
            </a:r>
            <a:r>
              <a:rPr lang="en-US" altLang="zh-CN" sz="3200">
                <a:solidFill>
                  <a:srgbClr val="0000FF"/>
                </a:solidFill>
              </a:rPr>
              <a:t>ε</a:t>
            </a:r>
            <a:r>
              <a:rPr lang="zh-CN" altLang="en-US">
                <a:solidFill>
                  <a:srgbClr val="0000FF"/>
                </a:solidFill>
              </a:rPr>
              <a:t>的相对固定性来实现）。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29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8178F916-1491-4F59-B01F-E18CCA9CD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1475"/>
            <a:ext cx="8294688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  <a:r>
              <a:rPr lang="en-US" altLang="zh-CN">
                <a:solidFill>
                  <a:srgbClr val="0000FF"/>
                </a:solidFill>
              </a:rPr>
              <a:t>③</a:t>
            </a:r>
            <a:r>
              <a:rPr lang="zh-CN" altLang="en-US">
                <a:solidFill>
                  <a:srgbClr val="0000FF"/>
                </a:solidFill>
              </a:rPr>
              <a:t>定义中的</a:t>
            </a:r>
            <a:r>
              <a:rPr lang="en-US" altLang="zh-CN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是一个特定的项数，与给定的</a:t>
            </a:r>
            <a:r>
              <a:rPr lang="en-US" altLang="zh-CN" sz="3600">
                <a:solidFill>
                  <a:srgbClr val="0000FF"/>
                </a:solidFill>
              </a:rPr>
              <a:t>ε</a:t>
            </a:r>
            <a:r>
              <a:rPr lang="zh-CN" altLang="en-US">
                <a:solidFill>
                  <a:srgbClr val="0000FF"/>
                </a:solidFill>
              </a:rPr>
              <a:t>有关。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重要的是它的存在性，它是在</a:t>
            </a:r>
            <a:r>
              <a:rPr lang="en-US" altLang="zh-CN" sz="3600">
                <a:solidFill>
                  <a:srgbClr val="0000FF"/>
                </a:solidFill>
              </a:rPr>
              <a:t>ε</a:t>
            </a:r>
            <a:r>
              <a:rPr lang="zh-CN" altLang="en-US">
                <a:solidFill>
                  <a:srgbClr val="0000FF"/>
                </a:solidFill>
              </a:rPr>
              <a:t>相对固定后才能确定的，且由</a:t>
            </a:r>
            <a:r>
              <a:rPr lang="en-US" altLang="zh-CN">
                <a:solidFill>
                  <a:srgbClr val="0000FF"/>
                </a:solidFill>
              </a:rPr>
              <a:t>|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25000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－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|</a:t>
            </a:r>
            <a:r>
              <a:rPr lang="zh-CN" altLang="en-US">
                <a:solidFill>
                  <a:srgbClr val="0000FF"/>
                </a:solidFill>
              </a:rPr>
              <a:t>＜</a:t>
            </a:r>
            <a:r>
              <a:rPr lang="en-US" altLang="zh-CN" sz="3600">
                <a:solidFill>
                  <a:srgbClr val="0000FF"/>
                </a:solidFill>
              </a:rPr>
              <a:t>ε</a:t>
            </a:r>
            <a:r>
              <a:rPr lang="zh-CN" altLang="en-US">
                <a:solidFill>
                  <a:srgbClr val="0000FF"/>
                </a:solidFill>
              </a:rPr>
              <a:t>来选定，一般说来，</a:t>
            </a:r>
            <a:r>
              <a:rPr lang="en-US" altLang="zh-CN" sz="3600">
                <a:solidFill>
                  <a:srgbClr val="0000FF"/>
                </a:solidFill>
              </a:rPr>
              <a:t>ε</a:t>
            </a:r>
            <a:r>
              <a:rPr lang="zh-CN" altLang="en-US">
                <a:solidFill>
                  <a:srgbClr val="0000FF"/>
                </a:solidFill>
              </a:rPr>
              <a:t>越小，</a:t>
            </a:r>
            <a:r>
              <a:rPr lang="en-US" altLang="zh-CN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越大，但须注意，对于一个固定的</a:t>
            </a:r>
            <a:r>
              <a:rPr lang="en-US" altLang="zh-CN" sz="3600">
                <a:solidFill>
                  <a:srgbClr val="0000FF"/>
                </a:solidFill>
              </a:rPr>
              <a:t>ε</a:t>
            </a:r>
            <a:r>
              <a:rPr lang="zh-CN" altLang="en-US">
                <a:solidFill>
                  <a:srgbClr val="0000FF"/>
                </a:solidFill>
              </a:rPr>
              <a:t>，合乎定义要求的</a:t>
            </a:r>
            <a:r>
              <a:rPr lang="en-US" altLang="zh-CN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不是唯一的。用定义验证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25000">
                <a:solidFill>
                  <a:srgbClr val="0000FF"/>
                </a:solidFill>
              </a:rPr>
              <a:t>n  </a:t>
            </a:r>
            <a:r>
              <a:rPr lang="zh-CN" altLang="en-US">
                <a:solidFill>
                  <a:srgbClr val="0000FF"/>
                </a:solidFill>
              </a:rPr>
              <a:t>以</a:t>
            </a:r>
            <a:r>
              <a:rPr lang="en-US" altLang="zh-CN" i="1">
                <a:solidFill>
                  <a:srgbClr val="0000FF"/>
                </a:solidFill>
              </a:rPr>
              <a:t>a </a:t>
            </a:r>
            <a:r>
              <a:rPr lang="zh-CN" altLang="en-US">
                <a:solidFill>
                  <a:srgbClr val="0000FF"/>
                </a:solidFill>
              </a:rPr>
              <a:t>为极限时，关键在于设法由给定的</a:t>
            </a:r>
            <a:r>
              <a:rPr lang="en-US" altLang="zh-CN" sz="3600">
                <a:solidFill>
                  <a:srgbClr val="0000FF"/>
                </a:solidFill>
              </a:rPr>
              <a:t>ε</a:t>
            </a:r>
            <a:r>
              <a:rPr lang="zh-CN" altLang="en-US">
                <a:solidFill>
                  <a:srgbClr val="0000FF"/>
                </a:solidFill>
              </a:rPr>
              <a:t>，求出一个相应的</a:t>
            </a:r>
            <a:r>
              <a:rPr lang="en-US" altLang="zh-CN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，使当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＞</a:t>
            </a:r>
            <a:r>
              <a:rPr lang="en-US" altLang="zh-CN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时，不等式</a:t>
            </a:r>
            <a:r>
              <a:rPr lang="en-US" altLang="zh-CN">
                <a:solidFill>
                  <a:srgbClr val="0000FF"/>
                </a:solidFill>
              </a:rPr>
              <a:t>|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i="1" baseline="-25000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－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|</a:t>
            </a:r>
            <a:r>
              <a:rPr lang="zh-CN" altLang="en-US">
                <a:solidFill>
                  <a:srgbClr val="0000FF"/>
                </a:solidFill>
              </a:rPr>
              <a:t>＜</a:t>
            </a:r>
            <a:r>
              <a:rPr lang="en-US" altLang="zh-CN">
                <a:solidFill>
                  <a:srgbClr val="0000FF"/>
                </a:solidFill>
              </a:rPr>
              <a:t>ε</a:t>
            </a:r>
            <a:r>
              <a:rPr lang="zh-CN" altLang="en-US">
                <a:solidFill>
                  <a:srgbClr val="0000FF"/>
                </a:solidFill>
              </a:rPr>
              <a:t>成立。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9CB6E35D-7D30-415C-8B57-8DD968671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05263"/>
            <a:ext cx="82089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在证明极限时</a:t>
            </a:r>
            <a:r>
              <a:rPr lang="en-US" altLang="zh-CN" sz="3600"/>
              <a:t>ε</a:t>
            </a:r>
            <a:r>
              <a:rPr lang="zh-CN" altLang="en-US"/>
              <a:t>，</a:t>
            </a:r>
            <a:r>
              <a:rPr lang="en-US" altLang="zh-CN"/>
              <a:t>n</a:t>
            </a:r>
            <a:r>
              <a:rPr lang="zh-CN" altLang="en-US"/>
              <a:t>，</a:t>
            </a:r>
            <a:r>
              <a:rPr lang="en-US" altLang="zh-CN"/>
              <a:t>N</a:t>
            </a:r>
            <a:r>
              <a:rPr lang="zh-CN" altLang="en-US"/>
              <a:t>之间的逻辑关系如下图所示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810809B6-F5B4-4D1B-9C69-B7665DF9F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616450"/>
            <a:ext cx="289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|</a:t>
            </a:r>
            <a:r>
              <a:rPr lang="en-US" altLang="zh-CN" sz="3200" i="1"/>
              <a:t>x</a:t>
            </a:r>
            <a:r>
              <a:rPr lang="en-US" altLang="zh-CN" sz="3200" i="1" baseline="-25000"/>
              <a:t>n</a:t>
            </a:r>
            <a:r>
              <a:rPr lang="zh-CN" altLang="en-US"/>
              <a:t>－</a:t>
            </a:r>
            <a:r>
              <a:rPr lang="en-US" altLang="zh-CN" sz="3200" i="1"/>
              <a:t>a</a:t>
            </a:r>
            <a:r>
              <a:rPr lang="en-US" altLang="zh-CN"/>
              <a:t>|  </a:t>
            </a:r>
            <a:r>
              <a:rPr lang="zh-CN" altLang="en-US"/>
              <a:t>＜ </a:t>
            </a:r>
            <a:r>
              <a:rPr lang="en-US" altLang="zh-CN" sz="3600"/>
              <a:t>ε</a:t>
            </a:r>
            <a:endParaRPr lang="en-US" altLang="zh-CN" sz="3600" b="0"/>
          </a:p>
        </p:txBody>
      </p:sp>
      <p:sp>
        <p:nvSpPr>
          <p:cNvPr id="13318" name="AutoShape 6">
            <a:extLst>
              <a:ext uri="{FF2B5EF4-FFF2-40B4-BE49-F238E27FC236}">
                <a16:creationId xmlns:a16="http://schemas.microsoft.com/office/drawing/2014/main" id="{A7E3D768-5DAF-4DCF-9C94-C953CC88E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381000" cy="685800"/>
          </a:xfrm>
          <a:prstGeom prst="downArrow">
            <a:avLst>
              <a:gd name="adj1" fmla="val 50000"/>
              <a:gd name="adj2" fmla="val 4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AEAC3711-CB48-4C69-808A-F832A2E5E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1102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n</a:t>
            </a:r>
            <a:r>
              <a:rPr lang="en-US" altLang="zh-CN"/>
              <a:t>     </a:t>
            </a:r>
            <a:r>
              <a:rPr lang="zh-CN" altLang="en-US"/>
              <a:t>＞    </a:t>
            </a:r>
            <a:r>
              <a:rPr lang="en-US" altLang="zh-CN"/>
              <a:t>N</a:t>
            </a:r>
          </a:p>
        </p:txBody>
      </p:sp>
      <p:sp>
        <p:nvSpPr>
          <p:cNvPr id="13320" name="AutoShape 8">
            <a:extLst>
              <a:ext uri="{FF2B5EF4-FFF2-40B4-BE49-F238E27FC236}">
                <a16:creationId xmlns:a16="http://schemas.microsoft.com/office/drawing/2014/main" id="{255411CE-6F5D-42F6-870C-1DD5A3D40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310188"/>
            <a:ext cx="381000" cy="671512"/>
          </a:xfrm>
          <a:prstGeom prst="upArrow">
            <a:avLst>
              <a:gd name="adj1" fmla="val 50000"/>
              <a:gd name="adj2" fmla="val 440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utoUpdateAnimBg="0"/>
      <p:bldP spid="13317" grpId="0" autoUpdateAnimBg="0"/>
      <p:bldP spid="13318" grpId="0" animBg="1"/>
      <p:bldP spid="13319" grpId="0" autoUpdateAnimBg="0"/>
      <p:bldP spid="1332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21TGp_bizmedical_light">
  <a:themeElements>
    <a:clrScheme name="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9999FF"/>
      </a:accent1>
      <a:accent2>
        <a:srgbClr val="2C95A0"/>
      </a:accent2>
      <a:accent3>
        <a:srgbClr val="FFFFFF"/>
      </a:accent3>
      <a:accent4>
        <a:srgbClr val="000057"/>
      </a:accent4>
      <a:accent5>
        <a:srgbClr val="CACAFF"/>
      </a:accent5>
      <a:accent6>
        <a:srgbClr val="27858F"/>
      </a:accent6>
      <a:hlink>
        <a:srgbClr val="5A7CC0"/>
      </a:hlink>
      <a:folHlink>
        <a:srgbClr val="872ECA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21TGp_bizmedical_light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1TGp_bizmedical_light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1TGp_bizmedical_light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9999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CACAFF"/>
        </a:accent5>
        <a:accent6>
          <a:srgbClr val="278791"/>
        </a:accent6>
        <a:hlink>
          <a:srgbClr val="5A7CC0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1503</Words>
  <Application>Microsoft Office PowerPoint</Application>
  <PresentationFormat>全屏显示(4:3)</PresentationFormat>
  <Paragraphs>141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Times New Roman</vt:lpstr>
      <vt:lpstr>宋体</vt:lpstr>
      <vt:lpstr>Arial</vt:lpstr>
      <vt:lpstr>Calibri</vt:lpstr>
      <vt:lpstr>Verdana</vt:lpstr>
      <vt:lpstr>Wingdings</vt:lpstr>
      <vt:lpstr>Gulim</vt:lpstr>
      <vt:lpstr>隶书</vt:lpstr>
      <vt:lpstr>黑体</vt:lpstr>
      <vt:lpstr>Symbol</vt:lpstr>
      <vt:lpstr>Arial Unicode MS</vt:lpstr>
      <vt:lpstr>默认设计模板</vt:lpstr>
      <vt:lpstr>021TGp_bizmedical_light</vt:lpstr>
      <vt:lpstr>Microsoft Word 97 - 2003 文档</vt:lpstr>
      <vt:lpstr>Microsoft 公式 3.0</vt:lpstr>
      <vt:lpstr>数列极限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谢金宏</cp:lastModifiedBy>
  <cp:revision>59</cp:revision>
  <dcterms:created xsi:type="dcterms:W3CDTF">2001-08-06T01:31:37Z</dcterms:created>
  <dcterms:modified xsi:type="dcterms:W3CDTF">2017-09-20T03:58:32Z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