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305" r:id="rId3"/>
    <p:sldId id="304" r:id="rId4"/>
    <p:sldId id="307" r:id="rId5"/>
    <p:sldId id="314" r:id="rId6"/>
    <p:sldId id="315" r:id="rId7"/>
    <p:sldId id="316" r:id="rId8"/>
    <p:sldId id="308" r:id="rId9"/>
    <p:sldId id="309" r:id="rId10"/>
    <p:sldId id="312" r:id="rId11"/>
    <p:sldId id="317" r:id="rId12"/>
    <p:sldId id="318" r:id="rId13"/>
    <p:sldId id="319" r:id="rId14"/>
    <p:sldId id="320" r:id="rId15"/>
    <p:sldId id="262" r:id="rId16"/>
    <p:sldId id="263" r:id="rId17"/>
    <p:sldId id="264" r:id="rId18"/>
    <p:sldId id="265" r:id="rId19"/>
    <p:sldId id="266" r:id="rId20"/>
    <p:sldId id="267" r:id="rId21"/>
    <p:sldId id="302" r:id="rId22"/>
    <p:sldId id="303" r:id="rId23"/>
    <p:sldId id="270" r:id="rId24"/>
    <p:sldId id="274" r:id="rId25"/>
    <p:sldId id="276" r:id="rId26"/>
    <p:sldId id="277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300" r:id="rId35"/>
    <p:sldId id="288" r:id="rId36"/>
    <p:sldId id="297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66"/>
    <a:srgbClr val="CC3300"/>
    <a:srgbClr val="040000"/>
    <a:srgbClr val="FF3300"/>
    <a:srgbClr val="009900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5" autoAdjust="0"/>
    <p:restoredTop sz="94683" autoAdjust="0"/>
  </p:normalViewPr>
  <p:slideViewPr>
    <p:cSldViewPr>
      <p:cViewPr varScale="1">
        <p:scale>
          <a:sx n="69" d="100"/>
          <a:sy n="69" d="100"/>
        </p:scale>
        <p:origin x="1040" y="4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png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e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10.wmf"/><Relationship Id="rId7" Type="http://schemas.openxmlformats.org/officeDocument/2006/relationships/image" Target="../media/image108.wmf"/><Relationship Id="rId2" Type="http://schemas.openxmlformats.org/officeDocument/2006/relationships/image" Target="../media/image109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85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85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png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1.wmf"/><Relationship Id="rId7" Type="http://schemas.openxmlformats.org/officeDocument/2006/relationships/image" Target="../media/image137.wmf"/><Relationship Id="rId2" Type="http://schemas.openxmlformats.org/officeDocument/2006/relationships/image" Target="../media/image130.wmf"/><Relationship Id="rId1" Type="http://schemas.openxmlformats.org/officeDocument/2006/relationships/image" Target="../media/image134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39.wmf"/><Relationship Id="rId7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41.wmf"/><Relationship Id="rId10" Type="http://schemas.openxmlformats.org/officeDocument/2006/relationships/image" Target="../media/image60.wmf"/><Relationship Id="rId4" Type="http://schemas.openxmlformats.org/officeDocument/2006/relationships/image" Target="../media/image40.wmf"/><Relationship Id="rId9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e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e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emf"/><Relationship Id="rId4" Type="http://schemas.openxmlformats.org/officeDocument/2006/relationships/image" Target="../media/image69.wmf"/><Relationship Id="rId9" Type="http://schemas.openxmlformats.org/officeDocument/2006/relationships/image" Target="../media/image74.emf"/><Relationship Id="rId14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9D578AE-C14B-4C9D-84BD-2FEB0D7254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B2B0C-5EE7-48C2-88D7-D66FD8C965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D074FBD-6744-424C-9EDF-700FEDFB5357}" type="datetimeFigureOut">
              <a:rPr lang="zh-CN" altLang="en-US"/>
              <a:pPr>
                <a:defRPr/>
              </a:pPr>
              <a:t>2017/10/11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06B6743-8874-4EC6-8EC1-431B5ED39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C9F762B-0569-46BF-8162-74F504518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3B53F-9625-4FCA-8BEF-F8AFF4408E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80B4E-057B-4D1E-AF03-F6E460886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4ECC56-6D9F-4663-9C55-FA1ADEA5D1F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F87882D-E414-4FC7-B61D-66F07C365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11E2F0D-7698-4262-B4BC-319E75EB912B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871CEE4-EC25-46D1-9B21-CD28C784BC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F5635E0-FDEC-4859-92AF-90046F8DB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 “笛卡儿“ </a:t>
            </a:r>
            <a:r>
              <a:rPr lang="en-US" altLang="zh-CN"/>
              <a:t>, </a:t>
            </a:r>
            <a:r>
              <a:rPr lang="zh-CN" altLang="en-US"/>
              <a:t>或按钮”笛卡儿” </a:t>
            </a:r>
            <a:r>
              <a:rPr lang="en-US" altLang="zh-CN"/>
              <a:t>, </a:t>
            </a:r>
            <a:r>
              <a:rPr lang="zh-CN" altLang="en-US"/>
              <a:t>可显示笛卡儿生平见解</a:t>
            </a:r>
            <a:r>
              <a:rPr lang="en-US" altLang="zh-CN"/>
              <a:t>(</a:t>
            </a:r>
            <a:r>
              <a:rPr lang="zh-CN" altLang="en-US"/>
              <a:t>这是自定义放映</a:t>
            </a:r>
            <a:r>
              <a:rPr lang="en-US" altLang="zh-CN"/>
              <a:t>, </a:t>
            </a:r>
            <a:r>
              <a:rPr lang="zh-CN" altLang="en-US"/>
              <a:t>放映完毕自动返回</a:t>
            </a:r>
            <a:r>
              <a:rPr lang="en-US" altLang="zh-CN"/>
              <a:t>)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A866A17-1797-448F-AD57-57081960A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A59133A-A612-4573-9CA5-7C9CABA0764E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F94E3A3-BFBB-4DCA-855E-E3717F0706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DD39BFE-BB2B-446F-8AEC-608755076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点击华罗庚照片</a:t>
            </a:r>
            <a:r>
              <a:rPr lang="en-US" altLang="zh-CN"/>
              <a:t>, </a:t>
            </a:r>
            <a:r>
              <a:rPr lang="zh-CN" altLang="en-US"/>
              <a:t>可显示华罗庚简介</a:t>
            </a:r>
            <a:r>
              <a:rPr lang="en-US" altLang="zh-CN"/>
              <a:t>(</a:t>
            </a:r>
            <a:r>
              <a:rPr lang="zh-CN" altLang="en-US"/>
              <a:t>这是自定义放映</a:t>
            </a:r>
            <a:r>
              <a:rPr lang="en-US" altLang="zh-CN"/>
              <a:t>, </a:t>
            </a:r>
            <a:r>
              <a:rPr lang="zh-CN" altLang="en-US"/>
              <a:t>放映完毕自动返回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342A0A-B27D-4378-9BE0-B8C6D1FF6B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20180D-2D41-44C8-89EB-1F851FA734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16F894-E5F1-493A-9A5E-53D37A18E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83B25-C5F5-4D7F-A960-24AAFE47D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3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F012F1-62C5-422C-B39D-E3E835F5A3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8CEC02-E7DE-44A6-99AE-729F0D6A47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6D317C-CF7C-4E4B-8D07-37690BB6F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230E7-D4AE-4CEF-AECF-1EDE74783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08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72EAF3-ECC0-4D7D-84DC-78C0B627C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938DC4-AD68-48DD-9A81-75D071FBF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3347F7-1123-40AB-857B-5F448CA25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A514E-D555-4049-9FD1-AB2BF2CE2D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47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6">
            <a:extLst>
              <a:ext uri="{FF2B5EF4-FFF2-40B4-BE49-F238E27FC236}">
                <a16:creationId xmlns:a16="http://schemas.microsoft.com/office/drawing/2014/main" id="{42213DC3-36C4-4C1B-9BB4-BDFE6965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" name="组合 7">
            <a:extLst>
              <a:ext uri="{FF2B5EF4-FFF2-40B4-BE49-F238E27FC236}">
                <a16:creationId xmlns:a16="http://schemas.microsoft.com/office/drawing/2014/main" id="{08C0A213-5AD8-4429-A549-AAAF34BA626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8">
              <a:extLst>
                <a:ext uri="{FF2B5EF4-FFF2-40B4-BE49-F238E27FC236}">
                  <a16:creationId xmlns:a16="http://schemas.microsoft.com/office/drawing/2014/main" id="{FFE2DFD2-439A-4650-A9C3-B9B9E647B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任意多边形 9">
              <a:extLst>
                <a:ext uri="{FF2B5EF4-FFF2-40B4-BE49-F238E27FC236}">
                  <a16:creationId xmlns:a16="http://schemas.microsoft.com/office/drawing/2014/main" id="{2B4CE74E-9489-48B0-A705-9756F113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任意多边形 10">
              <a:extLst>
                <a:ext uri="{FF2B5EF4-FFF2-40B4-BE49-F238E27FC236}">
                  <a16:creationId xmlns:a16="http://schemas.microsoft.com/office/drawing/2014/main" id="{CF9DB612-C551-4525-9B75-066B85189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任意多边形 11">
              <a:extLst>
                <a:ext uri="{FF2B5EF4-FFF2-40B4-BE49-F238E27FC236}">
                  <a16:creationId xmlns:a16="http://schemas.microsoft.com/office/drawing/2014/main" id="{D43C63F6-1383-4E3E-B4C0-B876FA0F9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任意多边形 12">
              <a:extLst>
                <a:ext uri="{FF2B5EF4-FFF2-40B4-BE49-F238E27FC236}">
                  <a16:creationId xmlns:a16="http://schemas.microsoft.com/office/drawing/2014/main" id="{0CD3AF5E-36DC-485F-B445-72BE97F6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145498FB-ED19-445A-982E-93FE5DB3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BFD160-CD7B-42B3-9368-4A3D04C5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3EB0423-51D9-4CF1-A9BD-05F76715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853985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50FFB8B4-194F-45B7-86D9-8C89B7CC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FE732AB8-C5E5-45EF-BB40-8DC4DFCE149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C5A07A01-A374-44AB-9E71-4E4DC4588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E5EC3CE8-0907-4C40-933F-B9B005F57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7E8FEE52-62AC-4A10-9DD2-406B4050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8D98F17E-F081-46F4-AA13-328E6ACF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3D7D27A8-8C90-48BF-9755-BA14FD51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kumimoji="0" lang="zh-CN" altLang="en-US" sz="1800" b="0">
                <a:solidFill>
                  <a:srgbClr val="000066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013767E3-62A7-4E92-A1F0-BC4BCE17C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89F3071-22A2-4690-911B-CAD575F1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D60304-AC76-4433-8DFB-369D92FA6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649160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60BD9E16-E496-4BE3-8F09-7C2B5C7879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1C3F5342-E467-43DA-93B5-13665B5180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30E76176-5E92-4349-8F7D-826BDD55E13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7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53980A4B-3E29-411A-AF7B-95C6D12343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412DE603-3F39-467C-958F-4460ADA339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7111CFE5-D365-4FE6-A447-BED27BCE29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33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26268481-69A9-43C3-A765-CE570BC99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2002A5BA-475C-4924-BEF0-CADF53899D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90115175-EECA-4242-A662-1026145DD3A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6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B4435D4B-D15D-4675-8704-8CD25A488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ED45C68F-E116-435B-BF97-82A606804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D0520F71-2F38-4103-8F7A-F7483BDC717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61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68D03933-D9E6-45D1-96C0-6F476FF53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7345D626-ACDA-421A-88CB-4C6BBD17E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C8D2E9A1-2D7E-4AC5-BDBB-2609A4C3137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41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AE8398D2-D912-406D-B587-114CDAB3D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20EFD5C9-B0E3-4990-839E-FD600F1D2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27C4368-C4A7-44A0-9E33-6FA17D1412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0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032909-A510-4093-8D94-9B9171876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DDA20B-D7B4-4FF5-B7E8-6EC3211B8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2422D0-4390-419E-840A-08543CF05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660D2-F4D7-4FFA-A0D1-DC91D84820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213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26E1C2CF-6318-402A-9CFE-E704E06E3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6F6921BD-20F0-4359-9CFC-0782EDBA5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9028E3EE-77C3-49A6-8E7B-55CD7FB972D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47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293E2B7E-6885-43DA-BCD1-CE7E22387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40DF586D-DED3-46F2-A6AF-298857D8D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8F7D6B78-11E4-4CA4-B7C8-F5C0B0B215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40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5519AF32-1388-4F1C-92B0-172FE2281C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7BFDFA0D-C1FE-4998-A737-67C819A4B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97877B5-2ACF-4912-9AC8-11C7F5B94F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86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07CDBFF4-0A6D-43A6-9541-46EA023DAB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4BEBF43F-AB53-4EEB-9621-F122310BAE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9A11505-D91B-481B-87E9-8E5FB19CCC1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36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CC0D3BEA-FA72-4990-84E1-5ACB5A28B9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BDA0BD54-E4D1-4476-89B0-50AB85FB8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91ADB6E7-3B07-4DA7-B5A0-43CCB854B2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52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3090D5BE-2F8D-40EE-9B34-C8245D2FE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7A57C832-A97C-4329-8837-E992C020E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A92553A-3CD9-4463-97BC-3351D82C651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7E7FD4-C471-42B8-9B3C-1FF9C98CBF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183D6C-BDD2-4C02-87DA-97EFAFC8F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E82D6E-A739-4692-ADEC-A77C6BE197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8F132-B536-4D2C-B699-CD9471F7A8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49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799DA-EA38-4AA9-865E-715D1B8A0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C5BA6-D489-4617-824E-2EFA7DA108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5E199-4EFB-4CD5-BD07-F77D90019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75D2E-AC7D-46E8-81A5-57FC3314AC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96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46E6C9-682D-486D-9153-20D255037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7BF920-1186-4B51-B115-AEE61539E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FB9786-94B2-4519-9A5F-8CC116C04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F35FE-17A8-4BA4-B642-794BF5A8F0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0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262B4B-2933-4E22-9A73-AAD205604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63361F-FFB0-4B5D-8720-D6C5A76BA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32DF7F-91E0-4A9D-9A91-9DF84B857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CD615-8EBE-44CE-9BFD-F460DE583C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41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8C48B5-D686-4D97-9A94-C432AF1BBE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944B32-3EE5-481A-9F3B-F21499108F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EC38C0-B0D3-41FB-86C9-65FC02F55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0DBAB-2DE0-423B-B46D-59EC9B1A10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81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96BB9-9B34-494B-8C99-E931511AB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A637E-2BC5-4DA8-8B66-2CFBF67BBB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333F1-45FE-48A1-8BDA-C55D123230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860F-F4B8-46C5-B97C-08B781CB3F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01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0DB4D-EA05-4284-A2B2-8F4860A45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F91D4-B800-4B7D-B5F0-E0243F7E9A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C5606-B144-4C4A-8D7C-D68AC4C32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F7933-FD40-4C9F-A622-0064A97B9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0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9EE739A-BEF7-4AAB-81AA-9C75AC7D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4F28D8A-41F2-4AAD-A7DE-075529637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E52219-C73C-42B5-A58B-04EA78E1D5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8DB93E9-625C-4D3D-B24F-D052722D2F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4EA332-E398-411D-B13B-207558AAEB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2F3D07F4-6509-44A4-8448-C1A48685E9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EEF4E04E-B1F3-4631-BF8E-A7DED7B4E7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57094EBB-4CF4-49B2-9DB9-F25E388B7C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kumimoji="0" lang="zh-CN" altLang="en-US" sz="1800" b="0">
              <a:solidFill>
                <a:srgbClr val="000066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508" name="标题 1027">
            <a:extLst>
              <a:ext uri="{FF2B5EF4-FFF2-40B4-BE49-F238E27FC236}">
                <a16:creationId xmlns:a16="http://schemas.microsoft.com/office/drawing/2014/main" id="{C42925FE-6F8C-4B3F-86A4-831F68B3B4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21509" name="文本占位符 1028">
            <a:extLst>
              <a:ext uri="{FF2B5EF4-FFF2-40B4-BE49-F238E27FC236}">
                <a16:creationId xmlns:a16="http://schemas.microsoft.com/office/drawing/2014/main" id="{2E4D9B1F-23B9-4751-9283-823E1EEA3D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798E6A59-D341-4B17-9BEF-8237251BF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43E6C22D-4DFA-4A96-867C-ACD57A9BD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kumimoji="0" sz="1200">
                <a:solidFill>
                  <a:srgbClr val="000066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</a:lstStyle>
          <a:p>
            <a:fld id="{B86B512D-4598-495F-BE65-432BF79C6437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21512" name="图片 1031" descr="广州大学校徽">
            <a:extLst>
              <a:ext uri="{FF2B5EF4-FFF2-40B4-BE49-F238E27FC236}">
                <a16:creationId xmlns:a16="http://schemas.microsoft.com/office/drawing/2014/main" id="{DA619D1A-E649-4114-B454-005AACE4F7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43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28.bin"/><Relationship Id="rId32" Type="http://schemas.openxmlformats.org/officeDocument/2006/relationships/image" Target="../media/image48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46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41.wmf"/><Relationship Id="rId22" Type="http://schemas.openxmlformats.org/officeDocument/2006/relationships/oleObject" Target="../embeddings/oleObject26.bin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8.e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3.e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78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7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png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6.w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8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4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png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29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3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4097">
            <a:extLst>
              <a:ext uri="{FF2B5EF4-FFF2-40B4-BE49-F238E27FC236}">
                <a16:creationId xmlns:a16="http://schemas.microsoft.com/office/drawing/2014/main" id="{BBB42D32-60FC-4DB6-95A6-60FEBE01568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6013" y="3284538"/>
            <a:ext cx="47513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高等数学（一）</a:t>
            </a:r>
          </a:p>
        </p:txBody>
      </p:sp>
      <p:sp>
        <p:nvSpPr>
          <p:cNvPr id="36867" name="矩形 4098">
            <a:extLst>
              <a:ext uri="{FF2B5EF4-FFF2-40B4-BE49-F238E27FC236}">
                <a16:creationId xmlns:a16="http://schemas.microsoft.com/office/drawing/2014/main" id="{F450D740-60F0-4973-848F-54093AA4B0D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95288" y="1916113"/>
            <a:ext cx="73453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高等数学（第六版）</a:t>
            </a:r>
          </a:p>
        </p:txBody>
      </p:sp>
      <p:sp>
        <p:nvSpPr>
          <p:cNvPr id="36868" name="椭圆 4099">
            <a:extLst>
              <a:ext uri="{FF2B5EF4-FFF2-40B4-BE49-F238E27FC236}">
                <a16:creationId xmlns:a16="http://schemas.microsoft.com/office/drawing/2014/main" id="{DDC33AE6-F75E-4E95-B5D6-891DCF87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349500"/>
            <a:ext cx="1223963" cy="1295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474776"/>
              </a:gs>
            </a:gsLst>
            <a:path path="shape">
              <a:fillToRect l="50000" t="50000" r="50000" b="50000"/>
            </a:path>
          </a:gra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869" name="矩形 4100">
            <a:extLst>
              <a:ext uri="{FF2B5EF4-FFF2-40B4-BE49-F238E27FC236}">
                <a16:creationId xmlns:a16="http://schemas.microsoft.com/office/drawing/2014/main" id="{D04DE4C1-149F-4B7A-8AFF-A91A6DC48A4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11188" y="4437063"/>
            <a:ext cx="73453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主讲者：袁荣</a:t>
            </a:r>
          </a:p>
        </p:txBody>
      </p:sp>
      <p:sp>
        <p:nvSpPr>
          <p:cNvPr id="36870" name="矩形 4101">
            <a:extLst>
              <a:ext uri="{FF2B5EF4-FFF2-40B4-BE49-F238E27FC236}">
                <a16:creationId xmlns:a16="http://schemas.microsoft.com/office/drawing/2014/main" id="{05CF8539-34E6-4EA9-AD9F-F45D2BFE116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4213" y="5445125"/>
            <a:ext cx="73453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手机：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18719362095</a:t>
            </a:r>
            <a:endParaRPr lang="zh-CN" altLang="en-US" sz="32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963DC8B-6E5E-4F94-A048-D4F6B9E24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3048000" cy="609600"/>
          </a:xfrm>
          <a:noFill/>
        </p:spPr>
        <p:txBody>
          <a:bodyPr/>
          <a:lstStyle/>
          <a:p>
            <a:r>
              <a:rPr lang="zh-CN" altLang="en-US">
                <a:ea typeface="楷体_GB2312" pitchFamily="49" charset="-122"/>
              </a:rPr>
              <a:t>引    言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31E18429-9086-4EAF-9C88-178FDD4C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一、什么是高等数学 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DCF2CFF9-9E19-46EE-84F9-7C7107F94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906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初等数学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FEB5CBFC-78C1-42F0-B1D0-92160EC69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9068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/>
              <a:t>—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研究对象为常量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16D1023A-79CA-4656-9D8F-B2FDD12A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9068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以静止观点研究问题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E6828CEE-B147-4F3A-B0DC-314E025E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22860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高等数学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BF00AFB9-39E0-4CA5-97B5-500887080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860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—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研究对象为变量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A071883F-58AA-4FE0-BD95-1914B5278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002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运动和辩证法进入了数学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216" name="Text Box 24">
            <a:hlinkClick r:id="" action="ppaction://noaction"/>
            <a:extLst>
              <a:ext uri="{FF2B5EF4-FFF2-40B4-BE49-F238E27FC236}">
                <a16:creationId xmlns:a16="http://schemas.microsoft.com/office/drawing/2014/main" id="{0B756ED6-B671-4DE7-8A03-6846F91DE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068638"/>
            <a:ext cx="632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数学中的转折点是</a:t>
            </a:r>
            <a:r>
              <a:rPr lang="zh-CN" altLang="en-US" sz="3200" dirty="0">
                <a:solidFill>
                  <a:srgbClr val="FF0066"/>
                </a:solidFill>
                <a:ea typeface="华文行楷" pitchFamily="2" charset="-122"/>
                <a:hlinkClick r:id="" action="ppaction://noaction"/>
              </a:rPr>
              <a:t>笛卡儿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的变数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.</a:t>
            </a:r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AC8AD9BE-BBEE-4052-863F-CA57B7E2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716338"/>
            <a:ext cx="541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有了变数 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,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运动进入了数学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,</a:t>
            </a:r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865D1066-D751-4C21-BA29-DB66E382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325938"/>
            <a:ext cx="609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有了变数，辩证法进入了数学 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,</a:t>
            </a:r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365DDE11-B811-48CB-AF4D-3EAA1DD4D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11738"/>
            <a:ext cx="64008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有了变数 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,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微分和积分也就立刻成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为必要的了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,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而它们也就立刻产生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ea typeface="华文行楷" pitchFamily="2" charset="-122"/>
              </a:rPr>
              <a:t>. 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B035E38E-6D2C-40CC-BDC8-9FECA43D18E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884363" cy="2743200"/>
            <a:chOff x="192" y="1824"/>
            <a:chExt cx="1187" cy="1728"/>
          </a:xfrm>
        </p:grpSpPr>
        <p:sp>
          <p:nvSpPr>
            <p:cNvPr id="46095" name="Text Box 30">
              <a:extLst>
                <a:ext uri="{FF2B5EF4-FFF2-40B4-BE49-F238E27FC236}">
                  <a16:creationId xmlns:a16="http://schemas.microsoft.com/office/drawing/2014/main" id="{4B1A812F-F199-4035-A2AC-E30CEB940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25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恩格斯</a:t>
              </a:r>
            </a:p>
          </p:txBody>
        </p:sp>
        <p:pic>
          <p:nvPicPr>
            <p:cNvPr id="46096" name="Picture 31" descr="D:\高数上\恩格斯.BMP">
              <a:extLst>
                <a:ext uri="{FF2B5EF4-FFF2-40B4-BE49-F238E27FC236}">
                  <a16:creationId xmlns:a16="http://schemas.microsoft.com/office/drawing/2014/main" id="{52F54D8B-E08E-4DDD-B1A0-A40F84655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1187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8" grpId="0" autoUpdateAnimBg="0"/>
      <p:bldP spid="8199" grpId="0" autoUpdateAnimBg="0"/>
      <p:bldP spid="8200" grpId="0" autoUpdateAnimBg="0"/>
      <p:bldP spid="8202" grpId="0" autoUpdateAnimBg="0"/>
      <p:bldP spid="8203" grpId="0" autoUpdateAnimBg="0"/>
      <p:bldP spid="8216" grpId="0" build="p" autoUpdateAnimBg="0" advAuto="0"/>
      <p:bldP spid="8217" grpId="0" autoUpdateAnimBg="0"/>
      <p:bldP spid="8219" grpId="0" autoUpdateAnimBg="0"/>
      <p:bldP spid="82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7" name="Text Box 13">
            <a:extLst>
              <a:ext uri="{FF2B5EF4-FFF2-40B4-BE49-F238E27FC236}">
                <a16:creationId xmlns:a16="http://schemas.microsoft.com/office/drawing/2014/main" id="{36E74248-0E8F-4D98-83F3-06278CC8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779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1. </a:t>
            </a:r>
            <a:r>
              <a:rPr lang="zh-CN" altLang="en-US" sz="3200">
                <a:solidFill>
                  <a:srgbClr val="0000FF"/>
                </a:solidFill>
              </a:rPr>
              <a:t>分析基础</a:t>
            </a:r>
            <a:r>
              <a:rPr lang="en-US" altLang="zh-CN" sz="3200">
                <a:solidFill>
                  <a:srgbClr val="0000FF"/>
                </a:solidFill>
              </a:rPr>
              <a:t>: </a:t>
            </a:r>
            <a:r>
              <a:rPr lang="zh-CN" altLang="en-US" sz="3200">
                <a:solidFill>
                  <a:srgbClr val="0000FF"/>
                </a:solidFill>
              </a:rPr>
              <a:t>函数 </a:t>
            </a:r>
            <a:r>
              <a:rPr lang="en-US" altLang="zh-CN" sz="3200">
                <a:solidFill>
                  <a:srgbClr val="0000FF"/>
                </a:solidFill>
              </a:rPr>
              <a:t>, </a:t>
            </a:r>
            <a:r>
              <a:rPr lang="zh-CN" altLang="en-US" sz="3200">
                <a:solidFill>
                  <a:srgbClr val="0000FF"/>
                </a:solidFill>
              </a:rPr>
              <a:t>极限</a:t>
            </a:r>
            <a:r>
              <a:rPr lang="en-US" altLang="zh-CN" sz="3200">
                <a:solidFill>
                  <a:srgbClr val="0000FF"/>
                </a:solidFill>
              </a:rPr>
              <a:t>, </a:t>
            </a:r>
            <a:r>
              <a:rPr lang="zh-CN" altLang="en-US" sz="3200">
                <a:solidFill>
                  <a:srgbClr val="0000FF"/>
                </a:solidFill>
              </a:rPr>
              <a:t>连续                      </a:t>
            </a:r>
          </a:p>
        </p:txBody>
      </p:sp>
      <p:sp>
        <p:nvSpPr>
          <p:cNvPr id="47107" name="Text Box 14">
            <a:extLst>
              <a:ext uri="{FF2B5EF4-FFF2-40B4-BE49-F238E27FC236}">
                <a16:creationId xmlns:a16="http://schemas.microsoft.com/office/drawing/2014/main" id="{3E84F6C7-B88E-4DC5-BBDE-023D33B9B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</a:p>
        </p:txBody>
      </p:sp>
      <p:sp>
        <p:nvSpPr>
          <p:cNvPr id="31761" name="Text Box 17">
            <a:extLst>
              <a:ext uri="{FF2B5EF4-FFF2-40B4-BE49-F238E27FC236}">
                <a16:creationId xmlns:a16="http://schemas.microsoft.com/office/drawing/2014/main" id="{D9B2104F-B0C9-4DF4-A759-648BFE9B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2. </a:t>
            </a:r>
            <a:r>
              <a:rPr lang="zh-CN" altLang="en-US" sz="3200">
                <a:solidFill>
                  <a:srgbClr val="0000FF"/>
                </a:solidFill>
              </a:rPr>
              <a:t>微积分学</a:t>
            </a:r>
            <a:r>
              <a:rPr lang="en-US" altLang="zh-CN" sz="3200">
                <a:solidFill>
                  <a:srgbClr val="0000FF"/>
                </a:solidFill>
              </a:rPr>
              <a:t>: </a:t>
            </a:r>
            <a:r>
              <a:rPr lang="zh-CN" altLang="en-US" sz="3200">
                <a:solidFill>
                  <a:srgbClr val="0000FF"/>
                </a:solidFill>
              </a:rPr>
              <a:t>一元微积分</a:t>
            </a:r>
          </a:p>
        </p:txBody>
      </p:sp>
      <p:sp>
        <p:nvSpPr>
          <p:cNvPr id="31762" name="Text Box 18">
            <a:extLst>
              <a:ext uri="{FF2B5EF4-FFF2-40B4-BE49-F238E27FC236}">
                <a16:creationId xmlns:a16="http://schemas.microsoft.com/office/drawing/2014/main" id="{2E6BD513-606A-46AD-9938-5B710416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717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上册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1763" name="Text Box 19">
            <a:extLst>
              <a:ext uri="{FF2B5EF4-FFF2-40B4-BE49-F238E27FC236}">
                <a16:creationId xmlns:a16="http://schemas.microsoft.com/office/drawing/2014/main" id="{9C4DF108-BC97-44F7-B11A-89FFDF53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813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下册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192A647C-29AC-4A9E-A978-2A4267DFE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3. </a:t>
            </a:r>
            <a:r>
              <a:rPr lang="zh-CN" altLang="en-US" sz="3200">
                <a:solidFill>
                  <a:srgbClr val="0000FF"/>
                </a:solidFill>
              </a:rPr>
              <a:t>向量代数与空间解析几何</a:t>
            </a:r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4FAAD7C8-B03F-492D-8CAA-80B6C045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437063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4. </a:t>
            </a:r>
            <a:r>
              <a:rPr lang="zh-CN" altLang="en-US" sz="3200">
                <a:solidFill>
                  <a:srgbClr val="0000FF"/>
                </a:solidFill>
              </a:rPr>
              <a:t>无穷级数</a:t>
            </a:r>
          </a:p>
        </p:txBody>
      </p:sp>
      <p:sp>
        <p:nvSpPr>
          <p:cNvPr id="31767" name="Text Box 23">
            <a:extLst>
              <a:ext uri="{FF2B5EF4-FFF2-40B4-BE49-F238E27FC236}">
                <a16:creationId xmlns:a16="http://schemas.microsoft.com/office/drawing/2014/main" id="{C9C9925B-4C54-4F14-BEF5-C5ACE40D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00663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5. </a:t>
            </a:r>
            <a:r>
              <a:rPr lang="zh-CN" altLang="en-US" sz="3200">
                <a:solidFill>
                  <a:srgbClr val="0000FF"/>
                </a:solidFill>
              </a:rPr>
              <a:t>常微分方程</a:t>
            </a:r>
          </a:p>
        </p:txBody>
      </p:sp>
      <p:sp>
        <p:nvSpPr>
          <p:cNvPr id="47114" name="Rectangle 24">
            <a:extLst>
              <a:ext uri="{FF2B5EF4-FFF2-40B4-BE49-F238E27FC236}">
                <a16:creationId xmlns:a16="http://schemas.microsoft.com/office/drawing/2014/main" id="{71DE1504-0F35-478E-ABF3-AF72A3867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260350"/>
            <a:ext cx="3810000" cy="762000"/>
          </a:xfrm>
        </p:spPr>
        <p:txBody>
          <a:bodyPr/>
          <a:lstStyle/>
          <a:p>
            <a:r>
              <a:rPr lang="zh-CN" altLang="en-US">
                <a:ea typeface="楷体_GB2312" pitchFamily="49" charset="-122"/>
              </a:rPr>
              <a:t>主要内容</a:t>
            </a: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76D097D6-C0C9-4C95-AAB3-D6B75968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0511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多元微积分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7" grpId="0" autoUpdateAnimBg="0"/>
      <p:bldP spid="31761" grpId="0" autoUpdateAnimBg="0"/>
      <p:bldP spid="31762" grpId="0" autoUpdateAnimBg="0"/>
      <p:bldP spid="31763" grpId="0" autoUpdateAnimBg="0"/>
      <p:bldP spid="31764" grpId="0" autoUpdateAnimBg="0"/>
      <p:bldP spid="31766" grpId="0" autoUpdateAnimBg="0"/>
      <p:bldP spid="31767" grpId="0" autoUpdateAnimBg="0"/>
      <p:bldP spid="317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C904489-875A-47C1-8AE5-98F9BB929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800600" cy="533400"/>
          </a:xfrm>
        </p:spPr>
        <p:txBody>
          <a:bodyPr/>
          <a:lstStyle/>
          <a:p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二、如何学习高等数学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934B016-4B41-43D5-89A4-19A1ABC31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1. </a:t>
            </a:r>
            <a:r>
              <a:rPr lang="zh-CN" altLang="en-US">
                <a:solidFill>
                  <a:srgbClr val="0000FF"/>
                </a:solidFill>
              </a:rPr>
              <a:t>认识高等数学的重要性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培养浓厚的学习兴趣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DA2838E5-3B44-465E-B337-E6227982D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05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2. </a:t>
            </a:r>
            <a:r>
              <a:rPr lang="zh-CN" altLang="en-US">
                <a:solidFill>
                  <a:srgbClr val="0000FF"/>
                </a:solidFill>
              </a:rPr>
              <a:t>学数学最好的方式是做数学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4B5D747F-76A4-4EF1-97C5-939FF4E7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006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华文行楷" panose="02010800040101010101" pitchFamily="2" charset="-122"/>
              </a:rPr>
              <a:t>聪明在于学习 </a:t>
            </a:r>
            <a:r>
              <a:rPr lang="en-US" altLang="zh-CN">
                <a:solidFill>
                  <a:srgbClr val="0000FF"/>
                </a:solidFill>
                <a:ea typeface="华文行楷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ea typeface="华文行楷" panose="02010800040101010101" pitchFamily="2" charset="-122"/>
              </a:rPr>
              <a:t>天才在于积累 </a:t>
            </a:r>
            <a:r>
              <a:rPr lang="en-US" altLang="zh-CN">
                <a:solidFill>
                  <a:srgbClr val="0000FF"/>
                </a:solidFill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1210" name="Text Box 10">
            <a:hlinkClick r:id="" action="ppaction://noaction"/>
            <a:extLst>
              <a:ext uri="{FF2B5EF4-FFF2-40B4-BE49-F238E27FC236}">
                <a16:creationId xmlns:a16="http://schemas.microsoft.com/office/drawing/2014/main" id="{BC2A444F-6EBF-4F58-990D-C398116A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334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华文行楷" panose="02010800040101010101" pitchFamily="2" charset="-122"/>
              </a:rPr>
              <a:t>学而优则用 </a:t>
            </a:r>
            <a:r>
              <a:rPr lang="en-US" altLang="zh-CN">
                <a:solidFill>
                  <a:srgbClr val="0000FF"/>
                </a:solidFill>
                <a:ea typeface="华文行楷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ea typeface="华文行楷" panose="02010800040101010101" pitchFamily="2" charset="-122"/>
              </a:rPr>
              <a:t>学而优则创 </a:t>
            </a:r>
            <a:r>
              <a:rPr lang="en-US" altLang="zh-CN">
                <a:solidFill>
                  <a:srgbClr val="0000FF"/>
                </a:solidFill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9AFAA852-D570-4803-A232-007C8C553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华文行楷" panose="02010800040101010101" pitchFamily="2" charset="-122"/>
              </a:rPr>
              <a:t>由薄到厚 </a:t>
            </a:r>
            <a:r>
              <a:rPr lang="en-US" altLang="zh-CN">
                <a:solidFill>
                  <a:srgbClr val="0000FF"/>
                </a:solidFill>
                <a:ea typeface="华文行楷" panose="02010800040101010101" pitchFamily="2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ea typeface="华文行楷" panose="02010800040101010101" pitchFamily="2" charset="-122"/>
              </a:rPr>
              <a:t>由厚到薄 </a:t>
            </a:r>
            <a:r>
              <a:rPr lang="en-US" altLang="zh-CN">
                <a:solidFill>
                  <a:srgbClr val="0000FF"/>
                </a:solidFill>
                <a:ea typeface="华文行楷" panose="02010800040101010101" pitchFamily="2" charset="-122"/>
              </a:rPr>
              <a:t>.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DF5D3D37-04AA-4063-879F-10DDD247C6D9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16113"/>
            <a:ext cx="1014412" cy="1463675"/>
            <a:chOff x="480" y="768"/>
            <a:chExt cx="639" cy="922"/>
          </a:xfrm>
        </p:grpSpPr>
        <p:pic>
          <p:nvPicPr>
            <p:cNvPr id="48145" name="Picture 15" descr="D:\高数上\马克思.BMP">
              <a:extLst>
                <a:ext uri="{FF2B5EF4-FFF2-40B4-BE49-F238E27FC236}">
                  <a16:creationId xmlns:a16="http://schemas.microsoft.com/office/drawing/2014/main" id="{78AB9E88-0E7B-469B-83AB-225D455C56F2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638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6" name="Text Box 16">
              <a:extLst>
                <a:ext uri="{FF2B5EF4-FFF2-40B4-BE49-F238E27FC236}">
                  <a16:creationId xmlns:a16="http://schemas.microsoft.com/office/drawing/2014/main" id="{0DB72AD4-82AA-4C0C-B8AE-FEC313F68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40"/>
              <a:ext cx="6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/>
                <a:t>马克思 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FD8B4760-883F-49EB-ADA2-5389653BCF72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357563"/>
            <a:ext cx="1011238" cy="1463675"/>
            <a:chOff x="480" y="1728"/>
            <a:chExt cx="637" cy="922"/>
          </a:xfrm>
        </p:grpSpPr>
        <p:pic>
          <p:nvPicPr>
            <p:cNvPr id="48143" name="Picture 17" descr="D:\高数上\恩格斯.BMP">
              <a:extLst>
                <a:ext uri="{FF2B5EF4-FFF2-40B4-BE49-F238E27FC236}">
                  <a16:creationId xmlns:a16="http://schemas.microsoft.com/office/drawing/2014/main" id="{7E6433B1-959D-49AE-A8B9-9E264E0A0EE7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728"/>
              <a:ext cx="637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4" name="Text Box 18">
              <a:extLst>
                <a:ext uri="{FF2B5EF4-FFF2-40B4-BE49-F238E27FC236}">
                  <a16:creationId xmlns:a16="http://schemas.microsoft.com/office/drawing/2014/main" id="{BDE2C9DA-7F09-4E14-9EE0-9C67B147E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2400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/>
                <a:t>恩格斯</a:t>
              </a:r>
            </a:p>
          </p:txBody>
        </p:sp>
      </p:grpSp>
      <p:sp>
        <p:nvSpPr>
          <p:cNvPr id="51221" name="Text Box 21">
            <a:extLst>
              <a:ext uri="{FF2B5EF4-FFF2-40B4-BE49-F238E27FC236}">
                <a16:creationId xmlns:a16="http://schemas.microsoft.com/office/drawing/2014/main" id="{E07F6C81-0BA9-4309-A396-1C9896CA6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213100"/>
            <a:ext cx="5264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ea typeface="华文行楷" panose="02010800040101010101" pitchFamily="2" charset="-122"/>
              </a:rPr>
              <a:t>要辨证而又唯物地了解自然 </a:t>
            </a:r>
            <a:r>
              <a:rPr lang="en-US" altLang="zh-CN" sz="3200">
                <a:solidFill>
                  <a:srgbClr val="0000FF"/>
                </a:solidFill>
                <a:ea typeface="华文行楷" panose="02010800040101010101" pitchFamily="2" charset="-122"/>
              </a:rPr>
              <a:t>,</a:t>
            </a:r>
          </a:p>
          <a:p>
            <a:pPr eaLnBrk="1" hangingPunct="1"/>
            <a:r>
              <a:rPr lang="zh-CN" altLang="en-US" sz="3200">
                <a:solidFill>
                  <a:srgbClr val="0000FF"/>
                </a:solidFill>
                <a:ea typeface="华文行楷" panose="02010800040101010101" pitchFamily="2" charset="-122"/>
              </a:rPr>
              <a:t>就必须熟悉数学</a:t>
            </a:r>
            <a:r>
              <a:rPr lang="en-US" altLang="zh-CN" sz="3200">
                <a:solidFill>
                  <a:srgbClr val="0000FF"/>
                </a:solidFill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B782DA34-F664-4C22-BAF7-D7C4ED4B2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844675"/>
            <a:ext cx="6991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ea typeface="华文行楷" panose="02010800040101010101" pitchFamily="2" charset="-122"/>
              </a:rPr>
              <a:t>一门科学</a:t>
            </a:r>
            <a:r>
              <a:rPr lang="en-US" altLang="zh-CN" sz="3200">
                <a:solidFill>
                  <a:srgbClr val="0000FF"/>
                </a:solidFill>
                <a:ea typeface="华文行楷" panose="02010800040101010101" pitchFamily="2" charset="-122"/>
              </a:rPr>
              <a:t>, </a:t>
            </a:r>
            <a:r>
              <a:rPr lang="zh-CN" altLang="en-US" sz="3200">
                <a:solidFill>
                  <a:srgbClr val="0000FF"/>
                </a:solidFill>
                <a:ea typeface="华文行楷" panose="02010800040101010101" pitchFamily="2" charset="-122"/>
              </a:rPr>
              <a:t>只有当它成功地运用数学时</a:t>
            </a:r>
            <a:r>
              <a:rPr lang="en-US" altLang="zh-CN" sz="3200">
                <a:solidFill>
                  <a:srgbClr val="0000FF"/>
                </a:solidFill>
                <a:ea typeface="华文行楷" panose="02010800040101010101" pitchFamily="2" charset="-122"/>
              </a:rPr>
              <a:t>,</a:t>
            </a:r>
          </a:p>
          <a:p>
            <a:pPr eaLnBrk="1" hangingPunct="1"/>
            <a:r>
              <a:rPr lang="zh-CN" altLang="en-US" sz="3200">
                <a:solidFill>
                  <a:srgbClr val="0000FF"/>
                </a:solidFill>
                <a:ea typeface="华文行楷" panose="02010800040101010101" pitchFamily="2" charset="-122"/>
              </a:rPr>
              <a:t>才能达到真正完善的地步 </a:t>
            </a:r>
            <a:r>
              <a:rPr lang="en-US" altLang="zh-CN" sz="3200">
                <a:solidFill>
                  <a:srgbClr val="0000FF"/>
                </a:solidFill>
                <a:ea typeface="华文行楷" panose="02010800040101010101" pitchFamily="2" charset="-122"/>
              </a:rPr>
              <a:t>.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9138B81C-E8F1-462D-9282-0E20A02BF7DC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4860925"/>
            <a:ext cx="950913" cy="1539875"/>
            <a:chOff x="566" y="3024"/>
            <a:chExt cx="599" cy="970"/>
          </a:xfrm>
        </p:grpSpPr>
        <p:pic>
          <p:nvPicPr>
            <p:cNvPr id="48141" name="Picture 11" descr="D:\数学家\华罗庚.BMP">
              <a:hlinkClick r:id="" action="ppaction://noaction"/>
              <a:extLst>
                <a:ext uri="{FF2B5EF4-FFF2-40B4-BE49-F238E27FC236}">
                  <a16:creationId xmlns:a16="http://schemas.microsoft.com/office/drawing/2014/main" id="{AEDF8997-3564-4FB1-B67D-531A033CD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024"/>
              <a:ext cx="533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42">
              <a:extLst>
                <a:ext uri="{FF2B5EF4-FFF2-40B4-BE49-F238E27FC236}">
                  <a16:creationId xmlns:a16="http://schemas.microsoft.com/office/drawing/2014/main" id="{608513BD-F029-4E5A-8CDB-E2F3DDE6C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744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/>
                <a:t>华罗庚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09" grpId="0" autoUpdateAnimBg="0"/>
      <p:bldP spid="51210" grpId="0" autoUpdateAnimBg="0"/>
      <p:bldP spid="51212" grpId="0" autoUpdateAnimBg="0"/>
      <p:bldP spid="51221" grpId="0" build="p" autoUpdateAnimBg="0"/>
      <p:bldP spid="5122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3313">
            <a:extLst>
              <a:ext uri="{FF2B5EF4-FFF2-40B4-BE49-F238E27FC236}">
                <a16:creationId xmlns:a16="http://schemas.microsoft.com/office/drawing/2014/main" id="{315904B4-C9D4-4996-8358-03425BB21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学习建议</a:t>
            </a:r>
          </a:p>
        </p:txBody>
      </p:sp>
      <p:sp>
        <p:nvSpPr>
          <p:cNvPr id="13315" name="内容占位符 13314">
            <a:extLst>
              <a:ext uri="{FF2B5EF4-FFF2-40B4-BE49-F238E27FC236}">
                <a16:creationId xmlns:a16="http://schemas.microsoft.com/office/drawing/2014/main" id="{A4747455-1D43-4829-BE6E-78F118C81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3" y="1052513"/>
            <a:ext cx="9107487" cy="5199062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0000"/>
                </a:solidFill>
                <a:ea typeface="宋体" panose="02010600030101010101" pitchFamily="2" charset="-122"/>
              </a:rPr>
              <a:t>上课认真听讲，课后复习做作业，并预习</a:t>
            </a:r>
          </a:p>
          <a:p>
            <a:pPr lvl="1" eaLnBrk="1" hangingPunct="1"/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广泛涉猎，深入阅读，增强兴趣</a:t>
            </a:r>
          </a:p>
          <a:p>
            <a:pPr lvl="2" eaLnBrk="1" hangingPunct="1"/>
            <a:r>
              <a:rPr lang="zh-CN" altLang="en-US" sz="2800" b="1">
                <a:ea typeface="宋体" panose="02010600030101010101" pitchFamily="2" charset="-122"/>
              </a:rPr>
              <a:t>结合教师推荐的教材和数学史等参考资料泛读，了解国内外数学的发展状况</a:t>
            </a:r>
          </a:p>
          <a:p>
            <a:pPr lvl="1" eaLnBrk="1" hangingPunct="1"/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作业和答疑</a:t>
            </a:r>
          </a:p>
          <a:p>
            <a:pPr lvl="2" eaLnBrk="1" hangingPunct="1"/>
            <a:r>
              <a:rPr lang="zh-CN" altLang="en-US" sz="2800" b="1">
                <a:ea typeface="宋体" panose="02010600030101010101" pitchFamily="2" charset="-122"/>
              </a:rPr>
              <a:t>作业</a:t>
            </a:r>
            <a:r>
              <a:rPr lang="en-US" altLang="zh-CN" sz="2800" b="1">
                <a:ea typeface="宋体" panose="02010600030101010101" pitchFamily="2" charset="-122"/>
              </a:rPr>
              <a:t>: </a:t>
            </a:r>
            <a:r>
              <a:rPr lang="zh-CN" altLang="en-US" sz="2800" b="1">
                <a:ea typeface="宋体" panose="02010600030101010101" pitchFamily="2" charset="-122"/>
              </a:rPr>
              <a:t>按时交</a:t>
            </a:r>
            <a:endParaRPr lang="en-US" altLang="zh-CN" sz="2800" b="1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800" b="1">
                <a:ea typeface="宋体" panose="02010600030101010101" pitchFamily="2" charset="-122"/>
              </a:rPr>
              <a:t>答疑时间：每周一到周四晚上</a:t>
            </a:r>
            <a:r>
              <a:rPr lang="en-US" altLang="zh-CN" sz="2800" b="1">
                <a:ea typeface="宋体" panose="02010600030101010101" pitchFamily="2" charset="-122"/>
              </a:rPr>
              <a:t>7</a:t>
            </a:r>
            <a:r>
              <a:rPr lang="zh-CN" altLang="en-US" sz="2800" b="1">
                <a:ea typeface="宋体" panose="02010600030101010101" pitchFamily="2" charset="-122"/>
              </a:rPr>
              <a:t>点到八点半</a:t>
            </a:r>
            <a:endParaRPr lang="en-US" altLang="zh-CN" sz="2800" b="1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800" b="1">
                <a:ea typeface="宋体" panose="02010600030101010101" pitchFamily="2" charset="-122"/>
              </a:rPr>
              <a:t>地点：文清</a:t>
            </a:r>
            <a:r>
              <a:rPr lang="en-US" altLang="zh-CN" sz="2800" b="1">
                <a:ea typeface="宋体" panose="02010600030101010101" pitchFamily="2" charset="-122"/>
              </a:rPr>
              <a:t>305</a:t>
            </a:r>
            <a:endParaRPr lang="zh-CN" altLang="en-US" sz="2800" b="1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 sz="18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页脚占位符 1">
            <a:extLst>
              <a:ext uri="{FF2B5EF4-FFF2-40B4-BE49-F238E27FC236}">
                <a16:creationId xmlns:a16="http://schemas.microsoft.com/office/drawing/2014/main" id="{E7C9C571-0C4E-44BA-9F24-876A2808FC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>
                <a:solidFill>
                  <a:schemeClr val="bg1"/>
                </a:solidFill>
                <a:latin typeface="Arial" pitchFamily="34" charset="0"/>
              </a:rPr>
              <a:t>主讲教师-袁荣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085BEFE3-FE23-4464-9906-23E11C12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85344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仿宋" pitchFamily="49" charset="-122"/>
                <a:ea typeface="仿宋" pitchFamily="49" charset="-122"/>
              </a:rPr>
              <a:t>高等数学中几乎所有的概念都离不开极限，因此极限概念是高等数学的重要概念，极限理论是高等数学的基础理论，极限是高等数学的精华所在，是高等数学的灵魂。因此很好地理解极限概念是学习好微积分的关键，同时也是从初等数学迈入高等数学的一个重要阶梯。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DAA3B81C-2D50-4262-976A-EC21E9A7F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716338"/>
            <a:ext cx="8839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极限是研究在指定的过程中某变量的变化趋势，这</a:t>
            </a:r>
          </a:p>
          <a:p>
            <a:pPr eaLnBrk="1" hangingPunct="1"/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里所讲的变化趋势有其明确的含义：不管所指定的变</a:t>
            </a:r>
          </a:p>
          <a:p>
            <a:pPr eaLnBrk="1" hangingPunct="1"/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化过程多么复杂，我们所关心的仅仅是变量变化的终</a:t>
            </a:r>
          </a:p>
          <a:p>
            <a:pPr eaLnBrk="1" hangingPunct="1"/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极目标，若这个终极目标存在，就称之为变量的极限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449BAF8E-5FC2-4DFA-8D1B-4E7676376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16563"/>
            <a:ext cx="89296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隶书" pitchFamily="49" charset="-122"/>
                <a:ea typeface="隶书" pitchFamily="49" charset="-122"/>
              </a:rPr>
              <a:t>第一章我们首先介绍极限理论的基本概念、运算和性</a:t>
            </a: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隶书" pitchFamily="49" charset="-122"/>
                <a:ea typeface="隶书" pitchFamily="49" charset="-122"/>
              </a:rPr>
              <a:t>质，然后讨论函数的连续性</a:t>
            </a:r>
          </a:p>
        </p:txBody>
      </p:sp>
      <p:sp>
        <p:nvSpPr>
          <p:cNvPr id="50181" name="TextBox 4">
            <a:extLst>
              <a:ext uri="{FF2B5EF4-FFF2-40B4-BE49-F238E27FC236}">
                <a16:creationId xmlns:a16="http://schemas.microsoft.com/office/drawing/2014/main" id="{AD18BA1A-3B9C-465F-9C42-46250562F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76250"/>
            <a:ext cx="1420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/>
              <a:t>第一章</a:t>
            </a:r>
          </a:p>
        </p:txBody>
      </p:sp>
      <p:sp>
        <p:nvSpPr>
          <p:cNvPr id="50182" name="TextBox 5">
            <a:extLst>
              <a:ext uri="{FF2B5EF4-FFF2-40B4-BE49-F238E27FC236}">
                <a16:creationId xmlns:a16="http://schemas.microsoft.com/office/drawing/2014/main" id="{A4C73F69-715D-4036-8698-788B6E9EF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60350"/>
            <a:ext cx="4237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</a:rPr>
              <a:t>第一章   函数与极限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>
            <a:alpha val="9882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82F42C-B348-4061-BFC8-DBAE42F9F4D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0100" y="173038"/>
            <a:ext cx="3695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4000">
                <a:solidFill>
                  <a:schemeClr val="tx1"/>
                </a:solidFill>
              </a:rPr>
              <a:t>一、基本概念</a:t>
            </a:r>
            <a:endParaRPr kumimoji="0" lang="zh-CN" altLang="en-US" sz="4000" b="0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AD5B236F-1E0D-4CE0-A41D-C6A26D413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1763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1.</a:t>
            </a:r>
            <a:r>
              <a:rPr kumimoji="0"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集合</a:t>
            </a:r>
            <a:r>
              <a:rPr kumimoji="0"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: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33668C08-F95B-4820-BB8A-B58CE022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2555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具有某种特定性质的事物的</a:t>
            </a:r>
            <a:r>
              <a:rPr kumimoji="0" lang="zh-CN" altLang="en-US" u="sng">
                <a:solidFill>
                  <a:srgbClr val="0000FF"/>
                </a:solidFill>
                <a:ea typeface="宋体" panose="02010600030101010101" pitchFamily="2" charset="-122"/>
              </a:rPr>
              <a:t>总体</a:t>
            </a:r>
            <a:r>
              <a:rPr kumimoji="0" lang="en-US" altLang="zh-CN" u="sng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kumimoji="0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DB92A094-CDE3-4556-B558-8D2FDD0A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83515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组成这个集合的事物称为该集合的</a:t>
            </a:r>
            <a:r>
              <a:rPr kumimoji="0" lang="zh-CN" altLang="en-US" u="sng">
                <a:solidFill>
                  <a:srgbClr val="0000FF"/>
                </a:solidFill>
                <a:ea typeface="宋体" panose="02010600030101010101" pitchFamily="2" charset="-122"/>
              </a:rPr>
              <a:t>元素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9392" name="Object 2048">
            <a:extLst>
              <a:ext uri="{FF2B5EF4-FFF2-40B4-BE49-F238E27FC236}">
                <a16:creationId xmlns:a16="http://schemas.microsoft.com/office/drawing/2014/main" id="{45A613B7-C194-4768-8D19-035B58B4B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460625"/>
          <a:ext cx="1117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3" imgW="1117440" imgH="393480" progId="Equation.3">
                  <p:embed/>
                </p:oleObj>
              </mc:Choice>
              <mc:Fallback>
                <p:oleObj name="公式" r:id="rId3" imgW="1117440" imgH="39348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60625"/>
                        <a:ext cx="1117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" name="Object 2049">
            <a:extLst>
              <a:ext uri="{FF2B5EF4-FFF2-40B4-BE49-F238E27FC236}">
                <a16:creationId xmlns:a16="http://schemas.microsoft.com/office/drawing/2014/main" id="{11D74DE7-87E8-49AC-857F-8C551F2FF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443163"/>
          <a:ext cx="1117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5" imgW="1117440" imgH="393480" progId="Equation.3">
                  <p:embed/>
                </p:oleObj>
              </mc:Choice>
              <mc:Fallback>
                <p:oleObj name="公式" r:id="rId5" imgW="1117440" imgH="39348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43163"/>
                        <a:ext cx="1117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" name="Object 2050">
            <a:extLst>
              <a:ext uri="{FF2B5EF4-FFF2-40B4-BE49-F238E27FC236}">
                <a16:creationId xmlns:a16="http://schemas.microsoft.com/office/drawing/2014/main" id="{A6921A81-FE11-4A2A-A017-EB57FB133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2911475"/>
          <a:ext cx="285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7" imgW="2857320" imgH="457200" progId="Equation.3">
                  <p:embed/>
                </p:oleObj>
              </mc:Choice>
              <mc:Fallback>
                <p:oleObj name="公式" r:id="rId7" imgW="2857320" imgH="4572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911475"/>
                        <a:ext cx="285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>
            <a:extLst>
              <a:ext uri="{FF2B5EF4-FFF2-40B4-BE49-F238E27FC236}">
                <a16:creationId xmlns:a16="http://schemas.microsoft.com/office/drawing/2014/main" id="{910C65D7-0988-4280-B7DF-996E6412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2870200"/>
            <a:ext cx="151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有限集</a:t>
            </a:r>
            <a:endParaRPr kumimoji="0" lang="zh-CN" altLang="en-US" sz="24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395" name="Object 2051">
            <a:extLst>
              <a:ext uri="{FF2B5EF4-FFF2-40B4-BE49-F238E27FC236}">
                <a16:creationId xmlns:a16="http://schemas.microsoft.com/office/drawing/2014/main" id="{CBF4BFCF-BA13-45DA-A36C-9B60B4C92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850" y="3502025"/>
          <a:ext cx="400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9" imgW="4000320" imgH="495000" progId="Equation.3">
                  <p:embed/>
                </p:oleObj>
              </mc:Choice>
              <mc:Fallback>
                <p:oleObj name="公式" r:id="rId9" imgW="4000320" imgH="4950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502025"/>
                        <a:ext cx="4000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>
            <a:extLst>
              <a:ext uri="{FF2B5EF4-FFF2-40B4-BE49-F238E27FC236}">
                <a16:creationId xmlns:a16="http://schemas.microsoft.com/office/drawing/2014/main" id="{BBE92C5F-8D34-4697-A722-7794A4B2C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528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无限集</a:t>
            </a:r>
            <a:endParaRPr kumimoji="0" lang="zh-CN" altLang="en-US" sz="24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396" name="Object 2052">
            <a:extLst>
              <a:ext uri="{FF2B5EF4-FFF2-40B4-BE49-F238E27FC236}">
                <a16:creationId xmlns:a16="http://schemas.microsoft.com/office/drawing/2014/main" id="{BD8339A8-C2FB-4E57-8CE9-30945B433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67188"/>
          <a:ext cx="60975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11" imgW="6095880" imgH="444240" progId="Equation.3">
                  <p:embed/>
                </p:oleObj>
              </mc:Choice>
              <mc:Fallback>
                <p:oleObj name="公式" r:id="rId11" imgW="6095880" imgH="44424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67188"/>
                        <a:ext cx="60975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2053">
            <a:extLst>
              <a:ext uri="{FF2B5EF4-FFF2-40B4-BE49-F238E27FC236}">
                <a16:creationId xmlns:a16="http://schemas.microsoft.com/office/drawing/2014/main" id="{76D05D82-8DD2-4FA5-B4A1-825109EB0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71805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13" imgW="1981080" imgH="457200" progId="Equation.3">
                  <p:embed/>
                </p:oleObj>
              </mc:Choice>
              <mc:Fallback>
                <p:oleObj name="公式" r:id="rId13" imgW="1981080" imgH="4572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18050"/>
                        <a:ext cx="198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>
            <a:extLst>
              <a:ext uri="{FF2B5EF4-FFF2-40B4-BE49-F238E27FC236}">
                <a16:creationId xmlns:a16="http://schemas.microsoft.com/office/drawing/2014/main" id="{6EBFAD72-CA24-4F72-9081-0D3D6D6D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数集分类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CFF24ED1-9E31-483F-973A-7C2A9B683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N----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自然数集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BFDD0FB2-4EBF-4612-B589-E2541E4D9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34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Z----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整数集</a:t>
            </a:r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372B3C9A-FFEA-427B-99C7-4869257B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6019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Q----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有理数集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0B4CCCD3-303F-48A7-9673-44E5472A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43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R----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实数集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utoUpdateAnimBg="0"/>
      <p:bldP spid="9225" grpId="0" autoUpdateAnimBg="0"/>
      <p:bldP spid="9227" grpId="0" autoUpdateAnimBg="0"/>
      <p:bldP spid="9230" grpId="0" autoUpdateAnimBg="0"/>
      <p:bldP spid="9231" grpId="0" autoUpdateAnimBg="0"/>
      <p:bldP spid="9232" grpId="0" autoUpdateAnimBg="0"/>
      <p:bldP spid="9233" grpId="0" autoUpdateAnimBg="0"/>
      <p:bldP spid="92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AF64E684-90D6-4E1F-82C0-609317E10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81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数集间的关系</a:t>
            </a: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11FCE746-609B-43BE-9911-1D2272A36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92125"/>
          <a:ext cx="3886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3" imgW="3886200" imgH="406080" progId="Equation.3">
                  <p:embed/>
                </p:oleObj>
              </mc:Choice>
              <mc:Fallback>
                <p:oleObj name="公式" r:id="rId3" imgW="38862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2125"/>
                        <a:ext cx="3886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BEC98215-01DE-4724-8BE9-714A14171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1112838"/>
          <a:ext cx="63388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5" imgW="6337080" imgH="444240" progId="Equation.3">
                  <p:embed/>
                </p:oleObj>
              </mc:Choice>
              <mc:Fallback>
                <p:oleObj name="公式" r:id="rId5" imgW="6337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112838"/>
                        <a:ext cx="63388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703BE59D-676E-4173-8C42-B69AB5070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6150" y="1114425"/>
          <a:ext cx="1257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公式" r:id="rId7" imgW="1257120" imgH="406080" progId="Equation.3">
                  <p:embed/>
                </p:oleObj>
              </mc:Choice>
              <mc:Fallback>
                <p:oleObj name="公式" r:id="rId7" imgW="125712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1114425"/>
                        <a:ext cx="1257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02C54A87-C89E-4491-B2C1-9605E9669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367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例如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E01F359E-58C4-422B-96CB-CF4639E16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1830388"/>
          <a:ext cx="1536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9" imgW="1536480" imgH="406080" progId="Equation.3">
                  <p:embed/>
                </p:oleObj>
              </mc:Choice>
              <mc:Fallback>
                <p:oleObj name="公式" r:id="rId9" imgW="15364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830388"/>
                        <a:ext cx="1536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17909735-8E3D-4225-B386-451B44949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325688"/>
          <a:ext cx="37592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11" imgW="3759120" imgH="583920" progId="Equation.3">
                  <p:embed/>
                </p:oleObj>
              </mc:Choice>
              <mc:Fallback>
                <p:oleObj name="公式" r:id="rId11" imgW="375912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25688"/>
                        <a:ext cx="37592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6890052B-764F-4BA1-AE31-DEF667971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3495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13" imgW="1523880" imgH="457200" progId="Equation.3">
                  <p:embed/>
                </p:oleObj>
              </mc:Choice>
              <mc:Fallback>
                <p:oleObj name="公式" r:id="rId13" imgW="1523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495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>
            <a:extLst>
              <a:ext uri="{FF2B5EF4-FFF2-40B4-BE49-F238E27FC236}">
                <a16:creationId xmlns:a16="http://schemas.microsoft.com/office/drawing/2014/main" id="{6A5A2908-6455-42BF-8483-AE8B6EE2F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0513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不含任何元素的集合称为</a:t>
            </a:r>
            <a:r>
              <a:rPr kumimoji="0" lang="zh-CN" altLang="en-US" u="sng">
                <a:solidFill>
                  <a:srgbClr val="0000FF"/>
                </a:solidFill>
                <a:ea typeface="宋体" panose="02010600030101010101" pitchFamily="2" charset="-122"/>
              </a:rPr>
              <a:t>空集</a:t>
            </a:r>
            <a:r>
              <a:rPr kumimoji="0" lang="en-US" altLang="zh-CN" u="sng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kumimoji="0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6E880BC5-A025-4C0B-8A48-1EF7B55D0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3087688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15" imgW="1460160" imgH="457200" progId="Equation.3">
                  <p:embed/>
                </p:oleObj>
              </mc:Choice>
              <mc:Fallback>
                <p:oleObj name="公式" r:id="rId15" imgW="14601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087688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>
            <a:extLst>
              <a:ext uri="{FF2B5EF4-FFF2-40B4-BE49-F238E27FC236}">
                <a16:creationId xmlns:a16="http://schemas.microsoft.com/office/drawing/2014/main" id="{A020F1F9-889F-4320-B5C8-BA30FBF49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385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例如</a:t>
            </a:r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35C5D684-7D3E-4993-9213-A8D843BA7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603625"/>
          <a:ext cx="317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17" imgW="3174840" imgH="583920" progId="Equation.3">
                  <p:embed/>
                </p:oleObj>
              </mc:Choice>
              <mc:Fallback>
                <p:oleObj name="公式" r:id="rId17" imgW="317484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03625"/>
                        <a:ext cx="317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CF9C02F2-A9FA-4DDC-B062-9F453313B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733800"/>
          <a:ext cx="7731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19" imgW="774360" imgH="406080" progId="Equation.3">
                  <p:embed/>
                </p:oleObj>
              </mc:Choice>
              <mc:Fallback>
                <p:oleObj name="公式" r:id="rId19" imgW="7743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3800"/>
                        <a:ext cx="7731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 descr="轮廓式菱形">
            <a:extLst>
              <a:ext uri="{FF2B5EF4-FFF2-40B4-BE49-F238E27FC236}">
                <a16:creationId xmlns:a16="http://schemas.microsoft.com/office/drawing/2014/main" id="{C8321D92-F33E-4659-B5B8-47B009C3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</a:rPr>
              <a:t>规定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EFE717A0-EE74-42E2-921A-3B0502A9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672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空集为任何集合的子集</a:t>
            </a:r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D7DB93D7-F70B-4451-8E51-4DB64EA8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2.</a:t>
            </a:r>
            <a:r>
              <a:rPr kumimoji="0"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区间</a:t>
            </a:r>
            <a:r>
              <a:rPr kumimoji="0"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: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51778CDC-4E1D-417E-9E6B-A893B309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73688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是指介于某两个实数之间的全体实数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这两个实数叫做区间的端点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6" grpId="0" autoUpdateAnimBg="0"/>
      <p:bldP spid="10250" grpId="0" autoUpdateAnimBg="0"/>
      <p:bldP spid="10252" grpId="0" autoUpdateAnimBg="0"/>
      <p:bldP spid="10255" grpId="0" autoUpdateAnimBg="0"/>
      <p:bldP spid="10256" grpId="0" autoUpdateAnimBg="0"/>
      <p:bldP spid="10257" grpId="0" autoUpdateAnimBg="0"/>
      <p:bldP spid="1025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2" name="Line 28">
            <a:extLst>
              <a:ext uri="{FF2B5EF4-FFF2-40B4-BE49-F238E27FC236}">
                <a16:creationId xmlns:a16="http://schemas.microsoft.com/office/drawing/2014/main" id="{97C59BAF-54B2-47E6-AE15-21ECEE838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429000"/>
            <a:ext cx="495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53512678-83F4-4501-A092-C504AA579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7200"/>
          <a:ext cx="2971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3" imgW="2971800" imgH="444240" progId="Equation.3">
                  <p:embed/>
                </p:oleObj>
              </mc:Choice>
              <mc:Fallback>
                <p:oleObj name="公式" r:id="rId3" imgW="29718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"/>
                        <a:ext cx="2971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DF748A25-9AE9-4104-8D55-BFCA23CDB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066800"/>
          <a:ext cx="2019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5" imgW="2019240" imgH="482400" progId="Equation.3">
                  <p:embed/>
                </p:oleObj>
              </mc:Choice>
              <mc:Fallback>
                <p:oleObj name="公式" r:id="rId5" imgW="20192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2019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F14C0711-844D-4536-94FC-2E4F431FE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0318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称为开区间</a:t>
            </a:r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DA57E667-D0FC-4AA9-BA86-7B02479C2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06680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7" imgW="1676160" imgH="457200" progId="Equation.3">
                  <p:embed/>
                </p:oleObj>
              </mc:Choice>
              <mc:Fallback>
                <p:oleObj name="公式" r:id="rId7" imgW="1676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66800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Line 6">
            <a:extLst>
              <a:ext uri="{FF2B5EF4-FFF2-40B4-BE49-F238E27FC236}">
                <a16:creationId xmlns:a16="http://schemas.microsoft.com/office/drawing/2014/main" id="{9B4260CC-4401-40C8-9C7F-94E404C8F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044700"/>
            <a:ext cx="495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9F44C8E2-AABA-476D-A381-D66555E42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950" y="1981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E4C1A81F-34E6-40B1-BA88-70832BD6C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21336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公式" r:id="rId9" imgW="228600" imgH="253800" progId="Equation.3">
                  <p:embed/>
                </p:oleObj>
              </mc:Choice>
              <mc:Fallback>
                <p:oleObj name="公式" r:id="rId9" imgW="2286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133600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C99D8EBF-C53F-4A50-9C83-C6BE9EBEE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9488" y="2133600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公式" r:id="rId11" imgW="266400" imgH="253800" progId="Equation.3">
                  <p:embed/>
                </p:oleObj>
              </mc:Choice>
              <mc:Fallback>
                <p:oleObj name="公式" r:id="rId11" imgW="2664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2133600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31B27E92-12F9-4198-B240-7CFFE67D7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0788" y="213360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公式" r:id="rId13" imgW="241200" imgH="253800" progId="Equation.3">
                  <p:embed/>
                </p:oleObj>
              </mc:Choice>
              <mc:Fallback>
                <p:oleObj name="公式" r:id="rId13" imgW="24120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133600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FA117657-DB6A-4408-B97F-F049BAFB6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5350" y="20955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公式" r:id="rId15" imgW="228600" imgH="330120" progId="Equation.3">
                  <p:embed/>
                </p:oleObj>
              </mc:Choice>
              <mc:Fallback>
                <p:oleObj name="公式" r:id="rId15" imgW="22860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09550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>
            <a:extLst>
              <a:ext uri="{FF2B5EF4-FFF2-40B4-BE49-F238E27FC236}">
                <a16:creationId xmlns:a16="http://schemas.microsoft.com/office/drawing/2014/main" id="{A0123756-3133-48AA-B151-18D6E81FA8D3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752600"/>
            <a:ext cx="2286000" cy="304800"/>
            <a:chOff x="2064" y="2208"/>
            <a:chExt cx="1440" cy="192"/>
          </a:xfrm>
        </p:grpSpPr>
        <p:sp>
          <p:nvSpPr>
            <p:cNvPr id="3113" name="Line 15">
              <a:extLst>
                <a:ext uri="{FF2B5EF4-FFF2-40B4-BE49-F238E27FC236}">
                  <a16:creationId xmlns:a16="http://schemas.microsoft.com/office/drawing/2014/main" id="{E60CBE35-D83F-48A5-AA24-1C5B70EA6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Line 16">
              <a:extLst>
                <a:ext uri="{FF2B5EF4-FFF2-40B4-BE49-F238E27FC236}">
                  <a16:creationId xmlns:a16="http://schemas.microsoft.com/office/drawing/2014/main" id="{DC777B01-4D4A-4264-A3B9-72DC95F45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5" name="Line 17">
              <a:extLst>
                <a:ext uri="{FF2B5EF4-FFF2-40B4-BE49-F238E27FC236}">
                  <a16:creationId xmlns:a16="http://schemas.microsoft.com/office/drawing/2014/main" id="{5C641DD0-C628-4571-9B02-476806D24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2" name="Line 18">
            <a:extLst>
              <a:ext uri="{FF2B5EF4-FFF2-40B4-BE49-F238E27FC236}">
                <a16:creationId xmlns:a16="http://schemas.microsoft.com/office/drawing/2014/main" id="{0A1B835B-7EC0-42DE-90B8-8D37C4EB4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44700"/>
            <a:ext cx="2286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514F4C36-E936-4365-8F33-0FBBEBA1A9D1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2012950"/>
            <a:ext cx="2362200" cy="76200"/>
            <a:chOff x="2124" y="2468"/>
            <a:chExt cx="1488" cy="48"/>
          </a:xfrm>
        </p:grpSpPr>
        <p:sp>
          <p:nvSpPr>
            <p:cNvPr id="3111" name="Oval 12">
              <a:extLst>
                <a:ext uri="{FF2B5EF4-FFF2-40B4-BE49-F238E27FC236}">
                  <a16:creationId xmlns:a16="http://schemas.microsoft.com/office/drawing/2014/main" id="{1182FA9B-1DC5-4E50-A674-8050A1B3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468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2" name="Oval 13">
              <a:extLst>
                <a:ext uri="{FF2B5EF4-FFF2-40B4-BE49-F238E27FC236}">
                  <a16:creationId xmlns:a16="http://schemas.microsoft.com/office/drawing/2014/main" id="{235190D8-FBA8-4378-A987-EED398AE0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468"/>
              <a:ext cx="48" cy="4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580DCFCE-4278-4A27-9DC0-34AD0B9DC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514600"/>
          <a:ext cx="2019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17" imgW="2019240" imgH="482400" progId="Equation.3">
                  <p:embed/>
                </p:oleObj>
              </mc:Choice>
              <mc:Fallback>
                <p:oleObj name="公式" r:id="rId17" imgW="2019240" imgH="48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2019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>
            <a:extLst>
              <a:ext uri="{FF2B5EF4-FFF2-40B4-BE49-F238E27FC236}">
                <a16:creationId xmlns:a16="http://schemas.microsoft.com/office/drawing/2014/main" id="{A486C5FC-0FDB-4F85-A6D0-B4D0D46B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38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称为闭区间</a:t>
            </a:r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1288" name="Object 24">
            <a:extLst>
              <a:ext uri="{FF2B5EF4-FFF2-40B4-BE49-F238E27FC236}">
                <a16:creationId xmlns:a16="http://schemas.microsoft.com/office/drawing/2014/main" id="{4FF3C4A7-BDDC-4248-AEA1-808929B52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438400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19" imgW="1625400" imgH="457200" progId="Equation.3">
                  <p:embed/>
                </p:oleObj>
              </mc:Choice>
              <mc:Fallback>
                <p:oleObj name="公式" r:id="rId19" imgW="16254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38400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Line 26">
            <a:extLst>
              <a:ext uri="{FF2B5EF4-FFF2-40B4-BE49-F238E27FC236}">
                <a16:creationId xmlns:a16="http://schemas.microsoft.com/office/drawing/2014/main" id="{553D7EC0-3CB4-4F17-85C1-19D327E30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2286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CAC13A96-DDAB-4B94-ACFA-8EED6B318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352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94" name="Object 30">
            <a:extLst>
              <a:ext uri="{FF2B5EF4-FFF2-40B4-BE49-F238E27FC236}">
                <a16:creationId xmlns:a16="http://schemas.microsoft.com/office/drawing/2014/main" id="{C6E74243-B451-4973-8C0A-5498D003A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052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21" imgW="228600" imgH="253800" progId="Equation.3">
                  <p:embed/>
                </p:oleObj>
              </mc:Choice>
              <mc:Fallback>
                <p:oleObj name="公式" r:id="rId21" imgW="228600" imgH="253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extLst>
              <a:ext uri="{FF2B5EF4-FFF2-40B4-BE49-F238E27FC236}">
                <a16:creationId xmlns:a16="http://schemas.microsoft.com/office/drawing/2014/main" id="{20199042-BA8D-4C8C-95C4-1BFDEDAE2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8538" y="3505200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22" imgW="266400" imgH="253800" progId="Equation.3">
                  <p:embed/>
                </p:oleObj>
              </mc:Choice>
              <mc:Fallback>
                <p:oleObj name="公式" r:id="rId22" imgW="266400" imgH="253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3505200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2">
            <a:extLst>
              <a:ext uri="{FF2B5EF4-FFF2-40B4-BE49-F238E27FC236}">
                <a16:creationId xmlns:a16="http://schemas.microsoft.com/office/drawing/2014/main" id="{68DD3A29-1C54-4763-AA34-D05BC160D49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124200"/>
            <a:ext cx="2286000" cy="304800"/>
            <a:chOff x="2064" y="2208"/>
            <a:chExt cx="1440" cy="192"/>
          </a:xfrm>
        </p:grpSpPr>
        <p:sp>
          <p:nvSpPr>
            <p:cNvPr id="3108" name="Line 33">
              <a:extLst>
                <a:ext uri="{FF2B5EF4-FFF2-40B4-BE49-F238E27FC236}">
                  <a16:creationId xmlns:a16="http://schemas.microsoft.com/office/drawing/2014/main" id="{B96DD479-9F71-4921-894F-20EA155C5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9" name="Line 34">
              <a:extLst>
                <a:ext uri="{FF2B5EF4-FFF2-40B4-BE49-F238E27FC236}">
                  <a16:creationId xmlns:a16="http://schemas.microsoft.com/office/drawing/2014/main" id="{A3A44A33-A012-4534-8083-B5D969D10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0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0" name="Line 35">
              <a:extLst>
                <a:ext uri="{FF2B5EF4-FFF2-40B4-BE49-F238E27FC236}">
                  <a16:creationId xmlns:a16="http://schemas.microsoft.com/office/drawing/2014/main" id="{4548CBF5-984E-4A07-BEFD-6B8A50D1B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300" name="Object 36">
            <a:extLst>
              <a:ext uri="{FF2B5EF4-FFF2-40B4-BE49-F238E27FC236}">
                <a16:creationId xmlns:a16="http://schemas.microsoft.com/office/drawing/2014/main" id="{4897B849-C007-41ED-9613-2DB92F74B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350520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23" imgW="241200" imgH="253800" progId="Equation.3">
                  <p:embed/>
                </p:oleObj>
              </mc:Choice>
              <mc:Fallback>
                <p:oleObj name="公式" r:id="rId23" imgW="241200" imgH="253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505200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7">
            <a:extLst>
              <a:ext uri="{FF2B5EF4-FFF2-40B4-BE49-F238E27FC236}">
                <a16:creationId xmlns:a16="http://schemas.microsoft.com/office/drawing/2014/main" id="{7AFC80BD-B901-4ACD-B391-73DBD07AE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4671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24" imgW="228600" imgH="330120" progId="Equation.3">
                  <p:embed/>
                </p:oleObj>
              </mc:Choice>
              <mc:Fallback>
                <p:oleObj name="公式" r:id="rId24" imgW="228600" imgH="3301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46710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2" name="Oval 38">
            <a:extLst>
              <a:ext uri="{FF2B5EF4-FFF2-40B4-BE49-F238E27FC236}">
                <a16:creationId xmlns:a16="http://schemas.microsoft.com/office/drawing/2014/main" id="{69449E7B-BCB0-4632-9631-C4F4E039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3718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3" name="Oval 39">
            <a:extLst>
              <a:ext uri="{FF2B5EF4-FFF2-40B4-BE49-F238E27FC236}">
                <a16:creationId xmlns:a16="http://schemas.microsoft.com/office/drawing/2014/main" id="{D11D1712-7CA4-45FF-911C-160CB557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390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304" name="Object 40">
            <a:extLst>
              <a:ext uri="{FF2B5EF4-FFF2-40B4-BE49-F238E27FC236}">
                <a16:creationId xmlns:a16="http://schemas.microsoft.com/office/drawing/2014/main" id="{9C962079-017B-41D7-89C8-C0D1B3DBF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14800"/>
          <a:ext cx="2019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25" imgW="2019240" imgH="482400" progId="Equation.3">
                  <p:embed/>
                </p:oleObj>
              </mc:Choice>
              <mc:Fallback>
                <p:oleObj name="公式" r:id="rId25" imgW="2019240" imgH="482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2019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Text Box 41">
            <a:extLst>
              <a:ext uri="{FF2B5EF4-FFF2-40B4-BE49-F238E27FC236}">
                <a16:creationId xmlns:a16="http://schemas.microsoft.com/office/drawing/2014/main" id="{1770333C-47BB-4693-888E-A8B4A9C3A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38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称为半开区间</a:t>
            </a:r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1306" name="Object 42">
            <a:extLst>
              <a:ext uri="{FF2B5EF4-FFF2-40B4-BE49-F238E27FC236}">
                <a16:creationId xmlns:a16="http://schemas.microsoft.com/office/drawing/2014/main" id="{37F7B4ED-1FAF-4826-9CA0-1A298F6BC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11480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公式" r:id="rId27" imgW="1650960" imgH="457200" progId="Equation.3">
                  <p:embed/>
                </p:oleObj>
              </mc:Choice>
              <mc:Fallback>
                <p:oleObj name="公式" r:id="rId27" imgW="165096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14800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7" name="Object 43">
            <a:extLst>
              <a:ext uri="{FF2B5EF4-FFF2-40B4-BE49-F238E27FC236}">
                <a16:creationId xmlns:a16="http://schemas.microsoft.com/office/drawing/2014/main" id="{BC642B03-63F7-418A-A323-E48D14C45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00600"/>
          <a:ext cx="2019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公式" r:id="rId29" imgW="2019240" imgH="482400" progId="Equation.3">
                  <p:embed/>
                </p:oleObj>
              </mc:Choice>
              <mc:Fallback>
                <p:oleObj name="公式" r:id="rId29" imgW="2019240" imgH="482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2019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8" name="Text Box 44">
            <a:extLst>
              <a:ext uri="{FF2B5EF4-FFF2-40B4-BE49-F238E27FC236}">
                <a16:creationId xmlns:a16="http://schemas.microsoft.com/office/drawing/2014/main" id="{C8C7259B-763C-4730-9474-A23A05A8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称为半开区间</a:t>
            </a:r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1309" name="Object 45">
            <a:extLst>
              <a:ext uri="{FF2B5EF4-FFF2-40B4-BE49-F238E27FC236}">
                <a16:creationId xmlns:a16="http://schemas.microsoft.com/office/drawing/2014/main" id="{9051F82D-2E25-488D-8B99-3ED48695D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公式" r:id="rId31" imgW="1650960" imgH="457200" progId="Equation.3">
                  <p:embed/>
                </p:oleObj>
              </mc:Choice>
              <mc:Fallback>
                <p:oleObj name="公式" r:id="rId31" imgW="1650960" imgH="457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0" name="Text Box 46">
            <a:extLst>
              <a:ext uri="{FF2B5EF4-FFF2-40B4-BE49-F238E27FC236}">
                <a16:creationId xmlns:a16="http://schemas.microsoft.com/office/drawing/2014/main" id="{E790ADB9-2711-45F1-A35E-9050767AA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有限区间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87" grpId="0" autoUpdateAnimBg="0"/>
      <p:bldP spid="11302" grpId="0" animBg="1"/>
      <p:bldP spid="11303" grpId="0" animBg="1"/>
      <p:bldP spid="11305" grpId="0" autoUpdateAnimBg="0"/>
      <p:bldP spid="11308" grpId="0" autoUpdateAnimBg="0"/>
      <p:bldP spid="113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22" name="Object 34">
            <a:extLst>
              <a:ext uri="{FF2B5EF4-FFF2-40B4-BE49-F238E27FC236}">
                <a16:creationId xmlns:a16="http://schemas.microsoft.com/office/drawing/2014/main" id="{EEF4593A-CDE1-48A2-96AB-2B7BCD13C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04800"/>
          <a:ext cx="2870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公式" r:id="rId3" imgW="2869920" imgH="482400" progId="Equation.3">
                  <p:embed/>
                </p:oleObj>
              </mc:Choice>
              <mc:Fallback>
                <p:oleObj name="公式" r:id="rId3" imgW="2869920" imgH="48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"/>
                        <a:ext cx="2870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3" name="Object 35">
            <a:extLst>
              <a:ext uri="{FF2B5EF4-FFF2-40B4-BE49-F238E27FC236}">
                <a16:creationId xmlns:a16="http://schemas.microsoft.com/office/drawing/2014/main" id="{157F1CBE-EC9F-4C46-9B75-C6A7F9A00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04800"/>
          <a:ext cx="290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5" imgW="2908080" imgH="482400" progId="Equation.3">
                  <p:embed/>
                </p:oleObj>
              </mc:Choice>
              <mc:Fallback>
                <p:oleObj name="公式" r:id="rId5" imgW="2908080" imgH="482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4800"/>
                        <a:ext cx="290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4" name="Text Box 36">
            <a:extLst>
              <a:ext uri="{FF2B5EF4-FFF2-40B4-BE49-F238E27FC236}">
                <a16:creationId xmlns:a16="http://schemas.microsoft.com/office/drawing/2014/main" id="{B03AC399-805A-4764-B32E-1A2663A7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14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无限区间</a:t>
            </a:r>
          </a:p>
        </p:txBody>
      </p:sp>
      <p:sp>
        <p:nvSpPr>
          <p:cNvPr id="12325" name="Line 37">
            <a:extLst>
              <a:ext uri="{FF2B5EF4-FFF2-40B4-BE49-F238E27FC236}">
                <a16:creationId xmlns:a16="http://schemas.microsoft.com/office/drawing/2014/main" id="{D4B0F37E-5F3F-4712-BA72-3BA0D5B3A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905000"/>
            <a:ext cx="495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Line 38">
            <a:extLst>
              <a:ext uri="{FF2B5EF4-FFF2-40B4-BE49-F238E27FC236}">
                <a16:creationId xmlns:a16="http://schemas.microsoft.com/office/drawing/2014/main" id="{3FF2F6D8-361F-455D-81AC-B612072BF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828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27" name="Object 39">
            <a:extLst>
              <a:ext uri="{FF2B5EF4-FFF2-40B4-BE49-F238E27FC236}">
                <a16:creationId xmlns:a16="http://schemas.microsoft.com/office/drawing/2014/main" id="{C4F8D04B-4426-4976-B53E-FC0D46205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9812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7" imgW="228600" imgH="253800" progId="Equation.3">
                  <p:embed/>
                </p:oleObj>
              </mc:Choice>
              <mc:Fallback>
                <p:oleObj name="公式" r:id="rId7" imgW="22860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40">
            <a:extLst>
              <a:ext uri="{FF2B5EF4-FFF2-40B4-BE49-F238E27FC236}">
                <a16:creationId xmlns:a16="http://schemas.microsoft.com/office/drawing/2014/main" id="{6AC6C24C-719F-4D5E-AA9F-F7267CD34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9538" y="1981200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9" imgW="266400" imgH="253800" progId="Equation.3">
                  <p:embed/>
                </p:oleObj>
              </mc:Choice>
              <mc:Fallback>
                <p:oleObj name="公式" r:id="rId9" imgW="266400" imgH="253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1981200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>
            <a:extLst>
              <a:ext uri="{FF2B5EF4-FFF2-40B4-BE49-F238E27FC236}">
                <a16:creationId xmlns:a16="http://schemas.microsoft.com/office/drawing/2014/main" id="{B51C78E0-CCB5-4C13-A7CE-D6948BC4D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0838" y="198120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11" imgW="241200" imgH="253800" progId="Equation.3">
                  <p:embed/>
                </p:oleObj>
              </mc:Choice>
              <mc:Fallback>
                <p:oleObj name="公式" r:id="rId11" imgW="241200" imgH="253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981200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0" name="Oval 42">
            <a:extLst>
              <a:ext uri="{FF2B5EF4-FFF2-40B4-BE49-F238E27FC236}">
                <a16:creationId xmlns:a16="http://schemas.microsoft.com/office/drawing/2014/main" id="{1B39E151-7060-4574-B04A-6F6448DDE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18478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013320CC-EA48-4091-8EC2-E545938AF3C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600200"/>
            <a:ext cx="3657600" cy="304800"/>
            <a:chOff x="1872" y="1008"/>
            <a:chExt cx="2304" cy="192"/>
          </a:xfrm>
        </p:grpSpPr>
        <p:sp>
          <p:nvSpPr>
            <p:cNvPr id="4125" name="Line 44">
              <a:extLst>
                <a:ext uri="{FF2B5EF4-FFF2-40B4-BE49-F238E27FC236}">
                  <a16:creationId xmlns:a16="http://schemas.microsoft.com/office/drawing/2014/main" id="{E164A376-E638-4934-83F4-C53702B8D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45">
              <a:extLst>
                <a:ext uri="{FF2B5EF4-FFF2-40B4-BE49-F238E27FC236}">
                  <a16:creationId xmlns:a16="http://schemas.microsoft.com/office/drawing/2014/main" id="{C2603BE1-39CC-4FB5-A0EA-1A8E36023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00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34" name="Line 46">
            <a:extLst>
              <a:ext uri="{FF2B5EF4-FFF2-40B4-BE49-F238E27FC236}">
                <a16:creationId xmlns:a16="http://schemas.microsoft.com/office/drawing/2014/main" id="{9C8EB8D5-0FF7-4439-B20F-6452EA5BA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905000"/>
            <a:ext cx="3505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8" name="Line 50">
            <a:extLst>
              <a:ext uri="{FF2B5EF4-FFF2-40B4-BE49-F238E27FC236}">
                <a16:creationId xmlns:a16="http://schemas.microsoft.com/office/drawing/2014/main" id="{F83C64A8-451B-4903-8B0F-2020B36FF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84500"/>
            <a:ext cx="495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" name="Line 51">
            <a:extLst>
              <a:ext uri="{FF2B5EF4-FFF2-40B4-BE49-F238E27FC236}">
                <a16:creationId xmlns:a16="http://schemas.microsoft.com/office/drawing/2014/main" id="{C85FD8D6-4B83-472B-AF90-6F46FE360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9083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40" name="Object 52">
            <a:extLst>
              <a:ext uri="{FF2B5EF4-FFF2-40B4-BE49-F238E27FC236}">
                <a16:creationId xmlns:a16="http://schemas.microsoft.com/office/drawing/2014/main" id="{91662BBF-AD4F-4F6D-B8FC-3AF4AE36D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0480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13" imgW="228600" imgH="253800" progId="Equation.3">
                  <p:embed/>
                </p:oleObj>
              </mc:Choice>
              <mc:Fallback>
                <p:oleObj name="公式" r:id="rId13" imgW="228600" imgH="2538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0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1" name="Object 53">
            <a:extLst>
              <a:ext uri="{FF2B5EF4-FFF2-40B4-BE49-F238E27FC236}">
                <a16:creationId xmlns:a16="http://schemas.microsoft.com/office/drawing/2014/main" id="{371B1FB8-BBD7-424C-B52F-189C5AE8C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9538" y="3060700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14" imgW="266400" imgH="253800" progId="Equation.3">
                  <p:embed/>
                </p:oleObj>
              </mc:Choice>
              <mc:Fallback>
                <p:oleObj name="公式" r:id="rId14" imgW="266400" imgH="2538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3060700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2" name="Object 54">
            <a:extLst>
              <a:ext uri="{FF2B5EF4-FFF2-40B4-BE49-F238E27FC236}">
                <a16:creationId xmlns:a16="http://schemas.microsoft.com/office/drawing/2014/main" id="{62DBA47D-2D30-4E6A-908F-41E76F58C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0226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公式" r:id="rId15" imgW="228600" imgH="330120" progId="Equation.3">
                  <p:embed/>
                </p:oleObj>
              </mc:Choice>
              <mc:Fallback>
                <p:oleObj name="公式" r:id="rId15" imgW="228600" imgH="3301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2260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3" name="Oval 55">
            <a:extLst>
              <a:ext uri="{FF2B5EF4-FFF2-40B4-BE49-F238E27FC236}">
                <a16:creationId xmlns:a16="http://schemas.microsoft.com/office/drawing/2014/main" id="{511D5D7C-BF77-4B0E-AEBA-A3E7DF2D9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927350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56">
            <a:extLst>
              <a:ext uri="{FF2B5EF4-FFF2-40B4-BE49-F238E27FC236}">
                <a16:creationId xmlns:a16="http://schemas.microsoft.com/office/drawing/2014/main" id="{CBF9C1A8-4DD0-42AB-9C34-79DD9AF2D6B1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2679700"/>
            <a:ext cx="3581400" cy="304800"/>
            <a:chOff x="1068" y="1688"/>
            <a:chExt cx="2256" cy="192"/>
          </a:xfrm>
        </p:grpSpPr>
        <p:sp>
          <p:nvSpPr>
            <p:cNvPr id="4123" name="Line 57">
              <a:extLst>
                <a:ext uri="{FF2B5EF4-FFF2-40B4-BE49-F238E27FC236}">
                  <a16:creationId xmlns:a16="http://schemas.microsoft.com/office/drawing/2014/main" id="{381D585E-31FA-481A-B7EC-40FF6667E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68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58">
              <a:extLst>
                <a:ext uri="{FF2B5EF4-FFF2-40B4-BE49-F238E27FC236}">
                  <a16:creationId xmlns:a16="http://schemas.microsoft.com/office/drawing/2014/main" id="{08C6C384-AF6C-4075-A7BD-CE640F824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47" name="Line 59">
            <a:extLst>
              <a:ext uri="{FF2B5EF4-FFF2-40B4-BE49-F238E27FC236}">
                <a16:creationId xmlns:a16="http://schemas.microsoft.com/office/drawing/2014/main" id="{6FB46519-8D63-435B-AD95-581BB970E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81325"/>
            <a:ext cx="3581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8" name="Text Box 60">
            <a:extLst>
              <a:ext uri="{FF2B5EF4-FFF2-40B4-BE49-F238E27FC236}">
                <a16:creationId xmlns:a16="http://schemas.microsoft.com/office/drawing/2014/main" id="{2D865D83-BCA6-40F9-863D-20487D6D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9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区间长度的定义</a:t>
            </a:r>
            <a:r>
              <a:rPr kumimoji="0"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:</a:t>
            </a:r>
          </a:p>
        </p:txBody>
      </p:sp>
      <p:sp>
        <p:nvSpPr>
          <p:cNvPr id="12349" name="Text Box 61">
            <a:extLst>
              <a:ext uri="{FF2B5EF4-FFF2-40B4-BE49-F238E27FC236}">
                <a16:creationId xmlns:a16="http://schemas.microsoft.com/office/drawing/2014/main" id="{97C18F3A-50FE-4063-B7F8-3176504C5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41910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两端点间的距离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线段的长度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称为区间的长度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350" name="Text Box 62">
            <a:extLst>
              <a:ext uri="{FF2B5EF4-FFF2-40B4-BE49-F238E27FC236}">
                <a16:creationId xmlns:a16="http://schemas.microsoft.com/office/drawing/2014/main" id="{7CCA4877-6793-4261-A6E5-C13CFE5F2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3.</a:t>
            </a:r>
            <a:r>
              <a:rPr kumimoji="0"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邻域</a:t>
            </a:r>
            <a:r>
              <a:rPr kumimoji="0"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:</a:t>
            </a:r>
          </a:p>
        </p:txBody>
      </p:sp>
      <p:graphicFrame>
        <p:nvGraphicFramePr>
          <p:cNvPr id="12351" name="Object 63">
            <a:extLst>
              <a:ext uri="{FF2B5EF4-FFF2-40B4-BE49-F238E27FC236}">
                <a16:creationId xmlns:a16="http://schemas.microsoft.com/office/drawing/2014/main" id="{1A331540-3F6B-485E-88B0-8A1F73421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02920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公式" r:id="rId17" imgW="4800600" imgH="457200" progId="Equation.3">
                  <p:embed/>
                </p:oleObj>
              </mc:Choice>
              <mc:Fallback>
                <p:oleObj name="公式" r:id="rId17" imgW="4800600" imgH="457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2" name="Object 64">
            <a:extLst>
              <a:ext uri="{FF2B5EF4-FFF2-40B4-BE49-F238E27FC236}">
                <a16:creationId xmlns:a16="http://schemas.microsoft.com/office/drawing/2014/main" id="{39C290BE-2B0A-4224-B073-75C976B12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715000"/>
          <a:ext cx="59197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19" imgW="5918040" imgH="507960" progId="Equation.3">
                  <p:embed/>
                </p:oleObj>
              </mc:Choice>
              <mc:Fallback>
                <p:oleObj name="公式" r:id="rId19" imgW="5918040" imgH="50796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15000"/>
                        <a:ext cx="59197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4" grpId="0" autoUpdateAnimBg="0"/>
      <p:bldP spid="12330" grpId="0" animBg="1"/>
      <p:bldP spid="12343" grpId="0" animBg="1"/>
      <p:bldP spid="12348" grpId="0" autoUpdateAnimBg="0"/>
      <p:bldP spid="12349" grpId="0" autoUpdateAnimBg="0"/>
      <p:bldP spid="123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EFA10300-EDEF-4E57-9404-076D2F454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533400"/>
          <a:ext cx="37163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3" imgW="3085920" imgH="380880" progId="Equation.3">
                  <p:embed/>
                </p:oleObj>
              </mc:Choice>
              <mc:Fallback>
                <p:oleObj name="公式" r:id="rId3" imgW="308592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33400"/>
                        <a:ext cx="37163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AFBB41E2-2DD6-48E5-930E-BECC4A50D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533400"/>
          <a:ext cx="3568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5" imgW="3301920" imgH="431640" progId="Equation.3">
                  <p:embed/>
                </p:oleObj>
              </mc:Choice>
              <mc:Fallback>
                <p:oleObj name="公式" r:id="rId5" imgW="33019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33400"/>
                        <a:ext cx="3568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CFE9505B-874E-40A8-A337-CB5926284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6825" y="1295400"/>
          <a:ext cx="488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公式" r:id="rId7" imgW="4889160" imgH="482400" progId="Equation.3">
                  <p:embed/>
                </p:oleObj>
              </mc:Choice>
              <mc:Fallback>
                <p:oleObj name="公式" r:id="rId7" imgW="48891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295400"/>
                        <a:ext cx="4889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Line 11">
            <a:extLst>
              <a:ext uri="{FF2B5EF4-FFF2-40B4-BE49-F238E27FC236}">
                <a16:creationId xmlns:a16="http://schemas.microsoft.com/office/drawing/2014/main" id="{D295CE84-8E07-4BEC-A0B1-BDD550B34D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0" y="2438400"/>
            <a:ext cx="1588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924A1255-4AE2-468A-A657-C71196961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522538"/>
            <a:ext cx="61991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36" name="Object 24">
            <a:extLst>
              <a:ext uri="{FF2B5EF4-FFF2-40B4-BE49-F238E27FC236}">
                <a16:creationId xmlns:a16="http://schemas.microsoft.com/office/drawing/2014/main" id="{430092C7-7B45-4C50-964C-6C2F94013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9150" y="2643188"/>
          <a:ext cx="273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9" imgW="266400" imgH="253800" progId="Equation.3">
                  <p:embed/>
                </p:oleObj>
              </mc:Choice>
              <mc:Fallback>
                <p:oleObj name="公式" r:id="rId9" imgW="26640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643188"/>
                        <a:ext cx="2730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>
            <a:extLst>
              <a:ext uri="{FF2B5EF4-FFF2-40B4-BE49-F238E27FC236}">
                <a16:creationId xmlns:a16="http://schemas.microsoft.com/office/drawing/2014/main" id="{36893300-5640-4C0E-9049-D45E7B0BE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5263" y="2590800"/>
          <a:ext cx="2476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11" imgW="241200" imgH="253800" progId="Equation.3">
                  <p:embed/>
                </p:oleObj>
              </mc:Choice>
              <mc:Fallback>
                <p:oleObj name="公式" r:id="rId11" imgW="241200" imgH="253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590800"/>
                        <a:ext cx="2476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>
            <a:extLst>
              <a:ext uri="{FF2B5EF4-FFF2-40B4-BE49-F238E27FC236}">
                <a16:creationId xmlns:a16="http://schemas.microsoft.com/office/drawing/2014/main" id="{C73DA30F-28B8-4D25-A945-0A019E837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2552700"/>
          <a:ext cx="8239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13" imgW="799920" imgH="330120" progId="Equation.3">
                  <p:embed/>
                </p:oleObj>
              </mc:Choice>
              <mc:Fallback>
                <p:oleObj name="公式" r:id="rId13" imgW="799920" imgH="3301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552700"/>
                        <a:ext cx="8239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>
            <a:extLst>
              <a:ext uri="{FF2B5EF4-FFF2-40B4-BE49-F238E27FC236}">
                <a16:creationId xmlns:a16="http://schemas.microsoft.com/office/drawing/2014/main" id="{A61FB06B-6EBF-4285-B8D0-7C3560FA1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2425" y="2590800"/>
          <a:ext cx="8350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15" imgW="812520" imgH="330120" progId="Equation.3">
                  <p:embed/>
                </p:oleObj>
              </mc:Choice>
              <mc:Fallback>
                <p:oleObj name="公式" r:id="rId15" imgW="812520" imgH="3301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590800"/>
                        <a:ext cx="8350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Oval 28">
            <a:extLst>
              <a:ext uri="{FF2B5EF4-FFF2-40B4-BE49-F238E27FC236}">
                <a16:creationId xmlns:a16="http://schemas.microsoft.com/office/drawing/2014/main" id="{E5D82DB6-E102-4D61-93B2-6E48FF121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2466975"/>
            <a:ext cx="77787" cy="76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1" name="Oval 29">
            <a:extLst>
              <a:ext uri="{FF2B5EF4-FFF2-40B4-BE49-F238E27FC236}">
                <a16:creationId xmlns:a16="http://schemas.microsoft.com/office/drawing/2014/main" id="{F2E130C7-2600-44D9-B740-AF277B30F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2462213"/>
            <a:ext cx="77787" cy="76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2" name="Arc 30">
            <a:extLst>
              <a:ext uri="{FF2B5EF4-FFF2-40B4-BE49-F238E27FC236}">
                <a16:creationId xmlns:a16="http://schemas.microsoft.com/office/drawing/2014/main" id="{F3CCB78C-2DD1-4212-ABB8-09255896DC5E}"/>
              </a:ext>
            </a:extLst>
          </p:cNvPr>
          <p:cNvSpPr>
            <a:spLocks/>
          </p:cNvSpPr>
          <p:nvPr/>
        </p:nvSpPr>
        <p:spPr bwMode="auto">
          <a:xfrm rot="-2370707">
            <a:off x="4189413" y="2000250"/>
            <a:ext cx="1597025" cy="1208088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  <a:gd name="T9" fmla="*/ 0 w 21590"/>
              <a:gd name="T10" fmla="*/ 0 h 21374"/>
              <a:gd name="T11" fmla="*/ 21590 w 21590"/>
              <a:gd name="T12" fmla="*/ 21374 h 2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43" name="Object 31">
            <a:extLst>
              <a:ext uri="{FF2B5EF4-FFF2-40B4-BE49-F238E27FC236}">
                <a16:creationId xmlns:a16="http://schemas.microsoft.com/office/drawing/2014/main" id="{56849AE6-CB6D-461C-9EDA-44BD8E792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1828800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17" imgW="228600" imgH="330120" progId="Equation.3">
                  <p:embed/>
                </p:oleObj>
              </mc:Choice>
              <mc:Fallback>
                <p:oleObj name="公式" r:id="rId17" imgW="228600" imgH="3301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1828800"/>
                        <a:ext cx="234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Arc 32">
            <a:extLst>
              <a:ext uri="{FF2B5EF4-FFF2-40B4-BE49-F238E27FC236}">
                <a16:creationId xmlns:a16="http://schemas.microsoft.com/office/drawing/2014/main" id="{54FCE500-E879-4150-9BF6-E7CD6F85283C}"/>
              </a:ext>
            </a:extLst>
          </p:cNvPr>
          <p:cNvSpPr>
            <a:spLocks/>
          </p:cNvSpPr>
          <p:nvPr/>
        </p:nvSpPr>
        <p:spPr bwMode="auto">
          <a:xfrm rot="-2370707">
            <a:off x="2328863" y="1982788"/>
            <a:ext cx="1644650" cy="1168400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  <a:gd name="T9" fmla="*/ 0 w 21590"/>
              <a:gd name="T10" fmla="*/ 0 h 21374"/>
              <a:gd name="T11" fmla="*/ 21590 w 21590"/>
              <a:gd name="T12" fmla="*/ 21374 h 2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45" name="Object 33">
            <a:extLst>
              <a:ext uri="{FF2B5EF4-FFF2-40B4-BE49-F238E27FC236}">
                <a16:creationId xmlns:a16="http://schemas.microsoft.com/office/drawing/2014/main" id="{A4ECF4F2-15E0-4767-8A31-3132242D8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1828800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19" imgW="228600" imgH="330120" progId="Equation.3">
                  <p:embed/>
                </p:oleObj>
              </mc:Choice>
              <mc:Fallback>
                <p:oleObj name="公式" r:id="rId19" imgW="228600" imgH="3301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828800"/>
                        <a:ext cx="234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Line 34">
            <a:extLst>
              <a:ext uri="{FF2B5EF4-FFF2-40B4-BE49-F238E27FC236}">
                <a16:creationId xmlns:a16="http://schemas.microsoft.com/office/drawing/2014/main" id="{101DC753-BFF2-41DF-848B-5E4D84B83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2514600"/>
            <a:ext cx="3581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47" name="Object 35">
            <a:extLst>
              <a:ext uri="{FF2B5EF4-FFF2-40B4-BE49-F238E27FC236}">
                <a16:creationId xmlns:a16="http://schemas.microsoft.com/office/drawing/2014/main" id="{E3A861A6-7B71-4E7C-B2C1-D662D0A88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3276600"/>
          <a:ext cx="3187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21" imgW="3187440" imgH="444240" progId="Equation.3">
                  <p:embed/>
                </p:oleObj>
              </mc:Choice>
              <mc:Fallback>
                <p:oleObj name="公式" r:id="rId21" imgW="318744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276600"/>
                        <a:ext cx="3187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6">
            <a:extLst>
              <a:ext uri="{FF2B5EF4-FFF2-40B4-BE49-F238E27FC236}">
                <a16:creationId xmlns:a16="http://schemas.microsoft.com/office/drawing/2014/main" id="{083A2434-8E13-46CE-B6E7-F81047D15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924175"/>
          <a:ext cx="2232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23" imgW="761760" imgH="317160" progId="Equation.3">
                  <p:embed/>
                </p:oleObj>
              </mc:Choice>
              <mc:Fallback>
                <p:oleObj name="公式" r:id="rId23" imgW="761760" imgH="3171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24175"/>
                        <a:ext cx="22320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>
            <a:extLst>
              <a:ext uri="{FF2B5EF4-FFF2-40B4-BE49-F238E27FC236}">
                <a16:creationId xmlns:a16="http://schemas.microsoft.com/office/drawing/2014/main" id="{67FC4F31-D0B1-4564-93BA-21A92FCA7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365625"/>
          <a:ext cx="52578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公式" r:id="rId25" imgW="1663560" imgH="342720" progId="Equation.3">
                  <p:embed/>
                </p:oleObj>
              </mc:Choice>
              <mc:Fallback>
                <p:oleObj name="公式" r:id="rId25" imgW="1663560" imgH="3427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52578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  <p:bldP spid="133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4337">
            <a:extLst>
              <a:ext uri="{FF2B5EF4-FFF2-40B4-BE49-F238E27FC236}">
                <a16:creationId xmlns:a16="http://schemas.microsoft.com/office/drawing/2014/main" id="{CB738BE9-778B-41D6-B1CB-2D8BED0F1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教学形式以及考核方式</a:t>
            </a:r>
          </a:p>
        </p:txBody>
      </p:sp>
      <p:sp>
        <p:nvSpPr>
          <p:cNvPr id="14339" name="内容占位符 14338">
            <a:extLst>
              <a:ext uri="{FF2B5EF4-FFF2-40B4-BE49-F238E27FC236}">
                <a16:creationId xmlns:a16="http://schemas.microsoft.com/office/drawing/2014/main" id="{87DF64A1-A0F0-4A17-86EF-5B5266445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196975"/>
            <a:ext cx="8229600" cy="51990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教学形式</a:t>
            </a:r>
          </a:p>
          <a:p>
            <a:pPr lvl="1" eaLnBrk="1" hangingPunct="1"/>
            <a:r>
              <a:rPr lang="zh-CN" altLang="en-US" sz="2800">
                <a:ea typeface="宋体" panose="02010600030101010101" pitchFamily="2" charset="-122"/>
              </a:rPr>
              <a:t>教师讲授为主、学生自学讨论为辅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考核方式</a:t>
            </a:r>
          </a:p>
          <a:p>
            <a:pPr lvl="1" eaLnBrk="1" hangingPunct="1"/>
            <a:r>
              <a:rPr lang="zh-CN" altLang="en-US" sz="2800">
                <a:ea typeface="宋体" panose="02010600030101010101" pitchFamily="2" charset="-122"/>
              </a:rPr>
              <a:t>考试</a:t>
            </a:r>
          </a:p>
          <a:p>
            <a:pPr lvl="2" eaLnBrk="1" hangingPunct="1"/>
            <a:r>
              <a:rPr lang="zh-CN" altLang="en-US" sz="2800">
                <a:ea typeface="宋体" panose="02010600030101010101" pitchFamily="2" charset="-122"/>
              </a:rPr>
              <a:t>平时（30%）</a:t>
            </a:r>
          </a:p>
          <a:p>
            <a:pPr lvl="3" eaLnBrk="1" hangingPunct="1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学分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分，学时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 eaLnBrk="1" hangingPunct="1"/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800">
                <a:ea typeface="宋体" panose="02010600030101010101" pitchFamily="2" charset="-122"/>
              </a:rPr>
              <a:t>期末（70%）</a:t>
            </a:r>
          </a:p>
          <a:p>
            <a:pPr lvl="3" eaLnBrk="1" hangingPunct="1"/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全校统考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>
            <a:extLst>
              <a:ext uri="{FF2B5EF4-FFF2-40B4-BE49-F238E27FC236}">
                <a16:creationId xmlns:a16="http://schemas.microsoft.com/office/drawing/2014/main" id="{86983673-0442-4F0C-9BA3-1F041DCE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238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3" name="Text Box 250">
            <a:extLst>
              <a:ext uri="{FF2B5EF4-FFF2-40B4-BE49-F238E27FC236}">
                <a16:creationId xmlns:a16="http://schemas.microsoft.com/office/drawing/2014/main" id="{D01A9B70-D153-4508-ABC4-124800F30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76250"/>
            <a:ext cx="3040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</a:rPr>
              <a:t>希腊字母读音表</a:t>
            </a:r>
          </a:p>
        </p:txBody>
      </p:sp>
      <p:sp>
        <p:nvSpPr>
          <p:cNvPr id="51204" name="Text Box 251">
            <a:extLst>
              <a:ext uri="{FF2B5EF4-FFF2-40B4-BE49-F238E27FC236}">
                <a16:creationId xmlns:a16="http://schemas.microsoft.com/office/drawing/2014/main" id="{D892EF6F-D10B-46B6-ACFC-31E0F0A0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454150"/>
            <a:ext cx="7069137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      Α      α    alpha       a:lf         </a:t>
            </a:r>
            <a:r>
              <a:rPr lang="zh-CN" altLang="en-US"/>
              <a:t>阿尔法</a:t>
            </a:r>
          </a:p>
          <a:p>
            <a:pPr eaLnBrk="1" hangingPunct="1"/>
            <a:r>
              <a:rPr lang="en-US" altLang="zh-CN"/>
              <a:t>2      Β      β    beta        bet          </a:t>
            </a:r>
            <a:r>
              <a:rPr lang="zh-CN" altLang="en-US"/>
              <a:t>贝塔</a:t>
            </a:r>
          </a:p>
          <a:p>
            <a:pPr eaLnBrk="1" hangingPunct="1"/>
            <a:r>
              <a:rPr lang="en-US" altLang="zh-CN"/>
              <a:t>3      Γ      γ    gamma       ga:m         </a:t>
            </a:r>
            <a:r>
              <a:rPr lang="zh-CN" altLang="en-US"/>
              <a:t>伽马</a:t>
            </a:r>
          </a:p>
          <a:p>
            <a:pPr eaLnBrk="1" hangingPunct="1"/>
            <a:r>
              <a:rPr lang="en-US" altLang="zh-CN"/>
              <a:t>4      Δ      δ    delta       delt         </a:t>
            </a:r>
            <a:r>
              <a:rPr lang="zh-CN" altLang="en-US"/>
              <a:t>德尔塔</a:t>
            </a:r>
          </a:p>
          <a:p>
            <a:pPr eaLnBrk="1" hangingPunct="1"/>
            <a:r>
              <a:rPr lang="en-US" altLang="zh-CN"/>
              <a:t>5      Ε      ε    epsilon     ep`silon     </a:t>
            </a:r>
            <a:r>
              <a:rPr lang="zh-CN" altLang="en-US"/>
              <a:t>伊普西龙</a:t>
            </a:r>
          </a:p>
          <a:p>
            <a:pPr eaLnBrk="1" hangingPunct="1"/>
            <a:r>
              <a:rPr lang="en-US" altLang="zh-CN"/>
              <a:t>6      Ζ      ζ    zeta        zat          </a:t>
            </a:r>
            <a:r>
              <a:rPr lang="zh-CN" altLang="en-US"/>
              <a:t>截塔</a:t>
            </a:r>
          </a:p>
          <a:p>
            <a:pPr eaLnBrk="1" hangingPunct="1"/>
            <a:r>
              <a:rPr lang="en-US" altLang="zh-CN"/>
              <a:t>7      Η      η    eta         eit          </a:t>
            </a:r>
            <a:r>
              <a:rPr lang="zh-CN" altLang="en-US"/>
              <a:t>艾塔</a:t>
            </a:r>
          </a:p>
          <a:p>
            <a:pPr eaLnBrk="1" hangingPunct="1"/>
            <a:r>
              <a:rPr lang="en-US" altLang="zh-CN"/>
              <a:t>8      Θ      θ    theta        θit         </a:t>
            </a:r>
            <a:r>
              <a:rPr lang="zh-CN" altLang="en-US"/>
              <a:t>西塔</a:t>
            </a:r>
          </a:p>
          <a:p>
            <a:pPr eaLnBrk="1" hangingPunct="1"/>
            <a:r>
              <a:rPr lang="en-US" altLang="zh-CN"/>
              <a:t>9       Ι      ι    iota         aiot         </a:t>
            </a:r>
            <a:r>
              <a:rPr lang="zh-CN" altLang="en-US"/>
              <a:t>约塔</a:t>
            </a:r>
          </a:p>
          <a:p>
            <a:pPr eaLnBrk="1" hangingPunct="1"/>
            <a:r>
              <a:rPr lang="en-US" altLang="zh-CN"/>
              <a:t>10     Κ      κ    kappa       kap          </a:t>
            </a:r>
            <a:r>
              <a:rPr lang="zh-CN" altLang="en-US"/>
              <a:t>卡帕</a:t>
            </a:r>
          </a:p>
          <a:p>
            <a:pPr eaLnBrk="1" hangingPunct="1"/>
            <a:r>
              <a:rPr lang="en-US" altLang="zh-CN"/>
              <a:t>11     ∧      λ    lambda      lambd        </a:t>
            </a:r>
            <a:r>
              <a:rPr lang="zh-CN" altLang="en-US"/>
              <a:t>兰布达</a:t>
            </a:r>
          </a:p>
          <a:p>
            <a:pPr eaLnBrk="1" hangingPunct="1"/>
            <a:r>
              <a:rPr lang="en-US" altLang="zh-CN"/>
              <a:t>12     Μ      μ    mu          mju          </a:t>
            </a:r>
            <a:r>
              <a:rPr lang="zh-CN" altLang="en-US"/>
              <a:t>缪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>
            <a:extLst>
              <a:ext uri="{FF2B5EF4-FFF2-40B4-BE49-F238E27FC236}">
                <a16:creationId xmlns:a16="http://schemas.microsoft.com/office/drawing/2014/main" id="{6EF48D58-A1CD-4C1A-9F53-5223614A4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90550"/>
            <a:ext cx="7593012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13     Ν      ν    nu          nju          </a:t>
            </a:r>
            <a:r>
              <a:rPr lang="zh-CN" altLang="en-US"/>
              <a:t>纽</a:t>
            </a:r>
          </a:p>
          <a:p>
            <a:pPr eaLnBrk="1" hangingPunct="1"/>
            <a:r>
              <a:rPr lang="en-US" altLang="zh-CN"/>
              <a:t>14     Ξ      ξ    xi          ksi          </a:t>
            </a:r>
            <a:r>
              <a:rPr lang="zh-CN" altLang="en-US"/>
              <a:t>克西</a:t>
            </a:r>
          </a:p>
          <a:p>
            <a:pPr eaLnBrk="1" hangingPunct="1"/>
            <a:r>
              <a:rPr lang="en-US" altLang="zh-CN"/>
              <a:t>15     Ο      ο    omicron     omik`ron     </a:t>
            </a:r>
            <a:r>
              <a:rPr lang="zh-CN" altLang="en-US"/>
              <a:t>奥密克戎</a:t>
            </a:r>
          </a:p>
          <a:p>
            <a:pPr eaLnBrk="1" hangingPunct="1"/>
            <a:r>
              <a:rPr lang="en-US" altLang="zh-CN"/>
              <a:t>16     ∏      π    pi          pai          </a:t>
            </a:r>
            <a:r>
              <a:rPr lang="zh-CN" altLang="en-US"/>
              <a:t>派</a:t>
            </a:r>
          </a:p>
          <a:p>
            <a:pPr eaLnBrk="1" hangingPunct="1"/>
            <a:r>
              <a:rPr lang="en-US" altLang="zh-CN"/>
              <a:t>17     Ρ      ρ    rho         rou          </a:t>
            </a:r>
            <a:r>
              <a:rPr lang="zh-CN" altLang="en-US"/>
              <a:t>肉</a:t>
            </a:r>
          </a:p>
          <a:p>
            <a:pPr eaLnBrk="1" hangingPunct="1"/>
            <a:r>
              <a:rPr lang="en-US" altLang="zh-CN"/>
              <a:t>18     ∑      σ    sigma       `sigma       </a:t>
            </a:r>
            <a:r>
              <a:rPr lang="zh-CN" altLang="en-US"/>
              <a:t>西格马</a:t>
            </a:r>
          </a:p>
          <a:p>
            <a:pPr eaLnBrk="1" hangingPunct="1"/>
            <a:r>
              <a:rPr lang="en-US" altLang="zh-CN"/>
              <a:t>19     Τ      τ    tau         tau          </a:t>
            </a:r>
            <a:r>
              <a:rPr lang="zh-CN" altLang="en-US"/>
              <a:t>套</a:t>
            </a:r>
          </a:p>
          <a:p>
            <a:pPr eaLnBrk="1" hangingPunct="1"/>
            <a:r>
              <a:rPr lang="en-US" altLang="zh-CN"/>
              <a:t>20     Υ      υ    upsilon     ju:p`sailon    </a:t>
            </a:r>
            <a:r>
              <a:rPr lang="zh-CN" altLang="en-US"/>
              <a:t>宇普西龙</a:t>
            </a:r>
          </a:p>
          <a:p>
            <a:pPr eaLnBrk="1" hangingPunct="1"/>
            <a:r>
              <a:rPr lang="en-US" altLang="zh-CN"/>
              <a:t>21     Φ      φ    phi         fai          </a:t>
            </a:r>
            <a:r>
              <a:rPr lang="zh-CN" altLang="en-US"/>
              <a:t>佛爱</a:t>
            </a:r>
          </a:p>
          <a:p>
            <a:pPr eaLnBrk="1" hangingPunct="1"/>
            <a:r>
              <a:rPr lang="en-US" altLang="zh-CN"/>
              <a:t>22     Χ      χ    chi         phai         </a:t>
            </a:r>
            <a:r>
              <a:rPr lang="zh-CN" altLang="en-US"/>
              <a:t>西</a:t>
            </a:r>
          </a:p>
          <a:p>
            <a:pPr eaLnBrk="1" hangingPunct="1"/>
            <a:r>
              <a:rPr lang="en-US" altLang="zh-CN"/>
              <a:t>23     Ψ      ψ    psi         psai         </a:t>
            </a:r>
            <a:r>
              <a:rPr lang="zh-CN" altLang="en-US"/>
              <a:t>普西</a:t>
            </a:r>
          </a:p>
          <a:p>
            <a:pPr eaLnBrk="1" hangingPunct="1"/>
            <a:r>
              <a:rPr lang="en-US" altLang="zh-CN"/>
              <a:t>24     Ω      ω    omega       o`miga       </a:t>
            </a:r>
            <a:r>
              <a:rPr lang="zh-CN" altLang="en-US"/>
              <a:t>欧米伽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Text Box 15">
            <a:extLst>
              <a:ext uri="{FF2B5EF4-FFF2-40B4-BE49-F238E27FC236}">
                <a16:creationId xmlns:a16="http://schemas.microsoft.com/office/drawing/2014/main" id="{352CD917-7C58-4EEF-BEDF-E8ED31548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8004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定义  设</a:t>
            </a:r>
            <a:r>
              <a:rPr kumimoji="0" lang="en-US" altLang="zh-CN" sz="3200" i="1">
                <a:solidFill>
                  <a:srgbClr val="0000FF"/>
                </a:solidFill>
              </a:rPr>
              <a:t>x</a:t>
            </a:r>
            <a:r>
              <a:rPr kumimoji="0" lang="zh-CN" altLang="en-US">
                <a:solidFill>
                  <a:srgbClr val="0000FF"/>
                </a:solidFill>
              </a:rPr>
              <a:t>和</a:t>
            </a:r>
            <a:r>
              <a:rPr kumimoji="0" lang="en-US" altLang="zh-CN" sz="3200" i="1">
                <a:solidFill>
                  <a:srgbClr val="0000FF"/>
                </a:solidFill>
              </a:rPr>
              <a:t>y</a:t>
            </a:r>
            <a:r>
              <a:rPr kumimoji="0" lang="zh-CN" altLang="en-US">
                <a:solidFill>
                  <a:srgbClr val="0000FF"/>
                </a:solidFill>
              </a:rPr>
              <a:t>是两个变量</a:t>
            </a:r>
            <a:r>
              <a:rPr kumimoji="0" lang="zh-CN" altLang="en-US" sz="3200">
                <a:solidFill>
                  <a:srgbClr val="0000FF"/>
                </a:solidFill>
              </a:rPr>
              <a:t>，</a:t>
            </a:r>
            <a:r>
              <a:rPr kumimoji="0" lang="en-US" altLang="zh-CN" sz="3200" i="1">
                <a:solidFill>
                  <a:srgbClr val="0000FF"/>
                </a:solidFill>
              </a:rPr>
              <a:t>D</a:t>
            </a:r>
            <a:r>
              <a:rPr kumimoji="0" lang="zh-CN" altLang="en-US">
                <a:solidFill>
                  <a:srgbClr val="0000FF"/>
                </a:solidFill>
              </a:rPr>
              <a:t>是一个给定的数集</a:t>
            </a:r>
            <a:r>
              <a:rPr kumimoji="0" lang="zh-CN" altLang="en-US" sz="3200">
                <a:solidFill>
                  <a:srgbClr val="0000FF"/>
                </a:solidFill>
              </a:rPr>
              <a:t>，</a:t>
            </a:r>
          </a:p>
          <a:p>
            <a:r>
              <a:rPr kumimoji="0" lang="zh-CN" altLang="en-US" sz="3200" i="1">
                <a:solidFill>
                  <a:srgbClr val="0000FF"/>
                </a:solidFill>
              </a:rPr>
              <a:t>        </a:t>
            </a:r>
            <a:r>
              <a:rPr kumimoji="0" lang="zh-CN" altLang="en-US">
                <a:solidFill>
                  <a:srgbClr val="0000FF"/>
                </a:solidFill>
              </a:rPr>
              <a:t>若对于</a:t>
            </a:r>
            <a:r>
              <a:rPr kumimoji="0" lang="en-US" altLang="zh-CN" sz="3200" i="1">
                <a:solidFill>
                  <a:srgbClr val="0000FF"/>
                </a:solidFill>
              </a:rPr>
              <a:t>x</a:t>
            </a:r>
            <a:r>
              <a:rPr kumimoji="0" lang="en-US" altLang="zh-CN">
                <a:solidFill>
                  <a:srgbClr val="0000FF"/>
                </a:solidFill>
              </a:rPr>
              <a:t> ∈ </a:t>
            </a:r>
            <a:r>
              <a:rPr kumimoji="0" lang="en-US" altLang="zh-CN" sz="3200" i="1">
                <a:solidFill>
                  <a:srgbClr val="0000FF"/>
                </a:solidFill>
              </a:rPr>
              <a:t>D</a:t>
            </a:r>
            <a:r>
              <a:rPr kumimoji="0" lang="zh-CN" altLang="en-US" i="1">
                <a:solidFill>
                  <a:srgbClr val="0000FF"/>
                </a:solidFill>
              </a:rPr>
              <a:t>，</a:t>
            </a:r>
            <a:r>
              <a:rPr kumimoji="0" lang="zh-CN" altLang="en-US">
                <a:solidFill>
                  <a:srgbClr val="0000FF"/>
                </a:solidFill>
              </a:rPr>
              <a:t>变量</a:t>
            </a:r>
            <a:r>
              <a:rPr kumimoji="0" lang="en-US" altLang="zh-CN" sz="3200" i="1">
                <a:solidFill>
                  <a:srgbClr val="0000FF"/>
                </a:solidFill>
              </a:rPr>
              <a:t>y</a:t>
            </a:r>
            <a:r>
              <a:rPr kumimoji="0" lang="zh-CN" altLang="en-US">
                <a:solidFill>
                  <a:srgbClr val="0000FF"/>
                </a:solidFill>
              </a:rPr>
              <a:t>按照确定的法则总有</a:t>
            </a:r>
          </a:p>
          <a:p>
            <a:r>
              <a:rPr kumimoji="0" lang="zh-CN" altLang="en-US">
                <a:solidFill>
                  <a:srgbClr val="0000FF"/>
                </a:solidFill>
              </a:rPr>
              <a:t>         确定的数值和它对应，则称</a:t>
            </a:r>
            <a:r>
              <a:rPr kumimoji="0" lang="en-US" altLang="zh-CN" sz="3200" i="1">
                <a:solidFill>
                  <a:srgbClr val="0000FF"/>
                </a:solidFill>
              </a:rPr>
              <a:t>y</a:t>
            </a:r>
            <a:r>
              <a:rPr kumimoji="0" lang="zh-CN" altLang="en-US">
                <a:solidFill>
                  <a:srgbClr val="0000FF"/>
                </a:solidFill>
              </a:rPr>
              <a:t>是</a:t>
            </a:r>
            <a:r>
              <a:rPr kumimoji="0" lang="en-US" altLang="zh-CN" i="1">
                <a:solidFill>
                  <a:srgbClr val="0000FF"/>
                </a:solidFill>
              </a:rPr>
              <a:t>x</a:t>
            </a:r>
            <a:r>
              <a:rPr kumimoji="0" lang="zh-CN" altLang="en-US">
                <a:solidFill>
                  <a:srgbClr val="0000FF"/>
                </a:solidFill>
              </a:rPr>
              <a:t>的函数</a:t>
            </a:r>
            <a:endParaRPr kumimoji="0" lang="zh-CN" altLang="en-US" i="1">
              <a:solidFill>
                <a:srgbClr val="0000FF"/>
              </a:solidFill>
            </a:endParaRP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10D4D4B2-2B68-4D63-BE22-D1F86631B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2131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ea typeface="宋体" panose="02010600030101010101" pitchFamily="2" charset="-122"/>
              </a:rPr>
              <a:t>记作</a:t>
            </a:r>
          </a:p>
        </p:txBody>
      </p:sp>
      <p:graphicFrame>
        <p:nvGraphicFramePr>
          <p:cNvPr id="16401" name="Object 17">
            <a:extLst>
              <a:ext uri="{FF2B5EF4-FFF2-40B4-BE49-F238E27FC236}">
                <a16:creationId xmlns:a16="http://schemas.microsoft.com/office/drawing/2014/main" id="{DC059F4D-52FD-41D5-9B50-2F9AA0D25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284538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3" imgW="1358640" imgH="393480" progId="Equation.3">
                  <p:embed/>
                </p:oleObj>
              </mc:Choice>
              <mc:Fallback>
                <p:oleObj name="公式" r:id="rId3" imgW="13586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84538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AutoShape 18">
            <a:extLst>
              <a:ext uri="{FF2B5EF4-FFF2-40B4-BE49-F238E27FC236}">
                <a16:creationId xmlns:a16="http://schemas.microsoft.com/office/drawing/2014/main" id="{38F004D1-EFFB-40D1-A778-B58155D7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149725"/>
            <a:ext cx="1295400" cy="381000"/>
          </a:xfrm>
          <a:prstGeom prst="wedgeRectCallout">
            <a:avLst>
              <a:gd name="adj1" fmla="val -66546"/>
              <a:gd name="adj2" fmla="val -172083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自变量</a:t>
            </a:r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B366FE57-9484-44AA-B2A1-B2E51342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149725"/>
            <a:ext cx="1295400" cy="381000"/>
          </a:xfrm>
          <a:prstGeom prst="wedgeRectCallout">
            <a:avLst>
              <a:gd name="adj1" fmla="val 60782"/>
              <a:gd name="adj2" fmla="val -161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因变量</a:t>
            </a:r>
          </a:p>
        </p:txBody>
      </p:sp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1D4DBC28-3821-4AC0-9608-82648F7B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652963"/>
          <a:ext cx="7431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5" imgW="7429320" imgH="469800" progId="Equation.3">
                  <p:embed/>
                </p:oleObj>
              </mc:Choice>
              <mc:Fallback>
                <p:oleObj name="公式" r:id="rId5" imgW="742932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7431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>
            <a:extLst>
              <a:ext uri="{FF2B5EF4-FFF2-40B4-BE49-F238E27FC236}">
                <a16:creationId xmlns:a16="http://schemas.microsoft.com/office/drawing/2014/main" id="{E148CCF5-ADED-4FCB-A58A-43F6BFBF3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373688"/>
          <a:ext cx="63007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7" imgW="6298920" imgH="1028520" progId="Equation.3">
                  <p:embed/>
                </p:oleObj>
              </mc:Choice>
              <mc:Fallback>
                <p:oleObj name="公式" r:id="rId7" imgW="6298920" imgH="10285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63007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Rectangle 22">
            <a:extLst>
              <a:ext uri="{FF2B5EF4-FFF2-40B4-BE49-F238E27FC236}">
                <a16:creationId xmlns:a16="http://schemas.microsoft.com/office/drawing/2014/main" id="{9D0F5AEF-CF85-4FB4-8862-B9CE7F50C6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9388" y="404813"/>
            <a:ext cx="3790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4000">
                <a:solidFill>
                  <a:srgbClr val="0000FF"/>
                </a:solidFill>
              </a:rPr>
              <a:t>二、函数概念</a:t>
            </a:r>
            <a:endParaRPr kumimoji="0" lang="zh-CN" altLang="en-US" sz="40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utoUpdateAnimBg="0"/>
      <p:bldP spid="16400" grpId="0" autoUpdateAnimBg="0"/>
      <p:bldP spid="16402" grpId="0" animBg="1" autoUpdateAnimBg="0"/>
      <p:bldP spid="16403" grpId="0" animBg="1" autoUpdateAnimBg="0"/>
      <p:bldP spid="1640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B1323A78-49CA-49FC-B1CF-9127240C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20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函数的两要素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: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AE62E873-1B9D-4F9E-8D69-D218E125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8350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u="sng">
                <a:solidFill>
                  <a:srgbClr val="0000FF"/>
                </a:solidFill>
                <a:ea typeface="宋体" panose="02010600030101010101" pitchFamily="2" charset="-122"/>
              </a:rPr>
              <a:t>定义域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与</a:t>
            </a:r>
            <a:r>
              <a:rPr kumimoji="0" lang="zh-CN" altLang="en-US" u="sng">
                <a:solidFill>
                  <a:srgbClr val="0000FF"/>
                </a:solidFill>
                <a:ea typeface="宋体" panose="02010600030101010101" pitchFamily="2" charset="-122"/>
              </a:rPr>
              <a:t>对应法则</a:t>
            </a:r>
            <a:r>
              <a:rPr kumimoji="0" lang="en-US" altLang="zh-CN" u="sng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kumimoji="0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598" name="Line 46">
            <a:extLst>
              <a:ext uri="{FF2B5EF4-FFF2-40B4-BE49-F238E27FC236}">
                <a16:creationId xmlns:a16="http://schemas.microsoft.com/office/drawing/2014/main" id="{7451DD1D-EBC3-42CB-A310-E9A0E4A56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50" y="2039938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9" name="Line 47">
            <a:extLst>
              <a:ext uri="{FF2B5EF4-FFF2-40B4-BE49-F238E27FC236}">
                <a16:creationId xmlns:a16="http://schemas.microsoft.com/office/drawing/2014/main" id="{E5BD3C9C-6C5B-480A-BEC4-C32FC724A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2039938"/>
            <a:ext cx="2228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00" name="Object 48">
            <a:extLst>
              <a:ext uri="{FF2B5EF4-FFF2-40B4-BE49-F238E27FC236}">
                <a16:creationId xmlns:a16="http://schemas.microsoft.com/office/drawing/2014/main" id="{FABD976D-7E6B-44B5-8F37-A4656225E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4963" y="1887538"/>
          <a:ext cx="1222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3" imgW="152280" imgH="406080" progId="Equation.3">
                  <p:embed/>
                </p:oleObj>
              </mc:Choice>
              <mc:Fallback>
                <p:oleObj name="公式" r:id="rId3" imgW="152280" imgH="4060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1887538"/>
                        <a:ext cx="122237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1" name="Object 49">
            <a:extLst>
              <a:ext uri="{FF2B5EF4-FFF2-40B4-BE49-F238E27FC236}">
                <a16:creationId xmlns:a16="http://schemas.microsoft.com/office/drawing/2014/main" id="{DD45324F-A215-41EF-916A-36AC206C7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6513" y="1811338"/>
          <a:ext cx="1412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5" imgW="152280" imgH="406080" progId="Equation.3">
                  <p:embed/>
                </p:oleObj>
              </mc:Choice>
              <mc:Fallback>
                <p:oleObj name="公式" r:id="rId5" imgW="152280" imgH="4060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1811338"/>
                        <a:ext cx="1412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2" name="Object 50">
            <a:extLst>
              <a:ext uri="{FF2B5EF4-FFF2-40B4-BE49-F238E27FC236}">
                <a16:creationId xmlns:a16="http://schemas.microsoft.com/office/drawing/2014/main" id="{AB91D3EF-E44F-47B7-A353-E267179A6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582738"/>
          <a:ext cx="330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7" imgW="330120" imgH="317160" progId="Equation.3">
                  <p:embed/>
                </p:oleObj>
              </mc:Choice>
              <mc:Fallback>
                <p:oleObj name="公式" r:id="rId7" imgW="330120" imgH="3171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82738"/>
                        <a:ext cx="330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3" name="Object 51">
            <a:extLst>
              <a:ext uri="{FF2B5EF4-FFF2-40B4-BE49-F238E27FC236}">
                <a16:creationId xmlns:a16="http://schemas.microsoft.com/office/drawing/2014/main" id="{E0C10C4B-1825-4D4E-B244-6E81DF2C0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58938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9" imgW="380880" imgH="457200" progId="Equation.3">
                  <p:embed/>
                </p:oleObj>
              </mc:Choice>
              <mc:Fallback>
                <p:oleObj name="公式" r:id="rId9" imgW="380880" imgH="457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58938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4" name="Object 52">
            <a:extLst>
              <a:ext uri="{FF2B5EF4-FFF2-40B4-BE49-F238E27FC236}">
                <a16:creationId xmlns:a16="http://schemas.microsoft.com/office/drawing/2014/main" id="{F66E076C-467F-4ED8-AEA8-84087AAE2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735138"/>
          <a:ext cx="2651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11" imgW="266400" imgH="253800" progId="Equation.3">
                  <p:embed/>
                </p:oleObj>
              </mc:Choice>
              <mc:Fallback>
                <p:oleObj name="公式" r:id="rId11" imgW="266400" imgH="2538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35138"/>
                        <a:ext cx="2651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5" name="Text Box 53">
            <a:extLst>
              <a:ext uri="{FF2B5EF4-FFF2-40B4-BE49-F238E27FC236}">
                <a16:creationId xmlns:a16="http://schemas.microsoft.com/office/drawing/2014/main" id="{E48F8C5D-BD70-4A78-BF9B-E6F4ABB7A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2039938"/>
            <a:ext cx="222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自变量</a:t>
            </a:r>
          </a:p>
        </p:txBody>
      </p:sp>
      <p:sp>
        <p:nvSpPr>
          <p:cNvPr id="23606" name="Line 54">
            <a:extLst>
              <a:ext uri="{FF2B5EF4-FFF2-40B4-BE49-F238E27FC236}">
                <a16:creationId xmlns:a16="http://schemas.microsoft.com/office/drawing/2014/main" id="{EBE20300-CECF-46A8-9B51-25860B4F7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78138"/>
            <a:ext cx="5943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7" name="Line 55">
            <a:extLst>
              <a:ext uri="{FF2B5EF4-FFF2-40B4-BE49-F238E27FC236}">
                <a16:creationId xmlns:a16="http://schemas.microsoft.com/office/drawing/2014/main" id="{D95CE9AA-10F7-42C1-BDFB-EBD3C225C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878138"/>
            <a:ext cx="387985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08" name="Object 56">
            <a:extLst>
              <a:ext uri="{FF2B5EF4-FFF2-40B4-BE49-F238E27FC236}">
                <a16:creationId xmlns:a16="http://schemas.microsoft.com/office/drawing/2014/main" id="{F077DA3D-EEC9-40AE-BC28-7354C78DC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725738"/>
          <a:ext cx="1222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13" imgW="152280" imgH="406080" progId="Equation.3">
                  <p:embed/>
                </p:oleObj>
              </mc:Choice>
              <mc:Fallback>
                <p:oleObj name="公式" r:id="rId13" imgW="152280" imgH="4060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25738"/>
                        <a:ext cx="1222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9" name="Object 57">
            <a:extLst>
              <a:ext uri="{FF2B5EF4-FFF2-40B4-BE49-F238E27FC236}">
                <a16:creationId xmlns:a16="http://schemas.microsoft.com/office/drawing/2014/main" id="{F47480B5-A5AA-4FF5-B66F-397F32020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2678113"/>
          <a:ext cx="141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15" imgW="152280" imgH="406080" progId="Equation.3">
                  <p:embed/>
                </p:oleObj>
              </mc:Choice>
              <mc:Fallback>
                <p:oleObj name="公式" r:id="rId15" imgW="152280" imgH="4060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2678113"/>
                        <a:ext cx="1412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0" name="Object 58">
            <a:extLst>
              <a:ext uri="{FF2B5EF4-FFF2-40B4-BE49-F238E27FC236}">
                <a16:creationId xmlns:a16="http://schemas.microsoft.com/office/drawing/2014/main" id="{0498E110-8F1E-4965-ACDE-B04C687D5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954338"/>
          <a:ext cx="404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17" imgW="406080" imgH="330120" progId="Equation.3">
                  <p:embed/>
                </p:oleObj>
              </mc:Choice>
              <mc:Fallback>
                <p:oleObj name="公式" r:id="rId17" imgW="406080" imgH="33012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54338"/>
                        <a:ext cx="4048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1" name="Line 59">
            <a:extLst>
              <a:ext uri="{FF2B5EF4-FFF2-40B4-BE49-F238E27FC236}">
                <a16:creationId xmlns:a16="http://schemas.microsoft.com/office/drawing/2014/main" id="{48F3708D-B20A-4136-A273-A31693C438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750" y="2039938"/>
            <a:ext cx="4953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12" name="Object 60">
            <a:extLst>
              <a:ext uri="{FF2B5EF4-FFF2-40B4-BE49-F238E27FC236}">
                <a16:creationId xmlns:a16="http://schemas.microsoft.com/office/drawing/2014/main" id="{6B7BB2CB-4379-4D79-B3DD-A40168BE6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8950" y="2897188"/>
          <a:ext cx="6111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19" imgW="977760" imgH="457200" progId="Equation.3">
                  <p:embed/>
                </p:oleObj>
              </mc:Choice>
              <mc:Fallback>
                <p:oleObj name="公式" r:id="rId19" imgW="97776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897188"/>
                        <a:ext cx="6111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3" name="Line 61">
            <a:extLst>
              <a:ext uri="{FF2B5EF4-FFF2-40B4-BE49-F238E27FC236}">
                <a16:creationId xmlns:a16="http://schemas.microsoft.com/office/drawing/2014/main" id="{717BDDE5-D033-416A-B99A-EFC90E678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2039938"/>
            <a:ext cx="660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14" name="Object 62">
            <a:extLst>
              <a:ext uri="{FF2B5EF4-FFF2-40B4-BE49-F238E27FC236}">
                <a16:creationId xmlns:a16="http://schemas.microsoft.com/office/drawing/2014/main" id="{6C5A10D0-C9CC-41A1-A7B5-A96E5A39C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954338"/>
          <a:ext cx="265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公式" r:id="rId21" imgW="266400" imgH="330120" progId="Equation.3">
                  <p:embed/>
                </p:oleObj>
              </mc:Choice>
              <mc:Fallback>
                <p:oleObj name="公式" r:id="rId21" imgW="266400" imgH="33012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54338"/>
                        <a:ext cx="2651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5" name="Text Box 63">
            <a:extLst>
              <a:ext uri="{FF2B5EF4-FFF2-40B4-BE49-F238E27FC236}">
                <a16:creationId xmlns:a16="http://schemas.microsoft.com/office/drawing/2014/main" id="{A05F26BD-EBEC-42A6-8725-AB9E36AA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21923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accent2"/>
                </a:solidFill>
                <a:ea typeface="宋体" panose="02010600030101010101" pitchFamily="2" charset="-122"/>
              </a:rPr>
              <a:t>对应法则</a:t>
            </a:r>
            <a:r>
              <a:rPr kumimoji="0" lang="en-US" altLang="zh-CN" sz="2400" i="1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kumimoji="0" lang="en-US" altLang="zh-CN" sz="2400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616" name="Text Box 64">
            <a:extLst>
              <a:ext uri="{FF2B5EF4-FFF2-40B4-BE49-F238E27FC236}">
                <a16:creationId xmlns:a16="http://schemas.microsoft.com/office/drawing/2014/main" id="{25AE2D9A-D394-4964-9400-7DD11A33C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2878138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accent2"/>
                </a:solidFill>
                <a:ea typeface="宋体" panose="02010600030101010101" pitchFamily="2" charset="-122"/>
              </a:rPr>
              <a:t>因变量</a:t>
            </a:r>
            <a:endParaRPr kumimoji="0"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617" name="Text Box 65">
            <a:extLst>
              <a:ext uri="{FF2B5EF4-FFF2-40B4-BE49-F238E27FC236}">
                <a16:creationId xmlns:a16="http://schemas.microsoft.com/office/drawing/2014/main" id="{749A0E2A-90E8-4F21-925E-376284F2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87738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约定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:   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定义域是自变量所能取的使算式有意义的一切实数值的集合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3618" name="Object 66">
            <a:extLst>
              <a:ext uri="{FF2B5EF4-FFF2-40B4-BE49-F238E27FC236}">
                <a16:creationId xmlns:a16="http://schemas.microsoft.com/office/drawing/2014/main" id="{C4D4745A-E632-45C3-A549-BE965FCDC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4589463"/>
          <a:ext cx="25574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公式" r:id="rId23" imgW="2882880" imgH="495000" progId="Equation.3">
                  <p:embed/>
                </p:oleObj>
              </mc:Choice>
              <mc:Fallback>
                <p:oleObj name="公式" r:id="rId23" imgW="2882880" imgH="4950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589463"/>
                        <a:ext cx="25574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9" name="Object 67">
            <a:extLst>
              <a:ext uri="{FF2B5EF4-FFF2-40B4-BE49-F238E27FC236}">
                <a16:creationId xmlns:a16="http://schemas.microsoft.com/office/drawing/2014/main" id="{98D64C4F-74F8-43AD-A346-E5927B83F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4641850"/>
          <a:ext cx="1295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公式" r:id="rId25" imgW="1460160" imgH="406080" progId="Equation.3">
                  <p:embed/>
                </p:oleObj>
              </mc:Choice>
              <mc:Fallback>
                <p:oleObj name="公式" r:id="rId25" imgW="1460160" imgH="4060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641850"/>
                        <a:ext cx="1295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0" name="Object 68">
            <a:extLst>
              <a:ext uri="{FF2B5EF4-FFF2-40B4-BE49-F238E27FC236}">
                <a16:creationId xmlns:a16="http://schemas.microsoft.com/office/drawing/2014/main" id="{6DD1DF8E-C24D-4509-9E46-40D025FA2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080000"/>
          <a:ext cx="25796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公式" r:id="rId27" imgW="2908080" imgH="888840" progId="Equation.3">
                  <p:embed/>
                </p:oleObj>
              </mc:Choice>
              <mc:Fallback>
                <p:oleObj name="公式" r:id="rId27" imgW="2908080" imgH="8888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80000"/>
                        <a:ext cx="25796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1" name="Object 69">
            <a:extLst>
              <a:ext uri="{FF2B5EF4-FFF2-40B4-BE49-F238E27FC236}">
                <a16:creationId xmlns:a16="http://schemas.microsoft.com/office/drawing/2014/main" id="{9EA9B339-5C6E-40E8-82BE-3CBFE7A97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5380038"/>
          <a:ext cx="1339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公式" r:id="rId29" imgW="1511280" imgH="406080" progId="Equation.3">
                  <p:embed/>
                </p:oleObj>
              </mc:Choice>
              <mc:Fallback>
                <p:oleObj name="公式" r:id="rId29" imgW="1511280" imgH="4060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5380038"/>
                        <a:ext cx="13398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605" grpId="0" autoUpdateAnimBg="0"/>
      <p:bldP spid="23615" grpId="0" autoUpdateAnimBg="0"/>
      <p:bldP spid="23616" grpId="0" autoUpdateAnimBg="0"/>
      <p:bldP spid="236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33763C84-2AB8-47E8-A7C5-66729954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513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0" lang="zh-CN" altLang="en-US" sz="3600">
                <a:solidFill>
                  <a:schemeClr val="accent2"/>
                </a:solidFill>
              </a:rPr>
              <a:t>几个特殊的函数举例</a:t>
            </a:r>
            <a:endParaRPr kumimoji="0" lang="zh-CN" altLang="en-US" sz="2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72C609DE-FA2C-4044-AEDA-BC63E23E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(1)   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符号函数</a:t>
            </a:r>
            <a:endParaRPr kumimoji="0" lang="zh-CN" altLang="en-US" sz="24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01221612-6EBF-468B-BBC6-B29090790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1676400"/>
          <a:ext cx="3657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公式" r:id="rId3" imgW="4076640" imgH="1650960" progId="Equation.3">
                  <p:embed/>
                </p:oleObj>
              </mc:Choice>
              <mc:Fallback>
                <p:oleObj name="公式" r:id="rId3" imgW="4076640" imgH="1650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676400"/>
                        <a:ext cx="3657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A151918F-CE27-43EF-8CE3-82EADA80C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2057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公式" r:id="rId5" imgW="2057400" imgH="482400" progId="Equation.3">
                  <p:embed/>
                </p:oleObj>
              </mc:Choice>
              <mc:Fallback>
                <p:oleObj name="公式" r:id="rId5" imgW="20574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2057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8">
            <a:extLst>
              <a:ext uri="{FF2B5EF4-FFF2-40B4-BE49-F238E27FC236}">
                <a16:creationId xmlns:a16="http://schemas.microsoft.com/office/drawing/2014/main" id="{E42AC366-A68F-45CB-9FBA-44559232623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85800"/>
            <a:ext cx="3398838" cy="2133600"/>
            <a:chOff x="3216" y="432"/>
            <a:chExt cx="2141" cy="1344"/>
          </a:xfrm>
        </p:grpSpPr>
        <p:sp>
          <p:nvSpPr>
            <p:cNvPr id="8249" name="Line 7">
              <a:extLst>
                <a:ext uri="{FF2B5EF4-FFF2-40B4-BE49-F238E27FC236}">
                  <a16:creationId xmlns:a16="http://schemas.microsoft.com/office/drawing/2014/main" id="{72FCA666-7419-4103-9210-2D00EFD5A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0" y="72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Line 8">
              <a:extLst>
                <a:ext uri="{FF2B5EF4-FFF2-40B4-BE49-F238E27FC236}">
                  <a16:creationId xmlns:a16="http://schemas.microsoft.com/office/drawing/2014/main" id="{A04B50C4-3FA9-4510-9962-E5C71592C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1344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Line 9">
              <a:extLst>
                <a:ext uri="{FF2B5EF4-FFF2-40B4-BE49-F238E27FC236}">
                  <a16:creationId xmlns:a16="http://schemas.microsoft.com/office/drawing/2014/main" id="{17DB2813-7D82-4A65-94C4-EE7EC24C5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344"/>
              <a:ext cx="8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Line 10">
              <a:extLst>
                <a:ext uri="{FF2B5EF4-FFF2-40B4-BE49-F238E27FC236}">
                  <a16:creationId xmlns:a16="http://schemas.microsoft.com/office/drawing/2014/main" id="{6C52CBC7-5DBC-4BAC-B779-29F2CBDC1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1008"/>
              <a:ext cx="83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Line 11">
              <a:extLst>
                <a:ext uri="{FF2B5EF4-FFF2-40B4-BE49-F238E27FC236}">
                  <a16:creationId xmlns:a16="http://schemas.microsoft.com/office/drawing/2014/main" id="{667E81C2-325E-4FF3-9189-FBBC62E5B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632"/>
              <a:ext cx="88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Oval 12">
              <a:extLst>
                <a:ext uri="{FF2B5EF4-FFF2-40B4-BE49-F238E27FC236}">
                  <a16:creationId xmlns:a16="http://schemas.microsoft.com/office/drawing/2014/main" id="{02186181-5697-4D9F-AD1E-63646A447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99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55" name="Oval 13">
              <a:extLst>
                <a:ext uri="{FF2B5EF4-FFF2-40B4-BE49-F238E27FC236}">
                  <a16:creationId xmlns:a16="http://schemas.microsoft.com/office/drawing/2014/main" id="{A0EF60C5-C146-4779-809E-9479470AB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56" name="Text Box 14">
              <a:extLst>
                <a:ext uri="{FF2B5EF4-FFF2-40B4-BE49-F238E27FC236}">
                  <a16:creationId xmlns:a16="http://schemas.microsoft.com/office/drawing/2014/main" id="{AD3FE6FB-5659-4487-8016-AA4C22DF7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8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257" name="Text Box 15">
              <a:extLst>
                <a:ext uri="{FF2B5EF4-FFF2-40B4-BE49-F238E27FC236}">
                  <a16:creationId xmlns:a16="http://schemas.microsoft.com/office/drawing/2014/main" id="{6232FB5C-B973-48F6-B1D8-BD4A8D5B4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148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8258" name="Text Box 16">
              <a:extLst>
                <a:ext uri="{FF2B5EF4-FFF2-40B4-BE49-F238E27FC236}">
                  <a16:creationId xmlns:a16="http://schemas.microsoft.com/office/drawing/2014/main" id="{B13201AC-651E-488A-9843-B75DE1154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5" y="12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59" name="Text Box 17">
              <a:extLst>
                <a:ext uri="{FF2B5EF4-FFF2-40B4-BE49-F238E27FC236}">
                  <a16:creationId xmlns:a16="http://schemas.microsoft.com/office/drawing/2014/main" id="{F073F655-1AFC-4C48-BA47-5F5FE3345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4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60" name="Text Box 18">
              <a:extLst>
                <a:ext uri="{FF2B5EF4-FFF2-40B4-BE49-F238E27FC236}">
                  <a16:creationId xmlns:a16="http://schemas.microsoft.com/office/drawing/2014/main" id="{ABA9C8E7-CB21-498F-82F8-10D64FC88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12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5619" name="Text Box 19">
            <a:extLst>
              <a:ext uri="{FF2B5EF4-FFF2-40B4-BE49-F238E27FC236}">
                <a16:creationId xmlns:a16="http://schemas.microsoft.com/office/drawing/2014/main" id="{09CD9D8E-5247-446E-B4A9-F5224727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60800"/>
            <a:ext cx="4670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(2)    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取整函数 </a:t>
            </a: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y=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endParaRPr kumimoji="0"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kumimoji="0" lang="zh-CN" altLang="en-US" b="0">
                <a:solidFill>
                  <a:srgbClr val="0000FF"/>
                </a:solidFill>
                <a:latin typeface="黑体" panose="02010609060101010101" pitchFamily="49" charset="-122"/>
              </a:rPr>
              <a:t>表示不超过</a:t>
            </a:r>
            <a:r>
              <a:rPr kumimoji="0" lang="en-US" altLang="zh-CN" i="1">
                <a:solidFill>
                  <a:srgbClr val="0000FF"/>
                </a:solidFill>
              </a:rPr>
              <a:t>x</a:t>
            </a:r>
            <a:r>
              <a:rPr kumimoji="0" lang="zh-CN" altLang="en-US" b="0">
                <a:solidFill>
                  <a:srgbClr val="0000FF"/>
                </a:solidFill>
                <a:latin typeface="黑体" panose="02010609060101010101" pitchFamily="49" charset="-122"/>
              </a:rPr>
              <a:t>的最大整数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3DBB033B-7CC5-4652-8223-20AB28B8CC8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4133850" cy="3276600"/>
            <a:chOff x="2964" y="1632"/>
            <a:chExt cx="2604" cy="2064"/>
          </a:xfrm>
        </p:grpSpPr>
        <p:sp>
          <p:nvSpPr>
            <p:cNvPr id="8203" name="Text Box 21">
              <a:extLst>
                <a:ext uri="{FF2B5EF4-FFF2-40B4-BE49-F238E27FC236}">
                  <a16:creationId xmlns:a16="http://schemas.microsoft.com/office/drawing/2014/main" id="{6FB81BFF-CF4B-4C4F-9F1D-2048AEE6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 1  2  3   4  5  </a:t>
              </a:r>
            </a:p>
          </p:txBody>
        </p:sp>
        <p:sp>
          <p:nvSpPr>
            <p:cNvPr id="8204" name="Text Box 22">
              <a:extLst>
                <a:ext uri="{FF2B5EF4-FFF2-40B4-BE49-F238E27FC236}">
                  <a16:creationId xmlns:a16="http://schemas.microsoft.com/office/drawing/2014/main" id="{117E5A9A-50D0-4D22-A554-6C0F95EF2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-2</a:t>
              </a:r>
            </a:p>
          </p:txBody>
        </p:sp>
        <p:sp>
          <p:nvSpPr>
            <p:cNvPr id="8205" name="Text Box 23">
              <a:extLst>
                <a:ext uri="{FF2B5EF4-FFF2-40B4-BE49-F238E27FC236}">
                  <a16:creationId xmlns:a16="http://schemas.microsoft.com/office/drawing/2014/main" id="{02DA342D-2821-4FE3-A146-5E68207CF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-4</a:t>
              </a:r>
            </a:p>
          </p:txBody>
        </p:sp>
        <p:sp>
          <p:nvSpPr>
            <p:cNvPr id="8206" name="Line 24">
              <a:extLst>
                <a:ext uri="{FF2B5EF4-FFF2-40B4-BE49-F238E27FC236}">
                  <a16:creationId xmlns:a16="http://schemas.microsoft.com/office/drawing/2014/main" id="{55BEC71C-A6FC-4B7E-903D-8DDDABE4E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Line 25">
              <a:extLst>
                <a:ext uri="{FF2B5EF4-FFF2-40B4-BE49-F238E27FC236}">
                  <a16:creationId xmlns:a16="http://schemas.microsoft.com/office/drawing/2014/main" id="{32897A70-97FA-4D70-8A90-0144A85A6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26">
              <a:extLst>
                <a:ext uri="{FF2B5EF4-FFF2-40B4-BE49-F238E27FC236}">
                  <a16:creationId xmlns:a16="http://schemas.microsoft.com/office/drawing/2014/main" id="{29EE7C4E-26DD-43EE-927E-09A23E758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27">
              <a:extLst>
                <a:ext uri="{FF2B5EF4-FFF2-40B4-BE49-F238E27FC236}">
                  <a16:creationId xmlns:a16="http://schemas.microsoft.com/office/drawing/2014/main" id="{66E30E1A-A960-415B-911C-E9BAD1E5D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28">
              <a:extLst>
                <a:ext uri="{FF2B5EF4-FFF2-40B4-BE49-F238E27FC236}">
                  <a16:creationId xmlns:a16="http://schemas.microsoft.com/office/drawing/2014/main" id="{B52AF9EA-81FF-49FF-B2DC-678956B9D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29">
              <a:extLst>
                <a:ext uri="{FF2B5EF4-FFF2-40B4-BE49-F238E27FC236}">
                  <a16:creationId xmlns:a16="http://schemas.microsoft.com/office/drawing/2014/main" id="{DB7D9181-17DE-42D0-87C6-88FFCDAEA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30">
              <a:extLst>
                <a:ext uri="{FF2B5EF4-FFF2-40B4-BE49-F238E27FC236}">
                  <a16:creationId xmlns:a16="http://schemas.microsoft.com/office/drawing/2014/main" id="{19B2A806-3410-43D4-A1A6-C7034F9D4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31">
              <a:extLst>
                <a:ext uri="{FF2B5EF4-FFF2-40B4-BE49-F238E27FC236}">
                  <a16:creationId xmlns:a16="http://schemas.microsoft.com/office/drawing/2014/main" id="{85254253-8BB3-4B5E-8DF6-CF3B307E0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32">
              <a:extLst>
                <a:ext uri="{FF2B5EF4-FFF2-40B4-BE49-F238E27FC236}">
                  <a16:creationId xmlns:a16="http://schemas.microsoft.com/office/drawing/2014/main" id="{7E345B3E-1CC8-4F66-8E21-38690602C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33">
              <a:extLst>
                <a:ext uri="{FF2B5EF4-FFF2-40B4-BE49-F238E27FC236}">
                  <a16:creationId xmlns:a16="http://schemas.microsoft.com/office/drawing/2014/main" id="{2C337ECA-165F-4E6F-9141-29F2D1D20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34">
              <a:extLst>
                <a:ext uri="{FF2B5EF4-FFF2-40B4-BE49-F238E27FC236}">
                  <a16:creationId xmlns:a16="http://schemas.microsoft.com/office/drawing/2014/main" id="{6339DBA9-3903-4016-8091-29F84DE43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35">
              <a:extLst>
                <a:ext uri="{FF2B5EF4-FFF2-40B4-BE49-F238E27FC236}">
                  <a16:creationId xmlns:a16="http://schemas.microsoft.com/office/drawing/2014/main" id="{57B90A30-2782-4303-9B58-687F5FB29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36">
              <a:extLst>
                <a:ext uri="{FF2B5EF4-FFF2-40B4-BE49-F238E27FC236}">
                  <a16:creationId xmlns:a16="http://schemas.microsoft.com/office/drawing/2014/main" id="{01C67505-0F41-424C-91C7-140D8F914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Text Box 37">
              <a:extLst>
                <a:ext uri="{FF2B5EF4-FFF2-40B4-BE49-F238E27FC236}">
                  <a16:creationId xmlns:a16="http://schemas.microsoft.com/office/drawing/2014/main" id="{21255096-4B40-442C-9E32-F51A073DA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2736"/>
              <a:ext cx="2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-4 -3 -2 -1  </a:t>
              </a:r>
            </a:p>
          </p:txBody>
        </p:sp>
        <p:sp>
          <p:nvSpPr>
            <p:cNvPr id="8220" name="Text Box 38">
              <a:extLst>
                <a:ext uri="{FF2B5EF4-FFF2-40B4-BE49-F238E27FC236}">
                  <a16:creationId xmlns:a16="http://schemas.microsoft.com/office/drawing/2014/main" id="{78CC5649-E430-4123-81D3-1D2E6D39E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3" y="1788"/>
              <a:ext cx="34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  4 3 2 1  </a:t>
              </a:r>
            </a:p>
          </p:txBody>
        </p:sp>
        <p:sp>
          <p:nvSpPr>
            <p:cNvPr id="8221" name="Text Box 39">
              <a:extLst>
                <a:ext uri="{FF2B5EF4-FFF2-40B4-BE49-F238E27FC236}">
                  <a16:creationId xmlns:a16="http://schemas.microsoft.com/office/drawing/2014/main" id="{3011979C-25B0-43EB-850D-104445E22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8222" name="Text Box 40">
              <a:extLst>
                <a:ext uri="{FF2B5EF4-FFF2-40B4-BE49-F238E27FC236}">
                  <a16:creationId xmlns:a16="http://schemas.microsoft.com/office/drawing/2014/main" id="{3F040788-CD7E-4CF1-8535-F3B3FCBFE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-3</a:t>
              </a:r>
            </a:p>
          </p:txBody>
        </p:sp>
        <p:sp>
          <p:nvSpPr>
            <p:cNvPr id="8223" name="Line 41">
              <a:extLst>
                <a:ext uri="{FF2B5EF4-FFF2-40B4-BE49-F238E27FC236}">
                  <a16:creationId xmlns:a16="http://schemas.microsoft.com/office/drawing/2014/main" id="{A5468473-3F70-4FBD-B1CD-7542C287C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42">
              <a:extLst>
                <a:ext uri="{FF2B5EF4-FFF2-40B4-BE49-F238E27FC236}">
                  <a16:creationId xmlns:a16="http://schemas.microsoft.com/office/drawing/2014/main" id="{29811743-DDF2-469D-A4A7-0C0AAAC11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43">
              <a:extLst>
                <a:ext uri="{FF2B5EF4-FFF2-40B4-BE49-F238E27FC236}">
                  <a16:creationId xmlns:a16="http://schemas.microsoft.com/office/drawing/2014/main" id="{072877EB-51E6-480C-BB1E-609F3D2B6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44">
              <a:extLst>
                <a:ext uri="{FF2B5EF4-FFF2-40B4-BE49-F238E27FC236}">
                  <a16:creationId xmlns:a16="http://schemas.microsoft.com/office/drawing/2014/main" id="{E68591E7-93A9-4C5D-8D29-75899F583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45">
              <a:extLst>
                <a:ext uri="{FF2B5EF4-FFF2-40B4-BE49-F238E27FC236}">
                  <a16:creationId xmlns:a16="http://schemas.microsoft.com/office/drawing/2014/main" id="{B358999E-DBA3-418B-967A-325E822BD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46">
              <a:extLst>
                <a:ext uri="{FF2B5EF4-FFF2-40B4-BE49-F238E27FC236}">
                  <a16:creationId xmlns:a16="http://schemas.microsoft.com/office/drawing/2014/main" id="{794882D4-B60D-4DD1-9915-D6F6C2374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47">
              <a:extLst>
                <a:ext uri="{FF2B5EF4-FFF2-40B4-BE49-F238E27FC236}">
                  <a16:creationId xmlns:a16="http://schemas.microsoft.com/office/drawing/2014/main" id="{BD95B8CA-6C8D-42D8-BDD4-A7850E874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48">
              <a:extLst>
                <a:ext uri="{FF2B5EF4-FFF2-40B4-BE49-F238E27FC236}">
                  <a16:creationId xmlns:a16="http://schemas.microsoft.com/office/drawing/2014/main" id="{23335EAD-F200-493D-B0CB-31BF6312F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Line 49">
              <a:extLst>
                <a:ext uri="{FF2B5EF4-FFF2-40B4-BE49-F238E27FC236}">
                  <a16:creationId xmlns:a16="http://schemas.microsoft.com/office/drawing/2014/main" id="{99F6C7F3-6771-4D73-8BCF-040A822EF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Oval 50">
              <a:extLst>
                <a:ext uri="{FF2B5EF4-FFF2-40B4-BE49-F238E27FC236}">
                  <a16:creationId xmlns:a16="http://schemas.microsoft.com/office/drawing/2014/main" id="{4AC2F3D9-6B54-4441-81BA-D074F762A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3" name="Oval 51">
              <a:extLst>
                <a:ext uri="{FF2B5EF4-FFF2-40B4-BE49-F238E27FC236}">
                  <a16:creationId xmlns:a16="http://schemas.microsoft.com/office/drawing/2014/main" id="{85A79966-6638-4422-885C-6E5D71CD8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4" name="Oval 52">
              <a:extLst>
                <a:ext uri="{FF2B5EF4-FFF2-40B4-BE49-F238E27FC236}">
                  <a16:creationId xmlns:a16="http://schemas.microsoft.com/office/drawing/2014/main" id="{D9FD8E57-7A87-480F-96D5-C57C8AE5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5" name="Oval 53">
              <a:extLst>
                <a:ext uri="{FF2B5EF4-FFF2-40B4-BE49-F238E27FC236}">
                  <a16:creationId xmlns:a16="http://schemas.microsoft.com/office/drawing/2014/main" id="{14998DF4-4C8C-41A3-9F38-97F186C2F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6" name="Oval 54">
              <a:extLst>
                <a:ext uri="{FF2B5EF4-FFF2-40B4-BE49-F238E27FC236}">
                  <a16:creationId xmlns:a16="http://schemas.microsoft.com/office/drawing/2014/main" id="{6380B0A2-F903-4485-94B4-762B66495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7" name="Oval 55">
              <a:extLst>
                <a:ext uri="{FF2B5EF4-FFF2-40B4-BE49-F238E27FC236}">
                  <a16:creationId xmlns:a16="http://schemas.microsoft.com/office/drawing/2014/main" id="{66D2D0C6-4F25-492C-990D-B5D13CDC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8" name="Oval 56">
              <a:extLst>
                <a:ext uri="{FF2B5EF4-FFF2-40B4-BE49-F238E27FC236}">
                  <a16:creationId xmlns:a16="http://schemas.microsoft.com/office/drawing/2014/main" id="{DFA0E1A8-B16B-485A-B92D-C392E0EF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9" name="Oval 57">
              <a:extLst>
                <a:ext uri="{FF2B5EF4-FFF2-40B4-BE49-F238E27FC236}">
                  <a16:creationId xmlns:a16="http://schemas.microsoft.com/office/drawing/2014/main" id="{C380BBA8-2817-4AA2-9993-9BE1A0634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40" name="Oval 58">
              <a:extLst>
                <a:ext uri="{FF2B5EF4-FFF2-40B4-BE49-F238E27FC236}">
                  <a16:creationId xmlns:a16="http://schemas.microsoft.com/office/drawing/2014/main" id="{135315F2-BD25-45AA-A9A8-AB8B598D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41" name="Line 59">
              <a:extLst>
                <a:ext uri="{FF2B5EF4-FFF2-40B4-BE49-F238E27FC236}">
                  <a16:creationId xmlns:a16="http://schemas.microsoft.com/office/drawing/2014/main" id="{00643426-3BB3-4F97-B3DB-3301A6208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Text Box 60">
              <a:extLst>
                <a:ext uri="{FF2B5EF4-FFF2-40B4-BE49-F238E27FC236}">
                  <a16:creationId xmlns:a16="http://schemas.microsoft.com/office/drawing/2014/main" id="{767DD6DA-2BA3-4E16-9738-91631CAEF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43" name="Text Box 61">
              <a:extLst>
                <a:ext uri="{FF2B5EF4-FFF2-40B4-BE49-F238E27FC236}">
                  <a16:creationId xmlns:a16="http://schemas.microsoft.com/office/drawing/2014/main" id="{CA5A7E56-783A-428F-BB3A-A59AF7818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16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44" name="Text Box 62">
              <a:extLst>
                <a:ext uri="{FF2B5EF4-FFF2-40B4-BE49-F238E27FC236}">
                  <a16:creationId xmlns:a16="http://schemas.microsoft.com/office/drawing/2014/main" id="{64A87181-D7C6-4A55-94D2-72EF2F59D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45" name="Line 63">
              <a:extLst>
                <a:ext uri="{FF2B5EF4-FFF2-40B4-BE49-F238E27FC236}">
                  <a16:creationId xmlns:a16="http://schemas.microsoft.com/office/drawing/2014/main" id="{F3491052-989D-4380-AB52-929FD1507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6" name="Line 64">
              <a:extLst>
                <a:ext uri="{FF2B5EF4-FFF2-40B4-BE49-F238E27FC236}">
                  <a16:creationId xmlns:a16="http://schemas.microsoft.com/office/drawing/2014/main" id="{03AB0F77-8FDF-4341-B7B4-22F54A1FE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7" name="Line 65">
              <a:extLst>
                <a:ext uri="{FF2B5EF4-FFF2-40B4-BE49-F238E27FC236}">
                  <a16:creationId xmlns:a16="http://schemas.microsoft.com/office/drawing/2014/main" id="{538B13C7-E6E6-4FAC-AB4D-CB72B121A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Line 66">
              <a:extLst>
                <a:ext uri="{FF2B5EF4-FFF2-40B4-BE49-F238E27FC236}">
                  <a16:creationId xmlns:a16="http://schemas.microsoft.com/office/drawing/2014/main" id="{52153077-BEA5-46F5-AAE1-AB0A5B7A5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67" name="Text Box 67">
            <a:extLst>
              <a:ext uri="{FF2B5EF4-FFF2-40B4-BE49-F238E27FC236}">
                <a16:creationId xmlns:a16="http://schemas.microsoft.com/office/drawing/2014/main" id="{B426CDAF-4A6F-414C-A3E9-56D4D2CF4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6610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chemeClr val="tx1"/>
                </a:solidFill>
              </a:rPr>
              <a:t>阶梯曲线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19" grpId="0" autoUpdateAnimBg="0"/>
      <p:bldP spid="2566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7AC66D56-C54C-4C5E-AB63-9C977CF33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228600"/>
            <a:ext cx="305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(3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   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狄利克雷函数</a:t>
            </a:r>
            <a:endParaRPr kumimoji="0"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4D58E39-5DD1-436D-A1AF-CE47A9EC2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685800"/>
          <a:ext cx="5029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公式" r:id="rId3" imgW="5105160" imgH="1041120" progId="Equation.3">
                  <p:embed/>
                </p:oleObj>
              </mc:Choice>
              <mc:Fallback>
                <p:oleObj name="公式" r:id="rId3" imgW="510516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685800"/>
                        <a:ext cx="5029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132BB4EE-9580-4544-A2B3-3ABA46B84CE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3735388" cy="1752600"/>
            <a:chOff x="1680" y="2064"/>
            <a:chExt cx="2353" cy="1104"/>
          </a:xfrm>
        </p:grpSpPr>
        <p:sp>
          <p:nvSpPr>
            <p:cNvPr id="9252" name="Line 5">
              <a:extLst>
                <a:ext uri="{FF2B5EF4-FFF2-40B4-BE49-F238E27FC236}">
                  <a16:creationId xmlns:a16="http://schemas.microsoft.com/office/drawing/2014/main" id="{EB5F21DB-E8CD-4098-949A-EA9CC4ED4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2832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Line 6">
              <a:extLst>
                <a:ext uri="{FF2B5EF4-FFF2-40B4-BE49-F238E27FC236}">
                  <a16:creationId xmlns:a16="http://schemas.microsoft.com/office/drawing/2014/main" id="{D46EE596-EC4A-41BA-9384-6763FFF96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4" y="2352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7">
              <a:extLst>
                <a:ext uri="{FF2B5EF4-FFF2-40B4-BE49-F238E27FC236}">
                  <a16:creationId xmlns:a16="http://schemas.microsoft.com/office/drawing/2014/main" id="{0AC69422-2606-42BD-BFD8-B90D9F184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2544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8">
              <a:extLst>
                <a:ext uri="{FF2B5EF4-FFF2-40B4-BE49-F238E27FC236}">
                  <a16:creationId xmlns:a16="http://schemas.microsoft.com/office/drawing/2014/main" id="{03EC66E8-3564-4A44-AC2B-0EA4734E1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Text Box 9">
              <a:extLst>
                <a:ext uri="{FF2B5EF4-FFF2-40B4-BE49-F238E27FC236}">
                  <a16:creationId xmlns:a16="http://schemas.microsoft.com/office/drawing/2014/main" id="{659AFBA0-CD7C-4B06-B2CC-FB03C5B1B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0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zh-CN" altLang="en-US" sz="2400">
                  <a:solidFill>
                    <a:schemeClr val="tx1"/>
                  </a:solidFill>
                  <a:ea typeface="宋体" panose="02010600030101010101" pitchFamily="2" charset="-122"/>
                </a:rPr>
                <a:t>有理数点</a:t>
              </a:r>
              <a:endParaRPr kumimoji="0"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7" name="Text Box 10">
              <a:extLst>
                <a:ext uri="{FF2B5EF4-FFF2-40B4-BE49-F238E27FC236}">
                  <a16:creationId xmlns:a16="http://schemas.microsoft.com/office/drawing/2014/main" id="{5A241D73-D58C-4DD5-8490-F4A179EEF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8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zh-CN" altLang="en-US" sz="2400">
                  <a:solidFill>
                    <a:schemeClr val="tx1"/>
                  </a:solidFill>
                  <a:ea typeface="宋体" panose="02010600030101010101" pitchFamily="2" charset="-122"/>
                </a:rPr>
                <a:t>无理数点</a:t>
              </a:r>
              <a:endParaRPr kumimoji="0"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8" name="Text Box 11">
              <a:extLst>
                <a:ext uri="{FF2B5EF4-FFF2-40B4-BE49-F238E27FC236}">
                  <a16:creationId xmlns:a16="http://schemas.microsoft.com/office/drawing/2014/main" id="{23356F71-DEA7-44CE-86A5-F97C7007F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2688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•</a:t>
              </a:r>
            </a:p>
          </p:txBody>
        </p:sp>
        <p:sp>
          <p:nvSpPr>
            <p:cNvPr id="9259" name="Text Box 12">
              <a:extLst>
                <a:ext uri="{FF2B5EF4-FFF2-40B4-BE49-F238E27FC236}">
                  <a16:creationId xmlns:a16="http://schemas.microsoft.com/office/drawing/2014/main" id="{2ACB5D71-718A-4056-959F-904F90BD1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508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60" name="Text Box 13">
              <a:extLst>
                <a:ext uri="{FF2B5EF4-FFF2-40B4-BE49-F238E27FC236}">
                  <a16:creationId xmlns:a16="http://schemas.microsoft.com/office/drawing/2014/main" id="{49658867-063C-4988-80FB-CEB78BED8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1" name="Text Box 14">
              <a:extLst>
                <a:ext uri="{FF2B5EF4-FFF2-40B4-BE49-F238E27FC236}">
                  <a16:creationId xmlns:a16="http://schemas.microsoft.com/office/drawing/2014/main" id="{0E4D066B-4CAD-4813-9867-F3EE02A76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206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62" name="Text Box 15">
              <a:extLst>
                <a:ext uri="{FF2B5EF4-FFF2-40B4-BE49-F238E27FC236}">
                  <a16:creationId xmlns:a16="http://schemas.microsoft.com/office/drawing/2014/main" id="{69DEFAD1-11BE-4115-9558-98DDE07D7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2" y="27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26640" name="Text Box 16">
            <a:extLst>
              <a:ext uri="{FF2B5EF4-FFF2-40B4-BE49-F238E27FC236}">
                <a16:creationId xmlns:a16="http://schemas.microsoft.com/office/drawing/2014/main" id="{F6F4ACD8-01E3-4F39-BB6D-3C8180AE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390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(4</a:t>
            </a:r>
            <a:r>
              <a:rPr kumimoji="0"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   </a:t>
            </a:r>
            <a:r>
              <a:rPr kumimoji="0"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取最值函数</a:t>
            </a:r>
            <a:endParaRPr kumimoji="0" lang="zh-CN" altLang="en-US" sz="24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641" name="Object 17">
            <a:extLst>
              <a:ext uri="{FF2B5EF4-FFF2-40B4-BE49-F238E27FC236}">
                <a16:creationId xmlns:a16="http://schemas.microsoft.com/office/drawing/2014/main" id="{5A40C111-C53F-4DF2-A89E-897F3836A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962400"/>
          <a:ext cx="3101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公式" r:id="rId5" imgW="3314520" imgH="406080" progId="Equation.3">
                  <p:embed/>
                </p:oleObj>
              </mc:Choice>
              <mc:Fallback>
                <p:oleObj name="公式" r:id="rId5" imgW="331452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31019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>
            <a:extLst>
              <a:ext uri="{FF2B5EF4-FFF2-40B4-BE49-F238E27FC236}">
                <a16:creationId xmlns:a16="http://schemas.microsoft.com/office/drawing/2014/main" id="{53C35C5F-2BA0-49E1-BEBC-1BF2694FE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962400"/>
          <a:ext cx="3295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公式" r:id="rId7" imgW="3276360" imgH="406080" progId="Equation.3">
                  <p:embed/>
                </p:oleObj>
              </mc:Choice>
              <mc:Fallback>
                <p:oleObj name="公式" r:id="rId7" imgW="327636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32956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>
            <a:extLst>
              <a:ext uri="{FF2B5EF4-FFF2-40B4-BE49-F238E27FC236}">
                <a16:creationId xmlns:a16="http://schemas.microsoft.com/office/drawing/2014/main" id="{EA90694A-DFBE-49EC-829E-AE97B12D819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419600"/>
            <a:ext cx="2393950" cy="2209800"/>
            <a:chOff x="720" y="2592"/>
            <a:chExt cx="1508" cy="1392"/>
          </a:xfrm>
        </p:grpSpPr>
        <p:sp>
          <p:nvSpPr>
            <p:cNvPr id="9242" name="Line 20">
              <a:extLst>
                <a:ext uri="{FF2B5EF4-FFF2-40B4-BE49-F238E27FC236}">
                  <a16:creationId xmlns:a16="http://schemas.microsoft.com/office/drawing/2014/main" id="{4EF88E04-62F1-482E-ABC3-081537ACE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744"/>
              <a:ext cx="13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Line 21">
              <a:extLst>
                <a:ext uri="{FF2B5EF4-FFF2-40B4-BE49-F238E27FC236}">
                  <a16:creationId xmlns:a16="http://schemas.microsoft.com/office/drawing/2014/main" id="{9D10483F-2FB3-4B66-A78A-69222676A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3" y="283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Text Box 22">
              <a:extLst>
                <a:ext uri="{FF2B5EF4-FFF2-40B4-BE49-F238E27FC236}">
                  <a16:creationId xmlns:a16="http://schemas.microsoft.com/office/drawing/2014/main" id="{7939E0F7-2F8E-48DF-B429-7B013D265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259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5" name="Text Box 23">
              <a:extLst>
                <a:ext uri="{FF2B5EF4-FFF2-40B4-BE49-F238E27FC236}">
                  <a16:creationId xmlns:a16="http://schemas.microsoft.com/office/drawing/2014/main" id="{747BDF36-2BA0-4A28-A53A-893778E47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5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6" name="Text Box 24">
              <a:extLst>
                <a:ext uri="{FF2B5EF4-FFF2-40B4-BE49-F238E27FC236}">
                  <a16:creationId xmlns:a16="http://schemas.microsoft.com/office/drawing/2014/main" id="{850A8AB4-4332-4E3B-B3C0-AE852932E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7" name="Arc 25">
              <a:extLst>
                <a:ext uri="{FF2B5EF4-FFF2-40B4-BE49-F238E27FC236}">
                  <a16:creationId xmlns:a16="http://schemas.microsoft.com/office/drawing/2014/main" id="{E7311056-C108-42BD-827E-44D330CDE48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6" y="2928"/>
              <a:ext cx="864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26">
              <a:extLst>
                <a:ext uri="{FF2B5EF4-FFF2-40B4-BE49-F238E27FC236}">
                  <a16:creationId xmlns:a16="http://schemas.microsoft.com/office/drawing/2014/main" id="{71182E33-534E-41BB-98BE-3AA4B5DCE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963"/>
              <a:ext cx="1104" cy="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27">
              <a:extLst>
                <a:ext uri="{FF2B5EF4-FFF2-40B4-BE49-F238E27FC236}">
                  <a16:creationId xmlns:a16="http://schemas.microsoft.com/office/drawing/2014/main" id="{6F794936-B489-4949-9563-D068C4EDC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937"/>
              <a:ext cx="816" cy="47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Arc 28">
              <a:extLst>
                <a:ext uri="{FF2B5EF4-FFF2-40B4-BE49-F238E27FC236}">
                  <a16:creationId xmlns:a16="http://schemas.microsoft.com/office/drawing/2014/main" id="{AF359E91-BABE-4A43-9231-E4C2A867A6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6" y="2928"/>
              <a:ext cx="864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Arc 29">
              <a:extLst>
                <a:ext uri="{FF2B5EF4-FFF2-40B4-BE49-F238E27FC236}">
                  <a16:creationId xmlns:a16="http://schemas.microsoft.com/office/drawing/2014/main" id="{BC916E93-206F-4A9B-840B-B0770B58AB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6" y="2939"/>
              <a:ext cx="864" cy="471"/>
            </a:xfrm>
            <a:custGeom>
              <a:avLst/>
              <a:gdLst>
                <a:gd name="T0" fmla="*/ 0 w 21600"/>
                <a:gd name="T1" fmla="*/ 0 h 14122"/>
                <a:gd name="T2" fmla="*/ 0 w 21600"/>
                <a:gd name="T3" fmla="*/ 0 h 14122"/>
                <a:gd name="T4" fmla="*/ 0 w 21600"/>
                <a:gd name="T5" fmla="*/ 0 h 141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122"/>
                <a:gd name="T11" fmla="*/ 21600 w 21600"/>
                <a:gd name="T12" fmla="*/ 14122 h 14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122" fill="none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</a:path>
                <a:path w="21600" h="14122" stroke="0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  <a:lnTo>
                    <a:pt x="0" y="14122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3" name="Object 30">
              <a:extLst>
                <a:ext uri="{FF2B5EF4-FFF2-40B4-BE49-F238E27FC236}">
                  <a16:creationId xmlns:a16="http://schemas.microsoft.com/office/drawing/2014/main" id="{B4A613F7-E29C-44A8-9538-A23A2E9D02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024"/>
            <a:ext cx="3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公式" r:id="rId9" imgW="838080" imgH="406080" progId="Equation.3">
                    <p:embed/>
                  </p:oleObj>
                </mc:Choice>
                <mc:Fallback>
                  <p:oleObj name="公式" r:id="rId9" imgW="838080" imgH="4060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24"/>
                          <a:ext cx="3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31">
              <a:extLst>
                <a:ext uri="{FF2B5EF4-FFF2-40B4-BE49-F238E27FC236}">
                  <a16:creationId xmlns:a16="http://schemas.microsoft.com/office/drawing/2014/main" id="{E97BFFC9-7261-4B18-89CF-DFE9A9F139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2" y="3474"/>
            <a:ext cx="33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公式" r:id="rId11" imgW="774360" imgH="406080" progId="Equation.3">
                    <p:embed/>
                  </p:oleObj>
                </mc:Choice>
                <mc:Fallback>
                  <p:oleObj name="公式" r:id="rId11" imgW="774360" imgH="4060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474"/>
                          <a:ext cx="33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44D6804A-F9E5-4DC3-BA0C-664E28726DC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2393950" cy="2209800"/>
            <a:chOff x="3216" y="2592"/>
            <a:chExt cx="1508" cy="1392"/>
          </a:xfrm>
        </p:grpSpPr>
        <p:sp>
          <p:nvSpPr>
            <p:cNvPr id="9231" name="Text Box 33">
              <a:extLst>
                <a:ext uri="{FF2B5EF4-FFF2-40B4-BE49-F238E27FC236}">
                  <a16:creationId xmlns:a16="http://schemas.microsoft.com/office/drawing/2014/main" id="{7C2B99E3-F2FA-4ABD-ABC1-0BDFBB8F4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259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232" name="Group 34">
              <a:extLst>
                <a:ext uri="{FF2B5EF4-FFF2-40B4-BE49-F238E27FC236}">
                  <a16:creationId xmlns:a16="http://schemas.microsoft.com/office/drawing/2014/main" id="{3B9E0430-F7A6-47D5-B53D-879F631E8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832"/>
              <a:ext cx="1508" cy="1152"/>
              <a:chOff x="3216" y="2832"/>
              <a:chExt cx="1508" cy="1152"/>
            </a:xfrm>
          </p:grpSpPr>
          <p:sp>
            <p:nvSpPr>
              <p:cNvPr id="9233" name="Line 35">
                <a:extLst>
                  <a:ext uri="{FF2B5EF4-FFF2-40B4-BE49-F238E27FC236}">
                    <a16:creationId xmlns:a16="http://schemas.microsoft.com/office/drawing/2014/main" id="{0A222692-9C55-4AAB-ABB8-BADF45F29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3744"/>
                <a:ext cx="1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" name="Line 36">
                <a:extLst>
                  <a:ext uri="{FF2B5EF4-FFF2-40B4-BE49-F238E27FC236}">
                    <a16:creationId xmlns:a16="http://schemas.microsoft.com/office/drawing/2014/main" id="{737539BF-762E-469E-9055-38ACCE87A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9" y="283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5" name="Text Box 37">
                <a:extLst>
                  <a:ext uri="{FF2B5EF4-FFF2-40B4-BE49-F238E27FC236}">
                    <a16:creationId xmlns:a16="http://schemas.microsoft.com/office/drawing/2014/main" id="{6FB0C04C-F894-4386-B18D-6563295DE5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5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r>
                  <a:rPr kumimoji="0"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x</a:t>
                </a:r>
                <a:endPara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36" name="Text Box 38">
                <a:extLst>
                  <a:ext uri="{FF2B5EF4-FFF2-40B4-BE49-F238E27FC236}">
                    <a16:creationId xmlns:a16="http://schemas.microsoft.com/office/drawing/2014/main" id="{2FBDB2B3-05C5-459E-81AE-A88DCD7E9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4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/>
                <a:r>
                  <a:rPr kumimoji="0"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o</a:t>
                </a:r>
                <a:endPara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37" name="Arc 39">
                <a:extLst>
                  <a:ext uri="{FF2B5EF4-FFF2-40B4-BE49-F238E27FC236}">
                    <a16:creationId xmlns:a16="http://schemas.microsoft.com/office/drawing/2014/main" id="{1B7608A2-E743-4071-942E-DA2A0E95ECF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12" y="2928"/>
                <a:ext cx="864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8" name="Line 40">
                <a:extLst>
                  <a:ext uri="{FF2B5EF4-FFF2-40B4-BE49-F238E27FC236}">
                    <a16:creationId xmlns:a16="http://schemas.microsoft.com/office/drawing/2014/main" id="{369589D3-3CD3-40C9-BFEF-EBFE9BF50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963"/>
                <a:ext cx="1104" cy="6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9" name="Arc 41">
                <a:extLst>
                  <a:ext uri="{FF2B5EF4-FFF2-40B4-BE49-F238E27FC236}">
                    <a16:creationId xmlns:a16="http://schemas.microsoft.com/office/drawing/2014/main" id="{6721E864-35FE-428E-AEE7-1BF452F61AC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12" y="2928"/>
                <a:ext cx="864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Arc 42">
                <a:extLst>
                  <a:ext uri="{FF2B5EF4-FFF2-40B4-BE49-F238E27FC236}">
                    <a16:creationId xmlns:a16="http://schemas.microsoft.com/office/drawing/2014/main" id="{DF018B94-EAE1-4B61-8F0F-E342AF244A3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24" y="2939"/>
                <a:ext cx="693" cy="717"/>
              </a:xfrm>
              <a:custGeom>
                <a:avLst/>
                <a:gdLst>
                  <a:gd name="T0" fmla="*/ 0 w 17317"/>
                  <a:gd name="T1" fmla="*/ 0 h 21600"/>
                  <a:gd name="T2" fmla="*/ 0 w 17317"/>
                  <a:gd name="T3" fmla="*/ 0 h 21600"/>
                  <a:gd name="T4" fmla="*/ 0 w 1731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7317"/>
                  <a:gd name="T10" fmla="*/ 0 h 21600"/>
                  <a:gd name="T11" fmla="*/ 17317 w 1731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17" h="21600" fill="none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</a:path>
                  <a:path w="17317" h="21600" stroke="0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  <a:lnTo>
                      <a:pt x="1061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1" name="Object 43">
                <a:extLst>
                  <a:ext uri="{FF2B5EF4-FFF2-40B4-BE49-F238E27FC236}">
                    <a16:creationId xmlns:a16="http://schemas.microsoft.com/office/drawing/2014/main" id="{6C3E8A19-9401-4EB7-A4FD-2D7DADCCF4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3024"/>
              <a:ext cx="3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8" name="公式" r:id="rId13" imgW="838080" imgH="406080" progId="Equation.3">
                      <p:embed/>
                    </p:oleObj>
                  </mc:Choice>
                  <mc:Fallback>
                    <p:oleObj name="公式" r:id="rId13" imgW="838080" imgH="40608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024"/>
                            <a:ext cx="360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2" name="Object 44">
                <a:extLst>
                  <a:ext uri="{FF2B5EF4-FFF2-40B4-BE49-F238E27FC236}">
                    <a16:creationId xmlns:a16="http://schemas.microsoft.com/office/drawing/2014/main" id="{C27203E9-5D9F-4CE0-8194-856B2A577E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80" y="3474"/>
              <a:ext cx="33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9" name="公式" r:id="rId14" imgW="774360" imgH="406080" progId="Equation.3">
                      <p:embed/>
                    </p:oleObj>
                  </mc:Choice>
                  <mc:Fallback>
                    <p:oleObj name="公式" r:id="rId14" imgW="774360" imgH="4060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3474"/>
                            <a:ext cx="332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1" name="Line 45">
                <a:extLst>
                  <a:ext uri="{FF2B5EF4-FFF2-40B4-BE49-F238E27FC236}">
                    <a16:creationId xmlns:a16="http://schemas.microsoft.com/office/drawing/2014/main" id="{51E857E0-2EF6-49FE-8502-AE969BCF2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3406"/>
                <a:ext cx="336" cy="19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A32CA4B-99E8-43C4-9F24-6628F99C62C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7696200" cy="1104900"/>
            <a:chOff x="480" y="504"/>
            <a:chExt cx="4848" cy="696"/>
          </a:xfrm>
        </p:grpSpPr>
        <p:sp>
          <p:nvSpPr>
            <p:cNvPr id="10262" name="Text Box 3">
              <a:extLst>
                <a:ext uri="{FF2B5EF4-FFF2-40B4-BE49-F238E27FC236}">
                  <a16:creationId xmlns:a16="http://schemas.microsoft.com/office/drawing/2014/main" id="{250C34CC-AEAF-4106-AE53-D2D15E7AD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508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ea typeface="宋体" panose="02010600030101010101" pitchFamily="2" charset="-122"/>
                </a:rPr>
                <a:t>在自变量的不同变化范围中</a:t>
              </a:r>
              <a:r>
                <a:rPr kumimoji="0"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10263" name="Text Box 4">
              <a:extLst>
                <a:ext uri="{FF2B5EF4-FFF2-40B4-BE49-F238E27FC236}">
                  <a16:creationId xmlns:a16="http://schemas.microsoft.com/office/drawing/2014/main" id="{C5577AE8-F3CE-4C0E-99B4-47C4CFE89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04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                            </a:t>
              </a:r>
              <a:r>
                <a:rPr kumimoji="0" lang="zh-CN" altLang="en-US">
                  <a:solidFill>
                    <a:srgbClr val="0000FF"/>
                  </a:solidFill>
                  <a:ea typeface="宋体" panose="02010600030101010101" pitchFamily="2" charset="-122"/>
                </a:rPr>
                <a:t>对应法则用不同的</a:t>
              </a:r>
            </a:p>
          </p:txBody>
        </p:sp>
        <p:sp>
          <p:nvSpPr>
            <p:cNvPr id="10264" name="Text Box 5">
              <a:extLst>
                <a:ext uri="{FF2B5EF4-FFF2-40B4-BE49-F238E27FC236}">
                  <a16:creationId xmlns:a16="http://schemas.microsoft.com/office/drawing/2014/main" id="{21B37F96-6665-4FE4-9164-D51D28A58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73"/>
              <a:ext cx="40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ea typeface="宋体" panose="02010600030101010101" pitchFamily="2" charset="-122"/>
                </a:rPr>
                <a:t>式子来表示的函数</a:t>
              </a:r>
              <a:r>
                <a:rPr kumimoji="0"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,</a:t>
              </a:r>
              <a:r>
                <a:rPr kumimoji="0" lang="zh-CN" altLang="en-US">
                  <a:solidFill>
                    <a:srgbClr val="0000FF"/>
                  </a:solidFill>
                  <a:ea typeface="宋体" panose="02010600030101010101" pitchFamily="2" charset="-122"/>
                </a:rPr>
                <a:t>称为</a:t>
              </a:r>
              <a:r>
                <a:rPr kumimoji="0" lang="zh-CN" altLang="en-US" u="sng">
                  <a:solidFill>
                    <a:srgbClr val="0000FF"/>
                  </a:solidFill>
                  <a:ea typeface="宋体" panose="02010600030101010101" pitchFamily="2" charset="-122"/>
                </a:rPr>
                <a:t>分段函数</a:t>
              </a:r>
              <a:r>
                <a:rPr kumimoji="0"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232D1306-72FD-4613-B382-42F651082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48200"/>
          <a:ext cx="454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3" imgW="4546440" imgH="977760" progId="Equation.3">
                  <p:embed/>
                </p:oleObj>
              </mc:Choice>
              <mc:Fallback>
                <p:oleObj name="公式" r:id="rId3" imgW="454644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4546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B2920EF8-12B1-4A8C-844F-AAA837EE9CC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343400"/>
            <a:ext cx="3565525" cy="2286000"/>
            <a:chOff x="1416" y="2232"/>
            <a:chExt cx="2246" cy="1440"/>
          </a:xfrm>
        </p:grpSpPr>
        <p:graphicFrame>
          <p:nvGraphicFramePr>
            <p:cNvPr id="10245" name="Object 8">
              <a:extLst>
                <a:ext uri="{FF2B5EF4-FFF2-40B4-BE49-F238E27FC236}">
                  <a16:creationId xmlns:a16="http://schemas.microsoft.com/office/drawing/2014/main" id="{B8E9C678-D52B-476B-B548-9681C5E8BD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6" y="2232"/>
            <a:ext cx="2246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BMP 图像" r:id="rId5" imgW="3809524" imgH="2438095" progId="Paint.Picture">
                    <p:embed/>
                  </p:oleObj>
                </mc:Choice>
                <mc:Fallback>
                  <p:oleObj name="BMP 图像" r:id="rId5" imgW="3809524" imgH="2438095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232"/>
                          <a:ext cx="2246" cy="144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9">
              <a:extLst>
                <a:ext uri="{FF2B5EF4-FFF2-40B4-BE49-F238E27FC236}">
                  <a16:creationId xmlns:a16="http://schemas.microsoft.com/office/drawing/2014/main" id="{9FD16D39-2C93-4E2C-BEFA-7BE9A83457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8" y="2460"/>
            <a:ext cx="5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公式" r:id="rId7" imgW="1625400" imgH="406080" progId="Equation.3">
                    <p:embed/>
                  </p:oleObj>
                </mc:Choice>
                <mc:Fallback>
                  <p:oleObj name="公式" r:id="rId7" imgW="1625400" imgH="4060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2460"/>
                          <a:ext cx="5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0">
              <a:extLst>
                <a:ext uri="{FF2B5EF4-FFF2-40B4-BE49-F238E27FC236}">
                  <a16:creationId xmlns:a16="http://schemas.microsoft.com/office/drawing/2014/main" id="{44B0D367-D73B-4BCC-8A3B-E8F79D646B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7" y="2407"/>
            <a:ext cx="54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公式" r:id="rId9" imgW="1612800" imgH="495000" progId="Equation.3">
                    <p:embed/>
                  </p:oleObj>
                </mc:Choice>
                <mc:Fallback>
                  <p:oleObj name="公式" r:id="rId9" imgW="1612800" imgH="495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2407"/>
                          <a:ext cx="541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9" name="Text Box 11">
            <a:extLst>
              <a:ext uri="{FF2B5EF4-FFF2-40B4-BE49-F238E27FC236}">
                <a16:creationId xmlns:a16="http://schemas.microsoft.com/office/drawing/2014/main" id="{DCD70CCB-3755-467B-9D6C-9CA7CB82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95275"/>
            <a:ext cx="239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(5)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绝对值函数</a:t>
            </a:r>
          </a:p>
        </p:txBody>
      </p:sp>
      <p:graphicFrame>
        <p:nvGraphicFramePr>
          <p:cNvPr id="27660" name="Object 12">
            <a:extLst>
              <a:ext uri="{FF2B5EF4-FFF2-40B4-BE49-F238E27FC236}">
                <a16:creationId xmlns:a16="http://schemas.microsoft.com/office/drawing/2014/main" id="{D540447E-A7D8-4B70-AEDA-C7F115A6C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2908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11" imgW="2908080" imgH="977760" progId="Equation.3">
                  <p:embed/>
                </p:oleObj>
              </mc:Choice>
              <mc:Fallback>
                <p:oleObj name="公式" r:id="rId11" imgW="290808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2908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>
            <a:extLst>
              <a:ext uri="{FF2B5EF4-FFF2-40B4-BE49-F238E27FC236}">
                <a16:creationId xmlns:a16="http://schemas.microsoft.com/office/drawing/2014/main" id="{77C85F24-A264-4E6A-9303-E40C95670A1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04800"/>
            <a:ext cx="3470275" cy="2600325"/>
            <a:chOff x="3168" y="186"/>
            <a:chExt cx="2186" cy="1638"/>
          </a:xfrm>
        </p:grpSpPr>
        <p:sp>
          <p:nvSpPr>
            <p:cNvPr id="10255" name="Line 13">
              <a:extLst>
                <a:ext uri="{FF2B5EF4-FFF2-40B4-BE49-F238E27FC236}">
                  <a16:creationId xmlns:a16="http://schemas.microsoft.com/office/drawing/2014/main" id="{405E3DB8-D82A-45B7-A1F4-80E956DD6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96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4">
              <a:extLst>
                <a:ext uri="{FF2B5EF4-FFF2-40B4-BE49-F238E27FC236}">
                  <a16:creationId xmlns:a16="http://schemas.microsoft.com/office/drawing/2014/main" id="{C54E2593-28B4-43ED-B8A8-060CDCE32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92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5">
              <a:extLst>
                <a:ext uri="{FF2B5EF4-FFF2-40B4-BE49-F238E27FC236}">
                  <a16:creationId xmlns:a16="http://schemas.microsoft.com/office/drawing/2014/main" id="{722D9032-F71A-4136-BCCA-7948EB416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768"/>
              <a:ext cx="67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6">
              <a:extLst>
                <a:ext uri="{FF2B5EF4-FFF2-40B4-BE49-F238E27FC236}">
                  <a16:creationId xmlns:a16="http://schemas.microsoft.com/office/drawing/2014/main" id="{77DAB667-6B37-460E-87A5-15EEFE877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816"/>
              <a:ext cx="67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Text Box 17">
              <a:extLst>
                <a:ext uri="{FF2B5EF4-FFF2-40B4-BE49-F238E27FC236}">
                  <a16:creationId xmlns:a16="http://schemas.microsoft.com/office/drawing/2014/main" id="{2999C51B-E601-444B-AE24-0D6CB2FAB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2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0260" name="Text Box 18">
              <a:extLst>
                <a:ext uri="{FF2B5EF4-FFF2-40B4-BE49-F238E27FC236}">
                  <a16:creationId xmlns:a16="http://schemas.microsoft.com/office/drawing/2014/main" id="{FED85630-FB7C-4DC4-9F26-57155B8E2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12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261" name="Text Box 19">
              <a:extLst>
                <a:ext uri="{FF2B5EF4-FFF2-40B4-BE49-F238E27FC236}">
                  <a16:creationId xmlns:a16="http://schemas.microsoft.com/office/drawing/2014/main" id="{46D25BE4-E6AB-4ACF-B0C7-CA708CC1C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86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27669" name="Text Box 21">
            <a:extLst>
              <a:ext uri="{FF2B5EF4-FFF2-40B4-BE49-F238E27FC236}">
                <a16:creationId xmlns:a16="http://schemas.microsoft.com/office/drawing/2014/main" id="{38C75184-045B-49D8-9C28-157DCB645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149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定义域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BE7DBAFF-6D06-43B7-AD7F-D2C3EEE7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2050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值域</a:t>
            </a:r>
          </a:p>
        </p:txBody>
      </p:sp>
      <p:graphicFrame>
        <p:nvGraphicFramePr>
          <p:cNvPr id="27671" name="Object 23">
            <a:extLst>
              <a:ext uri="{FF2B5EF4-FFF2-40B4-BE49-F238E27FC236}">
                <a16:creationId xmlns:a16="http://schemas.microsoft.com/office/drawing/2014/main" id="{959A5DAE-29FB-40A4-A831-9F6C0D6F8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27647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13" imgW="990360" imgH="393480" progId="Equation.3">
                  <p:embed/>
                </p:oleObj>
              </mc:Choice>
              <mc:Fallback>
                <p:oleObj name="公式" r:id="rId13" imgW="99036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76475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utoUpdateAnimBg="0"/>
      <p:bldP spid="27669" grpId="0" autoUpdateAnimBg="0"/>
      <p:bldP spid="2767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BC3BDE92-D02B-454D-9215-3F1981CF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例</a:t>
            </a:r>
            <a:r>
              <a:rPr kumimoji="0"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2</a:t>
            </a:r>
            <a:endParaRPr kumimoji="0"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1DBC0972-75EC-43AA-A2E4-6CEB7181E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57288"/>
          <a:ext cx="77644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3" imgW="8280360" imgH="1041120" progId="Equation.3">
                  <p:embed/>
                </p:oleObj>
              </mc:Choice>
              <mc:Fallback>
                <p:oleObj name="公式" r:id="rId3" imgW="828036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7288"/>
                        <a:ext cx="77644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3BD4996F-C31F-4502-80DE-FB89E4F47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130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ADBA7C48-3266-45A2-9820-5107E846D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319338"/>
          <a:ext cx="37147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5" imgW="3962160" imgH="1041120" progId="Equation.3">
                  <p:embed/>
                </p:oleObj>
              </mc:Choice>
              <mc:Fallback>
                <p:oleObj name="公式" r:id="rId5" imgW="396216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319338"/>
                        <a:ext cx="37147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692A2C77-5371-4576-85D6-B4835344B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3521075"/>
          <a:ext cx="479901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公式" r:id="rId7" imgW="5117760" imgH="1041120" progId="Equation.3">
                  <p:embed/>
                </p:oleObj>
              </mc:Choice>
              <mc:Fallback>
                <p:oleObj name="公式" r:id="rId7" imgW="511776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521075"/>
                        <a:ext cx="479901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69AB64DB-8072-43EC-BC72-5AE5E5C01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737100"/>
          <a:ext cx="3108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9" imgW="3314520" imgH="1041120" progId="Equation.3">
                  <p:embed/>
                </p:oleObj>
              </mc:Choice>
              <mc:Fallback>
                <p:oleObj name="公式" r:id="rId9" imgW="331452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37100"/>
                        <a:ext cx="3108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>
            <a:extLst>
              <a:ext uri="{FF2B5EF4-FFF2-40B4-BE49-F238E27FC236}">
                <a16:creationId xmlns:a16="http://schemas.microsoft.com/office/drawing/2014/main" id="{2AE09EC8-63A9-49FB-B859-A36C8FED8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50133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6BD0A1AD-4891-4E4D-A824-8B9D761D5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2025" y="5114925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公式" r:id="rId11" imgW="1917360" imgH="507960" progId="Equation.3">
                  <p:embed/>
                </p:oleObj>
              </mc:Choice>
              <mc:Fallback>
                <p:oleObj name="公式" r:id="rId11" imgW="191736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5114925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4" grpId="0" autoUpdateAnimBg="0"/>
      <p:bldP spid="3072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61C4989F-F164-49E9-885A-942D44F8F3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57250" y="457200"/>
            <a:ext cx="4400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4000"/>
              <a:t>三、函数的特性</a:t>
            </a:r>
            <a:endParaRPr kumimoji="0" lang="zh-CN" altLang="en-US" sz="4000" b="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C789F2C2-70FD-4BA1-9546-BE00ABEF6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2875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3200">
                <a:solidFill>
                  <a:schemeClr val="accent2"/>
                </a:solidFill>
                <a:ea typeface="宋体" panose="02010600030101010101" pitchFamily="2" charset="-122"/>
              </a:rPr>
              <a:t>．函数的有界性</a:t>
            </a:r>
            <a:r>
              <a:rPr kumimoji="0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endParaRPr kumimoji="0"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1DDF40CD-839E-42CC-A470-CDE3B300C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7227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公式" r:id="rId3" imgW="7226280" imgH="469800" progId="Equation.3">
                  <p:embed/>
                </p:oleObj>
              </mc:Choice>
              <mc:Fallback>
                <p:oleObj name="公式" r:id="rId3" imgW="72262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227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14DAF346-6667-47E4-B094-FEEA8AC47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757488"/>
          <a:ext cx="5981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公式" r:id="rId5" imgW="5981400" imgH="444240" progId="Equation.3">
                  <p:embed/>
                </p:oleObj>
              </mc:Choice>
              <mc:Fallback>
                <p:oleObj name="公式" r:id="rId5" imgW="59814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57488"/>
                        <a:ext cx="5981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6C90E596-5C38-4A50-B215-297C838CFCA7}"/>
              </a:ext>
            </a:extLst>
          </p:cNvPr>
          <p:cNvGrpSpPr>
            <a:grpSpLocks/>
          </p:cNvGrpSpPr>
          <p:nvPr/>
        </p:nvGrpSpPr>
        <p:grpSpPr bwMode="auto">
          <a:xfrm>
            <a:off x="1003300" y="3200400"/>
            <a:ext cx="3714750" cy="2819400"/>
            <a:chOff x="480" y="2304"/>
            <a:chExt cx="2340" cy="1776"/>
          </a:xfrm>
        </p:grpSpPr>
        <p:sp>
          <p:nvSpPr>
            <p:cNvPr id="12317" name="Line 8">
              <a:extLst>
                <a:ext uri="{FF2B5EF4-FFF2-40B4-BE49-F238E27FC236}">
                  <a16:creationId xmlns:a16="http://schemas.microsoft.com/office/drawing/2014/main" id="{DCE23186-5DD9-45C1-A156-E303B01F5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9">
              <a:extLst>
                <a:ext uri="{FF2B5EF4-FFF2-40B4-BE49-F238E27FC236}">
                  <a16:creationId xmlns:a16="http://schemas.microsoft.com/office/drawing/2014/main" id="{C13E81DE-7AE6-4D4D-90B4-969AD125B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8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10">
              <a:extLst>
                <a:ext uri="{FF2B5EF4-FFF2-40B4-BE49-F238E27FC236}">
                  <a16:creationId xmlns:a16="http://schemas.microsoft.com/office/drawing/2014/main" id="{875DBD6B-250A-4501-8038-43B842476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792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1">
              <a:extLst>
                <a:ext uri="{FF2B5EF4-FFF2-40B4-BE49-F238E27FC236}">
                  <a16:creationId xmlns:a16="http://schemas.microsoft.com/office/drawing/2014/main" id="{D31D742A-5D61-42BC-8F02-D4F1BAFD5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2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Freeform 12">
              <a:extLst>
                <a:ext uri="{FF2B5EF4-FFF2-40B4-BE49-F238E27FC236}">
                  <a16:creationId xmlns:a16="http://schemas.microsoft.com/office/drawing/2014/main" id="{C766F92F-3805-4398-8CC1-BD1C21B3A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832"/>
              <a:ext cx="1664" cy="864"/>
            </a:xfrm>
            <a:custGeom>
              <a:avLst/>
              <a:gdLst>
                <a:gd name="T0" fmla="*/ 3705 w 1536"/>
                <a:gd name="T1" fmla="*/ 0 h 864"/>
                <a:gd name="T2" fmla="*/ 2895 w 1536"/>
                <a:gd name="T3" fmla="*/ 336 h 864"/>
                <a:gd name="T4" fmla="*/ 2315 w 1536"/>
                <a:gd name="T5" fmla="*/ 336 h 864"/>
                <a:gd name="T6" fmla="*/ 1622 w 1536"/>
                <a:gd name="T7" fmla="*/ 240 h 864"/>
                <a:gd name="T8" fmla="*/ 347 w 1536"/>
                <a:gd name="T9" fmla="*/ 768 h 864"/>
                <a:gd name="T10" fmla="*/ 0 w 1536"/>
                <a:gd name="T11" fmla="*/ 816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6"/>
                <a:gd name="T19" fmla="*/ 0 h 864"/>
                <a:gd name="T20" fmla="*/ 1536 w 1536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6" h="864">
                  <a:moveTo>
                    <a:pt x="1536" y="0"/>
                  </a:moveTo>
                  <a:cubicBezTo>
                    <a:pt x="1416" y="140"/>
                    <a:pt x="1296" y="280"/>
                    <a:pt x="1200" y="336"/>
                  </a:cubicBezTo>
                  <a:cubicBezTo>
                    <a:pt x="1104" y="392"/>
                    <a:pt x="1048" y="352"/>
                    <a:pt x="960" y="336"/>
                  </a:cubicBezTo>
                  <a:cubicBezTo>
                    <a:pt x="872" y="320"/>
                    <a:pt x="808" y="168"/>
                    <a:pt x="672" y="240"/>
                  </a:cubicBezTo>
                  <a:cubicBezTo>
                    <a:pt x="536" y="312"/>
                    <a:pt x="256" y="672"/>
                    <a:pt x="144" y="768"/>
                  </a:cubicBezTo>
                  <a:cubicBezTo>
                    <a:pt x="32" y="864"/>
                    <a:pt x="16" y="840"/>
                    <a:pt x="0" y="81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Text Box 13">
              <a:extLst>
                <a:ext uri="{FF2B5EF4-FFF2-40B4-BE49-F238E27FC236}">
                  <a16:creationId xmlns:a16="http://schemas.microsoft.com/office/drawing/2014/main" id="{A93C372F-07AA-486B-8B45-9BF0E5A41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5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M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3" name="Text Box 14">
              <a:extLst>
                <a:ext uri="{FF2B5EF4-FFF2-40B4-BE49-F238E27FC236}">
                  <a16:creationId xmlns:a16="http://schemas.microsoft.com/office/drawing/2014/main" id="{08AE0409-AD92-466D-8908-97DCF33DC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792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-M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4" name="Text Box 15">
              <a:extLst>
                <a:ext uri="{FF2B5EF4-FFF2-40B4-BE49-F238E27FC236}">
                  <a16:creationId xmlns:a16="http://schemas.microsoft.com/office/drawing/2014/main" id="{38636975-AF68-4A61-A224-217CB3B8B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2304"/>
              <a:ext cx="1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5" name="Text Box 16">
              <a:extLst>
                <a:ext uri="{FF2B5EF4-FFF2-40B4-BE49-F238E27FC236}">
                  <a16:creationId xmlns:a16="http://schemas.microsoft.com/office/drawing/2014/main" id="{3930370C-91AD-475F-9263-8FFE40FD1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3120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6" name="Text Box 17">
              <a:extLst>
                <a:ext uri="{FF2B5EF4-FFF2-40B4-BE49-F238E27FC236}">
                  <a16:creationId xmlns:a16="http://schemas.microsoft.com/office/drawing/2014/main" id="{D23BD8E3-3B38-4DB9-B5DE-2A47643F2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3216"/>
              <a:ext cx="1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7" name="Text Box 18">
              <a:extLst>
                <a:ext uri="{FF2B5EF4-FFF2-40B4-BE49-F238E27FC236}">
                  <a16:creationId xmlns:a16="http://schemas.microsoft.com/office/drawing/2014/main" id="{5EF87583-25D5-4539-979E-1B54A3115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2784"/>
              <a:ext cx="1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y=f(x)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8" name="Line 19">
              <a:extLst>
                <a:ext uri="{FF2B5EF4-FFF2-40B4-BE49-F238E27FC236}">
                  <a16:creationId xmlns:a16="http://schemas.microsoft.com/office/drawing/2014/main" id="{5A10D906-9BEF-4090-AF8F-80BDDD321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20">
              <a:extLst>
                <a:ext uri="{FF2B5EF4-FFF2-40B4-BE49-F238E27FC236}">
                  <a16:creationId xmlns:a16="http://schemas.microsoft.com/office/drawing/2014/main" id="{792B9EDE-F1AE-4CB4-A5CD-79FC7DF64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Line 21">
              <a:extLst>
                <a:ext uri="{FF2B5EF4-FFF2-40B4-BE49-F238E27FC236}">
                  <a16:creationId xmlns:a16="http://schemas.microsoft.com/office/drawing/2014/main" id="{07FB5DBF-997B-4153-AE17-93F334455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1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Text Box 22">
              <a:extLst>
                <a:ext uri="{FF2B5EF4-FFF2-40B4-BE49-F238E27FC236}">
                  <a16:creationId xmlns:a16="http://schemas.microsoft.com/office/drawing/2014/main" id="{A9CDA463-81D3-4AD2-A377-733C1A546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336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767" name="Text Box 23">
            <a:extLst>
              <a:ext uri="{FF2B5EF4-FFF2-40B4-BE49-F238E27FC236}">
                <a16:creationId xmlns:a16="http://schemas.microsoft.com/office/drawing/2014/main" id="{1E013B57-7D24-400D-840E-B387B666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4953000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有界</a:t>
            </a:r>
            <a:endParaRPr kumimoji="0"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5EC955CE-E37C-4092-AEAA-C11C27BA13E3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3124200"/>
            <a:ext cx="3797300" cy="2971800"/>
            <a:chOff x="2832" y="2160"/>
            <a:chExt cx="2392" cy="1872"/>
          </a:xfrm>
        </p:grpSpPr>
        <p:sp>
          <p:nvSpPr>
            <p:cNvPr id="12300" name="Line 25">
              <a:extLst>
                <a:ext uri="{FF2B5EF4-FFF2-40B4-BE49-F238E27FC236}">
                  <a16:creationId xmlns:a16="http://schemas.microsoft.com/office/drawing/2014/main" id="{12DAD799-C444-4A4E-8156-0C34609EA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16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26">
              <a:extLst>
                <a:ext uri="{FF2B5EF4-FFF2-40B4-BE49-F238E27FC236}">
                  <a16:creationId xmlns:a16="http://schemas.microsoft.com/office/drawing/2014/main" id="{74F451D0-407A-485C-8477-93BAAA68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374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27">
              <a:extLst>
                <a:ext uri="{FF2B5EF4-FFF2-40B4-BE49-F238E27FC236}">
                  <a16:creationId xmlns:a16="http://schemas.microsoft.com/office/drawing/2014/main" id="{011C1B01-F14F-4DD7-8FFD-E63A27D5D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88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28">
              <a:extLst>
                <a:ext uri="{FF2B5EF4-FFF2-40B4-BE49-F238E27FC236}">
                  <a16:creationId xmlns:a16="http://schemas.microsoft.com/office/drawing/2014/main" id="{8E850B67-6239-40D7-BB8E-5421DCD11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Freeform 29">
              <a:extLst>
                <a:ext uri="{FF2B5EF4-FFF2-40B4-BE49-F238E27FC236}">
                  <a16:creationId xmlns:a16="http://schemas.microsoft.com/office/drawing/2014/main" id="{5F246B70-1D24-435F-B26F-A21007BD0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784"/>
              <a:ext cx="728" cy="384"/>
            </a:xfrm>
            <a:custGeom>
              <a:avLst/>
              <a:gdLst>
                <a:gd name="T0" fmla="*/ 0 w 672"/>
                <a:gd name="T1" fmla="*/ 8 h 384"/>
                <a:gd name="T2" fmla="*/ 231 w 672"/>
                <a:gd name="T3" fmla="*/ 56 h 384"/>
                <a:gd name="T4" fmla="*/ 581 w 672"/>
                <a:gd name="T5" fmla="*/ 296 h 384"/>
                <a:gd name="T6" fmla="*/ 928 w 672"/>
                <a:gd name="T7" fmla="*/ 344 h 384"/>
                <a:gd name="T8" fmla="*/ 1390 w 672"/>
                <a:gd name="T9" fmla="*/ 56 h 384"/>
                <a:gd name="T10" fmla="*/ 1622 w 672"/>
                <a:gd name="T11" fmla="*/ 8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384"/>
                <a:gd name="T20" fmla="*/ 672 w 672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384">
                  <a:moveTo>
                    <a:pt x="0" y="8"/>
                  </a:moveTo>
                  <a:cubicBezTo>
                    <a:pt x="28" y="8"/>
                    <a:pt x="56" y="8"/>
                    <a:pt x="96" y="56"/>
                  </a:cubicBezTo>
                  <a:cubicBezTo>
                    <a:pt x="136" y="104"/>
                    <a:pt x="192" y="248"/>
                    <a:pt x="240" y="296"/>
                  </a:cubicBezTo>
                  <a:cubicBezTo>
                    <a:pt x="288" y="344"/>
                    <a:pt x="328" y="384"/>
                    <a:pt x="384" y="344"/>
                  </a:cubicBezTo>
                  <a:cubicBezTo>
                    <a:pt x="440" y="304"/>
                    <a:pt x="528" y="112"/>
                    <a:pt x="576" y="56"/>
                  </a:cubicBezTo>
                  <a:cubicBezTo>
                    <a:pt x="624" y="0"/>
                    <a:pt x="648" y="8"/>
                    <a:pt x="672" y="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Freeform 30">
              <a:extLst>
                <a:ext uri="{FF2B5EF4-FFF2-40B4-BE49-F238E27FC236}">
                  <a16:creationId xmlns:a16="http://schemas.microsoft.com/office/drawing/2014/main" id="{472A3B04-86A9-47E7-B534-4D9A10AA6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2832"/>
              <a:ext cx="832" cy="1056"/>
            </a:xfrm>
            <a:custGeom>
              <a:avLst/>
              <a:gdLst>
                <a:gd name="T0" fmla="*/ 0 w 768"/>
                <a:gd name="T1" fmla="*/ 0 h 1056"/>
                <a:gd name="T2" fmla="*/ 696 w 768"/>
                <a:gd name="T3" fmla="*/ 96 h 1056"/>
                <a:gd name="T4" fmla="*/ 1390 w 768"/>
                <a:gd name="T5" fmla="*/ 336 h 1056"/>
                <a:gd name="T6" fmla="*/ 1622 w 768"/>
                <a:gd name="T7" fmla="*/ 624 h 1056"/>
                <a:gd name="T8" fmla="*/ 1849 w 768"/>
                <a:gd name="T9" fmla="*/ 1056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056"/>
                <a:gd name="T17" fmla="*/ 768 w 768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056">
                  <a:moveTo>
                    <a:pt x="0" y="0"/>
                  </a:moveTo>
                  <a:cubicBezTo>
                    <a:pt x="96" y="20"/>
                    <a:pt x="192" y="40"/>
                    <a:pt x="288" y="96"/>
                  </a:cubicBezTo>
                  <a:cubicBezTo>
                    <a:pt x="384" y="152"/>
                    <a:pt x="512" y="248"/>
                    <a:pt x="576" y="336"/>
                  </a:cubicBezTo>
                  <a:cubicBezTo>
                    <a:pt x="640" y="424"/>
                    <a:pt x="640" y="504"/>
                    <a:pt x="672" y="624"/>
                  </a:cubicBezTo>
                  <a:cubicBezTo>
                    <a:pt x="704" y="744"/>
                    <a:pt x="736" y="900"/>
                    <a:pt x="768" y="10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Text Box 31">
              <a:extLst>
                <a:ext uri="{FF2B5EF4-FFF2-40B4-BE49-F238E27FC236}">
                  <a16:creationId xmlns:a16="http://schemas.microsoft.com/office/drawing/2014/main" id="{02B3D591-2EDD-4D7C-892C-54069AD05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2400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M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7" name="Text Box 32">
              <a:extLst>
                <a:ext uri="{FF2B5EF4-FFF2-40B4-BE49-F238E27FC236}">
                  <a16:creationId xmlns:a16="http://schemas.microsoft.com/office/drawing/2014/main" id="{CB326420-AC86-4C06-8580-4BBBD00AE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" y="3744"/>
              <a:ext cx="1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-M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8" name="Text Box 33">
              <a:extLst>
                <a:ext uri="{FF2B5EF4-FFF2-40B4-BE49-F238E27FC236}">
                  <a16:creationId xmlns:a16="http://schemas.microsoft.com/office/drawing/2014/main" id="{AFA35A6E-2D79-4517-BB62-2AE50DF5E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9" name="Text Box 34">
              <a:extLst>
                <a:ext uri="{FF2B5EF4-FFF2-40B4-BE49-F238E27FC236}">
                  <a16:creationId xmlns:a16="http://schemas.microsoft.com/office/drawing/2014/main" id="{C69B58CD-9481-4D57-B577-A8EABB94A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" y="3120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0" name="Text Box 35">
              <a:extLst>
                <a:ext uri="{FF2B5EF4-FFF2-40B4-BE49-F238E27FC236}">
                  <a16:creationId xmlns:a16="http://schemas.microsoft.com/office/drawing/2014/main" id="{D2F25D02-7077-4DBD-8358-609481519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68"/>
              <a:ext cx="1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1" name="Line 36">
              <a:extLst>
                <a:ext uri="{FF2B5EF4-FFF2-40B4-BE49-F238E27FC236}">
                  <a16:creationId xmlns:a16="http://schemas.microsoft.com/office/drawing/2014/main" id="{B603F79B-65F8-41A3-87E4-4247A896E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37">
              <a:extLst>
                <a:ext uri="{FF2B5EF4-FFF2-40B4-BE49-F238E27FC236}">
                  <a16:creationId xmlns:a16="http://schemas.microsoft.com/office/drawing/2014/main" id="{B1B8EDAB-90E8-4570-B8DB-405AA1B6D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8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38">
              <a:extLst>
                <a:ext uri="{FF2B5EF4-FFF2-40B4-BE49-F238E27FC236}">
                  <a16:creationId xmlns:a16="http://schemas.microsoft.com/office/drawing/2014/main" id="{DCFD1667-016B-4596-AF65-E8CA2129F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39">
              <a:extLst>
                <a:ext uri="{FF2B5EF4-FFF2-40B4-BE49-F238E27FC236}">
                  <a16:creationId xmlns:a16="http://schemas.microsoft.com/office/drawing/2014/main" id="{A599D4D0-04B3-4315-A74A-7629A7924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40">
              <a:extLst>
                <a:ext uri="{FF2B5EF4-FFF2-40B4-BE49-F238E27FC236}">
                  <a16:creationId xmlns:a16="http://schemas.microsoft.com/office/drawing/2014/main" id="{9D8355FE-0A2A-4C4C-B441-C31D0DA55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3216"/>
              <a:ext cx="1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Text Box 41">
              <a:extLst>
                <a:ext uri="{FF2B5EF4-FFF2-40B4-BE49-F238E27FC236}">
                  <a16:creationId xmlns:a16="http://schemas.microsoft.com/office/drawing/2014/main" id="{5C928F39-6AFB-4A67-B6DA-909149448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" y="3216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2292" name="Object 42">
              <a:extLst>
                <a:ext uri="{FF2B5EF4-FFF2-40B4-BE49-F238E27FC236}">
                  <a16:creationId xmlns:a16="http://schemas.microsoft.com/office/drawing/2014/main" id="{88A4F1AB-BC4D-49EF-AA50-1104E8246F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0" y="291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4" name="公式" r:id="rId7" imgW="380880" imgH="457200" progId="Equation.3">
                    <p:embed/>
                  </p:oleObj>
                </mc:Choice>
                <mc:Fallback>
                  <p:oleObj name="公式" r:id="rId7" imgW="380880" imgH="457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291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87" name="Text Box 43">
            <a:extLst>
              <a:ext uri="{FF2B5EF4-FFF2-40B4-BE49-F238E27FC236}">
                <a16:creationId xmlns:a16="http://schemas.microsoft.com/office/drawing/2014/main" id="{6D251F23-A72F-4ACE-A420-90C8116B7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953000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无界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67" grpId="0" autoUpdateAnimBg="0"/>
      <p:bldP spid="3178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BDD3B18-58F9-49BB-9218-E794B88E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3200">
                <a:solidFill>
                  <a:schemeClr val="accent2"/>
                </a:solidFill>
                <a:ea typeface="宋体" panose="02010600030101010101" pitchFamily="2" charset="-122"/>
              </a:rPr>
              <a:t>．函数的单调性</a:t>
            </a:r>
            <a:r>
              <a:rPr kumimoji="0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endParaRPr kumimoji="0" lang="en-US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901D25FF-9701-46AE-ABA2-E0E977D3D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1447800"/>
          <a:ext cx="5800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3" imgW="6235560" imgH="457200" progId="Equation.3">
                  <p:embed/>
                </p:oleObj>
              </mc:Choice>
              <mc:Fallback>
                <p:oleObj name="公式" r:id="rId3" imgW="62355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47800"/>
                        <a:ext cx="5800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BED5506F-8486-4520-BEBD-E7294E548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1978025"/>
          <a:ext cx="75041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5" imgW="8064360" imgH="469800" progId="Equation.3">
                  <p:embed/>
                </p:oleObj>
              </mc:Choice>
              <mc:Fallback>
                <p:oleObj name="公式" r:id="rId5" imgW="80643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978025"/>
                        <a:ext cx="75041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B5E453F9-3D57-42A0-A415-5356F956B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0275" y="2484438"/>
          <a:ext cx="3413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7" imgW="3670200" imgH="457200" progId="Equation.3">
                  <p:embed/>
                </p:oleObj>
              </mc:Choice>
              <mc:Fallback>
                <p:oleObj name="公式" r:id="rId7" imgW="3670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484438"/>
                        <a:ext cx="34131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19BA23AF-0EC9-469C-A90C-21B6E95AA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3054350"/>
          <a:ext cx="6161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9" imgW="6527520" imgH="431640" progId="Equation.3">
                  <p:embed/>
                </p:oleObj>
              </mc:Choice>
              <mc:Fallback>
                <p:oleObj name="公式" r:id="rId9" imgW="65275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054350"/>
                        <a:ext cx="6161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FC215C95-732C-4B8C-9928-D23A08D98DB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113088"/>
            <a:ext cx="3429000" cy="2982912"/>
            <a:chOff x="480" y="1824"/>
            <a:chExt cx="2211" cy="2215"/>
          </a:xfrm>
        </p:grpSpPr>
        <p:sp>
          <p:nvSpPr>
            <p:cNvPr id="13325" name="Line 8">
              <a:extLst>
                <a:ext uri="{FF2B5EF4-FFF2-40B4-BE49-F238E27FC236}">
                  <a16:creationId xmlns:a16="http://schemas.microsoft.com/office/drawing/2014/main" id="{86ADD773-DCD0-4A20-8509-2181C4644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9">
              <a:extLst>
                <a:ext uri="{FF2B5EF4-FFF2-40B4-BE49-F238E27FC236}">
                  <a16:creationId xmlns:a16="http://schemas.microsoft.com/office/drawing/2014/main" id="{041C5CDB-F1FE-4420-B328-7C642C0C6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" y="24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0">
              <a:extLst>
                <a:ext uri="{FF2B5EF4-FFF2-40B4-BE49-F238E27FC236}">
                  <a16:creationId xmlns:a16="http://schemas.microsoft.com/office/drawing/2014/main" id="{635ACB5E-7ECF-413E-AB41-33E17E0B1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11">
              <a:extLst>
                <a:ext uri="{FF2B5EF4-FFF2-40B4-BE49-F238E27FC236}">
                  <a16:creationId xmlns:a16="http://schemas.microsoft.com/office/drawing/2014/main" id="{8449E5A7-F9B2-4EA0-8F24-4F9236250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8" name="Object 12">
              <a:extLst>
                <a:ext uri="{FF2B5EF4-FFF2-40B4-BE49-F238E27FC236}">
                  <a16:creationId xmlns:a16="http://schemas.microsoft.com/office/drawing/2014/main" id="{DC4A5A5B-D546-4794-879E-400C9F2807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5" y="2352"/>
            <a:ext cx="5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公式" r:id="rId11" imgW="583920" imgH="203040" progId="Equation.3">
                    <p:embed/>
                  </p:oleObj>
                </mc:Choice>
                <mc:Fallback>
                  <p:oleObj name="公式" r:id="rId11" imgW="58392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52"/>
                          <a:ext cx="5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3">
              <a:extLst>
                <a:ext uri="{FF2B5EF4-FFF2-40B4-BE49-F238E27FC236}">
                  <a16:creationId xmlns:a16="http://schemas.microsoft.com/office/drawing/2014/main" id="{8C5BEB98-448A-4272-89A8-24DE84C55D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165"/>
            <a:ext cx="4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公式" r:id="rId13" imgW="380880" imgH="215640" progId="Equation.3">
                    <p:embed/>
                  </p:oleObj>
                </mc:Choice>
                <mc:Fallback>
                  <p:oleObj name="公式" r:id="rId13" imgW="3808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5"/>
                          <a:ext cx="43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14">
              <a:extLst>
                <a:ext uri="{FF2B5EF4-FFF2-40B4-BE49-F238E27FC236}">
                  <a16:creationId xmlns:a16="http://schemas.microsoft.com/office/drawing/2014/main" id="{2F463239-6A85-4ED9-A2E3-12395C08EC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1" y="2880"/>
            <a:ext cx="52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公式" r:id="rId15" imgW="393480" imgH="215640" progId="Equation.3">
                    <p:embed/>
                  </p:oleObj>
                </mc:Choice>
                <mc:Fallback>
                  <p:oleObj name="公式" r:id="rId15" imgW="39348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" y="2880"/>
                          <a:ext cx="529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Text Box 15">
              <a:extLst>
                <a:ext uri="{FF2B5EF4-FFF2-40B4-BE49-F238E27FC236}">
                  <a16:creationId xmlns:a16="http://schemas.microsoft.com/office/drawing/2014/main" id="{12D72A13-23DC-4CAE-9B85-29B99040E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00"/>
              <a:ext cx="38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30" name="Text Box 16">
              <a:extLst>
                <a:ext uri="{FF2B5EF4-FFF2-40B4-BE49-F238E27FC236}">
                  <a16:creationId xmlns:a16="http://schemas.microsoft.com/office/drawing/2014/main" id="{A831D10B-D71A-412A-B746-AB84BA9BA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55"/>
              <a:ext cx="22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31" name="Text Box 17">
              <a:extLst>
                <a:ext uri="{FF2B5EF4-FFF2-40B4-BE49-F238E27FC236}">
                  <a16:creationId xmlns:a16="http://schemas.microsoft.com/office/drawing/2014/main" id="{A31180AD-5B9A-4009-9A6A-10733DC6C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04"/>
              <a:ext cx="24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32" name="Arc 18">
              <a:extLst>
                <a:ext uri="{FF2B5EF4-FFF2-40B4-BE49-F238E27FC236}">
                  <a16:creationId xmlns:a16="http://schemas.microsoft.com/office/drawing/2014/main" id="{6D7BAB73-0658-41FD-92EC-4E5DCC8CD07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68" y="1824"/>
              <a:ext cx="1372" cy="1248"/>
            </a:xfrm>
            <a:custGeom>
              <a:avLst/>
              <a:gdLst>
                <a:gd name="T0" fmla="*/ 0 w 20581"/>
                <a:gd name="T1" fmla="*/ 0 h 21600"/>
                <a:gd name="T2" fmla="*/ 0 w 20581"/>
                <a:gd name="T3" fmla="*/ 0 h 21600"/>
                <a:gd name="T4" fmla="*/ 0 w 20581"/>
                <a:gd name="T5" fmla="*/ 0 h 21600"/>
                <a:gd name="T6" fmla="*/ 0 60000 65536"/>
                <a:gd name="T7" fmla="*/ 0 60000 65536"/>
                <a:gd name="T8" fmla="*/ 0 60000 65536"/>
                <a:gd name="T9" fmla="*/ 0 w 20581"/>
                <a:gd name="T10" fmla="*/ 0 h 21600"/>
                <a:gd name="T11" fmla="*/ 20581 w 205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81" h="21600" fill="none" extrusionOk="0">
                  <a:moveTo>
                    <a:pt x="-1" y="0"/>
                  </a:moveTo>
                  <a:cubicBezTo>
                    <a:pt x="9403" y="0"/>
                    <a:pt x="17726" y="6083"/>
                    <a:pt x="20580" y="15043"/>
                  </a:cubicBezTo>
                </a:path>
                <a:path w="20581" h="21600" stroke="0" extrusionOk="0">
                  <a:moveTo>
                    <a:pt x="-1" y="0"/>
                  </a:moveTo>
                  <a:cubicBezTo>
                    <a:pt x="9403" y="0"/>
                    <a:pt x="17726" y="6083"/>
                    <a:pt x="20580" y="1504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19">
              <a:extLst>
                <a:ext uri="{FF2B5EF4-FFF2-40B4-BE49-F238E27FC236}">
                  <a16:creationId xmlns:a16="http://schemas.microsoft.com/office/drawing/2014/main" id="{39EF4F1B-7C0A-41BD-9EF2-CEA015E3A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20">
              <a:extLst>
                <a:ext uri="{FF2B5EF4-FFF2-40B4-BE49-F238E27FC236}">
                  <a16:creationId xmlns:a16="http://schemas.microsoft.com/office/drawing/2014/main" id="{2C6E19AF-84A0-49AB-A667-9D9126D0B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AutoShape 21">
              <a:extLst>
                <a:ext uri="{FF2B5EF4-FFF2-40B4-BE49-F238E27FC236}">
                  <a16:creationId xmlns:a16="http://schemas.microsoft.com/office/drawing/2014/main" id="{0A340C38-B3D6-4D32-ADF0-FAF71F579E3C}"/>
                </a:ext>
              </a:extLst>
            </p:cNvPr>
            <p:cNvSpPr>
              <a:spLocks/>
            </p:cNvSpPr>
            <p:nvPr/>
          </p:nvSpPr>
          <p:spPr bwMode="auto">
            <a:xfrm rot="-5471980">
              <a:off x="1368" y="3096"/>
              <a:ext cx="144" cy="124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321" name="Object 22">
              <a:extLst>
                <a:ext uri="{FF2B5EF4-FFF2-40B4-BE49-F238E27FC236}">
                  <a16:creationId xmlns:a16="http://schemas.microsoft.com/office/drawing/2014/main" id="{9AD3CCB9-7CCD-47E2-BE76-72AA85AB2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公式" r:id="rId17" imgW="241200" imgH="317160" progId="Equation.3">
                    <p:embed/>
                  </p:oleObj>
                </mc:Choice>
                <mc:Fallback>
                  <p:oleObj name="公式" r:id="rId17" imgW="24120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6145">
            <a:extLst>
              <a:ext uri="{FF2B5EF4-FFF2-40B4-BE49-F238E27FC236}">
                <a16:creationId xmlns:a16="http://schemas.microsoft.com/office/drawing/2014/main" id="{56D7E04D-2633-407E-B3A4-64040EE74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主要参考书</a:t>
            </a:r>
          </a:p>
        </p:txBody>
      </p:sp>
      <p:sp>
        <p:nvSpPr>
          <p:cNvPr id="6147" name="矩形 6146">
            <a:extLst>
              <a:ext uri="{FF2B5EF4-FFF2-40B4-BE49-F238E27FC236}">
                <a16:creationId xmlns:a16="http://schemas.microsoft.com/office/drawing/2014/main" id="{A441EEA9-7873-4644-BB03-49FBCED461B6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36513" y="982663"/>
            <a:ext cx="8929687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115000"/>
              <a:buFont typeface="Wingdings" pitchFamily="2" charset="2"/>
              <a:buChar char="§"/>
              <a:defRPr/>
            </a:pPr>
            <a:r>
              <a:rPr lang="zh-CN" altLang="en-US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[美]克莱因. </a:t>
            </a:r>
            <a:r>
              <a:rPr lang="zh-CN" altLang="en-US" sz="2200" dirty="0">
                <a:solidFill>
                  <a:srgbClr val="CC3300"/>
                </a:solidFill>
                <a:latin typeface="华文细黑" pitchFamily="2" charset="-122"/>
                <a:ea typeface="华文细黑" pitchFamily="2" charset="-122"/>
              </a:rPr>
              <a:t>古今数学思想</a:t>
            </a:r>
            <a:r>
              <a:rPr lang="zh-CN" altLang="en-US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. 牛津大学出版社, 1972（中译本: 北京大学数学系数学史翻译组译, 上海科学技术出版社, 1979~1981, 4卷本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) </a:t>
            </a:r>
          </a:p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115000"/>
              <a:buFont typeface="Wingdings" pitchFamily="2" charset="2"/>
              <a:buChar char="§"/>
              <a:defRPr/>
            </a:pPr>
            <a:r>
              <a:rPr lang="zh-CN" altLang="en-US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张奠宙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. </a:t>
            </a:r>
            <a:r>
              <a:rPr lang="zh-CN" altLang="en-US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20世纪数学经纬</a:t>
            </a:r>
            <a:r>
              <a:rPr lang="zh-CN" altLang="en-US" sz="2200" dirty="0">
                <a:solidFill>
                  <a:srgbClr val="660033"/>
                </a:solidFill>
                <a:latin typeface="华文细黑" pitchFamily="2" charset="-122"/>
                <a:ea typeface="华文细黑" pitchFamily="2" charset="-122"/>
              </a:rPr>
              <a:t>.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 上海: 华东师范大学出版社, 2002</a:t>
            </a:r>
          </a:p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115000"/>
              <a:buFont typeface="Wingdings" pitchFamily="2" charset="2"/>
              <a:buChar char="§"/>
              <a:defRPr/>
            </a:pP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吴文俊主编. </a:t>
            </a:r>
            <a:r>
              <a:rPr lang="zh-CN" altLang="en-US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世界著名数学家传记(上、下册). 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北京: 科学出版社, 1995</a:t>
            </a:r>
          </a:p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115000"/>
              <a:buFont typeface="Wingdings" pitchFamily="2" charset="2"/>
              <a:buChar char="§"/>
              <a:defRPr/>
            </a:pP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程民德主编. </a:t>
            </a:r>
            <a:r>
              <a:rPr lang="zh-CN" altLang="en-US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中国现代数学家传(5卷本). 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南京: 江苏教育出版社, 1994-2002</a:t>
            </a:r>
          </a:p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115000"/>
              <a:buFont typeface="Wingdings" pitchFamily="2" charset="2"/>
              <a:buChar char="§"/>
              <a:defRPr/>
            </a:pPr>
            <a:r>
              <a:rPr lang="zh-CN" altLang="en-US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高等数学</a:t>
            </a:r>
            <a:r>
              <a:rPr lang="en-US" altLang="zh-CN" sz="2200" dirty="0">
                <a:latin typeface="华文细黑" pitchFamily="2" charset="-122"/>
                <a:ea typeface="华文细黑" pitchFamily="2" charset="-122"/>
              </a:rPr>
              <a:t>.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同济大学数学系编，高等教育出版社</a:t>
            </a:r>
            <a:r>
              <a:rPr lang="en-US" altLang="zh-CN" sz="2200" dirty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第六版</a:t>
            </a:r>
            <a:r>
              <a:rPr lang="en-US" altLang="zh-CN" sz="2200" dirty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115000"/>
              <a:buFont typeface="Wingdings" pitchFamily="2" charset="2"/>
              <a:buChar char="§"/>
              <a:defRPr/>
            </a:pPr>
            <a:r>
              <a:rPr lang="zh-CN" altLang="en-US" sz="2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高等数学</a:t>
            </a:r>
            <a:r>
              <a:rPr lang="en-US" altLang="zh-CN" sz="2200" dirty="0">
                <a:latin typeface="华文细黑" pitchFamily="2" charset="-122"/>
                <a:ea typeface="华文细黑" pitchFamily="2" charset="-122"/>
              </a:rPr>
              <a:t>.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曹广福 等编</a:t>
            </a:r>
            <a:r>
              <a:rPr lang="en-US" altLang="zh-CN" sz="22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高等教育出版社</a:t>
            </a:r>
          </a:p>
          <a:p>
            <a:pPr marL="342900" indent="-342900">
              <a:spcBef>
                <a:spcPct val="40000"/>
              </a:spcBef>
              <a:buClr>
                <a:schemeClr val="tx1"/>
              </a:buClr>
              <a:buSzPct val="115000"/>
              <a:defRPr/>
            </a:pPr>
            <a:endParaRPr lang="zh-CN" altLang="en-US" sz="22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38916" name="图片 6147" descr="MCj04260540000[1]">
            <a:extLst>
              <a:ext uri="{FF2B5EF4-FFF2-40B4-BE49-F238E27FC236}">
                <a16:creationId xmlns:a16="http://schemas.microsoft.com/office/drawing/2014/main" id="{C6FCCE61-D219-42F3-A66F-F2427071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229225"/>
            <a:ext cx="1449388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页脚占位符 1">
            <a:extLst>
              <a:ext uri="{FF2B5EF4-FFF2-40B4-BE49-F238E27FC236}">
                <a16:creationId xmlns:a16="http://schemas.microsoft.com/office/drawing/2014/main" id="{409E32EA-7ED4-47B3-B829-93801F9BCE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>
                <a:solidFill>
                  <a:schemeClr val="bg1"/>
                </a:solidFill>
                <a:latin typeface="Arial" pitchFamily="34" charset="0"/>
              </a:rPr>
              <a:t>主讲教师-袁荣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3BE067A9-9329-4FFB-A7F1-DFB90F1CC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295400"/>
          <a:ext cx="75041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公式" r:id="rId3" imgW="8064360" imgH="469800" progId="Equation.3">
                  <p:embed/>
                </p:oleObj>
              </mc:Choice>
              <mc:Fallback>
                <p:oleObj name="公式" r:id="rId3" imgW="80643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75041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F1B19F06-50C1-4A75-9AB8-213D8C52A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05000"/>
          <a:ext cx="3519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公式" r:id="rId5" imgW="3784320" imgH="457200" progId="Equation.3">
                  <p:embed/>
                </p:oleObj>
              </mc:Choice>
              <mc:Fallback>
                <p:oleObj name="公式" r:id="rId5" imgW="37843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35194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E12CE311-AD45-4805-9BF2-13BC1F9E7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667000"/>
          <a:ext cx="64976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7" imgW="6984720" imgH="457200" progId="Equation.3">
                  <p:embed/>
                </p:oleObj>
              </mc:Choice>
              <mc:Fallback>
                <p:oleObj name="公式" r:id="rId7" imgW="69847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64976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5CB156EB-0D17-41D4-9DA5-16DA47591BF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429000"/>
            <a:ext cx="3414713" cy="2525713"/>
            <a:chOff x="3033" y="2256"/>
            <a:chExt cx="2199" cy="1783"/>
          </a:xfrm>
        </p:grpSpPr>
        <p:sp>
          <p:nvSpPr>
            <p:cNvPr id="14348" name="Line 6">
              <a:extLst>
                <a:ext uri="{FF2B5EF4-FFF2-40B4-BE49-F238E27FC236}">
                  <a16:creationId xmlns:a16="http://schemas.microsoft.com/office/drawing/2014/main" id="{6B406EE0-26FA-4B1F-9C66-813208EF6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7">
              <a:extLst>
                <a:ext uri="{FF2B5EF4-FFF2-40B4-BE49-F238E27FC236}">
                  <a16:creationId xmlns:a16="http://schemas.microsoft.com/office/drawing/2014/main" id="{03E929D7-4F6E-4DA7-B9F5-939AF7AE4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3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8">
              <a:extLst>
                <a:ext uri="{FF2B5EF4-FFF2-40B4-BE49-F238E27FC236}">
                  <a16:creationId xmlns:a16="http://schemas.microsoft.com/office/drawing/2014/main" id="{A110E422-F76D-4032-894E-5C3F138EE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Line 9">
              <a:extLst>
                <a:ext uri="{FF2B5EF4-FFF2-40B4-BE49-F238E27FC236}">
                  <a16:creationId xmlns:a16="http://schemas.microsoft.com/office/drawing/2014/main" id="{B827EFD0-C1D7-4D77-A381-C31065B96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264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0">
              <a:extLst>
                <a:ext uri="{FF2B5EF4-FFF2-40B4-BE49-F238E27FC236}">
                  <a16:creationId xmlns:a16="http://schemas.microsoft.com/office/drawing/2014/main" id="{94ABBC7A-86CB-4F97-A7FA-CA5503E79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" y="33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11">
              <a:extLst>
                <a:ext uri="{FF2B5EF4-FFF2-40B4-BE49-F238E27FC236}">
                  <a16:creationId xmlns:a16="http://schemas.microsoft.com/office/drawing/2014/main" id="{58BCD11D-4DE3-46C3-809A-C3E64B1C4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" y="278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2" name="Object 12">
              <a:extLst>
                <a:ext uri="{FF2B5EF4-FFF2-40B4-BE49-F238E27FC236}">
                  <a16:creationId xmlns:a16="http://schemas.microsoft.com/office/drawing/2014/main" id="{E8FE1613-79F5-4617-A182-C5D7D07AE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8" y="2448"/>
            <a:ext cx="5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公式" r:id="rId9" imgW="583920" imgH="203040" progId="Equation.3">
                    <p:embed/>
                  </p:oleObj>
                </mc:Choice>
                <mc:Fallback>
                  <p:oleObj name="公式" r:id="rId9" imgW="58392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" y="2448"/>
                          <a:ext cx="5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13">
              <a:extLst>
                <a:ext uri="{FF2B5EF4-FFF2-40B4-BE49-F238E27FC236}">
                  <a16:creationId xmlns:a16="http://schemas.microsoft.com/office/drawing/2014/main" id="{D514B697-9C94-4631-BB7C-CCD3C00BF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3" y="2928"/>
            <a:ext cx="4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公式" r:id="rId11" imgW="380880" imgH="215640" progId="Equation.3">
                    <p:embed/>
                  </p:oleObj>
                </mc:Choice>
                <mc:Fallback>
                  <p:oleObj name="公式" r:id="rId11" imgW="3808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2928"/>
                          <a:ext cx="43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4">
              <a:extLst>
                <a:ext uri="{FF2B5EF4-FFF2-40B4-BE49-F238E27FC236}">
                  <a16:creationId xmlns:a16="http://schemas.microsoft.com/office/drawing/2014/main" id="{B2AE2999-29E9-4CC8-84F2-A25DF58B38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3168"/>
            <a:ext cx="4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公式" r:id="rId13" imgW="393480" imgH="215640" progId="Equation.3">
                    <p:embed/>
                  </p:oleObj>
                </mc:Choice>
                <mc:Fallback>
                  <p:oleObj name="公式" r:id="rId13" imgW="39348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168"/>
                          <a:ext cx="4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Text Box 15">
              <a:extLst>
                <a:ext uri="{FF2B5EF4-FFF2-40B4-BE49-F238E27FC236}">
                  <a16:creationId xmlns:a16="http://schemas.microsoft.com/office/drawing/2014/main" id="{C8EA2A4B-CBE9-4FC5-9AE0-8724A7524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" y="3601"/>
              <a:ext cx="38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55" name="Text Box 16">
              <a:extLst>
                <a:ext uri="{FF2B5EF4-FFF2-40B4-BE49-F238E27FC236}">
                  <a16:creationId xmlns:a16="http://schemas.microsoft.com/office/drawing/2014/main" id="{B6348E3B-4B20-4782-A632-01E65F5B7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2256"/>
              <a:ext cx="57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56" name="Text Box 17">
              <a:extLst>
                <a:ext uri="{FF2B5EF4-FFF2-40B4-BE49-F238E27FC236}">
                  <a16:creationId xmlns:a16="http://schemas.microsoft.com/office/drawing/2014/main" id="{5FDA235E-9312-4B55-90E7-9B79D7BEB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1" y="3504"/>
              <a:ext cx="32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57" name="Arc 18">
              <a:extLst>
                <a:ext uri="{FF2B5EF4-FFF2-40B4-BE49-F238E27FC236}">
                  <a16:creationId xmlns:a16="http://schemas.microsoft.com/office/drawing/2014/main" id="{486F5437-E381-4F95-86E7-D233DC1C3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" y="2592"/>
              <a:ext cx="1200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AutoShape 19">
              <a:extLst>
                <a:ext uri="{FF2B5EF4-FFF2-40B4-BE49-F238E27FC236}">
                  <a16:creationId xmlns:a16="http://schemas.microsoft.com/office/drawing/2014/main" id="{3AF29B78-A62D-4C37-9A4D-D01CE7AFA68C}"/>
                </a:ext>
              </a:extLst>
            </p:cNvPr>
            <p:cNvSpPr>
              <a:spLocks/>
            </p:cNvSpPr>
            <p:nvPr/>
          </p:nvSpPr>
          <p:spPr bwMode="auto">
            <a:xfrm rot="-5471980">
              <a:off x="4081" y="316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345" name="Object 20">
              <a:extLst>
                <a:ext uri="{FF2B5EF4-FFF2-40B4-BE49-F238E27FC236}">
                  <a16:creationId xmlns:a16="http://schemas.microsoft.com/office/drawing/2014/main" id="{2655C164-27B1-4991-A2D3-B569024EA3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3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公式" r:id="rId15" imgW="241200" imgH="317160" progId="Equation.3">
                    <p:embed/>
                  </p:oleObj>
                </mc:Choice>
                <mc:Fallback>
                  <p:oleObj name="公式" r:id="rId15" imgW="24120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13" name="Object 21">
            <a:extLst>
              <a:ext uri="{FF2B5EF4-FFF2-40B4-BE49-F238E27FC236}">
                <a16:creationId xmlns:a16="http://schemas.microsoft.com/office/drawing/2014/main" id="{BB5ADB0F-BFFF-4339-B462-EEDA4F25F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685800"/>
          <a:ext cx="5800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17" imgW="6235560" imgH="457200" progId="Equation.3">
                  <p:embed/>
                </p:oleObj>
              </mc:Choice>
              <mc:Fallback>
                <p:oleObj name="公式" r:id="rId17" imgW="623556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5800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814A5838-63A1-43CC-9EB0-0C312816A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792163"/>
            <a:ext cx="5200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kumimoji="0" lang="zh-CN" altLang="en-US" sz="3200">
                <a:solidFill>
                  <a:schemeClr val="accent2"/>
                </a:solidFill>
                <a:ea typeface="宋体" panose="02010600030101010101" pitchFamily="2" charset="-122"/>
              </a:rPr>
              <a:t>．函数的奇偶性</a:t>
            </a:r>
            <a:r>
              <a:rPr kumimoji="0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endParaRPr kumimoji="0"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FBAAA602-53BF-46C7-BE13-ABEABEF3B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1713" y="1600200"/>
          <a:ext cx="6338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3" imgW="6337080" imgH="457200" progId="Equation.3">
                  <p:embed/>
                </p:oleObj>
              </mc:Choice>
              <mc:Fallback>
                <p:oleObj name="公式" r:id="rId3" imgW="63370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600200"/>
                        <a:ext cx="6338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80F2F0F9-0B34-46C6-A41A-CA1032E1F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165350"/>
          <a:ext cx="2590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5" imgW="2590560" imgH="393480" progId="Equation.3">
                  <p:embed/>
                </p:oleObj>
              </mc:Choice>
              <mc:Fallback>
                <p:oleObj name="公式" r:id="rId5" imgW="2590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65350"/>
                        <a:ext cx="2590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D6FFE068-1584-40E0-A601-0CE80AA6D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7450" y="213360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7" imgW="3314520" imgH="457200" progId="Equation.3">
                  <p:embed/>
                </p:oleObj>
              </mc:Choice>
              <mc:Fallback>
                <p:oleObj name="公式" r:id="rId7" imgW="33145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2133600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3423E6B5-1D5E-476E-B1A5-F555F99E2F1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895600"/>
            <a:ext cx="4191000" cy="2438400"/>
            <a:chOff x="240" y="2208"/>
            <a:chExt cx="2640" cy="1536"/>
          </a:xfrm>
        </p:grpSpPr>
        <p:sp>
          <p:nvSpPr>
            <p:cNvPr id="15372" name="Line 7">
              <a:extLst>
                <a:ext uri="{FF2B5EF4-FFF2-40B4-BE49-F238E27FC236}">
                  <a16:creationId xmlns:a16="http://schemas.microsoft.com/office/drawing/2014/main" id="{361FD0C2-2A72-4FDE-AA48-AE8F4719D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3504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8">
              <a:extLst>
                <a:ext uri="{FF2B5EF4-FFF2-40B4-BE49-F238E27FC236}">
                  <a16:creationId xmlns:a16="http://schemas.microsoft.com/office/drawing/2014/main" id="{1C5F5B68-BA71-444E-BECE-CCC13CE73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2" y="2352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Freeform 9">
              <a:extLst>
                <a:ext uri="{FF2B5EF4-FFF2-40B4-BE49-F238E27FC236}">
                  <a16:creationId xmlns:a16="http://schemas.microsoft.com/office/drawing/2014/main" id="{CFE51F8B-8DBE-446A-83E3-7B45C2FD2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2384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811 w 1008"/>
                <a:gd name="T3" fmla="*/ 64 h 864"/>
                <a:gd name="T4" fmla="*/ 1971 w 1008"/>
                <a:gd name="T5" fmla="*/ 736 h 864"/>
                <a:gd name="T6" fmla="*/ 2432 w 1008"/>
                <a:gd name="T7" fmla="*/ 832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864"/>
                <a:gd name="T14" fmla="*/ 1008 w 100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Freeform 10">
              <a:extLst>
                <a:ext uri="{FF2B5EF4-FFF2-40B4-BE49-F238E27FC236}">
                  <a16:creationId xmlns:a16="http://schemas.microsoft.com/office/drawing/2014/main" id="{11D47E1A-F61B-4CCE-9012-2BCD983DD0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80" y="2400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811 w 1008"/>
                <a:gd name="T3" fmla="*/ 64 h 864"/>
                <a:gd name="T4" fmla="*/ 1971 w 1008"/>
                <a:gd name="T5" fmla="*/ 736 h 864"/>
                <a:gd name="T6" fmla="*/ 2432 w 1008"/>
                <a:gd name="T7" fmla="*/ 832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864"/>
                <a:gd name="T14" fmla="*/ 1008 w 100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1">
              <a:extLst>
                <a:ext uri="{FF2B5EF4-FFF2-40B4-BE49-F238E27FC236}">
                  <a16:creationId xmlns:a16="http://schemas.microsoft.com/office/drawing/2014/main" id="{E13A7EBF-D4F2-48FE-AAB9-92D249AB9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2">
              <a:extLst>
                <a:ext uri="{FF2B5EF4-FFF2-40B4-BE49-F238E27FC236}">
                  <a16:creationId xmlns:a16="http://schemas.microsoft.com/office/drawing/2014/main" id="{472E235D-4B19-499A-956E-2C9373AAE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3">
              <a:extLst>
                <a:ext uri="{FF2B5EF4-FFF2-40B4-BE49-F238E27FC236}">
                  <a16:creationId xmlns:a16="http://schemas.microsoft.com/office/drawing/2014/main" id="{AC002E4E-7762-4488-BF22-F613C22F6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14">
              <a:extLst>
                <a:ext uri="{FF2B5EF4-FFF2-40B4-BE49-F238E27FC236}">
                  <a16:creationId xmlns:a16="http://schemas.microsoft.com/office/drawing/2014/main" id="{E548BDCB-2518-406B-BDBB-EAB410A4E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15">
              <a:extLst>
                <a:ext uri="{FF2B5EF4-FFF2-40B4-BE49-F238E27FC236}">
                  <a16:creationId xmlns:a16="http://schemas.microsoft.com/office/drawing/2014/main" id="{A3204AE2-E8CF-4EE0-A69D-60EF3A8C9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288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16">
              <a:extLst>
                <a:ext uri="{FF2B5EF4-FFF2-40B4-BE49-F238E27FC236}">
                  <a16:creationId xmlns:a16="http://schemas.microsoft.com/office/drawing/2014/main" id="{89C558CA-788B-4A6B-B9F6-4DA534435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2208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82" name="Text Box 17">
              <a:extLst>
                <a:ext uri="{FF2B5EF4-FFF2-40B4-BE49-F238E27FC236}">
                  <a16:creationId xmlns:a16="http://schemas.microsoft.com/office/drawing/2014/main" id="{428995C4-86B6-4814-AB3F-E46AAF227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3456"/>
              <a:ext cx="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5365" name="Object 18">
              <a:extLst>
                <a:ext uri="{FF2B5EF4-FFF2-40B4-BE49-F238E27FC236}">
                  <a16:creationId xmlns:a16="http://schemas.microsoft.com/office/drawing/2014/main" id="{910E5698-D33B-477A-9053-15F7935764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" y="3072"/>
            <a:ext cx="6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公式" r:id="rId9" imgW="1066680" imgH="406080" progId="Equation.3">
                    <p:embed/>
                  </p:oleObj>
                </mc:Choice>
                <mc:Fallback>
                  <p:oleObj name="公式" r:id="rId9" imgW="1066680" imgH="4060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3072"/>
                          <a:ext cx="62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19">
              <a:extLst>
                <a:ext uri="{FF2B5EF4-FFF2-40B4-BE49-F238E27FC236}">
                  <a16:creationId xmlns:a16="http://schemas.microsoft.com/office/drawing/2014/main" id="{588ED57F-0211-40BF-BC14-816CCF6628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6" y="2239"/>
            <a:ext cx="75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公式" r:id="rId11" imgW="1460160" imgH="406080" progId="Equation.3">
                    <p:embed/>
                  </p:oleObj>
                </mc:Choice>
                <mc:Fallback>
                  <p:oleObj name="公式" r:id="rId11" imgW="146016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2239"/>
                          <a:ext cx="75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Text Box 20">
              <a:extLst>
                <a:ext uri="{FF2B5EF4-FFF2-40B4-BE49-F238E27FC236}">
                  <a16:creationId xmlns:a16="http://schemas.microsoft.com/office/drawing/2014/main" id="{EC9026ED-A4F9-4648-82D8-4B1C2401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3456"/>
              <a:ext cx="1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84" name="Text Box 21">
              <a:extLst>
                <a:ext uri="{FF2B5EF4-FFF2-40B4-BE49-F238E27FC236}">
                  <a16:creationId xmlns:a16="http://schemas.microsoft.com/office/drawing/2014/main" id="{866588FD-8B20-49DE-9CA6-380DCF2BE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3456"/>
              <a:ext cx="1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kumimoji="0"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85" name="Text Box 22">
              <a:extLst>
                <a:ext uri="{FF2B5EF4-FFF2-40B4-BE49-F238E27FC236}">
                  <a16:creationId xmlns:a16="http://schemas.microsoft.com/office/drawing/2014/main" id="{AA7383DD-B949-425F-930F-831E783C1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" y="3456"/>
              <a:ext cx="1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-</a:t>
              </a:r>
              <a:r>
                <a:rPr kumimoji="0" lang="en-US" altLang="zh-CN" sz="2400" b="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graphicFrame>
          <p:nvGraphicFramePr>
            <p:cNvPr id="15367" name="Object 23">
              <a:extLst>
                <a:ext uri="{FF2B5EF4-FFF2-40B4-BE49-F238E27FC236}">
                  <a16:creationId xmlns:a16="http://schemas.microsoft.com/office/drawing/2014/main" id="{C688F2B0-EADA-414B-A518-007BCE154C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024"/>
            <a:ext cx="4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公式" r:id="rId13" imgW="838080" imgH="406080" progId="Equation.3">
                    <p:embed/>
                  </p:oleObj>
                </mc:Choice>
                <mc:Fallback>
                  <p:oleObj name="公式" r:id="rId13" imgW="838080" imgH="4060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24"/>
                          <a:ext cx="4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0" name="Text Box 24">
            <a:extLst>
              <a:ext uri="{FF2B5EF4-FFF2-40B4-BE49-F238E27FC236}">
                <a16:creationId xmlns:a16="http://schemas.microsoft.com/office/drawing/2014/main" id="{6503AD50-F5E6-4590-9C2F-7C05DB9E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34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偶函数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4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2ECE2988-66DD-470B-84E0-0CF009D37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1136650"/>
          <a:ext cx="5957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公式" r:id="rId3" imgW="5956200" imgH="457200" progId="Equation.3">
                  <p:embed/>
                </p:oleObj>
              </mc:Choice>
              <mc:Fallback>
                <p:oleObj name="公式" r:id="rId3" imgW="5956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36650"/>
                        <a:ext cx="5957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D472ED9D-6119-4791-A36F-9BF069C55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1855788"/>
          <a:ext cx="2425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公式" r:id="rId5" imgW="2425680" imgH="393480" progId="Equation.3">
                  <p:embed/>
                </p:oleObj>
              </mc:Choice>
              <mc:Fallback>
                <p:oleObj name="公式" r:id="rId5" imgW="24256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855788"/>
                        <a:ext cx="2425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66117209-A363-4051-BE63-DF8BA1419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182245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7" imgW="3314520" imgH="457200" progId="Equation.3">
                  <p:embed/>
                </p:oleObj>
              </mc:Choice>
              <mc:Fallback>
                <p:oleObj name="公式" r:id="rId7" imgW="3314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822450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82D8753-EFF0-4BFC-9D58-BBBD9B04372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743200"/>
            <a:ext cx="3990975" cy="2895600"/>
            <a:chOff x="2926" y="2160"/>
            <a:chExt cx="2514" cy="1824"/>
          </a:xfrm>
        </p:grpSpPr>
        <p:graphicFrame>
          <p:nvGraphicFramePr>
            <p:cNvPr id="16389" name="Object 6">
              <a:extLst>
                <a:ext uri="{FF2B5EF4-FFF2-40B4-BE49-F238E27FC236}">
                  <a16:creationId xmlns:a16="http://schemas.microsoft.com/office/drawing/2014/main" id="{7E0BA074-72E7-4516-BEC5-D2CE392487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6" y="3447"/>
            <a:ext cx="53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公式" r:id="rId9" imgW="1066680" imgH="406080" progId="Equation.3">
                    <p:embed/>
                  </p:oleObj>
                </mc:Choice>
                <mc:Fallback>
                  <p:oleObj name="公式" r:id="rId9" imgW="106668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447"/>
                          <a:ext cx="53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5" name="Group 7">
              <a:extLst>
                <a:ext uri="{FF2B5EF4-FFF2-40B4-BE49-F238E27FC236}">
                  <a16:creationId xmlns:a16="http://schemas.microsoft.com/office/drawing/2014/main" id="{68F0E0F9-D7C1-44B9-B8D3-4AEC1CB36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" y="2160"/>
              <a:ext cx="2504" cy="1824"/>
              <a:chOff x="2936" y="2160"/>
              <a:chExt cx="2504" cy="1824"/>
            </a:xfrm>
          </p:grpSpPr>
          <p:sp>
            <p:nvSpPr>
              <p:cNvPr id="16396" name="Line 8">
                <a:extLst>
                  <a:ext uri="{FF2B5EF4-FFF2-40B4-BE49-F238E27FC236}">
                    <a16:creationId xmlns:a16="http://schemas.microsoft.com/office/drawing/2014/main" id="{695A50A0-EE64-49F0-A448-9260EDFA3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" y="3120"/>
                <a:ext cx="2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7" name="Line 9">
                <a:extLst>
                  <a:ext uri="{FF2B5EF4-FFF2-40B4-BE49-F238E27FC236}">
                    <a16:creationId xmlns:a16="http://schemas.microsoft.com/office/drawing/2014/main" id="{83CE19ED-5A68-4546-AC8F-AFBC0040C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304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8" name="Freeform 10">
                <a:extLst>
                  <a:ext uri="{FF2B5EF4-FFF2-40B4-BE49-F238E27FC236}">
                    <a16:creationId xmlns:a16="http://schemas.microsoft.com/office/drawing/2014/main" id="{7E3E22ED-2AD0-40CE-8B73-E0FE40F60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2256"/>
                <a:ext cx="728" cy="864"/>
              </a:xfrm>
              <a:custGeom>
                <a:avLst/>
                <a:gdLst>
                  <a:gd name="T0" fmla="*/ 1622 w 672"/>
                  <a:gd name="T1" fmla="*/ 0 h 864"/>
                  <a:gd name="T2" fmla="*/ 1276 w 672"/>
                  <a:gd name="T3" fmla="*/ 576 h 864"/>
                  <a:gd name="T4" fmla="*/ 0 w 67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864"/>
                  <a:gd name="T11" fmla="*/ 672 w 67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9" name="Freeform 11">
                <a:extLst>
                  <a:ext uri="{FF2B5EF4-FFF2-40B4-BE49-F238E27FC236}">
                    <a16:creationId xmlns:a16="http://schemas.microsoft.com/office/drawing/2014/main" id="{C8016338-FB9C-4F81-9874-9DB6918C915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72" y="3120"/>
                <a:ext cx="728" cy="864"/>
              </a:xfrm>
              <a:custGeom>
                <a:avLst/>
                <a:gdLst>
                  <a:gd name="T0" fmla="*/ 1622 w 672"/>
                  <a:gd name="T1" fmla="*/ 0 h 864"/>
                  <a:gd name="T2" fmla="*/ 1276 w 672"/>
                  <a:gd name="T3" fmla="*/ 576 h 864"/>
                  <a:gd name="T4" fmla="*/ 0 w 67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864"/>
                  <a:gd name="T11" fmla="*/ 672 w 67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0" name="Line 12">
                <a:extLst>
                  <a:ext uri="{FF2B5EF4-FFF2-40B4-BE49-F238E27FC236}">
                    <a16:creationId xmlns:a16="http://schemas.microsoft.com/office/drawing/2014/main" id="{3E3D2113-B941-4BB3-A545-B084C3C38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4" y="2448"/>
                <a:ext cx="1404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1" name="Line 13">
                <a:extLst>
                  <a:ext uri="{FF2B5EF4-FFF2-40B4-BE49-F238E27FC236}">
                    <a16:creationId xmlns:a16="http://schemas.microsoft.com/office/drawing/2014/main" id="{B2FF26ED-BAF2-4EB0-A2EE-A6B38F93F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6" y="246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14">
                <a:extLst>
                  <a:ext uri="{FF2B5EF4-FFF2-40B4-BE49-F238E27FC236}">
                    <a16:creationId xmlns:a16="http://schemas.microsoft.com/office/drawing/2014/main" id="{7DCFA78E-E432-40CE-AC2E-425FCF2D0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312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Text Box 15">
                <a:extLst>
                  <a:ext uri="{FF2B5EF4-FFF2-40B4-BE49-F238E27FC236}">
                    <a16:creationId xmlns:a16="http://schemas.microsoft.com/office/drawing/2014/main" id="{673C039B-5849-4849-99F8-A43E8BD87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" y="216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r>
                  <a:rPr kumimoji="0"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y</a:t>
                </a:r>
                <a:endPara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04" name="Text Box 16">
                <a:extLst>
                  <a:ext uri="{FF2B5EF4-FFF2-40B4-BE49-F238E27FC236}">
                    <a16:creationId xmlns:a16="http://schemas.microsoft.com/office/drawing/2014/main" id="{1620EE0C-851E-421D-919A-6BE5DE545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3072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r>
                  <a:rPr kumimoji="0"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x</a:t>
                </a:r>
                <a:endPara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6390" name="Object 17">
                <a:extLst>
                  <a:ext uri="{FF2B5EF4-FFF2-40B4-BE49-F238E27FC236}">
                    <a16:creationId xmlns:a16="http://schemas.microsoft.com/office/drawing/2014/main" id="{0AC132CB-8519-4513-B67B-C7EF539C071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8" y="2640"/>
              <a:ext cx="48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2" name="公式" r:id="rId11" imgW="838080" imgH="406080" progId="Equation.3">
                      <p:embed/>
                    </p:oleObj>
                  </mc:Choice>
                  <mc:Fallback>
                    <p:oleObj name="公式" r:id="rId11" imgW="838080" imgH="4060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2640"/>
                            <a:ext cx="48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5" name="Text Box 18">
                <a:extLst>
                  <a:ext uri="{FF2B5EF4-FFF2-40B4-BE49-F238E27FC236}">
                    <a16:creationId xmlns:a16="http://schemas.microsoft.com/office/drawing/2014/main" id="{6453F34B-E413-41A5-A3B6-DD0EE2C5B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r>
                  <a:rPr kumimoji="0"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o</a:t>
                </a:r>
                <a:endParaRPr kumimoji="0" lang="en-US" altLang="zh-CN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06" name="Text Box 19">
                <a:extLst>
                  <a:ext uri="{FF2B5EF4-FFF2-40B4-BE49-F238E27FC236}">
                    <a16:creationId xmlns:a16="http://schemas.microsoft.com/office/drawing/2014/main" id="{A0A92097-3F66-4F40-B8D5-90D40DAC0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3072"/>
                <a:ext cx="2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r>
                  <a:rPr kumimoji="0" lang="en-US" altLang="zh-CN" sz="2400" b="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x</a:t>
                </a:r>
                <a:endParaRPr kumimoji="0"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07" name="Text Box 20">
                <a:extLst>
                  <a:ext uri="{FF2B5EF4-FFF2-40B4-BE49-F238E27FC236}">
                    <a16:creationId xmlns:a16="http://schemas.microsoft.com/office/drawing/2014/main" id="{4C37B85C-50D7-4657-90D1-E4334C297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4" y="2880"/>
                <a:ext cx="4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r>
                  <a:rPr kumimoji="0" lang="en-US" altLang="zh-CN" sz="24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-</a:t>
                </a:r>
                <a:r>
                  <a:rPr kumimoji="0" lang="en-US" altLang="zh-CN" sz="2400" b="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graphicFrame>
            <p:nvGraphicFramePr>
              <p:cNvPr id="16391" name="Object 21">
                <a:extLst>
                  <a:ext uri="{FF2B5EF4-FFF2-40B4-BE49-F238E27FC236}">
                    <a16:creationId xmlns:a16="http://schemas.microsoft.com/office/drawing/2014/main" id="{8C0E6E20-8E3A-4FD7-84AB-87497C7E6D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70" y="2279"/>
              <a:ext cx="75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3" name="公式" r:id="rId13" imgW="1460160" imgH="406080" progId="Equation.3">
                      <p:embed/>
                    </p:oleObj>
                  </mc:Choice>
                  <mc:Fallback>
                    <p:oleObj name="公式" r:id="rId13" imgW="1460160" imgH="4060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279"/>
                            <a:ext cx="75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862" name="Text Box 22">
            <a:extLst>
              <a:ext uri="{FF2B5EF4-FFF2-40B4-BE49-F238E27FC236}">
                <a16:creationId xmlns:a16="http://schemas.microsoft.com/office/drawing/2014/main" id="{F9AF3A2B-CAA7-4B7D-ABE9-57DF406C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5181600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奇函数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3BD7AA1F-CAC5-43C5-9EED-96F1EBAA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5118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r>
              <a:rPr kumimoji="0" lang="zh-CN" altLang="en-US" sz="3200">
                <a:solidFill>
                  <a:schemeClr val="accent2"/>
                </a:solidFill>
                <a:ea typeface="宋体" panose="02010600030101010101" pitchFamily="2" charset="-122"/>
              </a:rPr>
              <a:t>．函数的周期性</a:t>
            </a:r>
            <a:r>
              <a:rPr kumimoji="0" lang="en-US" altLang="zh-CN" sz="320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endParaRPr kumimoji="0"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50DF5744-ED3E-41C3-AAB3-6364BE4EB2F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81075"/>
            <a:ext cx="8515350" cy="1589088"/>
            <a:chOff x="204" y="922"/>
            <a:chExt cx="5364" cy="1001"/>
          </a:xfrm>
        </p:grpSpPr>
        <p:graphicFrame>
          <p:nvGraphicFramePr>
            <p:cNvPr id="17415" name="Object 4">
              <a:extLst>
                <a:ext uri="{FF2B5EF4-FFF2-40B4-BE49-F238E27FC236}">
                  <a16:creationId xmlns:a16="http://schemas.microsoft.com/office/drawing/2014/main" id="{DDEDF75F-68D0-41A8-93D1-85738DAA0D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0" y="929"/>
            <a:ext cx="2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公式" r:id="rId3" imgW="4038480" imgH="444240" progId="Equation.3">
                    <p:embed/>
                  </p:oleObj>
                </mc:Choice>
                <mc:Fallback>
                  <p:oleObj name="公式" r:id="rId3" imgW="4038480" imgH="4442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929"/>
                          <a:ext cx="2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5">
              <a:extLst>
                <a:ext uri="{FF2B5EF4-FFF2-40B4-BE49-F238E27FC236}">
                  <a16:creationId xmlns:a16="http://schemas.microsoft.com/office/drawing/2014/main" id="{2611B510-E603-4011-9F66-B715404080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5" y="922"/>
            <a:ext cx="25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公式" r:id="rId5" imgW="4254480" imgH="457200" progId="Equation.3">
                    <p:embed/>
                  </p:oleObj>
                </mc:Choice>
                <mc:Fallback>
                  <p:oleObj name="公式" r:id="rId5" imgW="425448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922"/>
                          <a:ext cx="25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6">
              <a:extLst>
                <a:ext uri="{FF2B5EF4-FFF2-40B4-BE49-F238E27FC236}">
                  <a16:creationId xmlns:a16="http://schemas.microsoft.com/office/drawing/2014/main" id="{13F07DAE-5788-4387-BB18-8DF0F07BEA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1253"/>
            <a:ext cx="24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公式" r:id="rId7" imgW="4089240" imgH="457200" progId="Equation.3">
                    <p:embed/>
                  </p:oleObj>
                </mc:Choice>
                <mc:Fallback>
                  <p:oleObj name="公式" r:id="rId7" imgW="408924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253"/>
                          <a:ext cx="241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7">
              <a:extLst>
                <a:ext uri="{FF2B5EF4-FFF2-40B4-BE49-F238E27FC236}">
                  <a16:creationId xmlns:a16="http://schemas.microsoft.com/office/drawing/2014/main" id="{4E53DCAF-5AD0-4F9E-915F-2E4717B03E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661"/>
            <a:ext cx="12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公式" r:id="rId9" imgW="2171520" imgH="444240" progId="Equation.3">
                    <p:embed/>
                  </p:oleObj>
                </mc:Choice>
                <mc:Fallback>
                  <p:oleObj name="公式" r:id="rId9" imgW="2171520" imgH="4442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661"/>
                          <a:ext cx="128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8">
              <a:extLst>
                <a:ext uri="{FF2B5EF4-FFF2-40B4-BE49-F238E27FC236}">
                  <a16:creationId xmlns:a16="http://schemas.microsoft.com/office/drawing/2014/main" id="{EFE749A1-4B1C-497B-BD1F-B14A47EECB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253"/>
            <a:ext cx="29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公式" r:id="rId11" imgW="2793960" imgH="266400" progId="Equation.3">
                    <p:embed/>
                  </p:oleObj>
                </mc:Choice>
                <mc:Fallback>
                  <p:oleObj name="公式" r:id="rId11" imgW="2793960" imgH="266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253"/>
                          <a:ext cx="29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9">
              <a:extLst>
                <a:ext uri="{FF2B5EF4-FFF2-40B4-BE49-F238E27FC236}">
                  <a16:creationId xmlns:a16="http://schemas.microsoft.com/office/drawing/2014/main" id="{5DD66943-E375-477A-AA11-E8BE7831B7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1661"/>
            <a:ext cx="2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name="公式" r:id="rId13" imgW="4000320" imgH="444240" progId="Equation.3">
                    <p:embed/>
                  </p:oleObj>
                </mc:Choice>
                <mc:Fallback>
                  <p:oleObj name="公式" r:id="rId13" imgW="4000320" imgH="4442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661"/>
                          <a:ext cx="23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040C4365-2B5D-43DE-999D-746DF9EA9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36838"/>
            <a:ext cx="635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（通常说周期函数的周期是指其最小正</a:t>
            </a:r>
            <a:r>
              <a:rPr kumimoji="0" lang="zh-CN" altLang="en-US" sz="2400" u="sng">
                <a:solidFill>
                  <a:schemeClr val="accent2"/>
                </a:solidFill>
                <a:ea typeface="宋体" panose="02010600030101010101" pitchFamily="2" charset="-122"/>
              </a:rPr>
              <a:t>周期</a:t>
            </a:r>
            <a:r>
              <a:rPr kumimoji="0"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kumimoji="0"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EFFF9DF0-D3B0-46E6-A9F6-44B0BA9A8CE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068638"/>
            <a:ext cx="7086600" cy="2114550"/>
            <a:chOff x="672" y="2352"/>
            <a:chExt cx="4464" cy="1332"/>
          </a:xfrm>
        </p:grpSpPr>
        <p:graphicFrame>
          <p:nvGraphicFramePr>
            <p:cNvPr id="17410" name="Object 12">
              <a:extLst>
                <a:ext uri="{FF2B5EF4-FFF2-40B4-BE49-F238E27FC236}">
                  <a16:creationId xmlns:a16="http://schemas.microsoft.com/office/drawing/2014/main" id="{0476584C-AFF5-45D0-B40F-DC72AAD54A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352"/>
            <a:ext cx="4464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BMP 图像" r:id="rId15" imgW="3362794" imgH="2114845" progId="Paint.Picture">
                    <p:embed/>
                  </p:oleObj>
                </mc:Choice>
                <mc:Fallback>
                  <p:oleObj name="BMP 图像" r:id="rId15" imgW="3362794" imgH="2114845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52"/>
                          <a:ext cx="4464" cy="13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7C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Line 13">
              <a:extLst>
                <a:ext uri="{FF2B5EF4-FFF2-40B4-BE49-F238E27FC236}">
                  <a16:creationId xmlns:a16="http://schemas.microsoft.com/office/drawing/2014/main" id="{52F4C43E-A2FD-4289-9FD7-BD56FC327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8" y="2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1" name="Object 14">
              <a:extLst>
                <a:ext uri="{FF2B5EF4-FFF2-40B4-BE49-F238E27FC236}">
                  <a16:creationId xmlns:a16="http://schemas.microsoft.com/office/drawing/2014/main" id="{8234BC38-4878-40EF-8AB0-AC5D0B1E5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299"/>
            <a:ext cx="21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公式" r:id="rId17" imgW="545760" imgH="888840" progId="Equation.3">
                    <p:embed/>
                  </p:oleObj>
                </mc:Choice>
                <mc:Fallback>
                  <p:oleObj name="公式" r:id="rId17" imgW="545760" imgH="8888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99"/>
                          <a:ext cx="21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15">
              <a:extLst>
                <a:ext uri="{FF2B5EF4-FFF2-40B4-BE49-F238E27FC236}">
                  <a16:creationId xmlns:a16="http://schemas.microsoft.com/office/drawing/2014/main" id="{7914E68B-933B-489D-BFA8-50E803E19E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360"/>
            <a:ext cx="9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name="公式" r:id="rId19" imgW="253800" imgH="888840" progId="Equation.3">
                    <p:embed/>
                  </p:oleObj>
                </mc:Choice>
                <mc:Fallback>
                  <p:oleObj name="公式" r:id="rId19" imgW="253800" imgH="8888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60"/>
                          <a:ext cx="9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16">
              <a:extLst>
                <a:ext uri="{FF2B5EF4-FFF2-40B4-BE49-F238E27FC236}">
                  <a16:creationId xmlns:a16="http://schemas.microsoft.com/office/drawing/2014/main" id="{4813D94D-51AF-40DE-88CE-6AA0B0720C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312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name="公式" r:id="rId21" imgW="685800" imgH="888840" progId="Equation.3">
                    <p:embed/>
                  </p:oleObj>
                </mc:Choice>
                <mc:Fallback>
                  <p:oleObj name="公式" r:id="rId21" imgW="685800" imgH="8888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312"/>
                          <a:ext cx="26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17">
              <a:extLst>
                <a:ext uri="{FF2B5EF4-FFF2-40B4-BE49-F238E27FC236}">
                  <a16:creationId xmlns:a16="http://schemas.microsoft.com/office/drawing/2014/main" id="{36A3E2B8-9E49-4E58-B80D-0257D50DD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3312"/>
            <a:ext cx="15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8" name="公式" r:id="rId23" imgW="393480" imgH="888840" progId="Equation.3">
                    <p:embed/>
                  </p:oleObj>
                </mc:Choice>
                <mc:Fallback>
                  <p:oleObj name="公式" r:id="rId23" imgW="393480" imgH="8888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12"/>
                          <a:ext cx="15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5" name="Text Box 19">
            <a:extLst>
              <a:ext uri="{FF2B5EF4-FFF2-40B4-BE49-F238E27FC236}">
                <a16:creationId xmlns:a16="http://schemas.microsoft.com/office/drawing/2014/main" id="{9F50ADB7-711B-4C1A-9402-32DA6D812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688"/>
            <a:ext cx="7594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德国医生发现，人的体力</a:t>
            </a:r>
            <a:r>
              <a:rPr lang="en-US" altLang="zh-CN">
                <a:solidFill>
                  <a:srgbClr val="0000FF"/>
                </a:solidFill>
              </a:rPr>
              <a:t>(23</a:t>
            </a:r>
            <a:r>
              <a:rPr lang="zh-CN" altLang="en-US">
                <a:solidFill>
                  <a:srgbClr val="0000FF"/>
                </a:solidFill>
              </a:rPr>
              <a:t>天</a:t>
            </a:r>
            <a:r>
              <a:rPr lang="en-US" altLang="zh-CN">
                <a:solidFill>
                  <a:srgbClr val="0000FF"/>
                </a:solidFill>
              </a:rPr>
              <a:t>),</a:t>
            </a:r>
            <a:r>
              <a:rPr lang="zh-CN" altLang="en-US">
                <a:solidFill>
                  <a:srgbClr val="0000FF"/>
                </a:solidFill>
              </a:rPr>
              <a:t>情绪</a:t>
            </a:r>
            <a:r>
              <a:rPr lang="en-US" altLang="zh-CN">
                <a:solidFill>
                  <a:srgbClr val="0000FF"/>
                </a:solidFill>
              </a:rPr>
              <a:t>(28</a:t>
            </a:r>
            <a:r>
              <a:rPr lang="zh-CN" altLang="en-US">
                <a:solidFill>
                  <a:srgbClr val="0000FF"/>
                </a:solidFill>
              </a:rPr>
              <a:t>天</a:t>
            </a:r>
            <a:r>
              <a:rPr lang="en-US" altLang="zh-CN">
                <a:solidFill>
                  <a:srgbClr val="0000FF"/>
                </a:solidFill>
              </a:rPr>
              <a:t>),</a:t>
            </a:r>
            <a:r>
              <a:rPr lang="zh-CN" altLang="en-US">
                <a:solidFill>
                  <a:srgbClr val="0000FF"/>
                </a:solidFill>
              </a:rPr>
              <a:t>智力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(33</a:t>
            </a:r>
            <a:r>
              <a:rPr lang="zh-CN" altLang="en-US">
                <a:solidFill>
                  <a:srgbClr val="0000FF"/>
                </a:solidFill>
              </a:rPr>
              <a:t>天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都是周期变化的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6" grpId="0" autoUpdateAnimBg="0"/>
      <p:bldP spid="501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248B7CD-0CE6-4097-889C-1DEE2E4DA33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14400" y="609600"/>
            <a:ext cx="358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kumimoji="0" lang="zh-CN" altLang="en-US" sz="4000"/>
              <a:t>四、反函数</a:t>
            </a:r>
            <a:endParaRPr kumimoji="0" lang="zh-CN" altLang="en-US" sz="4000" b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0D73F4A-D5F4-4C15-920E-5C6A3311DE0B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2268538"/>
            <a:ext cx="4022725" cy="2974975"/>
            <a:chOff x="239" y="1429"/>
            <a:chExt cx="2534" cy="1874"/>
          </a:xfrm>
        </p:grpSpPr>
        <p:sp>
          <p:nvSpPr>
            <p:cNvPr id="18441" name="Freeform 4">
              <a:extLst>
                <a:ext uri="{FF2B5EF4-FFF2-40B4-BE49-F238E27FC236}">
                  <a16:creationId xmlns:a16="http://schemas.microsoft.com/office/drawing/2014/main" id="{09E3D97E-4366-4EE9-8672-E66F1B89E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897"/>
              <a:ext cx="1225" cy="1028"/>
            </a:xfrm>
            <a:custGeom>
              <a:avLst/>
              <a:gdLst>
                <a:gd name="T0" fmla="*/ 0 w 1432"/>
                <a:gd name="T1" fmla="*/ 308 h 1160"/>
                <a:gd name="T2" fmla="*/ 18 w 1432"/>
                <a:gd name="T3" fmla="*/ 243 h 1160"/>
                <a:gd name="T4" fmla="*/ 52 w 1432"/>
                <a:gd name="T5" fmla="*/ 168 h 1160"/>
                <a:gd name="T6" fmla="*/ 86 w 1432"/>
                <a:gd name="T7" fmla="*/ 117 h 1160"/>
                <a:gd name="T8" fmla="*/ 146 w 1432"/>
                <a:gd name="T9" fmla="*/ 52 h 1160"/>
                <a:gd name="T10" fmla="*/ 198 w 1432"/>
                <a:gd name="T11" fmla="*/ 15 h 1160"/>
                <a:gd name="T12" fmla="*/ 250 w 1432"/>
                <a:gd name="T13" fmla="*/ 4 h 1160"/>
                <a:gd name="T14" fmla="*/ 241 w 1432"/>
                <a:gd name="T15" fmla="*/ 4 h 1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2"/>
                <a:gd name="T25" fmla="*/ 0 h 1160"/>
                <a:gd name="T26" fmla="*/ 1432 w 1432"/>
                <a:gd name="T27" fmla="*/ 1160 h 1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2" h="1160">
                  <a:moveTo>
                    <a:pt x="0" y="1160"/>
                  </a:moveTo>
                  <a:cubicBezTo>
                    <a:pt x="24" y="1084"/>
                    <a:pt x="48" y="1008"/>
                    <a:pt x="96" y="920"/>
                  </a:cubicBezTo>
                  <a:cubicBezTo>
                    <a:pt x="144" y="832"/>
                    <a:pt x="224" y="712"/>
                    <a:pt x="288" y="632"/>
                  </a:cubicBezTo>
                  <a:cubicBezTo>
                    <a:pt x="352" y="552"/>
                    <a:pt x="392" y="512"/>
                    <a:pt x="480" y="440"/>
                  </a:cubicBezTo>
                  <a:cubicBezTo>
                    <a:pt x="568" y="368"/>
                    <a:pt x="712" y="264"/>
                    <a:pt x="816" y="200"/>
                  </a:cubicBezTo>
                  <a:cubicBezTo>
                    <a:pt x="920" y="136"/>
                    <a:pt x="1008" y="88"/>
                    <a:pt x="1104" y="56"/>
                  </a:cubicBezTo>
                  <a:cubicBezTo>
                    <a:pt x="1200" y="24"/>
                    <a:pt x="1352" y="16"/>
                    <a:pt x="1392" y="8"/>
                  </a:cubicBezTo>
                  <a:cubicBezTo>
                    <a:pt x="1432" y="0"/>
                    <a:pt x="1352" y="8"/>
                    <a:pt x="1344" y="8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5">
              <a:extLst>
                <a:ext uri="{FF2B5EF4-FFF2-40B4-BE49-F238E27FC236}">
                  <a16:creationId xmlns:a16="http://schemas.microsoft.com/office/drawing/2014/main" id="{08E4D42B-8D11-40EE-8D87-CC2E94DC4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2747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6">
              <a:extLst>
                <a:ext uri="{FF2B5EF4-FFF2-40B4-BE49-F238E27FC236}">
                  <a16:creationId xmlns:a16="http://schemas.microsoft.com/office/drawing/2014/main" id="{3C9D11AC-6ADE-481F-AE8B-66E3BF1E5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" y="1429"/>
              <a:ext cx="0" cy="1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7">
              <a:extLst>
                <a:ext uri="{FF2B5EF4-FFF2-40B4-BE49-F238E27FC236}">
                  <a16:creationId xmlns:a16="http://schemas.microsoft.com/office/drawing/2014/main" id="{A97C5A9A-0C9E-480F-83F6-6C1E368D9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" y="1897"/>
              <a:ext cx="1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8">
              <a:extLst>
                <a:ext uri="{FF2B5EF4-FFF2-40B4-BE49-F238E27FC236}">
                  <a16:creationId xmlns:a16="http://schemas.microsoft.com/office/drawing/2014/main" id="{B09E03BB-A65F-42C7-B601-2331D9853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1897"/>
              <a:ext cx="0" cy="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9">
              <a:extLst>
                <a:ext uri="{FF2B5EF4-FFF2-40B4-BE49-F238E27FC236}">
                  <a16:creationId xmlns:a16="http://schemas.microsoft.com/office/drawing/2014/main" id="{60CBA63E-9977-4BCF-85A6-1CA68F52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" y="2917"/>
              <a:ext cx="3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4" name="Object 1024">
              <a:extLst>
                <a:ext uri="{FF2B5EF4-FFF2-40B4-BE49-F238E27FC236}">
                  <a16:creationId xmlns:a16="http://schemas.microsoft.com/office/drawing/2014/main" id="{8184FC3A-6680-4697-BDE3-0BC5C4A5E5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9" y="2832"/>
            <a:ext cx="14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2832"/>
                          <a:ext cx="14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1025">
              <a:extLst>
                <a:ext uri="{FF2B5EF4-FFF2-40B4-BE49-F238E27FC236}">
                  <a16:creationId xmlns:a16="http://schemas.microsoft.com/office/drawing/2014/main" id="{6477DE90-7DB2-4C17-9F2E-A15685B2C8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3" y="1429"/>
            <a:ext cx="14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1429"/>
                          <a:ext cx="140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AutoShape 12">
              <a:extLst>
                <a:ext uri="{FF2B5EF4-FFF2-40B4-BE49-F238E27FC236}">
                  <a16:creationId xmlns:a16="http://schemas.microsoft.com/office/drawing/2014/main" id="{CCA8DB86-B100-4C20-8742-6BED69725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897"/>
              <a:ext cx="82" cy="1020"/>
            </a:xfrm>
            <a:prstGeom prst="leftBrace">
              <a:avLst>
                <a:gd name="adj1" fmla="val 10365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8" name="AutoShape 13">
              <a:extLst>
                <a:ext uri="{FF2B5EF4-FFF2-40B4-BE49-F238E27FC236}">
                  <a16:creationId xmlns:a16="http://schemas.microsoft.com/office/drawing/2014/main" id="{617176EF-19C6-4463-BB9C-1A046897449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703" y="2365"/>
              <a:ext cx="85" cy="1190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9" name="Text Box 14">
              <a:extLst>
                <a:ext uri="{FF2B5EF4-FFF2-40B4-BE49-F238E27FC236}">
                  <a16:creationId xmlns:a16="http://schemas.microsoft.com/office/drawing/2014/main" id="{9DD5D9FC-5928-4E9E-AE2B-D384ED0C8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" y="2976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  <a:endParaRPr kumimoji="0" lang="en-US" altLang="zh-CN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0" name="Text Box 15">
              <a:extLst>
                <a:ext uri="{FF2B5EF4-FFF2-40B4-BE49-F238E27FC236}">
                  <a16:creationId xmlns:a16="http://schemas.microsoft.com/office/drawing/2014/main" id="{2455020D-807B-4450-A066-3DF7F563F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225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0" lang="en-US" altLang="zh-CN" b="0">
                  <a:solidFill>
                    <a:schemeClr val="tx1"/>
                  </a:solidFill>
                  <a:ea typeface="宋体" panose="02010600030101010101" pitchFamily="2" charset="-122"/>
                </a:rPr>
                <a:t>W</a:t>
              </a:r>
            </a:p>
          </p:txBody>
        </p:sp>
        <p:graphicFrame>
          <p:nvGraphicFramePr>
            <p:cNvPr id="18436" name="Object 1026">
              <a:extLst>
                <a:ext uri="{FF2B5EF4-FFF2-40B4-BE49-F238E27FC236}">
                  <a16:creationId xmlns:a16="http://schemas.microsoft.com/office/drawing/2014/main" id="{73B645C2-9E18-48E8-9F24-98A5235EC0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543"/>
            <a:ext cx="1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公式" r:id="rId7" imgW="2286000" imgH="444240" progId="Equation.3">
                    <p:embed/>
                  </p:oleObj>
                </mc:Choice>
                <mc:Fallback>
                  <p:oleObj name="公式" r:id="rId7" imgW="2286000" imgH="44424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543"/>
                          <a:ext cx="1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1027">
              <a:extLst>
                <a:ext uri="{FF2B5EF4-FFF2-40B4-BE49-F238E27FC236}">
                  <a16:creationId xmlns:a16="http://schemas.microsoft.com/office/drawing/2014/main" id="{A6F57937-B25E-421E-B4AC-F7C9930B04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769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公式" r:id="rId9" imgW="228600" imgH="253800" progId="Equation.3">
                    <p:embed/>
                  </p:oleObj>
                </mc:Choice>
                <mc:Fallback>
                  <p:oleObj name="公式" r:id="rId9" imgW="228600" imgH="2538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69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FBE99C1F-8526-42DE-AAD4-92A69CDA7F24}"/>
              </a:ext>
            </a:extLst>
          </p:cNvPr>
          <p:cNvSpPr>
            <a:spLocks/>
          </p:cNvSpPr>
          <p:nvPr/>
        </p:nvSpPr>
        <p:spPr bwMode="auto">
          <a:xfrm>
            <a:off x="2620963" y="2552700"/>
            <a:ext cx="2011362" cy="1776413"/>
          </a:xfrm>
          <a:custGeom>
            <a:avLst/>
            <a:gdLst>
              <a:gd name="T0" fmla="*/ 0 w 1392"/>
              <a:gd name="T1" fmla="*/ 2147483647 h 1440"/>
              <a:gd name="T2" fmla="*/ 2147483647 w 1392"/>
              <a:gd name="T3" fmla="*/ 2147483647 h 1440"/>
              <a:gd name="T4" fmla="*/ 2147483647 w 1392"/>
              <a:gd name="T5" fmla="*/ 2147483647 h 1440"/>
              <a:gd name="T6" fmla="*/ 2147483647 w 1392"/>
              <a:gd name="T7" fmla="*/ 2147483647 h 1440"/>
              <a:gd name="T8" fmla="*/ 2147483647 w 1392"/>
              <a:gd name="T9" fmla="*/ 2147483647 h 1440"/>
              <a:gd name="T10" fmla="*/ 2147483647 w 139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 cmpd="sng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3">
            <a:extLst>
              <a:ext uri="{FF2B5EF4-FFF2-40B4-BE49-F238E27FC236}">
                <a16:creationId xmlns:a16="http://schemas.microsoft.com/office/drawing/2014/main" id="{821E40BB-9AAA-4F42-B4B5-5B99276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3367088"/>
            <a:ext cx="79375" cy="85725"/>
          </a:xfrm>
          <a:prstGeom prst="star8">
            <a:avLst>
              <a:gd name="adj" fmla="val 38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8" name="AutoShape 4">
            <a:extLst>
              <a:ext uri="{FF2B5EF4-FFF2-40B4-BE49-F238E27FC236}">
                <a16:creationId xmlns:a16="http://schemas.microsoft.com/office/drawing/2014/main" id="{1F01D175-95F0-4379-A499-08A6FA4F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2833688"/>
            <a:ext cx="79375" cy="85725"/>
          </a:xfrm>
          <a:prstGeom prst="star8">
            <a:avLst>
              <a:gd name="adj" fmla="val 38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E9CB821E-7F11-450E-B8F2-001CEB12C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3200400"/>
          <a:ext cx="26860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3" imgW="2946240" imgH="457200" progId="Equation.3">
                  <p:embed/>
                </p:oleObj>
              </mc:Choice>
              <mc:Fallback>
                <p:oleObj name="公式" r:id="rId3" imgW="29462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200400"/>
                        <a:ext cx="26860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Line 6">
            <a:extLst>
              <a:ext uri="{FF2B5EF4-FFF2-40B4-BE49-F238E27FC236}">
                <a16:creationId xmlns:a16="http://schemas.microsoft.com/office/drawing/2014/main" id="{577B88F8-B28B-4EF7-8CDA-26F3B31F2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988" y="1614488"/>
            <a:ext cx="2743200" cy="2743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Freeform 7">
            <a:extLst>
              <a:ext uri="{FF2B5EF4-FFF2-40B4-BE49-F238E27FC236}">
                <a16:creationId xmlns:a16="http://schemas.microsoft.com/office/drawing/2014/main" id="{5F26DF82-748B-4154-ADA6-16B8F8D3A232}"/>
              </a:ext>
            </a:extLst>
          </p:cNvPr>
          <p:cNvSpPr>
            <a:spLocks/>
          </p:cNvSpPr>
          <p:nvPr/>
        </p:nvSpPr>
        <p:spPr bwMode="auto">
          <a:xfrm rot="10503608">
            <a:off x="1676400" y="1766888"/>
            <a:ext cx="2011363" cy="1776412"/>
          </a:xfrm>
          <a:custGeom>
            <a:avLst/>
            <a:gdLst>
              <a:gd name="T0" fmla="*/ 0 w 1392"/>
              <a:gd name="T1" fmla="*/ 2147483647 h 1440"/>
              <a:gd name="T2" fmla="*/ 2147483647 w 1392"/>
              <a:gd name="T3" fmla="*/ 2147483647 h 1440"/>
              <a:gd name="T4" fmla="*/ 2147483647 w 1392"/>
              <a:gd name="T5" fmla="*/ 2147483647 h 1440"/>
              <a:gd name="T6" fmla="*/ 2147483647 w 1392"/>
              <a:gd name="T7" fmla="*/ 2147483647 h 1440"/>
              <a:gd name="T8" fmla="*/ 2147483647 w 1392"/>
              <a:gd name="T9" fmla="*/ 2147483647 h 1440"/>
              <a:gd name="T10" fmla="*/ 2147483647 w 139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72" name="Group 8">
            <a:extLst>
              <a:ext uri="{FF2B5EF4-FFF2-40B4-BE49-F238E27FC236}">
                <a16:creationId xmlns:a16="http://schemas.microsoft.com/office/drawing/2014/main" id="{77E75CD8-35CF-4833-8DFD-5DA13EF6E4F7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1233488"/>
            <a:ext cx="4972050" cy="3059112"/>
            <a:chOff x="1098" y="777"/>
            <a:chExt cx="3132" cy="1927"/>
          </a:xfrm>
        </p:grpSpPr>
        <p:sp>
          <p:nvSpPr>
            <p:cNvPr id="19476" name="Line 9">
              <a:extLst>
                <a:ext uri="{FF2B5EF4-FFF2-40B4-BE49-F238E27FC236}">
                  <a16:creationId xmlns:a16="http://schemas.microsoft.com/office/drawing/2014/main" id="{46BB6EE5-A8B4-475D-9824-079291AB2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" y="2496"/>
              <a:ext cx="29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10">
              <a:extLst>
                <a:ext uri="{FF2B5EF4-FFF2-40B4-BE49-F238E27FC236}">
                  <a16:creationId xmlns:a16="http://schemas.microsoft.com/office/drawing/2014/main" id="{B8E414C8-F4BD-4E63-A729-990E8486E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4" y="825"/>
              <a:ext cx="0" cy="18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3" name="Object 11">
              <a:extLst>
                <a:ext uri="{FF2B5EF4-FFF2-40B4-BE49-F238E27FC236}">
                  <a16:creationId xmlns:a16="http://schemas.microsoft.com/office/drawing/2014/main" id="{685FD9E7-E568-4C59-85FC-29E28A93DB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442"/>
            <a:ext cx="15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公式" r:id="rId5" imgW="126720" imgH="139680" progId="Equation.3">
                    <p:embed/>
                  </p:oleObj>
                </mc:Choice>
                <mc:Fallback>
                  <p:oleObj name="公式" r:id="rId5" imgW="1267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42"/>
                          <a:ext cx="15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12">
              <a:extLst>
                <a:ext uri="{FF2B5EF4-FFF2-40B4-BE49-F238E27FC236}">
                  <a16:creationId xmlns:a16="http://schemas.microsoft.com/office/drawing/2014/main" id="{88B7C744-1D2D-445E-9B9E-329565141F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6" y="777"/>
            <a:ext cx="15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777"/>
                          <a:ext cx="15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3">
              <a:extLst>
                <a:ext uri="{FF2B5EF4-FFF2-40B4-BE49-F238E27FC236}">
                  <a16:creationId xmlns:a16="http://schemas.microsoft.com/office/drawing/2014/main" id="{4FCBB718-4626-4AA9-A98B-F011B68160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34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公式" r:id="rId9" imgW="228600" imgH="253800" progId="Equation.3">
                    <p:embed/>
                  </p:oleObj>
                </mc:Choice>
                <mc:Fallback>
                  <p:oleObj name="公式" r:id="rId9" imgW="228600" imgH="253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4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8" name="Line 14">
            <a:extLst>
              <a:ext uri="{FF2B5EF4-FFF2-40B4-BE49-F238E27FC236}">
                <a16:creationId xmlns:a16="http://schemas.microsoft.com/office/drawing/2014/main" id="{F0E7F53A-5A69-46E4-8F5A-99C541AF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900" y="2871788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19" name="Object 15">
            <a:extLst>
              <a:ext uri="{FF2B5EF4-FFF2-40B4-BE49-F238E27FC236}">
                <a16:creationId xmlns:a16="http://schemas.microsoft.com/office/drawing/2014/main" id="{5A7F07B7-E5F2-4FC8-9E07-022F8ABD1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2528888"/>
          <a:ext cx="939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公式" r:id="rId11" imgW="1117440" imgH="406080" progId="Equation.3">
                  <p:embed/>
                </p:oleObj>
              </mc:Choice>
              <mc:Fallback>
                <p:oleObj name="公式" r:id="rId11" imgW="111744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528888"/>
                        <a:ext cx="939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>
            <a:extLst>
              <a:ext uri="{FF2B5EF4-FFF2-40B4-BE49-F238E27FC236}">
                <a16:creationId xmlns:a16="http://schemas.microsoft.com/office/drawing/2014/main" id="{A1D6C449-65EE-4ECF-8CCB-1924088C9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788" y="3484563"/>
          <a:ext cx="939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13" imgW="1117440" imgH="406080" progId="Equation.3">
                  <p:embed/>
                </p:oleObj>
              </mc:Choice>
              <mc:Fallback>
                <p:oleObj name="公式" r:id="rId13" imgW="111744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3484563"/>
                        <a:ext cx="939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>
            <a:extLst>
              <a:ext uri="{FF2B5EF4-FFF2-40B4-BE49-F238E27FC236}">
                <a16:creationId xmlns:a16="http://schemas.microsoft.com/office/drawing/2014/main" id="{775BCB63-CBD2-40B6-83D2-EC880B223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2188" y="1157288"/>
          <a:ext cx="2057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15" imgW="2489040" imgH="444240" progId="Equation.3">
                  <p:embed/>
                </p:oleObj>
              </mc:Choice>
              <mc:Fallback>
                <p:oleObj name="公式" r:id="rId15" imgW="248904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157288"/>
                        <a:ext cx="2057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>
            <a:extLst>
              <a:ext uri="{FF2B5EF4-FFF2-40B4-BE49-F238E27FC236}">
                <a16:creationId xmlns:a16="http://schemas.microsoft.com/office/drawing/2014/main" id="{414505D6-785E-478B-984F-C206655956E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662488"/>
            <a:ext cx="7467600" cy="519112"/>
            <a:chOff x="528" y="2937"/>
            <a:chExt cx="4704" cy="327"/>
          </a:xfrm>
        </p:grpSpPr>
        <p:sp>
          <p:nvSpPr>
            <p:cNvPr id="19475" name="Text Box 19">
              <a:extLst>
                <a:ext uri="{FF2B5EF4-FFF2-40B4-BE49-F238E27FC236}">
                  <a16:creationId xmlns:a16="http://schemas.microsoft.com/office/drawing/2014/main" id="{DA16D8C7-07B1-4BBE-852A-74F8BF6C7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37"/>
              <a:ext cx="47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直接函数与反函数的图形关于直线          </a:t>
              </a:r>
              <a:r>
                <a:rPr lang="zh-CN" altLang="en-US">
                  <a:solidFill>
                    <a:schemeClr val="tx1"/>
                  </a:solidFill>
                  <a:ea typeface="宋体" panose="02010600030101010101" pitchFamily="2" charset="-122"/>
                </a:rPr>
                <a:t>对称</a:t>
              </a: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9462" name="Object 20">
              <a:extLst>
                <a:ext uri="{FF2B5EF4-FFF2-40B4-BE49-F238E27FC236}">
                  <a16:creationId xmlns:a16="http://schemas.microsoft.com/office/drawing/2014/main" id="{DC5CDD37-BF2E-4024-A9D1-30CE8D550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8" y="3024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公式" r:id="rId17" imgW="914400" imgH="330120" progId="Equation.3">
                    <p:embed/>
                  </p:oleObj>
                </mc:Choice>
                <mc:Fallback>
                  <p:oleObj name="公式" r:id="rId17" imgW="914400" imgH="3301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3024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/>
      <p:bldP spid="4710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7169">
            <a:extLst>
              <a:ext uri="{FF2B5EF4-FFF2-40B4-BE49-F238E27FC236}">
                <a16:creationId xmlns:a16="http://schemas.microsoft.com/office/drawing/2014/main" id="{21E154FF-0FD5-4C75-8484-DAFAB1FE5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主要参考书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E2D0AAE0-F59C-42F3-A9CC-2C60B9DCF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>
                <a:latin typeface="Arial" pitchFamily="34" charset="0"/>
              </a:rPr>
              <a:t>主讲教师</a:t>
            </a:r>
            <a:r>
              <a:rPr lang="en-US" altLang="zh-CN" sz="2400">
                <a:latin typeface="Arial" pitchFamily="34" charset="0"/>
              </a:rPr>
              <a:t>-</a:t>
            </a:r>
            <a:r>
              <a:rPr lang="zh-CN" altLang="en-US" sz="2400">
                <a:latin typeface="Arial" pitchFamily="34" charset="0"/>
              </a:rPr>
              <a:t>袁荣</a:t>
            </a:r>
          </a:p>
        </p:txBody>
      </p:sp>
      <p:pic>
        <p:nvPicPr>
          <p:cNvPr id="6" name="图片 5" descr="微信图片_20170913185131.jpg">
            <a:extLst>
              <a:ext uri="{FF2B5EF4-FFF2-40B4-BE49-F238E27FC236}">
                <a16:creationId xmlns:a16="http://schemas.microsoft.com/office/drawing/2014/main" id="{965A32C3-FAC5-48AA-8305-9C1257163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39973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微信图片_20170913185120.jpg">
            <a:extLst>
              <a:ext uri="{FF2B5EF4-FFF2-40B4-BE49-F238E27FC236}">
                <a16:creationId xmlns:a16="http://schemas.microsoft.com/office/drawing/2014/main" id="{7A18AA8C-E93C-47D3-BD7C-FF51DECD6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125538"/>
            <a:ext cx="4084638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7169">
            <a:extLst>
              <a:ext uri="{FF2B5EF4-FFF2-40B4-BE49-F238E27FC236}">
                <a16:creationId xmlns:a16="http://schemas.microsoft.com/office/drawing/2014/main" id="{9CA1B8D2-8539-4FF4-9593-3A7FAFB3B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主要参考书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B673CBA8-BD31-42C0-87C2-E839D3AA65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>
                <a:latin typeface="Arial" pitchFamily="34" charset="0"/>
              </a:rPr>
              <a:t>主讲教师</a:t>
            </a:r>
            <a:r>
              <a:rPr lang="en-US" altLang="zh-CN">
                <a:latin typeface="Arial" pitchFamily="34" charset="0"/>
              </a:rPr>
              <a:t>-</a:t>
            </a:r>
            <a:r>
              <a:rPr lang="zh-CN" altLang="en-US">
                <a:latin typeface="Arial" pitchFamily="34" charset="0"/>
              </a:rPr>
              <a:t>袁荣</a:t>
            </a:r>
          </a:p>
        </p:txBody>
      </p:sp>
      <p:pic>
        <p:nvPicPr>
          <p:cNvPr id="9" name="图片 8" descr="微信图片_20170914110634.jpg">
            <a:extLst>
              <a:ext uri="{FF2B5EF4-FFF2-40B4-BE49-F238E27FC236}">
                <a16:creationId xmlns:a16="http://schemas.microsoft.com/office/drawing/2014/main" id="{394644A5-1E3D-4D35-8378-96B11C40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04888"/>
            <a:ext cx="403225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微信图片_20170915225644.jpg">
            <a:extLst>
              <a:ext uri="{FF2B5EF4-FFF2-40B4-BE49-F238E27FC236}">
                <a16:creationId xmlns:a16="http://schemas.microsoft.com/office/drawing/2014/main" id="{5EAC57D2-B79D-4E3F-BF2F-296E1FE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45370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7169">
            <a:extLst>
              <a:ext uri="{FF2B5EF4-FFF2-40B4-BE49-F238E27FC236}">
                <a16:creationId xmlns:a16="http://schemas.microsoft.com/office/drawing/2014/main" id="{E2585E16-7C84-4267-8DE1-2E00BC74C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主要参考书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130EC982-4DDF-4F0B-A76A-8C19E648FB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>
                <a:latin typeface="Arial" pitchFamily="34" charset="0"/>
              </a:rPr>
              <a:t>主讲教师</a:t>
            </a:r>
            <a:r>
              <a:rPr lang="en-US" altLang="zh-CN">
                <a:latin typeface="Arial" pitchFamily="34" charset="0"/>
              </a:rPr>
              <a:t>-</a:t>
            </a:r>
            <a:r>
              <a:rPr lang="zh-CN" altLang="en-US">
                <a:latin typeface="Arial" pitchFamily="34" charset="0"/>
              </a:rPr>
              <a:t>袁荣</a:t>
            </a:r>
          </a:p>
        </p:txBody>
      </p:sp>
      <p:pic>
        <p:nvPicPr>
          <p:cNvPr id="4" name="图片 3" descr="微信图片_20170914110644.jpg">
            <a:extLst>
              <a:ext uri="{FF2B5EF4-FFF2-40B4-BE49-F238E27FC236}">
                <a16:creationId xmlns:a16="http://schemas.microsoft.com/office/drawing/2014/main" id="{92FCE13C-9766-4A45-9D05-C1CF6C63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388778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微信图片_20170914110528.jpg">
            <a:extLst>
              <a:ext uri="{FF2B5EF4-FFF2-40B4-BE49-F238E27FC236}">
                <a16:creationId xmlns:a16="http://schemas.microsoft.com/office/drawing/2014/main" id="{3A849F89-13B8-4E6A-BE5A-004166381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125538"/>
            <a:ext cx="38893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7169">
            <a:extLst>
              <a:ext uri="{FF2B5EF4-FFF2-40B4-BE49-F238E27FC236}">
                <a16:creationId xmlns:a16="http://schemas.microsoft.com/office/drawing/2014/main" id="{BB232DBB-FA0C-4D8C-B6D9-F5A4507F4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主要参考书</a:t>
            </a:r>
          </a:p>
        </p:txBody>
      </p:sp>
      <p:pic>
        <p:nvPicPr>
          <p:cNvPr id="7172" name="图片 7171" descr="古今数学思想（一）_2345看图王">
            <a:extLst>
              <a:ext uri="{FF2B5EF4-FFF2-40B4-BE49-F238E27FC236}">
                <a16:creationId xmlns:a16="http://schemas.microsoft.com/office/drawing/2014/main" id="{C043A965-0091-4817-9EC1-49F27CD6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082675"/>
            <a:ext cx="4248150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93A2D9FB-77E2-4DCB-A865-BCFB9DA776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>
                <a:latin typeface="Arial" pitchFamily="34" charset="0"/>
              </a:rPr>
              <a:t>主讲教师</a:t>
            </a:r>
            <a:r>
              <a:rPr lang="en-US" altLang="zh-CN">
                <a:latin typeface="Arial" pitchFamily="34" charset="0"/>
              </a:rPr>
              <a:t>-</a:t>
            </a:r>
            <a:r>
              <a:rPr lang="zh-CN" altLang="en-US">
                <a:latin typeface="Arial" pitchFamily="34" charset="0"/>
              </a:rPr>
              <a:t>袁荣</a:t>
            </a:r>
          </a:p>
        </p:txBody>
      </p:sp>
      <p:pic>
        <p:nvPicPr>
          <p:cNvPr id="6" name="图片 5" descr="微信图片_20170914110554.jpg">
            <a:extLst>
              <a:ext uri="{FF2B5EF4-FFF2-40B4-BE49-F238E27FC236}">
                <a16:creationId xmlns:a16="http://schemas.microsoft.com/office/drawing/2014/main" id="{3C0E0D93-6120-41A1-B302-795F290D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513"/>
            <a:ext cx="3960813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8193">
            <a:extLst>
              <a:ext uri="{FF2B5EF4-FFF2-40B4-BE49-F238E27FC236}">
                <a16:creationId xmlns:a16="http://schemas.microsoft.com/office/drawing/2014/main" id="{052049CF-348B-4EDC-8220-CF3AE2434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主要参考书</a:t>
            </a:r>
          </a:p>
        </p:txBody>
      </p:sp>
      <p:pic>
        <p:nvPicPr>
          <p:cNvPr id="8196" name="图片 8195" descr="数学：确定性的丧失_2345看图王">
            <a:extLst>
              <a:ext uri="{FF2B5EF4-FFF2-40B4-BE49-F238E27FC236}">
                <a16:creationId xmlns:a16="http://schemas.microsoft.com/office/drawing/2014/main" id="{DA939BC6-63DC-49F3-B073-2118F1A9A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37433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4A8B387-CFCD-474A-981D-2B9CEF0C94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>
                <a:latin typeface="Arial" pitchFamily="34" charset="0"/>
              </a:rPr>
              <a:t>主讲教师-袁荣</a:t>
            </a:r>
          </a:p>
        </p:txBody>
      </p:sp>
      <p:pic>
        <p:nvPicPr>
          <p:cNvPr id="6" name="图片 5" descr="20世纪数学经纬(1)">
            <a:extLst>
              <a:ext uri="{FF2B5EF4-FFF2-40B4-BE49-F238E27FC236}">
                <a16:creationId xmlns:a16="http://schemas.microsoft.com/office/drawing/2014/main" id="{1E3C728C-0E97-4044-972B-7882F0E4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052513"/>
            <a:ext cx="4465638" cy="54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2289">
            <a:extLst>
              <a:ext uri="{FF2B5EF4-FFF2-40B4-BE49-F238E27FC236}">
                <a16:creationId xmlns:a16="http://schemas.microsoft.com/office/drawing/2014/main" id="{04A7F9B7-819C-412F-A02E-48EE48A4E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主要参考书</a:t>
            </a:r>
          </a:p>
        </p:txBody>
      </p:sp>
      <p:pic>
        <p:nvPicPr>
          <p:cNvPr id="45059" name="图片 12290" descr="数学圈1_2345看图王">
            <a:extLst>
              <a:ext uri="{FF2B5EF4-FFF2-40B4-BE49-F238E27FC236}">
                <a16:creationId xmlns:a16="http://schemas.microsoft.com/office/drawing/2014/main" id="{79C79683-967F-4AD8-8D64-812FC33F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924175"/>
            <a:ext cx="2620963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页脚占位符 1">
            <a:extLst>
              <a:ext uri="{FF2B5EF4-FFF2-40B4-BE49-F238E27FC236}">
                <a16:creationId xmlns:a16="http://schemas.microsoft.com/office/drawing/2014/main" id="{00EC2980-BF8F-4397-B772-E4087C0D67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>
                <a:latin typeface="Arial" pitchFamily="34" charset="0"/>
              </a:rPr>
              <a:t>主讲教师-袁荣</a:t>
            </a:r>
          </a:p>
        </p:txBody>
      </p:sp>
      <p:pic>
        <p:nvPicPr>
          <p:cNvPr id="7" name="图片 6" descr="微信图片_20170914110546.jpg">
            <a:extLst>
              <a:ext uri="{FF2B5EF4-FFF2-40B4-BE49-F238E27FC236}">
                <a16:creationId xmlns:a16="http://schemas.microsoft.com/office/drawing/2014/main" id="{53A22447-D682-4563-AFDA-E48564F93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276475"/>
            <a:ext cx="31115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微信图片_20170914110615.jpg">
            <a:extLst>
              <a:ext uri="{FF2B5EF4-FFF2-40B4-BE49-F238E27FC236}">
                <a16:creationId xmlns:a16="http://schemas.microsoft.com/office/drawing/2014/main" id="{E790B49A-C3E6-4F2C-A795-69E1DF5B2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84313"/>
            <a:ext cx="3717925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1421</Words>
  <Application>Microsoft Office PowerPoint</Application>
  <PresentationFormat>全屏显示(4:3)</PresentationFormat>
  <Paragraphs>251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Times New Roman</vt:lpstr>
      <vt:lpstr>黑体</vt:lpstr>
      <vt:lpstr>Arial</vt:lpstr>
      <vt:lpstr>宋体</vt:lpstr>
      <vt:lpstr>Calibri</vt:lpstr>
      <vt:lpstr>Verdana</vt:lpstr>
      <vt:lpstr>Wingdings</vt:lpstr>
      <vt:lpstr>Gulim</vt:lpstr>
      <vt:lpstr>华文细黑</vt:lpstr>
      <vt:lpstr>楷体_GB2312</vt:lpstr>
      <vt:lpstr>华文行楷</vt:lpstr>
      <vt:lpstr>仿宋</vt:lpstr>
      <vt:lpstr>华文新魏</vt:lpstr>
      <vt:lpstr>隶书</vt:lpstr>
      <vt:lpstr>默认设计模板</vt:lpstr>
      <vt:lpstr>021TGp_bizmedical_light</vt:lpstr>
      <vt:lpstr>Microsoft 公式 3.0</vt:lpstr>
      <vt:lpstr>画笔图片</vt:lpstr>
      <vt:lpstr>PowerPoint 演示文稿</vt:lpstr>
      <vt:lpstr>教学形式以及考核方式</vt:lpstr>
      <vt:lpstr>主要参考书</vt:lpstr>
      <vt:lpstr>主要参考书</vt:lpstr>
      <vt:lpstr>主要参考书</vt:lpstr>
      <vt:lpstr>主要参考书</vt:lpstr>
      <vt:lpstr>主要参考书</vt:lpstr>
      <vt:lpstr>主要参考书</vt:lpstr>
      <vt:lpstr>主要参考书</vt:lpstr>
      <vt:lpstr>引    言</vt:lpstr>
      <vt:lpstr>主要内容</vt:lpstr>
      <vt:lpstr>二、如何学习高等数学 ?</vt:lpstr>
      <vt:lpstr>学习建议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谢金宏</cp:lastModifiedBy>
  <cp:revision>108</cp:revision>
  <dcterms:created xsi:type="dcterms:W3CDTF">2001-07-30T07:47:29Z</dcterms:created>
  <dcterms:modified xsi:type="dcterms:W3CDTF">2017-10-11T06:57:45Z</dcterms:modified>
</cp:coreProperties>
</file>