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FF3300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 varScale="1">
        <p:scale>
          <a:sx n="69" d="100"/>
          <a:sy n="69" d="100"/>
        </p:scale>
        <p:origin x="10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6" Type="http://schemas.openxmlformats.org/officeDocument/2006/relationships/image" Target="../media/image84.wmf"/><Relationship Id="rId1" Type="http://schemas.openxmlformats.org/officeDocument/2006/relationships/image" Target="../media/image69.wmf"/><Relationship Id="rId6" Type="http://schemas.openxmlformats.org/officeDocument/2006/relationships/image" Target="../media/image74.emf"/><Relationship Id="rId11" Type="http://schemas.openxmlformats.org/officeDocument/2006/relationships/image" Target="../media/image79.wmf"/><Relationship Id="rId5" Type="http://schemas.openxmlformats.org/officeDocument/2006/relationships/image" Target="../media/image73.png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emf"/><Relationship Id="rId5" Type="http://schemas.openxmlformats.org/officeDocument/2006/relationships/image" Target="../media/image89.wmf"/><Relationship Id="rId10" Type="http://schemas.openxmlformats.org/officeDocument/2006/relationships/image" Target="../media/image94.emf"/><Relationship Id="rId4" Type="http://schemas.openxmlformats.org/officeDocument/2006/relationships/image" Target="../media/image88.wmf"/><Relationship Id="rId9" Type="http://schemas.openxmlformats.org/officeDocument/2006/relationships/image" Target="../media/image9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emf"/><Relationship Id="rId2" Type="http://schemas.openxmlformats.org/officeDocument/2006/relationships/image" Target="../media/image97.wmf"/><Relationship Id="rId1" Type="http://schemas.openxmlformats.org/officeDocument/2006/relationships/image" Target="../media/image96.e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e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51.wmf"/><Relationship Id="rId1" Type="http://schemas.openxmlformats.org/officeDocument/2006/relationships/image" Target="../media/image118.wmf"/><Relationship Id="rId6" Type="http://schemas.openxmlformats.org/officeDocument/2006/relationships/image" Target="../media/image122.wmf"/><Relationship Id="rId11" Type="http://schemas.openxmlformats.org/officeDocument/2006/relationships/image" Target="../media/image126.emf"/><Relationship Id="rId5" Type="http://schemas.openxmlformats.org/officeDocument/2006/relationships/image" Target="../media/image121.wmf"/><Relationship Id="rId10" Type="http://schemas.openxmlformats.org/officeDocument/2006/relationships/image" Target="../media/image125.emf"/><Relationship Id="rId4" Type="http://schemas.openxmlformats.org/officeDocument/2006/relationships/image" Target="../media/image120.wmf"/><Relationship Id="rId9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e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e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e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e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e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emf"/><Relationship Id="rId9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07F3956-7652-446F-BB45-C07522E4DD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398AA9-8119-4E5C-BF81-06E9639B05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F8FDF2C-60EF-430E-98DF-55DB7AF13830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DE11EB8-C1E1-47C3-9631-3EEF6E91BD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E2C24B4-3B72-48A3-B2C5-6A9F23FD3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3030E-42E5-484D-AA6A-13F9E4CD9F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32193-EC5D-4A89-8611-EA168107E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104461-FCC4-49A8-AFC1-A2E72F0B64C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A923B67B-27C1-4D72-959C-721282C563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A405BAFF-AE6B-470E-ADCA-CC3E6907B3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05E21A68-AB36-4C86-86CD-35E0815A2A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F7C73E-1E19-4D7A-ADF9-B530F4C453BC}" type="slidenum">
              <a:rPr lang="zh-CN" altLang="en-US" sz="1200">
                <a:solidFill>
                  <a:srgbClr val="1F497D"/>
                </a:solidFill>
              </a:rPr>
              <a:pPr eaLnBrk="1" hangingPunct="1"/>
              <a:t>1</a:t>
            </a:fld>
            <a:endParaRPr lang="zh-CN" altLang="en-US" sz="1200">
              <a:solidFill>
                <a:srgbClr val="1F497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B50D5A-D8FD-4213-A834-E51DABA45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05ACA7-9EB5-4F9D-9BC1-EAA4CAC923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721836-C499-4A93-B0EF-F8EE012D4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E4E8D-7852-4557-83A1-59228DC9CE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4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1CE141-747E-4E91-8740-8DE845957C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9EB003-F997-4781-A1C8-FDA4BE882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868224-7E64-4C07-821D-930E2D7FA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EC21A-80F0-4EFC-9C23-F44450DFC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83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65C031-D53B-4143-A536-EC00F190A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C9E651-731D-4EF6-9B84-3E314C4085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1A019F-1C57-44A8-9715-7E2FD635CA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F925D-DBB9-46C5-907F-A808183F2A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37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E7025487-8044-4B0B-A4A8-AA58064E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9145588" cy="4032250"/>
          </a:xfrm>
          <a:custGeom>
            <a:avLst/>
            <a:gdLst/>
            <a:ahLst/>
            <a:cxnLst>
              <a:cxn ang="0">
                <a:pos x="1552" y="644"/>
              </a:cxn>
              <a:cxn ang="0">
                <a:pos x="3600" y="817"/>
              </a:cxn>
              <a:cxn ang="0">
                <a:pos x="4669" y="1271"/>
              </a:cxn>
              <a:cxn ang="0">
                <a:pos x="5435" y="1944"/>
              </a:cxn>
              <a:cxn ang="0">
                <a:pos x="5703" y="2282"/>
              </a:cxn>
              <a:cxn ang="0">
                <a:pos x="5738" y="2410"/>
              </a:cxn>
              <a:cxn ang="0">
                <a:pos x="5715" y="2526"/>
              </a:cxn>
              <a:cxn ang="0">
                <a:pos x="5715" y="2497"/>
              </a:cxn>
              <a:cxn ang="0">
                <a:pos x="5709" y="2480"/>
              </a:cxn>
              <a:cxn ang="0">
                <a:pos x="5716" y="0"/>
              </a:cxn>
              <a:cxn ang="0">
                <a:pos x="0" y="0"/>
              </a:cxn>
              <a:cxn ang="0">
                <a:pos x="0" y="1043"/>
              </a:cxn>
              <a:cxn ang="0">
                <a:pos x="682" y="798"/>
              </a:cxn>
              <a:cxn ang="0">
                <a:pos x="1360" y="663"/>
              </a:cxn>
            </a:cxnLst>
            <a:rect l="0" t="0" r="r" b="b"/>
            <a:pathLst>
              <a:path w="5761" h="2540">
                <a:moveTo>
                  <a:pt x="1552" y="644"/>
                </a:moveTo>
                <a:cubicBezTo>
                  <a:pt x="2544" y="580"/>
                  <a:pt x="3075" y="689"/>
                  <a:pt x="3600" y="817"/>
                </a:cubicBezTo>
                <a:cubicBezTo>
                  <a:pt x="4125" y="945"/>
                  <a:pt x="4363" y="1083"/>
                  <a:pt x="4669" y="1271"/>
                </a:cubicBezTo>
                <a:cubicBezTo>
                  <a:pt x="4975" y="1459"/>
                  <a:pt x="5258" y="1745"/>
                  <a:pt x="5435" y="1944"/>
                </a:cubicBezTo>
                <a:cubicBezTo>
                  <a:pt x="5612" y="2143"/>
                  <a:pt x="5652" y="2204"/>
                  <a:pt x="5703" y="2282"/>
                </a:cubicBezTo>
                <a:cubicBezTo>
                  <a:pt x="5754" y="2360"/>
                  <a:pt x="5736" y="2369"/>
                  <a:pt x="5738" y="2410"/>
                </a:cubicBezTo>
                <a:cubicBezTo>
                  <a:pt x="5761" y="2445"/>
                  <a:pt x="5719" y="2512"/>
                  <a:pt x="5715" y="2526"/>
                </a:cubicBezTo>
                <a:cubicBezTo>
                  <a:pt x="5711" y="2540"/>
                  <a:pt x="5716" y="2505"/>
                  <a:pt x="5715" y="2497"/>
                </a:cubicBezTo>
                <a:lnTo>
                  <a:pt x="5709" y="2480"/>
                </a:lnTo>
                <a:lnTo>
                  <a:pt x="5716" y="0"/>
                </a:lnTo>
                <a:lnTo>
                  <a:pt x="0" y="0"/>
                </a:lnTo>
                <a:lnTo>
                  <a:pt x="0" y="1043"/>
                </a:lnTo>
                <a:cubicBezTo>
                  <a:pt x="0" y="1043"/>
                  <a:pt x="455" y="861"/>
                  <a:pt x="682" y="798"/>
                </a:cubicBezTo>
                <a:cubicBezTo>
                  <a:pt x="906" y="736"/>
                  <a:pt x="1251" y="682"/>
                  <a:pt x="1360" y="663"/>
                </a:cubicBez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Verdana" pitchFamily="34" charset="0"/>
            </a:endParaRP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A68864E2-7649-4B84-BEAF-EDC930D845D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4" cy="4321"/>
          </a:xfrm>
        </p:grpSpPr>
        <p:sp>
          <p:nvSpPr>
            <p:cNvPr id="4" name="圆角矩形 10">
              <a:extLst>
                <a:ext uri="{FF2B5EF4-FFF2-40B4-BE49-F238E27FC236}">
                  <a16:creationId xmlns:a16="http://schemas.microsoft.com/office/drawing/2014/main" id="{471D1EDD-54E7-483E-BA90-50B7F2DED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06940B06-04BE-4452-929E-2C106AD9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6" name="任意多边形 12">
              <a:extLst>
                <a:ext uri="{FF2B5EF4-FFF2-40B4-BE49-F238E27FC236}">
                  <a16:creationId xmlns:a16="http://schemas.microsoft.com/office/drawing/2014/main" id="{95DABA14-50F9-4F83-8128-B0D07A8E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7" name="任意多边形 13">
              <a:extLst>
                <a:ext uri="{FF2B5EF4-FFF2-40B4-BE49-F238E27FC236}">
                  <a16:creationId xmlns:a16="http://schemas.microsoft.com/office/drawing/2014/main" id="{E3152065-3DDD-4DEF-A3AD-3B31453F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0FF2D5A8-F1EC-4383-8DFC-74F86B63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4D930269-B482-489C-9133-58E5D0A2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25538"/>
            <a:ext cx="792163" cy="790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4454A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4D04373-2615-4680-BA68-F8FCCDE85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rgbClr val="294B2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4E7DB5-3AF6-4F1D-A920-8B53A79F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360363" cy="358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2A395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93950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33000C25-ADA8-44A4-A1F9-472ABFD7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CC92FF44-8112-4131-BAE6-05060694D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6FD423F3-E15A-4344-8507-E59166F76A3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2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F630F0A9-B429-483D-88FE-80A5B41C2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49176312-86A8-486A-ACBF-DB3638684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554B1903-7606-4823-AC7F-BB2867A2C37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9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384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BD86D7F9-75FA-4273-A3FA-EAECB47210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82B1D316-FEAE-4143-8D3B-6E73897C5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C84D1A89-8A5A-49AE-BABB-AF89A0A240E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5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9">
            <a:extLst>
              <a:ext uri="{FF2B5EF4-FFF2-40B4-BE49-F238E27FC236}">
                <a16:creationId xmlns:a16="http://schemas.microsoft.com/office/drawing/2014/main" id="{EA6CFE69-A206-4542-ACC7-FAA47F730D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8" name="灯片编号占位符 1030">
            <a:extLst>
              <a:ext uri="{FF2B5EF4-FFF2-40B4-BE49-F238E27FC236}">
                <a16:creationId xmlns:a16="http://schemas.microsoft.com/office/drawing/2014/main" id="{4568D77C-7636-42B1-BD0C-08796E2BD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B62D9519-745B-45D7-AF42-96AEA25CFAF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3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5160583F-5514-44FA-9B7D-3141207DB0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71C98A04-FB3C-4D92-8862-F9C98ACBB5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6227B15B-FA27-4BA9-AF64-890D235E34A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23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9">
            <a:extLst>
              <a:ext uri="{FF2B5EF4-FFF2-40B4-BE49-F238E27FC236}">
                <a16:creationId xmlns:a16="http://schemas.microsoft.com/office/drawing/2014/main" id="{D039CD02-0931-4A64-A851-3265285B1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3" name="灯片编号占位符 1030">
            <a:extLst>
              <a:ext uri="{FF2B5EF4-FFF2-40B4-BE49-F238E27FC236}">
                <a16:creationId xmlns:a16="http://schemas.microsoft.com/office/drawing/2014/main" id="{9A4648D1-5B5F-48CF-9690-36D27DA645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355578E7-AC6C-44E9-A6B3-AB6D3E3D215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6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1091E1A1-D772-4159-826F-320E11FEF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AD7E42F3-7FDA-4BF2-9178-4249A04B3C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F32069FD-EAA8-4BB9-ACD7-DB7CEFE5344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2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29C667-3A46-4A20-A792-4FBF7B8C7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0A48-79DB-41AB-9246-6FEE8A9D7C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D7B787-79B6-4127-BCDD-089C17194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C1F97-BDEB-45E1-A01D-FF67393BB4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910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B3164ADE-F923-4F0B-ADDA-4F09AABBA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263C6E2C-BDF3-4084-8369-6BC18A088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0E15ABAA-B9EC-4EAC-9AAD-58D288AB75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96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70AB5587-298C-45FE-8038-98F948EAC3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908C3F3E-501B-4578-A4B1-C3E154F26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0EA6C977-6449-4B73-A13E-B7A5202329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74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0663" y="117475"/>
            <a:ext cx="2106613" cy="62785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7475"/>
            <a:ext cx="6197715" cy="62785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7D309C7E-BC28-4729-B855-AB4CBF0C8E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BB12EB85-5202-43ED-AB96-FA08E7370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E681774E-FCDB-4C2E-A130-F2C01EF4BF7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27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1029">
            <a:extLst>
              <a:ext uri="{FF2B5EF4-FFF2-40B4-BE49-F238E27FC236}">
                <a16:creationId xmlns:a16="http://schemas.microsoft.com/office/drawing/2014/main" id="{7B1E611C-3E81-4668-AABA-241B7859FE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7" name="灯片编号占位符 1030">
            <a:extLst>
              <a:ext uri="{FF2B5EF4-FFF2-40B4-BE49-F238E27FC236}">
                <a16:creationId xmlns:a16="http://schemas.microsoft.com/office/drawing/2014/main" id="{1E2CE906-F904-442A-AE47-58CB9977A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45AD7464-09F7-4C2C-A488-D2C371E99AE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34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17475"/>
            <a:ext cx="8426450" cy="62785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A3649925-2707-48AC-B8D7-4CD39D37C0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5924B310-EFE2-43C9-A173-B59943F3D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DD0339FD-C96F-4F23-A72E-8F59B36A8E4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748A88-52D7-4D8F-9672-DF53356016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10AC27-3850-4E3B-AF17-3CE6F397C6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56354B-0CBF-413E-9BA6-FADFD0CEE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3DFD0-4E69-4843-9ED6-A3109E4CF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47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81C0F3-E765-4613-9D8C-ED8569C5A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A874E-24C5-4200-BEE6-E3E502E96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0BEC7-B9F6-460E-AF13-6AE2C53F5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DF1E7-5EFF-40E7-82CB-5EBE42E430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11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8633BB-5FBC-4444-AA8E-A3B8E7577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F422D14-9266-4F21-BA8B-2F7CDFFB9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4E1D37C-F5D6-4F0B-B55F-333B0D2AB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033D9-C6E2-4BB6-9801-841029333E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3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DABB8E8-5076-471E-A2FB-805A5A7C65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C7CC71-AA7E-445A-809B-BE9CE866B0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E1BFF6-4C91-45F6-A650-062D4FB75E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ED576B-F9EC-4B43-BDCC-91A06EEEE6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2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BBF6F09-1724-4BD0-BEA1-D4C91DF15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245A85-3D60-4DB0-96F6-02FE9D448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A904B4F-4768-49C2-AA7F-5101C9D2F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3049C-1EF8-49D8-B810-931EBA91F6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0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27968-9D9D-40F2-8749-63DF636C18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5505A-36FE-4F47-A3DD-BB1672250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04026-5658-45B6-BDC9-2930CA5AB8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8EEE9-C596-473C-AB5A-CA185D3C87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18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09819-CB32-4564-8AD0-7D50954C4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7DB6A-7DE1-4617-B70B-0279A9B877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813C7-B1AF-4C0D-9718-5872E4686D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E2F82-6441-4695-BD44-90C0EE4B77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75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>
            <a:alpha val="4196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FADB20B-09D3-471C-8DA0-2C8B20A09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7480BB1-B9C0-4F8D-A5F6-7E997BD4F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302AD7-89EA-4CAA-88C3-D1441C2AF2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8322B10-844B-4F97-96B6-43DFCBB41D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1EE9E4-05AF-4C59-B13B-9FE4D6016B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C89EE99-7754-46AC-9202-EA76CA8BE8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BEBFF">
            <a:alpha val="4117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>
            <a:extLst>
              <a:ext uri="{FF2B5EF4-FFF2-40B4-BE49-F238E27FC236}">
                <a16:creationId xmlns:a16="http://schemas.microsoft.com/office/drawing/2014/main" id="{3FA21D34-5675-4EEF-8D12-CC999C2194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7950" y="6454775"/>
            <a:ext cx="9494838" cy="504825"/>
          </a:xfrm>
          <a:prstGeom prst="rect">
            <a:avLst/>
          </a:prstGeom>
          <a:solidFill>
            <a:srgbClr val="5B5B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8B98D324-99F8-4315-B426-A3897D3A0C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80513" cy="1054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标题 1027">
            <a:extLst>
              <a:ext uri="{FF2B5EF4-FFF2-40B4-BE49-F238E27FC236}">
                <a16:creationId xmlns:a16="http://schemas.microsoft.com/office/drawing/2014/main" id="{422FE213-9DCA-4F12-B150-0B09E9048E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17475"/>
            <a:ext cx="84264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数学史概论</a:t>
            </a:r>
          </a:p>
        </p:txBody>
      </p:sp>
      <p:sp>
        <p:nvSpPr>
          <p:cNvPr id="22533" name="文本占位符 1028">
            <a:extLst>
              <a:ext uri="{FF2B5EF4-FFF2-40B4-BE49-F238E27FC236}">
                <a16:creationId xmlns:a16="http://schemas.microsoft.com/office/drawing/2014/main" id="{5E9F7F75-6197-4CDD-AFB7-55071498E1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96975"/>
            <a:ext cx="82296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页脚占位符 1029">
            <a:extLst>
              <a:ext uri="{FF2B5EF4-FFF2-40B4-BE49-F238E27FC236}">
                <a16:creationId xmlns:a16="http://schemas.microsoft.com/office/drawing/2014/main" id="{270490B5-7F05-4B06-9217-E3FA5D16B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9350" y="6453188"/>
            <a:ext cx="2895600" cy="336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itchFamily="34" charset="0"/>
              <a:buNone/>
              <a:defRPr kumimoji="0" sz="1800" b="1" noProof="1">
                <a:solidFill>
                  <a:srgbClr val="FFFFFF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1031" name="灯片编号占位符 1030">
            <a:extLst>
              <a:ext uri="{FF2B5EF4-FFF2-40B4-BE49-F238E27FC236}">
                <a16:creationId xmlns:a16="http://schemas.microsoft.com/office/drawing/2014/main" id="{5523DC65-2431-4C35-9CDE-5B7B06E39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850" y="6477000"/>
            <a:ext cx="719138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kumimoji="0" sz="1200">
                <a:solidFill>
                  <a:srgbClr val="000066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</a:lstStyle>
          <a:p>
            <a:fld id="{BA9C9C33-EC91-47FC-B6A2-ABEE632B712E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22536" name="图片 1031" descr="广州大学校徽">
            <a:extLst>
              <a:ext uri="{FF2B5EF4-FFF2-40B4-BE49-F238E27FC236}">
                <a16:creationId xmlns:a16="http://schemas.microsoft.com/office/drawing/2014/main" id="{7E075F9D-CCA6-404E-8A64-5C53016D4F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98425"/>
            <a:ext cx="1163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6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84.w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png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9.wmf"/><Relationship Id="rId32" Type="http://schemas.openxmlformats.org/officeDocument/2006/relationships/image" Target="../media/image83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1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e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5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Relationship Id="rId22" Type="http://schemas.openxmlformats.org/officeDocument/2006/relationships/image" Target="../media/image9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9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5.w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26.e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2.wmf"/><Relationship Id="rId22" Type="http://schemas.openxmlformats.org/officeDocument/2006/relationships/image" Target="../media/image12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1.wmf"/><Relationship Id="rId17" Type="http://schemas.openxmlformats.org/officeDocument/2006/relationships/image" Target="../media/image13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5.w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37.wmf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34" Type="http://schemas.openxmlformats.org/officeDocument/2006/relationships/image" Target="../media/image65.wmf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3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0.wmf"/><Relationship Id="rId32" Type="http://schemas.openxmlformats.org/officeDocument/2006/relationships/image" Target="../media/image64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2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8.bin"/><Relationship Id="rId31" Type="http://schemas.openxmlformats.org/officeDocument/2006/relationships/oleObject" Target="../embeddings/oleObject64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62.bin"/><Relationship Id="rId30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5">
            <a:extLst>
              <a:ext uri="{FF2B5EF4-FFF2-40B4-BE49-F238E27FC236}">
                <a16:creationId xmlns:a16="http://schemas.microsoft.com/office/drawing/2014/main" id="{09AF66D3-7652-4F4D-AB72-B5AB140B82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3350" y="0"/>
            <a:ext cx="7164388" cy="1081088"/>
          </a:xfrm>
        </p:spPr>
        <p:txBody>
          <a:bodyPr/>
          <a:lstStyle/>
          <a:p>
            <a:r>
              <a:rPr lang="zh-CN" altLang="en-US">
                <a:solidFill>
                  <a:srgbClr val="CC3300"/>
                </a:solidFill>
                <a:ea typeface="隶书" panose="02010509060101010101" pitchFamily="49" charset="-122"/>
              </a:rPr>
              <a:t>极限存在准则   两个重要极限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9B26C52-9937-4DDE-A672-1CD443889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001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本节将给出两个在后面求极限时经常要用到的重要的极限公式：</a:t>
            </a: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E0D73E2F-BB2F-49F0-A69C-91161351C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565400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4" imgW="1790640" imgH="838080" progId="Equation.3">
                  <p:embed/>
                </p:oleObj>
              </mc:Choice>
              <mc:Fallback>
                <p:oleObj name="公式" r:id="rId4" imgW="179064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179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311A0D49-9A9D-40A5-B6DC-89F328375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636838"/>
          <a:ext cx="224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6" imgW="2247840" imgH="838080" progId="Equation.3">
                  <p:embed/>
                </p:oleObj>
              </mc:Choice>
              <mc:Fallback>
                <p:oleObj name="公式" r:id="rId6" imgW="224784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636838"/>
                        <a:ext cx="224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5C467E-654A-4D84-B1C0-0D943246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92600"/>
            <a:ext cx="68405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为此先介绍判定极限存在的准则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2" name="Text Box 58">
            <a:extLst>
              <a:ext uri="{FF2B5EF4-FFF2-40B4-BE49-F238E27FC236}">
                <a16:creationId xmlns:a16="http://schemas.microsoft.com/office/drawing/2014/main" id="{AD98ABE3-C6E6-4F44-A0E3-D02BCA663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3405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作如图所示的单位圆</a:t>
            </a:r>
          </a:p>
        </p:txBody>
      </p:sp>
      <p:grpSp>
        <p:nvGrpSpPr>
          <p:cNvPr id="2" name="Group 84">
            <a:extLst>
              <a:ext uri="{FF2B5EF4-FFF2-40B4-BE49-F238E27FC236}">
                <a16:creationId xmlns:a16="http://schemas.microsoft.com/office/drawing/2014/main" id="{3263414C-A2E2-4126-94B6-42E9981164CE}"/>
              </a:ext>
            </a:extLst>
          </p:cNvPr>
          <p:cNvGrpSpPr>
            <a:grpSpLocks/>
          </p:cNvGrpSpPr>
          <p:nvPr/>
        </p:nvGrpSpPr>
        <p:grpSpPr bwMode="auto">
          <a:xfrm>
            <a:off x="7448550" y="76200"/>
            <a:ext cx="1295400" cy="2128838"/>
            <a:chOff x="4692" y="271"/>
            <a:chExt cx="816" cy="1341"/>
          </a:xfrm>
        </p:grpSpPr>
        <p:sp>
          <p:nvSpPr>
            <p:cNvPr id="10267" name="AutoShape 85">
              <a:extLst>
                <a:ext uri="{FF2B5EF4-FFF2-40B4-BE49-F238E27FC236}">
                  <a16:creationId xmlns:a16="http://schemas.microsoft.com/office/drawing/2014/main" id="{D959C3B9-21C3-4A50-87E5-B882D9B2BE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92" y="438"/>
              <a:ext cx="636" cy="998"/>
            </a:xfrm>
            <a:prstGeom prst="rtTriangl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56" name="Object 86">
              <a:extLst>
                <a:ext uri="{FF2B5EF4-FFF2-40B4-BE49-F238E27FC236}">
                  <a16:creationId xmlns:a16="http://schemas.microsoft.com/office/drawing/2014/main" id="{EB870695-CA18-401E-9B95-4BD0822371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1424"/>
            <a:ext cx="1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公式" r:id="rId3" imgW="317160" imgH="317160" progId="Equation.3">
                    <p:embed/>
                  </p:oleObj>
                </mc:Choice>
                <mc:Fallback>
                  <p:oleObj name="公式" r:id="rId3" imgW="317160" imgH="31716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424"/>
                          <a:ext cx="18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87">
              <a:extLst>
                <a:ext uri="{FF2B5EF4-FFF2-40B4-BE49-F238E27FC236}">
                  <a16:creationId xmlns:a16="http://schemas.microsoft.com/office/drawing/2014/main" id="{A1EFB871-B567-4529-8246-CE11927A0D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271"/>
            <a:ext cx="18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公式" r:id="rId5" imgW="317160" imgH="330120" progId="Equation.3">
                    <p:embed/>
                  </p:oleObj>
                </mc:Choice>
                <mc:Fallback>
                  <p:oleObj name="公式" r:id="rId5" imgW="317160" imgH="33012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71"/>
                          <a:ext cx="18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52" name="Object 88">
            <a:extLst>
              <a:ext uri="{FF2B5EF4-FFF2-40B4-BE49-F238E27FC236}">
                <a16:creationId xmlns:a16="http://schemas.microsoft.com/office/drawing/2014/main" id="{EE665929-037B-4DFB-9384-20030A47E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1301750"/>
          <a:ext cx="5994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公式" r:id="rId7" imgW="7048440" imgH="888840" progId="Equation.3">
                  <p:embed/>
                </p:oleObj>
              </mc:Choice>
              <mc:Fallback>
                <p:oleObj name="公式" r:id="rId7" imgW="7048440" imgH="88884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301750"/>
                        <a:ext cx="59944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3" name="Object 89">
            <a:extLst>
              <a:ext uri="{FF2B5EF4-FFF2-40B4-BE49-F238E27FC236}">
                <a16:creationId xmlns:a16="http://schemas.microsoft.com/office/drawing/2014/main" id="{04C542CE-D9BC-4B0A-96BF-6361E4485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3581400"/>
          <a:ext cx="65595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公式" r:id="rId9" imgW="7467480" imgH="444240" progId="Equation.3">
                  <p:embed/>
                </p:oleObj>
              </mc:Choice>
              <mc:Fallback>
                <p:oleObj name="公式" r:id="rId9" imgW="7467480" imgH="44424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581400"/>
                        <a:ext cx="65595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0">
            <a:extLst>
              <a:ext uri="{FF2B5EF4-FFF2-40B4-BE49-F238E27FC236}">
                <a16:creationId xmlns:a16="http://schemas.microsoft.com/office/drawing/2014/main" id="{9E54A41D-E3AC-4866-8815-C1A01DBC2DAB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1104900"/>
            <a:ext cx="990600" cy="838200"/>
            <a:chOff x="4704" y="912"/>
            <a:chExt cx="624" cy="528"/>
          </a:xfrm>
        </p:grpSpPr>
        <p:sp>
          <p:nvSpPr>
            <p:cNvPr id="10265" name="Line 91">
              <a:extLst>
                <a:ext uri="{FF2B5EF4-FFF2-40B4-BE49-F238E27FC236}">
                  <a16:creationId xmlns:a16="http://schemas.microsoft.com/office/drawing/2014/main" id="{9AC72879-D39E-452C-A47E-34C3B5242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Line 92">
              <a:extLst>
                <a:ext uri="{FF2B5EF4-FFF2-40B4-BE49-F238E27FC236}">
                  <a16:creationId xmlns:a16="http://schemas.microsoft.com/office/drawing/2014/main" id="{E1166364-1A80-482D-AC2B-AE8D0E000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91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357" name="Object 93">
            <a:extLst>
              <a:ext uri="{FF2B5EF4-FFF2-40B4-BE49-F238E27FC236}">
                <a16:creationId xmlns:a16="http://schemas.microsoft.com/office/drawing/2014/main" id="{671B14E5-FF33-43E7-8C02-48BB3D38E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2200" y="1071563"/>
          <a:ext cx="1028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BMP 图像" r:id="rId11" imgW="1142857" imgH="895238" progId="Paint.Picture">
                  <p:embed/>
                </p:oleObj>
              </mc:Choice>
              <mc:Fallback>
                <p:oleObj name="BMP 图像" r:id="rId11" imgW="1142857" imgH="895238" progId="Paint.Picture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1071563"/>
                        <a:ext cx="10287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58" name="AutoShape 94">
            <a:extLst>
              <a:ext uri="{FF2B5EF4-FFF2-40B4-BE49-F238E27FC236}">
                <a16:creationId xmlns:a16="http://schemas.microsoft.com/office/drawing/2014/main" id="{93E537B5-4CFC-4C69-BDC4-C359C65D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1085850"/>
            <a:ext cx="1022350" cy="869950"/>
          </a:xfrm>
          <a:prstGeom prst="triangle">
            <a:avLst>
              <a:gd name="adj" fmla="val 50310"/>
            </a:avLst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359" name="Object 95">
            <a:extLst>
              <a:ext uri="{FF2B5EF4-FFF2-40B4-BE49-F238E27FC236}">
                <a16:creationId xmlns:a16="http://schemas.microsoft.com/office/drawing/2014/main" id="{C2AE1E0D-D4F3-461D-B13B-20A549EB1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5550" y="1747838"/>
          <a:ext cx="209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13" imgW="266400" imgH="253800" progId="Equation.3">
                  <p:embed/>
                </p:oleObj>
              </mc:Choice>
              <mc:Fallback>
                <p:oleObj name="公式" r:id="rId13" imgW="266400" imgH="2538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550" y="1747838"/>
                        <a:ext cx="20955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0" name="Object 96">
            <a:extLst>
              <a:ext uri="{FF2B5EF4-FFF2-40B4-BE49-F238E27FC236}">
                <a16:creationId xmlns:a16="http://schemas.microsoft.com/office/drawing/2014/main" id="{A4F89039-05D8-4E3A-BF8F-5ED5D95D5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1931988"/>
          <a:ext cx="2063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15" imgW="228600" imgH="253800" progId="Equation.3">
                  <p:embed/>
                </p:oleObj>
              </mc:Choice>
              <mc:Fallback>
                <p:oleObj name="公式" r:id="rId15" imgW="228600" imgH="2538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31988"/>
                        <a:ext cx="2063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7">
            <a:extLst>
              <a:ext uri="{FF2B5EF4-FFF2-40B4-BE49-F238E27FC236}">
                <a16:creationId xmlns:a16="http://schemas.microsoft.com/office/drawing/2014/main" id="{F90C69DF-6BCB-4476-BE2D-3B3BD2DAC196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717550"/>
            <a:ext cx="333375" cy="1558925"/>
            <a:chOff x="4908" y="675"/>
            <a:chExt cx="210" cy="982"/>
          </a:xfrm>
        </p:grpSpPr>
        <p:graphicFrame>
          <p:nvGraphicFramePr>
            <p:cNvPr id="10254" name="Object 98">
              <a:extLst>
                <a:ext uri="{FF2B5EF4-FFF2-40B4-BE49-F238E27FC236}">
                  <a16:creationId xmlns:a16="http://schemas.microsoft.com/office/drawing/2014/main" id="{B31F86C0-880E-4EE6-8BA1-3B3F7EB613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8" y="675"/>
            <a:ext cx="18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公式" r:id="rId17" imgW="317160" imgH="317160" progId="Equation.3">
                    <p:embed/>
                  </p:oleObj>
                </mc:Choice>
                <mc:Fallback>
                  <p:oleObj name="公式" r:id="rId17" imgW="317160" imgH="31716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" y="675"/>
                          <a:ext cx="180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Line 99">
              <a:extLst>
                <a:ext uri="{FF2B5EF4-FFF2-40B4-BE49-F238E27FC236}">
                  <a16:creationId xmlns:a16="http://schemas.microsoft.com/office/drawing/2014/main" id="{0792053B-DE3C-4383-9508-E9691B5FE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2" y="920"/>
              <a:ext cx="0" cy="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5" name="Object 100">
              <a:extLst>
                <a:ext uri="{FF2B5EF4-FFF2-40B4-BE49-F238E27FC236}">
                  <a16:creationId xmlns:a16="http://schemas.microsoft.com/office/drawing/2014/main" id="{241B56B8-32C5-4E09-8651-701E99252D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4" y="1476"/>
            <a:ext cx="19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公式" r:id="rId19" imgW="342720" imgH="317160" progId="Equation.3">
                    <p:embed/>
                  </p:oleObj>
                </mc:Choice>
                <mc:Fallback>
                  <p:oleObj name="公式" r:id="rId19" imgW="342720" imgH="31716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1476"/>
                          <a:ext cx="19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5" name="Object 101">
            <a:extLst>
              <a:ext uri="{FF2B5EF4-FFF2-40B4-BE49-F238E27FC236}">
                <a16:creationId xmlns:a16="http://schemas.microsoft.com/office/drawing/2014/main" id="{10C2C592-39B9-4C77-B770-B2ED22548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09800"/>
          <a:ext cx="45672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21" imgW="4762440" imgH="457200" progId="Equation.3">
                  <p:embed/>
                </p:oleObj>
              </mc:Choice>
              <mc:Fallback>
                <p:oleObj name="公式" r:id="rId21" imgW="4762440" imgH="4572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45672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" name="Object 102">
            <a:extLst>
              <a:ext uri="{FF2B5EF4-FFF2-40B4-BE49-F238E27FC236}">
                <a16:creationId xmlns:a16="http://schemas.microsoft.com/office/drawing/2014/main" id="{D115FA94-059C-4CA2-9C72-90C79706B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833688"/>
          <a:ext cx="3797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公式" r:id="rId23" imgW="3924000" imgH="457200" progId="Equation.3">
                  <p:embed/>
                </p:oleObj>
              </mc:Choice>
              <mc:Fallback>
                <p:oleObj name="公式" r:id="rId23" imgW="3924000" imgH="4572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33688"/>
                        <a:ext cx="3797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" name="Object 103">
            <a:extLst>
              <a:ext uri="{FF2B5EF4-FFF2-40B4-BE49-F238E27FC236}">
                <a16:creationId xmlns:a16="http://schemas.microsoft.com/office/drawing/2014/main" id="{AAC4FB5F-A161-4BC9-BBC8-D872F0452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2819400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公式" r:id="rId25" imgW="3022560" imgH="457200" progId="Equation.3">
                  <p:embed/>
                </p:oleObj>
              </mc:Choice>
              <mc:Fallback>
                <p:oleObj name="公式" r:id="rId25" imgW="3022560" imgH="4572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819400"/>
                        <a:ext cx="302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" name="Oval 104">
            <a:extLst>
              <a:ext uri="{FF2B5EF4-FFF2-40B4-BE49-F238E27FC236}">
                <a16:creationId xmlns:a16="http://schemas.microsoft.com/office/drawing/2014/main" id="{0F63C3CC-9FE2-4AAB-B050-99A75E5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941388"/>
            <a:ext cx="1982788" cy="19827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369" name="Object 105">
            <a:extLst>
              <a:ext uri="{FF2B5EF4-FFF2-40B4-BE49-F238E27FC236}">
                <a16:creationId xmlns:a16="http://schemas.microsoft.com/office/drawing/2014/main" id="{6D7295A5-86D0-4895-9460-A25B15710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2665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公式" r:id="rId27" imgW="3035160" imgH="406080" progId="Equation.3">
                  <p:embed/>
                </p:oleObj>
              </mc:Choice>
              <mc:Fallback>
                <p:oleObj name="公式" r:id="rId27" imgW="3035160" imgH="40608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2665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" name="Object 106">
            <a:extLst>
              <a:ext uri="{FF2B5EF4-FFF2-40B4-BE49-F238E27FC236}">
                <a16:creationId xmlns:a16="http://schemas.microsoft.com/office/drawing/2014/main" id="{0594B2EC-CF14-40A1-915D-BCA8C0FCD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191000"/>
          <a:ext cx="26797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公式" r:id="rId29" imgW="3047760" imgH="901440" progId="Equation.3">
                  <p:embed/>
                </p:oleObj>
              </mc:Choice>
              <mc:Fallback>
                <p:oleObj name="公式" r:id="rId29" imgW="3047760" imgH="90144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6797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" name="Object 107">
            <a:extLst>
              <a:ext uri="{FF2B5EF4-FFF2-40B4-BE49-F238E27FC236}">
                <a16:creationId xmlns:a16="http://schemas.microsoft.com/office/drawing/2014/main" id="{7EDF6F8C-6FB8-4CF5-AC9D-FDFEA2147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257800"/>
          <a:ext cx="37957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公式" r:id="rId31" imgW="4622760" imgH="888840" progId="Equation.3">
                  <p:embed/>
                </p:oleObj>
              </mc:Choice>
              <mc:Fallback>
                <p:oleObj name="公式" r:id="rId31" imgW="4622760" imgH="88884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37957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2" name="Object 108">
            <a:extLst>
              <a:ext uri="{FF2B5EF4-FFF2-40B4-BE49-F238E27FC236}">
                <a16:creationId xmlns:a16="http://schemas.microsoft.com/office/drawing/2014/main" id="{193885EC-45B9-4FCE-83E5-865A46097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181600"/>
          <a:ext cx="22161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公式" r:id="rId33" imgW="2489040" imgH="888840" progId="Equation.3">
                  <p:embed/>
                </p:oleObj>
              </mc:Choice>
              <mc:Fallback>
                <p:oleObj name="公式" r:id="rId33" imgW="2489040" imgH="88884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81600"/>
                        <a:ext cx="22161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2" grpId="0" autoUpdateAnimBg="0"/>
      <p:bldP spid="11358" grpId="0" animBg="1"/>
      <p:bldP spid="113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" name="Object 0">
            <a:extLst>
              <a:ext uri="{FF2B5EF4-FFF2-40B4-BE49-F238E27FC236}">
                <a16:creationId xmlns:a16="http://schemas.microsoft.com/office/drawing/2014/main" id="{824C3F99-32F7-49E9-AED0-1A9BB7A4B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685800"/>
          <a:ext cx="33131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公式" r:id="rId3" imgW="3720960" imgH="482400" progId="Equation.3">
                  <p:embed/>
                </p:oleObj>
              </mc:Choice>
              <mc:Fallback>
                <p:oleObj name="公式" r:id="rId3" imgW="372096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33131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1">
            <a:extLst>
              <a:ext uri="{FF2B5EF4-FFF2-40B4-BE49-F238E27FC236}">
                <a16:creationId xmlns:a16="http://schemas.microsoft.com/office/drawing/2014/main" id="{10462A5C-47B8-43C4-846D-54DF672B6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57200"/>
          <a:ext cx="13684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5" imgW="1536480" imgH="888840" progId="Equation.3">
                  <p:embed/>
                </p:oleObj>
              </mc:Choice>
              <mc:Fallback>
                <p:oleObj name="公式" r:id="rId5" imgW="1536480" imgH="8888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7200"/>
                        <a:ext cx="13684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8253F840-1D5E-4E7A-8FC4-C1E23371E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57200"/>
          <a:ext cx="10747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7" imgW="1206360" imgH="888840" progId="Equation.3">
                  <p:embed/>
                </p:oleObj>
              </mc:Choice>
              <mc:Fallback>
                <p:oleObj name="公式" r:id="rId7" imgW="120636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7200"/>
                        <a:ext cx="10747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7433E9B5-BB43-4822-A1FC-F11567334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81000"/>
          <a:ext cx="82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9" imgW="927000" imgH="939600" progId="Equation.3">
                  <p:embed/>
                </p:oleObj>
              </mc:Choice>
              <mc:Fallback>
                <p:oleObj name="公式" r:id="rId9" imgW="92700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1000"/>
                        <a:ext cx="82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B4E4E456-4EC2-4904-9068-EB91F2A29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1831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11" imgW="2057400" imgH="939600" progId="Equation.3">
                  <p:embed/>
                </p:oleObj>
              </mc:Choice>
              <mc:Fallback>
                <p:oleObj name="公式" r:id="rId11" imgW="20574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1831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0727FC16-161C-4800-9A56-8EA08B581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676400"/>
          <a:ext cx="28035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13" imgW="3149280" imgH="583920" progId="Equation.3">
                  <p:embed/>
                </p:oleObj>
              </mc:Choice>
              <mc:Fallback>
                <p:oleObj name="公式" r:id="rId13" imgW="314928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76400"/>
                        <a:ext cx="28035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1335F10C-5763-4603-B6BF-9BD7ABC71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90800"/>
          <a:ext cx="21034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15" imgW="2361960" imgH="583920" progId="Equation.3">
                  <p:embed/>
                </p:oleObj>
              </mc:Choice>
              <mc:Fallback>
                <p:oleObj name="公式" r:id="rId15" imgW="236196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21034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8B75C9C2-3EA7-4781-8393-415442893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514600"/>
          <a:ext cx="19573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17" imgW="2197080" imgH="583920" progId="Equation.3">
                  <p:embed/>
                </p:oleObj>
              </mc:Choice>
              <mc:Fallback>
                <p:oleObj name="公式" r:id="rId17" imgW="219708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0"/>
                        <a:ext cx="19573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99592DA0-AF54-440A-83F2-974BB75DB8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276600"/>
          <a:ext cx="21034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19" imgW="2361960" imgH="901440" progId="Equation.3">
                  <p:embed/>
                </p:oleObj>
              </mc:Choice>
              <mc:Fallback>
                <p:oleObj name="公式" r:id="rId19" imgW="2361960" imgH="901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210343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>
            <a:extLst>
              <a:ext uri="{FF2B5EF4-FFF2-40B4-BE49-F238E27FC236}">
                <a16:creationId xmlns:a16="http://schemas.microsoft.com/office/drawing/2014/main" id="{B7E92823-51B3-4C4D-AD7D-0D8BEE16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054475"/>
            <a:ext cx="636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7FE50D98-5079-4FF8-95B6-5FC4ACF19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311650"/>
            <a:ext cx="2687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此结论可推广到</a:t>
            </a:r>
          </a:p>
        </p:txBody>
      </p: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03241C9C-8F18-4502-9AEF-F836D61FF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191000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21" imgW="2286000" imgH="914400" progId="Equation.3">
                  <p:embed/>
                </p:oleObj>
              </mc:Choice>
              <mc:Fallback>
                <p:oleObj name="公式" r:id="rId21" imgW="22860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91000"/>
                        <a:ext cx="2286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EB6EF3A6-4BF4-4267-B732-0E7B7ACEB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257800"/>
          <a:ext cx="579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公式" r:id="rId23" imgW="5790960" imgH="939600" progId="Equation.3">
                  <p:embed/>
                </p:oleObj>
              </mc:Choice>
              <mc:Fallback>
                <p:oleObj name="公式" r:id="rId23" imgW="579096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57800"/>
                        <a:ext cx="579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utoUpdateAnimBg="0"/>
      <p:bldP spid="1230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F510A006-A51E-4204-B7BD-AF11777C141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8600"/>
            <a:ext cx="3530600" cy="901700"/>
            <a:chOff x="432" y="144"/>
            <a:chExt cx="2224" cy="568"/>
          </a:xfrm>
        </p:grpSpPr>
        <p:sp>
          <p:nvSpPr>
            <p:cNvPr id="12302" name="Text Box 3">
              <a:extLst>
                <a:ext uri="{FF2B5EF4-FFF2-40B4-BE49-F238E27FC236}">
                  <a16:creationId xmlns:a16="http://schemas.microsoft.com/office/drawing/2014/main" id="{345FEBA5-AD89-4532-A427-13FC2ABF9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12297" name="Object 4">
              <a:extLst>
                <a:ext uri="{FF2B5EF4-FFF2-40B4-BE49-F238E27FC236}">
                  <a16:creationId xmlns:a16="http://schemas.microsoft.com/office/drawing/2014/main" id="{EB9ADD41-21A9-4E58-9CA0-52C4C7D9F1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44"/>
            <a:ext cx="1600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公式" r:id="rId3" imgW="2539800" imgH="901440" progId="Equation.3">
                    <p:embed/>
                  </p:oleObj>
                </mc:Choice>
                <mc:Fallback>
                  <p:oleObj name="公式" r:id="rId3" imgW="2539800" imgH="9014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4"/>
                          <a:ext cx="1600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" name="Text Box 5">
            <a:extLst>
              <a:ext uri="{FF2B5EF4-FFF2-40B4-BE49-F238E27FC236}">
                <a16:creationId xmlns:a16="http://schemas.microsoft.com/office/drawing/2014/main" id="{B13C8EAD-92E4-4905-BDF7-47E37B95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62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3F2160FA-110E-437E-8422-DEBE7A78D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990600"/>
          <a:ext cx="2655888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5" imgW="2984400" imgH="1333440" progId="Equation.3">
                  <p:embed/>
                </p:oleObj>
              </mc:Choice>
              <mc:Fallback>
                <p:oleObj name="公式" r:id="rId5" imgW="2984400" imgH="1333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990600"/>
                        <a:ext cx="2655888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095EE1DA-F5FA-420C-9996-131F67823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8813" y="990600"/>
          <a:ext cx="193198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7" imgW="2171520" imgH="1803240" progId="Equation.3">
                  <p:embed/>
                </p:oleObj>
              </mc:Choice>
              <mc:Fallback>
                <p:oleObj name="公式" r:id="rId7" imgW="2171520" imgH="1803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990600"/>
                        <a:ext cx="1931987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E44C7F70-6FEA-48B2-BD84-2217D22D1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3163" y="2209800"/>
          <a:ext cx="209073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9" imgW="2349360" imgH="1803240" progId="Equation.3">
                  <p:embed/>
                </p:oleObj>
              </mc:Choice>
              <mc:Fallback>
                <p:oleObj name="公式" r:id="rId9" imgW="2349360" imgH="1803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209800"/>
                        <a:ext cx="2090737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9311F75F-A3F1-4611-87CB-ECCCF62ED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2590800"/>
          <a:ext cx="9604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11" imgW="1079280" imgH="888840" progId="Equation.3">
                  <p:embed/>
                </p:oleObj>
              </mc:Choice>
              <mc:Fallback>
                <p:oleObj name="公式" r:id="rId11" imgW="107928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590800"/>
                        <a:ext cx="9604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28ECA7E7-A554-4D38-A257-637EA2580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75" y="2590800"/>
          <a:ext cx="6111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13" imgW="685800" imgH="888840" progId="Equation.3">
                  <p:embed/>
                </p:oleObj>
              </mc:Choice>
              <mc:Fallback>
                <p:oleObj name="公式" r:id="rId13" imgW="68580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2590800"/>
                        <a:ext cx="6111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>
            <a:extLst>
              <a:ext uri="{FF2B5EF4-FFF2-40B4-BE49-F238E27FC236}">
                <a16:creationId xmlns:a16="http://schemas.microsoft.com/office/drawing/2014/main" id="{F57D7F23-A74E-478C-94C4-8479D0F9B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52888"/>
            <a:ext cx="1435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4   </a:t>
            </a:r>
            <a:r>
              <a:rPr lang="zh-CN" altLang="en-US">
                <a:solidFill>
                  <a:srgbClr val="0000FF"/>
                </a:solidFill>
              </a:rPr>
              <a:t>求 </a:t>
            </a:r>
          </a:p>
        </p:txBody>
      </p:sp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B96A455C-7ABF-435F-ADC8-A8B13B773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8620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15" imgW="2361960" imgH="838080" progId="Equation.3">
                  <p:embed/>
                </p:oleObj>
              </mc:Choice>
              <mc:Fallback>
                <p:oleObj name="公式" r:id="rId15" imgW="236196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>
            <a:extLst>
              <a:ext uri="{FF2B5EF4-FFF2-40B4-BE49-F238E27FC236}">
                <a16:creationId xmlns:a16="http://schemas.microsoft.com/office/drawing/2014/main" id="{76D3FA2F-2705-4939-9D1C-8D4D30352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0292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5D6760DF-CC01-4FF8-8E1E-2692FADEA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953000"/>
          <a:ext cx="379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17" imgW="3797280" imgH="838080" progId="Equation.3">
                  <p:embed/>
                </p:oleObj>
              </mc:Choice>
              <mc:Fallback>
                <p:oleObj name="公式" r:id="rId17" imgW="37972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3797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  <p:bldP spid="13323" grpId="0" autoUpdateAnimBg="0"/>
      <p:bldP spid="133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2F5E82C1-1CAA-4838-9F59-6EF0345C4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685800"/>
          <a:ext cx="4279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3" imgW="4279680" imgH="901440" progId="Equation.3">
                  <p:embed/>
                </p:oleObj>
              </mc:Choice>
              <mc:Fallback>
                <p:oleObj name="公式" r:id="rId3" imgW="4279680" imgH="90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4279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D2B35A7B-F7DB-4AB1-843F-503947577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85800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5" imgW="1904760" imgH="825480" progId="Equation.3">
                  <p:embed/>
                </p:oleObj>
              </mc:Choice>
              <mc:Fallback>
                <p:oleObj name="公式" r:id="rId5" imgW="1904760" imgH="825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85800"/>
                        <a:ext cx="190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>
            <a:extLst>
              <a:ext uri="{FF2B5EF4-FFF2-40B4-BE49-F238E27FC236}">
                <a16:creationId xmlns:a16="http://schemas.microsoft.com/office/drawing/2014/main" id="{87024A4E-DCD5-4E77-8C63-C3FADC5F6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895475"/>
            <a:ext cx="134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5   </a:t>
            </a:r>
            <a:r>
              <a:rPr lang="zh-CN" altLang="en-US">
                <a:solidFill>
                  <a:srgbClr val="0000FF"/>
                </a:solidFill>
              </a:rPr>
              <a:t>求</a:t>
            </a: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79E956F9-3A31-4F8D-A35A-B291F64F1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78000"/>
          <a:ext cx="1435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7" imgW="1434960" imgH="1269720" progId="Equation.3">
                  <p:embed/>
                </p:oleObj>
              </mc:Choice>
              <mc:Fallback>
                <p:oleObj name="公式" r:id="rId7" imgW="1434960" imgH="1269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78000"/>
                        <a:ext cx="14351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>
            <a:extLst>
              <a:ext uri="{FF2B5EF4-FFF2-40B4-BE49-F238E27FC236}">
                <a16:creationId xmlns:a16="http://schemas.microsoft.com/office/drawing/2014/main" id="{29072A0D-88BA-4BE5-8E5B-CB1A57543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06228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EF4C8111-3275-461E-AAC1-EAE9F554D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971800"/>
          <a:ext cx="1689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9" imgW="1688760" imgH="825480" progId="Equation.3">
                  <p:embed/>
                </p:oleObj>
              </mc:Choice>
              <mc:Fallback>
                <p:oleObj name="公式" r:id="rId9" imgW="1688760" imgH="825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1689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F11F4183-D9F9-443D-9683-81C127E26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984500"/>
          <a:ext cx="288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11" imgW="2882880" imgH="825480" progId="Equation.3">
                  <p:embed/>
                </p:oleObj>
              </mc:Choice>
              <mc:Fallback>
                <p:oleObj name="公式" r:id="rId11" imgW="2882880" imgH="825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84500"/>
                        <a:ext cx="2882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>
            <a:extLst>
              <a:ext uri="{FF2B5EF4-FFF2-40B4-BE49-F238E27FC236}">
                <a16:creationId xmlns:a16="http://schemas.microsoft.com/office/drawing/2014/main" id="{A590F6E5-499F-4A6B-93A0-4C9504198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00685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</a:p>
        </p:txBody>
      </p:sp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DCF3C763-CA75-44EF-B690-8F7809E5D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114800"/>
          <a:ext cx="1435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公式" r:id="rId13" imgW="1434960" imgH="1269720" progId="Equation.3">
                  <p:embed/>
                </p:oleObj>
              </mc:Choice>
              <mc:Fallback>
                <p:oleObj name="公式" r:id="rId13" imgW="1434960" imgH="1269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14351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DA0AA1FF-A7BD-42AF-B4D1-C6D771D33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33800"/>
          <a:ext cx="2311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公式" r:id="rId15" imgW="2311200" imgH="1231560" progId="Equation.3">
                  <p:embed/>
                </p:oleObj>
              </mc:Choice>
              <mc:Fallback>
                <p:oleObj name="公式" r:id="rId15" imgW="2311200" imgH="1231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3114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57085196-BE58-4BFA-B44D-146545C0C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4102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公式" r:id="rId17" imgW="1993680" imgH="838080" progId="Equation.3">
                  <p:embed/>
                </p:oleObj>
              </mc:Choice>
              <mc:Fallback>
                <p:oleObj name="公式" r:id="rId17" imgW="19936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99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2" grpId="0" autoUpdateAnimBg="0"/>
      <p:bldP spid="1434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4" name="Group 2">
            <a:extLst>
              <a:ext uri="{FF2B5EF4-FFF2-40B4-BE49-F238E27FC236}">
                <a16:creationId xmlns:a16="http://schemas.microsoft.com/office/drawing/2014/main" id="{8435BA72-6FBD-474C-80AF-07961103C0C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838200"/>
            <a:ext cx="4051300" cy="901700"/>
            <a:chOff x="624" y="528"/>
            <a:chExt cx="2552" cy="568"/>
          </a:xfrm>
        </p:grpSpPr>
        <p:sp>
          <p:nvSpPr>
            <p:cNvPr id="14346" name="Text Box 3">
              <a:extLst>
                <a:ext uri="{FF2B5EF4-FFF2-40B4-BE49-F238E27FC236}">
                  <a16:creationId xmlns:a16="http://schemas.microsoft.com/office/drawing/2014/main" id="{311710D8-3FFC-423D-A151-0E343D718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63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/>
                <a:t>(2)</a:t>
              </a:r>
            </a:p>
          </p:txBody>
        </p:sp>
        <p:graphicFrame>
          <p:nvGraphicFramePr>
            <p:cNvPr id="14343" name="Object 4">
              <a:extLst>
                <a:ext uri="{FF2B5EF4-FFF2-40B4-BE49-F238E27FC236}">
                  <a16:creationId xmlns:a16="http://schemas.microsoft.com/office/drawing/2014/main" id="{16002FE7-9A19-4DA8-94AF-3308E1BCBE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4" y="528"/>
            <a:ext cx="203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公式" r:id="rId3" imgW="3225600" imgH="901440" progId="Equation.3">
                    <p:embed/>
                  </p:oleObj>
                </mc:Choice>
                <mc:Fallback>
                  <p:oleObj name="公式" r:id="rId3" imgW="3225600" imgH="9014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528"/>
                          <a:ext cx="2032" cy="568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Text Box 5">
            <a:extLst>
              <a:ext uri="{FF2B5EF4-FFF2-40B4-BE49-F238E27FC236}">
                <a16:creationId xmlns:a16="http://schemas.microsoft.com/office/drawing/2014/main" id="{C15204FF-5EB9-4954-876D-7995F9F86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定义</a:t>
            </a:r>
            <a:endParaRPr kumimoji="0"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08FDB151-D359-4A1F-BD56-5C0B7BEEA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1981200"/>
          <a:ext cx="2400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5" imgW="2400120" imgH="901440" progId="Equation.3">
                  <p:embed/>
                </p:oleObj>
              </mc:Choice>
              <mc:Fallback>
                <p:oleObj name="公式" r:id="rId5" imgW="2400120" imgH="901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981200"/>
                        <a:ext cx="2400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8882535F-E0B4-4497-AC73-F12B4D0C1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2363" y="2895600"/>
          <a:ext cx="1993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7" imgW="2489040" imgH="901440" progId="Equation.3">
                  <p:embed/>
                </p:oleObj>
              </mc:Choice>
              <mc:Fallback>
                <p:oleObj name="公式" r:id="rId7" imgW="248904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895600"/>
                        <a:ext cx="1993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00ABB5DB-6E6B-4FDB-9D0A-B447EF76F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706813"/>
          <a:ext cx="3530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9" imgW="4406760" imgH="888840" progId="Equation.3">
                  <p:embed/>
                </p:oleObj>
              </mc:Choice>
              <mc:Fallback>
                <p:oleObj name="公式" r:id="rId9" imgW="44067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06813"/>
                        <a:ext cx="3530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3ACFB764-DD17-4D0B-80B8-76A83BF0B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1075" y="3706813"/>
          <a:ext cx="32861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11" imgW="4101840" imgH="888840" progId="Equation.3">
                  <p:embed/>
                </p:oleObj>
              </mc:Choice>
              <mc:Fallback>
                <p:oleObj name="公式" r:id="rId11" imgW="410184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3706813"/>
                        <a:ext cx="32861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F64C79D2-34D2-46DB-AC78-5299C8140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3638" y="4576763"/>
          <a:ext cx="65214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13" imgW="8140680" imgH="888840" progId="Equation.3">
                  <p:embed/>
                </p:oleObj>
              </mc:Choice>
              <mc:Fallback>
                <p:oleObj name="公式" r:id="rId13" imgW="814068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4576763"/>
                        <a:ext cx="652145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Text Box 2">
            <a:extLst>
              <a:ext uri="{FF2B5EF4-FFF2-40B4-BE49-F238E27FC236}">
                <a16:creationId xmlns:a16="http://schemas.microsoft.com/office/drawing/2014/main" id="{681CBCEA-82EB-4FA8-9357-D0BCCD8C9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8509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/>
              <a:t>类似地</a:t>
            </a:r>
            <a:r>
              <a:rPr kumimoji="0" lang="en-US" altLang="zh-CN" sz="2400"/>
              <a:t>,</a:t>
            </a: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A3D898FB-B44F-4601-B604-9E66AE0D9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2663" y="685800"/>
          <a:ext cx="574675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3" imgW="6959520" imgH="3009600" progId="Equation.3">
                  <p:embed/>
                </p:oleObj>
              </mc:Choice>
              <mc:Fallback>
                <p:oleObj name="公式" r:id="rId3" imgW="6959520" imgH="30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685800"/>
                        <a:ext cx="574675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E2D589C7-BD50-424F-ABC9-1DA3B689F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3292475"/>
          <a:ext cx="20208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5" imgW="2438280" imgH="457200" progId="Equation.3">
                  <p:embed/>
                </p:oleObj>
              </mc:Choice>
              <mc:Fallback>
                <p:oleObj name="公式" r:id="rId5" imgW="2438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292475"/>
                        <a:ext cx="20208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1ED3D56E-AA7E-4995-93E4-C50A8A973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8213" y="3308350"/>
          <a:ext cx="32527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7" imgW="3924000" imgH="469800" progId="Equation.3">
                  <p:embed/>
                </p:oleObj>
              </mc:Choice>
              <mc:Fallback>
                <p:oleObj name="公式" r:id="rId7" imgW="39240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3308350"/>
                        <a:ext cx="3252787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2CFA6F9E-B16F-48AA-AB1B-8432687EB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3810000"/>
          <a:ext cx="31988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9" imgW="3619440" imgH="901440" progId="Equation.3">
                  <p:embed/>
                </p:oleObj>
              </mc:Choice>
              <mc:Fallback>
                <p:oleObj name="公式" r:id="rId9" imgW="3619440" imgH="901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810000"/>
                        <a:ext cx="31988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AECD1D14-4FD3-4DF2-9D9E-BE166D14A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4675" y="3810000"/>
          <a:ext cx="29733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11" imgW="3365280" imgH="901440" progId="Equation.3">
                  <p:embed/>
                </p:oleObj>
              </mc:Choice>
              <mc:Fallback>
                <p:oleObj name="公式" r:id="rId11" imgW="336528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3810000"/>
                        <a:ext cx="29733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AEB098D7-096B-4A71-9F0D-5A179D34B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4648200"/>
          <a:ext cx="13922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13" imgW="1574640" imgH="901440" progId="Equation.3">
                  <p:embed/>
                </p:oleObj>
              </mc:Choice>
              <mc:Fallback>
                <p:oleObj name="公式" r:id="rId13" imgW="1574640" imgH="901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648200"/>
                        <a:ext cx="139223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6B915B3F-3D73-4A48-8B50-15E3E9115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9888" y="4910138"/>
          <a:ext cx="54768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公式" r:id="rId15" imgW="622080" imgH="393480" progId="Equation.3">
                  <p:embed/>
                </p:oleObj>
              </mc:Choice>
              <mc:Fallback>
                <p:oleObj name="公式" r:id="rId15" imgW="6220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910138"/>
                        <a:ext cx="547687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307A8ED0-C820-49A6-A2A3-3C7F02806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1988" y="4876800"/>
          <a:ext cx="22431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公式" r:id="rId17" imgW="2705040" imgH="469800" progId="Equation.3">
                  <p:embed/>
                </p:oleObj>
              </mc:Choice>
              <mc:Fallback>
                <p:oleObj name="公式" r:id="rId17" imgW="270504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4876800"/>
                        <a:ext cx="2243137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3C2D13EC-A06E-42E6-9FC4-D2D822673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5600700"/>
          <a:ext cx="19065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公式" r:id="rId19" imgW="2298600" imgH="596880" progId="Equation.3">
                  <p:embed/>
                </p:oleObj>
              </mc:Choice>
              <mc:Fallback>
                <p:oleObj name="公式" r:id="rId19" imgW="2298600" imgH="596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600700"/>
                        <a:ext cx="19065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11E41B8C-3CBB-47C4-9D70-DA609E3C7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5384800"/>
          <a:ext cx="2819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公式" r:id="rId21" imgW="3225600" imgH="901440" progId="Equation.3">
                  <p:embed/>
                </p:oleObj>
              </mc:Choice>
              <mc:Fallback>
                <p:oleObj name="公式" r:id="rId21" imgW="3225600" imgH="901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384800"/>
                        <a:ext cx="2819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>
            <a:extLst>
              <a:ext uri="{FF2B5EF4-FFF2-40B4-BE49-F238E27FC236}">
                <a16:creationId xmlns:a16="http://schemas.microsoft.com/office/drawing/2014/main" id="{89F4469F-17F7-43E4-92DF-4705E4135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0450" y="5619750"/>
          <a:ext cx="21653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23" imgW="2476440" imgH="406080" progId="Equation.3">
                  <p:embed/>
                </p:oleObj>
              </mc:Choice>
              <mc:Fallback>
                <p:oleObj name="公式" r:id="rId23" imgW="247644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5619750"/>
                        <a:ext cx="21653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7C5D715B-5BD9-41B9-95CC-EA4B10339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820738"/>
          <a:ext cx="1549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公式" r:id="rId3" imgW="1777680" imgH="457200" progId="Equation.3">
                  <p:embed/>
                </p:oleObj>
              </mc:Choice>
              <mc:Fallback>
                <p:oleObj name="公式" r:id="rId3" imgW="17776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820738"/>
                        <a:ext cx="15494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318ED001-D23E-4CF3-99B7-27A58F36E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692150"/>
          <a:ext cx="30495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公式" r:id="rId5" imgW="1422360" imgH="266400" progId="Equation.3">
                  <p:embed/>
                </p:oleObj>
              </mc:Choice>
              <mc:Fallback>
                <p:oleObj name="公式" r:id="rId5" imgW="142236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92150"/>
                        <a:ext cx="30495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37494CDC-4E0A-473F-B312-A0777B79C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196975"/>
          <a:ext cx="64801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公式" r:id="rId7" imgW="2831760" imgH="507960" progId="Equation.3">
                  <p:embed/>
                </p:oleObj>
              </mc:Choice>
              <mc:Fallback>
                <p:oleObj name="公式" r:id="rId7" imgW="283176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648017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1069D3F0-8FBA-4CF6-A248-B9C6615D0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2438400"/>
          <a:ext cx="712311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公式" r:id="rId9" imgW="8001000" imgH="965160" progId="Equation.3">
                  <p:embed/>
                </p:oleObj>
              </mc:Choice>
              <mc:Fallback>
                <p:oleObj name="公式" r:id="rId9" imgW="800100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438400"/>
                        <a:ext cx="712311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4421521D-8A3A-4FC9-AA19-3FB0917D6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2743200"/>
          <a:ext cx="5334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公式" r:id="rId11" imgW="622080" imgH="317160" progId="Equation.3">
                  <p:embed/>
                </p:oleObj>
              </mc:Choice>
              <mc:Fallback>
                <p:oleObj name="公式" r:id="rId11" imgW="62208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743200"/>
                        <a:ext cx="53340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A09991BE-F1DB-4E4E-9E9B-CEEF8A9C3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352800"/>
          <a:ext cx="5743575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公式" r:id="rId13" imgW="6451560" imgH="2057400" progId="Equation.3">
                  <p:embed/>
                </p:oleObj>
              </mc:Choice>
              <mc:Fallback>
                <p:oleObj name="公式" r:id="rId13" imgW="6451560" imgH="205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5743575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DC1DF495-8900-4973-836C-A77A25A45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648200"/>
          <a:ext cx="5334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15" imgW="622080" imgH="317160" progId="Equation.3">
                  <p:embed/>
                </p:oleObj>
              </mc:Choice>
              <mc:Fallback>
                <p:oleObj name="公式" r:id="rId15" imgW="62208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648200"/>
                        <a:ext cx="53340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7C56C8B0-252A-4D12-91E1-6DE6348D0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294313"/>
          <a:ext cx="26558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16" imgW="2984400" imgH="901440" progId="Equation.3">
                  <p:embed/>
                </p:oleObj>
              </mc:Choice>
              <mc:Fallback>
                <p:oleObj name="公式" r:id="rId16" imgW="2984400" imgH="901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94313"/>
                        <a:ext cx="2655888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4CE030DC-DD76-45A1-B3D3-73614FA97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838200"/>
          <a:ext cx="13652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3" imgW="1600200" imgH="457200" progId="Equation.3">
                  <p:embed/>
                </p:oleObj>
              </mc:Choice>
              <mc:Fallback>
                <p:oleObj name="公式" r:id="rId3" imgW="1600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13652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979AA145-7D45-45F9-A9B1-13C00FA3A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381125"/>
          <a:ext cx="39036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5" imgW="4584600" imgH="901440" progId="Equation.3">
                  <p:embed/>
                </p:oleObj>
              </mc:Choice>
              <mc:Fallback>
                <p:oleObj name="公式" r:id="rId5" imgW="458460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81125"/>
                        <a:ext cx="39036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684403C7-9348-4A91-861C-EA60C17CB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381125"/>
          <a:ext cx="21971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公式" r:id="rId7" imgW="2577960" imgH="901440" progId="Equation.3">
                  <p:embed/>
                </p:oleObj>
              </mc:Choice>
              <mc:Fallback>
                <p:oleObj name="公式" r:id="rId7" imgW="257796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81125"/>
                        <a:ext cx="21971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4BDD61FD-B4C5-4C03-90A7-DE68D2F60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89175"/>
          <a:ext cx="37099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公式" r:id="rId9" imgW="4356000" imgH="901440" progId="Equation.3">
                  <p:embed/>
                </p:oleObj>
              </mc:Choice>
              <mc:Fallback>
                <p:oleObj name="公式" r:id="rId9" imgW="435600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9175"/>
                        <a:ext cx="370998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84A0086E-F9F6-4549-A15B-A55D6D6A4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600325"/>
          <a:ext cx="51911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11" imgW="609480" imgH="253800" progId="Equation.3">
                  <p:embed/>
                </p:oleObj>
              </mc:Choice>
              <mc:Fallback>
                <p:oleObj name="公式" r:id="rId11" imgW="60948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600325"/>
                        <a:ext cx="51911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A5B4F9F2-148B-4280-8EA1-502FBF561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222625"/>
          <a:ext cx="342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13" imgW="3429000" imgH="901440" progId="Equation.3">
                  <p:embed/>
                </p:oleObj>
              </mc:Choice>
              <mc:Fallback>
                <p:oleObj name="公式" r:id="rId13" imgW="342900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22625"/>
                        <a:ext cx="3429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>
            <a:extLst>
              <a:ext uri="{FF2B5EF4-FFF2-40B4-BE49-F238E27FC236}">
                <a16:creationId xmlns:a16="http://schemas.microsoft.com/office/drawing/2014/main" id="{020F6A0E-C2BE-446F-9278-D4D499C09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311650"/>
            <a:ext cx="2687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此结论可推广到</a:t>
            </a:r>
          </a:p>
        </p:txBody>
      </p:sp>
      <p:graphicFrame>
        <p:nvGraphicFramePr>
          <p:cNvPr id="18446" name="Object 14">
            <a:extLst>
              <a:ext uri="{FF2B5EF4-FFF2-40B4-BE49-F238E27FC236}">
                <a16:creationId xmlns:a16="http://schemas.microsoft.com/office/drawing/2014/main" id="{F8ECDED0-A285-4AF4-9D59-0795A491A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191000"/>
          <a:ext cx="302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15" imgW="3022560" imgH="774360" progId="Equation.3">
                  <p:embed/>
                </p:oleObj>
              </mc:Choice>
              <mc:Fallback>
                <p:oleObj name="公式" r:id="rId15" imgW="3022560" imgH="774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91000"/>
                        <a:ext cx="302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>
            <a:extLst>
              <a:ext uri="{FF2B5EF4-FFF2-40B4-BE49-F238E27FC236}">
                <a16:creationId xmlns:a16="http://schemas.microsoft.com/office/drawing/2014/main" id="{BF04D841-9215-48C8-9319-AD6F8CD44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029200"/>
          <a:ext cx="579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17" imgW="5790960" imgH="939600" progId="Equation.3">
                  <p:embed/>
                </p:oleObj>
              </mc:Choice>
              <mc:Fallback>
                <p:oleObj name="公式" r:id="rId17" imgW="5790960" imgH="939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579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>
            <a:extLst>
              <a:ext uri="{FF2B5EF4-FFF2-40B4-BE49-F238E27FC236}">
                <a16:creationId xmlns:a16="http://schemas.microsoft.com/office/drawing/2014/main" id="{3D115E7E-DFE1-435B-AA0B-078410B11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10025"/>
            <a:ext cx="636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85DEAD8D-5EF5-4712-8AE0-BF27FC59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6034088"/>
            <a:ext cx="126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特别有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utoUpdateAnimBg="0"/>
      <p:bldP spid="18448" grpId="0" autoUpdateAnimBg="0"/>
      <p:bldP spid="1844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3656B02E-18C2-4CD1-A33A-3E3A454C8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400050"/>
          <a:ext cx="2273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3" imgW="2273040" imgH="863280" progId="Equation.3">
                  <p:embed/>
                </p:oleObj>
              </mc:Choice>
              <mc:Fallback>
                <p:oleObj name="公式" r:id="rId3" imgW="227304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00050"/>
                        <a:ext cx="2273300" cy="8636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Text Box 17">
            <a:extLst>
              <a:ext uri="{FF2B5EF4-FFF2-40B4-BE49-F238E27FC236}">
                <a16:creationId xmlns:a16="http://schemas.microsoft.com/office/drawing/2014/main" id="{2F05E288-3E1B-4A4F-A0B0-C07BA3F7C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19474" name="Object 18">
            <a:extLst>
              <a:ext uri="{FF2B5EF4-FFF2-40B4-BE49-F238E27FC236}">
                <a16:creationId xmlns:a16="http://schemas.microsoft.com/office/drawing/2014/main" id="{374E0E11-9699-4563-A4E9-D07EF3A35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36700"/>
          <a:ext cx="241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5" imgW="2412720" imgH="901440" progId="Equation.3">
                  <p:embed/>
                </p:oleObj>
              </mc:Choice>
              <mc:Fallback>
                <p:oleObj name="公式" r:id="rId5" imgW="2412720" imgH="901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36700"/>
                        <a:ext cx="2413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9">
            <a:extLst>
              <a:ext uri="{FF2B5EF4-FFF2-40B4-BE49-F238E27FC236}">
                <a16:creationId xmlns:a16="http://schemas.microsoft.com/office/drawing/2014/main" id="{AD85E5BB-7A59-4236-BAE2-B49AC62D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9476" name="Object 20">
            <a:extLst>
              <a:ext uri="{FF2B5EF4-FFF2-40B4-BE49-F238E27FC236}">
                <a16:creationId xmlns:a16="http://schemas.microsoft.com/office/drawing/2014/main" id="{2EAA48E9-1792-4BD0-AC25-2690A03E9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38400"/>
          <a:ext cx="35036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7" imgW="3936960" imgH="901440" progId="Equation.3">
                  <p:embed/>
                </p:oleObj>
              </mc:Choice>
              <mc:Fallback>
                <p:oleObj name="公式" r:id="rId7" imgW="3936960" imgH="9014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35036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>
            <a:extLst>
              <a:ext uri="{FF2B5EF4-FFF2-40B4-BE49-F238E27FC236}">
                <a16:creationId xmlns:a16="http://schemas.microsoft.com/office/drawing/2014/main" id="{2768BBFF-2F5D-4001-B801-809095ED3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362200"/>
          <a:ext cx="23971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9" imgW="2692080" imgH="1384200" progId="Equation.3">
                  <p:embed/>
                </p:oleObj>
              </mc:Choice>
              <mc:Fallback>
                <p:oleObj name="公式" r:id="rId9" imgW="2692080" imgH="1384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23971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>
            <a:extLst>
              <a:ext uri="{FF2B5EF4-FFF2-40B4-BE49-F238E27FC236}">
                <a16:creationId xmlns:a16="http://schemas.microsoft.com/office/drawing/2014/main" id="{F1A4C50E-B32E-40C0-AC39-713124C7F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2438400"/>
          <a:ext cx="5984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11" imgW="672840" imgH="901440" progId="Equation.3">
                  <p:embed/>
                </p:oleObj>
              </mc:Choice>
              <mc:Fallback>
                <p:oleObj name="公式" r:id="rId11" imgW="672840" imgH="901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438400"/>
                        <a:ext cx="5984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Text Box 23">
            <a:extLst>
              <a:ext uri="{FF2B5EF4-FFF2-40B4-BE49-F238E27FC236}">
                <a16:creationId xmlns:a16="http://schemas.microsoft.com/office/drawing/2014/main" id="{19FB8902-BC99-4325-AAEA-1FECFBBA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8620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一般地</a:t>
            </a:r>
          </a:p>
        </p:txBody>
      </p:sp>
      <p:graphicFrame>
        <p:nvGraphicFramePr>
          <p:cNvPr id="19480" name="Object 24">
            <a:extLst>
              <a:ext uri="{FF2B5EF4-FFF2-40B4-BE49-F238E27FC236}">
                <a16:creationId xmlns:a16="http://schemas.microsoft.com/office/drawing/2014/main" id="{51B206E3-F76F-4B04-8C29-A8F148260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657600"/>
          <a:ext cx="250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13" imgW="2501640" imgH="977760" progId="Equation.3">
                  <p:embed/>
                </p:oleObj>
              </mc:Choice>
              <mc:Fallback>
                <p:oleObj name="公式" r:id="rId13" imgW="2501640" imgH="9777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2501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utoUpdateAnimBg="0"/>
      <p:bldP spid="19475" grpId="0" autoUpdateAnimBg="0"/>
      <p:bldP spid="1947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A155776F-2EF5-4A3A-B060-6247BF983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65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73CDF418-2AE3-4CA6-95B6-98DE94BB6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33600"/>
          <a:ext cx="2844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公式" r:id="rId3" imgW="2844720" imgH="1663560" progId="Equation.3">
                  <p:embed/>
                </p:oleObj>
              </mc:Choice>
              <mc:Fallback>
                <p:oleObj name="公式" r:id="rId3" imgW="2844720" imgH="1663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2844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31968CB7-AF9D-47CB-92C0-FF9595259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514600"/>
          <a:ext cx="143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公式" r:id="rId5" imgW="1434960" imgH="838080" progId="Equation.3">
                  <p:embed/>
                </p:oleObj>
              </mc:Choice>
              <mc:Fallback>
                <p:oleObj name="公式" r:id="rId5" imgW="143496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14600"/>
                        <a:ext cx="143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>
            <a:extLst>
              <a:ext uri="{FF2B5EF4-FFF2-40B4-BE49-F238E27FC236}">
                <a16:creationId xmlns:a16="http://schemas.microsoft.com/office/drawing/2014/main" id="{73589863-062D-48A1-8B83-2AB73F24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935038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7   </a:t>
            </a:r>
            <a:r>
              <a:rPr lang="zh-CN" altLang="en-US">
                <a:solidFill>
                  <a:srgbClr val="0000FF"/>
                </a:solidFill>
              </a:rPr>
              <a:t>求</a:t>
            </a:r>
          </a:p>
        </p:txBody>
      </p:sp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9CC070E2-F9BC-4586-A597-34E293894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692150"/>
          <a:ext cx="180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公式" r:id="rId7" imgW="1803240" imgH="977760" progId="Equation.3">
                  <p:embed/>
                </p:oleObj>
              </mc:Choice>
              <mc:Fallback>
                <p:oleObj name="公式" r:id="rId7" imgW="1803240" imgH="977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92150"/>
                        <a:ext cx="180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:a16="http://schemas.microsoft.com/office/drawing/2014/main" id="{73D78471-1D24-4F5C-84EA-D6D0470DD9E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63713" y="0"/>
            <a:ext cx="50403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一、极限存在准则</a:t>
            </a:r>
            <a:endParaRPr kumimoji="0" lang="zh-CN" altLang="en-US" sz="40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56F4AA5B-413D-43E3-BF16-80B2ADD0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5673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FF"/>
                </a:solidFill>
              </a:rPr>
              <a:t>1.</a:t>
            </a:r>
            <a:r>
              <a:rPr kumimoji="0" lang="zh-CN" altLang="en-US" sz="3200">
                <a:solidFill>
                  <a:srgbClr val="0000FF"/>
                </a:solidFill>
              </a:rPr>
              <a:t>两边夹原理</a:t>
            </a:r>
            <a:r>
              <a:rPr kumimoji="0" lang="en-US" altLang="zh-CN" sz="3200">
                <a:solidFill>
                  <a:srgbClr val="0000FF"/>
                </a:solidFill>
              </a:rPr>
              <a:t>(</a:t>
            </a:r>
            <a:r>
              <a:rPr kumimoji="0" lang="zh-CN" altLang="en-US" sz="3200">
                <a:solidFill>
                  <a:srgbClr val="0000FF"/>
                </a:solidFill>
              </a:rPr>
              <a:t>夹逼原理）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F7EAC473-671B-4914-8ADE-EE275EABD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773238"/>
          <a:ext cx="6838950" cy="25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6836286" imgH="2542613" progId="Word.Document.8">
                  <p:embed/>
                </p:oleObj>
              </mc:Choice>
              <mc:Fallback>
                <p:oleObj name="Document" r:id="rId3" imgW="6836286" imgH="254261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6838950" cy="2538412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>
            <a:extLst>
              <a:ext uri="{FF2B5EF4-FFF2-40B4-BE49-F238E27FC236}">
                <a16:creationId xmlns:a16="http://schemas.microsoft.com/office/drawing/2014/main" id="{676537ED-7C45-4A6C-A127-445EAA91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085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ea typeface="黑体" panose="02010609060101010101" pitchFamily="49" charset="-122"/>
              </a:rPr>
              <a:t>证</a:t>
            </a:r>
            <a:endParaRPr kumimoji="0" lang="zh-CN" altLang="en-US"/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1A0BB2EB-6C72-4A30-9895-3096CD51A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581525"/>
          <a:ext cx="311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5" imgW="3111480" imgH="457200" progId="Equation.3">
                  <p:embed/>
                </p:oleObj>
              </mc:Choice>
              <mc:Fallback>
                <p:oleObj name="公式" r:id="rId5" imgW="31114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3111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0AC1391A-3998-412F-BBA5-1D90208DC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300663"/>
          <a:ext cx="4876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7" imgW="5041800" imgH="469800" progId="Equation.3">
                  <p:embed/>
                </p:oleObj>
              </mc:Choice>
              <mc:Fallback>
                <p:oleObj name="公式" r:id="rId7" imgW="504180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00663"/>
                        <a:ext cx="4876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B76D61B5-E948-4C27-9680-BFA40F22F0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14400" y="609600"/>
            <a:ext cx="472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三、小结</a:t>
            </a:r>
            <a:endParaRPr kumimoji="0" lang="zh-CN" altLang="en-US" sz="40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932EE681-FF18-4A60-A03A-1C772892A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accent2"/>
                </a:solidFill>
              </a:rPr>
              <a:t>1.</a:t>
            </a:r>
            <a:r>
              <a:rPr kumimoji="0" lang="zh-CN" altLang="en-US" sz="3200">
                <a:solidFill>
                  <a:schemeClr val="accent2"/>
                </a:solidFill>
              </a:rPr>
              <a:t>两个准则</a:t>
            </a:r>
            <a:endParaRPr kumimoji="0" lang="zh-CN" altLang="en-US">
              <a:solidFill>
                <a:schemeClr val="accent2"/>
              </a:solidFill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18698AF0-10B1-4B8D-9625-4B33A68AB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526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tx2"/>
                </a:solidFill>
              </a:rPr>
              <a:t>夹逼准则</a:t>
            </a:r>
            <a:r>
              <a:rPr kumimoji="0" lang="en-US" altLang="zh-CN">
                <a:solidFill>
                  <a:schemeClr val="tx2"/>
                </a:solidFill>
              </a:rPr>
              <a:t>;  </a:t>
            </a:r>
            <a:r>
              <a:rPr kumimoji="0" lang="zh-CN" altLang="en-US">
                <a:solidFill>
                  <a:schemeClr val="tx2"/>
                </a:solidFill>
              </a:rPr>
              <a:t>单调有界准则 </a:t>
            </a:r>
            <a:r>
              <a:rPr kumimoji="0" lang="en-US" altLang="zh-CN">
                <a:solidFill>
                  <a:schemeClr val="tx2"/>
                </a:solidFill>
              </a:rPr>
              <a:t>.</a:t>
            </a:r>
            <a:endParaRPr kumimoji="0" lang="en-US" altLang="zh-CN" sz="3200">
              <a:solidFill>
                <a:schemeClr val="accent2"/>
              </a:solidFill>
            </a:endParaRP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73289026-B42D-4E81-8E0D-0397C4AAD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312420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accent2"/>
                </a:solidFill>
              </a:rPr>
              <a:t>2.</a:t>
            </a:r>
            <a:r>
              <a:rPr kumimoji="0" lang="zh-CN" altLang="en-US" sz="3200">
                <a:solidFill>
                  <a:schemeClr val="accent2"/>
                </a:solidFill>
              </a:rPr>
              <a:t>两个重要极限</a:t>
            </a:r>
            <a:endParaRPr kumimoji="0"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CC7BCAA1-0AB3-47CF-AE0A-4B32E3110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7150" y="3962400"/>
          <a:ext cx="45942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公式" r:id="rId3" imgW="4991040" imgH="457200" progId="Equation.3">
                  <p:embed/>
                </p:oleObj>
              </mc:Choice>
              <mc:Fallback>
                <p:oleObj name="公式" r:id="rId3" imgW="49910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962400"/>
                        <a:ext cx="45942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295A14EC-01C7-48F7-87C4-50ADA0EE9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508500"/>
          <a:ext cx="2603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公式" r:id="rId5" imgW="2603160" imgH="901440" progId="Equation.3">
                  <p:embed/>
                </p:oleObj>
              </mc:Choice>
              <mc:Fallback>
                <p:oleObj name="公式" r:id="rId5" imgW="260316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08500"/>
                        <a:ext cx="2603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69030D24-2E19-4526-A12F-3211CBAC2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4483100"/>
          <a:ext cx="311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7" imgW="3111480" imgH="927000" progId="Equation.3">
                  <p:embed/>
                </p:oleObj>
              </mc:Choice>
              <mc:Fallback>
                <p:oleObj name="公式" r:id="rId7" imgW="311148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483100"/>
                        <a:ext cx="311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0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1784ACE5-3C06-4C41-A295-4D5E6A566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838200"/>
          <a:ext cx="42656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3" imgW="4457520" imgH="482400" progId="Equation.3">
                  <p:embed/>
                </p:oleObj>
              </mc:Choice>
              <mc:Fallback>
                <p:oleObj name="公式" r:id="rId3" imgW="445752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838200"/>
                        <a:ext cx="42656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86860998-1CF3-4C87-ACC3-D84B64E85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03375"/>
          <a:ext cx="42402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5" imgW="4431960" imgH="482400" progId="Equation.3">
                  <p:embed/>
                </p:oleObj>
              </mc:Choice>
              <mc:Fallback>
                <p:oleObj name="公式" r:id="rId5" imgW="44319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3375"/>
                        <a:ext cx="42402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43D17EB1-27EB-475D-9EC7-4DCBED4FB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2365375"/>
          <a:ext cx="33099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7" imgW="3454200" imgH="457200" progId="Equation.3">
                  <p:embed/>
                </p:oleObj>
              </mc:Choice>
              <mc:Fallback>
                <p:oleObj name="公式" r:id="rId7" imgW="3454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365375"/>
                        <a:ext cx="33099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>
            <a:extLst>
              <a:ext uri="{FF2B5EF4-FFF2-40B4-BE49-F238E27FC236}">
                <a16:creationId xmlns:a16="http://schemas.microsoft.com/office/drawing/2014/main" id="{55BF46CB-CAAF-44EB-B5A8-7A8AF035D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891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上两式同时成立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08AA4810-429E-4B60-AEFF-5FA14DA2F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203575"/>
          <a:ext cx="30972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9" imgW="3238200" imgH="457200" progId="Equation.3">
                  <p:embed/>
                </p:oleObj>
              </mc:Choice>
              <mc:Fallback>
                <p:oleObj name="公式" r:id="rId9" imgW="3238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3575"/>
                        <a:ext cx="30972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43721DBA-504A-432B-8D74-79AC0B647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03575"/>
          <a:ext cx="2647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11" imgW="2768400" imgH="457200" progId="Equation.3">
                  <p:embed/>
                </p:oleObj>
              </mc:Choice>
              <mc:Fallback>
                <p:oleObj name="公式" r:id="rId11" imgW="2768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3575"/>
                        <a:ext cx="26479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F81DC23A-4C11-4F93-BD6A-1C0BEBE42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900488"/>
          <a:ext cx="26622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13" imgW="2781000" imgH="457200" progId="Equation.3">
                  <p:embed/>
                </p:oleObj>
              </mc:Choice>
              <mc:Fallback>
                <p:oleObj name="公式" r:id="rId13" imgW="2781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00488"/>
                        <a:ext cx="26622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79022DA2-6113-4A20-B3BC-BDBDCAA44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933825"/>
          <a:ext cx="42275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公式" r:id="rId15" imgW="4419360" imgH="457200" progId="Equation.3">
                  <p:embed/>
                </p:oleObj>
              </mc:Choice>
              <mc:Fallback>
                <p:oleObj name="公式" r:id="rId15" imgW="44193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33825"/>
                        <a:ext cx="42275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EA414B52-6A00-42D1-987B-8BF0429E4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727575"/>
          <a:ext cx="2943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17" imgW="2997000" imgH="482400" progId="Equation.3">
                  <p:embed/>
                </p:oleObj>
              </mc:Choice>
              <mc:Fallback>
                <p:oleObj name="公式" r:id="rId17" imgW="29970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7575"/>
                        <a:ext cx="2943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>
            <a:extLst>
              <a:ext uri="{FF2B5EF4-FFF2-40B4-BE49-F238E27FC236}">
                <a16:creationId xmlns:a16="http://schemas.microsoft.com/office/drawing/2014/main" id="{BE63B9EF-EE06-4FB5-BA1E-7B5271AD6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754563"/>
          <a:ext cx="20447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公式" r:id="rId19" imgW="2044440" imgH="583920" progId="Equation.3">
                  <p:embed/>
                </p:oleObj>
              </mc:Choice>
              <mc:Fallback>
                <p:oleObj name="公式" r:id="rId19" imgW="204444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54563"/>
                        <a:ext cx="20447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>
            <a:extLst>
              <a:ext uri="{FF2B5EF4-FFF2-40B4-BE49-F238E27FC236}">
                <a16:creationId xmlns:a16="http://schemas.microsoft.com/office/drawing/2014/main" id="{2256C12E-8DC8-493C-A812-59398B416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上述数列极限存在的准则可以推广到函数的极限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  <p:bldP spid="41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83546940-B985-4C12-9E4A-486F8E111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775" y="76200"/>
          <a:ext cx="7267575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Document" r:id="rId3" imgW="7274421" imgH="3047680" progId="Word.Document.8">
                  <p:embed/>
                </p:oleObj>
              </mc:Choice>
              <mc:Fallback>
                <p:oleObj name="Document" r:id="rId3" imgW="7274421" imgH="30476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76200"/>
                        <a:ext cx="7267575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0">
            <a:extLst>
              <a:ext uri="{FF2B5EF4-FFF2-40B4-BE49-F238E27FC236}">
                <a16:creationId xmlns:a16="http://schemas.microsoft.com/office/drawing/2014/main" id="{4DDECB75-A85A-461B-B834-56AD6A3F715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19400"/>
            <a:ext cx="6007100" cy="3733800"/>
            <a:chOff x="1008" y="1728"/>
            <a:chExt cx="3784" cy="2352"/>
          </a:xfrm>
        </p:grpSpPr>
        <p:grpSp>
          <p:nvGrpSpPr>
            <p:cNvPr id="4111" name="Group 39">
              <a:extLst>
                <a:ext uri="{FF2B5EF4-FFF2-40B4-BE49-F238E27FC236}">
                  <a16:creationId xmlns:a16="http://schemas.microsoft.com/office/drawing/2014/main" id="{FE8EA3CC-A209-4420-A41D-337C91967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728"/>
              <a:ext cx="3784" cy="2352"/>
              <a:chOff x="1008" y="1728"/>
              <a:chExt cx="3784" cy="2352"/>
            </a:xfrm>
          </p:grpSpPr>
          <p:grpSp>
            <p:nvGrpSpPr>
              <p:cNvPr id="4112" name="Group 37">
                <a:extLst>
                  <a:ext uri="{FF2B5EF4-FFF2-40B4-BE49-F238E27FC236}">
                    <a16:creationId xmlns:a16="http://schemas.microsoft.com/office/drawing/2014/main" id="{FC97BEC7-F4DC-48B0-9120-AC897B183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728"/>
                <a:ext cx="3363" cy="2352"/>
                <a:chOff x="1008" y="1728"/>
                <a:chExt cx="3363" cy="2352"/>
              </a:xfrm>
            </p:grpSpPr>
            <p:sp>
              <p:nvSpPr>
                <p:cNvPr id="4119" name="Line 6">
                  <a:extLst>
                    <a:ext uri="{FF2B5EF4-FFF2-40B4-BE49-F238E27FC236}">
                      <a16:creationId xmlns:a16="http://schemas.microsoft.com/office/drawing/2014/main" id="{FA8FF2E6-6718-4436-802F-254E795BD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456"/>
                  <a:ext cx="33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0" name="Line 7">
                  <a:extLst>
                    <a:ext uri="{FF2B5EF4-FFF2-40B4-BE49-F238E27FC236}">
                      <a16:creationId xmlns:a16="http://schemas.microsoft.com/office/drawing/2014/main" id="{C7E9F1A6-2C54-44C5-A088-27D68F0EF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76" y="1728"/>
                  <a:ext cx="0" cy="23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1" name="Line 8">
                  <a:extLst>
                    <a:ext uri="{FF2B5EF4-FFF2-40B4-BE49-F238E27FC236}">
                      <a16:creationId xmlns:a16="http://schemas.microsoft.com/office/drawing/2014/main" id="{F49CF52C-8EFE-424E-82E2-562A2C254D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9" y="2673"/>
                  <a:ext cx="28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2" name="Line 9">
                  <a:extLst>
                    <a:ext uri="{FF2B5EF4-FFF2-40B4-BE49-F238E27FC236}">
                      <a16:creationId xmlns:a16="http://schemas.microsoft.com/office/drawing/2014/main" id="{E6D5EF51-0149-48DE-82C5-3E87269C9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2337"/>
                  <a:ext cx="27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3" name="Line 10">
                  <a:extLst>
                    <a:ext uri="{FF2B5EF4-FFF2-40B4-BE49-F238E27FC236}">
                      <a16:creationId xmlns:a16="http://schemas.microsoft.com/office/drawing/2014/main" id="{8B766BEE-F819-4201-A4FC-0F74AB9A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43" y="2976"/>
                  <a:ext cx="27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4" name="Freeform 11">
                  <a:extLst>
                    <a:ext uri="{FF2B5EF4-FFF2-40B4-BE49-F238E27FC236}">
                      <a16:creationId xmlns:a16="http://schemas.microsoft.com/office/drawing/2014/main" id="{F3658BC5-C9E0-46FD-92CA-870E3BF468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779312">
                  <a:off x="2227" y="2304"/>
                  <a:ext cx="1584" cy="288"/>
                </a:xfrm>
                <a:custGeom>
                  <a:avLst/>
                  <a:gdLst>
                    <a:gd name="T0" fmla="*/ 0 w 1584"/>
                    <a:gd name="T1" fmla="*/ 36 h 400"/>
                    <a:gd name="T2" fmla="*/ 192 w 1584"/>
                    <a:gd name="T3" fmla="*/ 0 h 400"/>
                    <a:gd name="T4" fmla="*/ 432 w 1584"/>
                    <a:gd name="T5" fmla="*/ 36 h 400"/>
                    <a:gd name="T6" fmla="*/ 768 w 1584"/>
                    <a:gd name="T7" fmla="*/ 143 h 400"/>
                    <a:gd name="T8" fmla="*/ 1584 w 1584"/>
                    <a:gd name="T9" fmla="*/ 71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4"/>
                    <a:gd name="T16" fmla="*/ 0 h 400"/>
                    <a:gd name="T17" fmla="*/ 1584 w 1584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4" h="400">
                      <a:moveTo>
                        <a:pt x="0" y="96"/>
                      </a:moveTo>
                      <a:cubicBezTo>
                        <a:pt x="60" y="48"/>
                        <a:pt x="120" y="0"/>
                        <a:pt x="192" y="0"/>
                      </a:cubicBezTo>
                      <a:cubicBezTo>
                        <a:pt x="264" y="0"/>
                        <a:pt x="336" y="32"/>
                        <a:pt x="432" y="96"/>
                      </a:cubicBezTo>
                      <a:cubicBezTo>
                        <a:pt x="528" y="160"/>
                        <a:pt x="576" y="368"/>
                        <a:pt x="768" y="384"/>
                      </a:cubicBezTo>
                      <a:cubicBezTo>
                        <a:pt x="960" y="400"/>
                        <a:pt x="1448" y="224"/>
                        <a:pt x="1584" y="192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5" name="Freeform 12">
                  <a:extLst>
                    <a:ext uri="{FF2B5EF4-FFF2-40B4-BE49-F238E27FC236}">
                      <a16:creationId xmlns:a16="http://schemas.microsoft.com/office/drawing/2014/main" id="{81626458-8AED-432A-A7A6-0C97FEAF2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779312">
                  <a:off x="2201" y="2496"/>
                  <a:ext cx="1584" cy="288"/>
                </a:xfrm>
                <a:custGeom>
                  <a:avLst/>
                  <a:gdLst>
                    <a:gd name="T0" fmla="*/ 0 w 1584"/>
                    <a:gd name="T1" fmla="*/ 36 h 400"/>
                    <a:gd name="T2" fmla="*/ 192 w 1584"/>
                    <a:gd name="T3" fmla="*/ 0 h 400"/>
                    <a:gd name="T4" fmla="*/ 432 w 1584"/>
                    <a:gd name="T5" fmla="*/ 36 h 400"/>
                    <a:gd name="T6" fmla="*/ 768 w 1584"/>
                    <a:gd name="T7" fmla="*/ 143 h 400"/>
                    <a:gd name="T8" fmla="*/ 1584 w 1584"/>
                    <a:gd name="T9" fmla="*/ 71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4"/>
                    <a:gd name="T16" fmla="*/ 0 h 400"/>
                    <a:gd name="T17" fmla="*/ 1584 w 1584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4" h="400">
                      <a:moveTo>
                        <a:pt x="0" y="96"/>
                      </a:moveTo>
                      <a:cubicBezTo>
                        <a:pt x="60" y="48"/>
                        <a:pt x="120" y="0"/>
                        <a:pt x="192" y="0"/>
                      </a:cubicBezTo>
                      <a:cubicBezTo>
                        <a:pt x="264" y="0"/>
                        <a:pt x="336" y="32"/>
                        <a:pt x="432" y="96"/>
                      </a:cubicBezTo>
                      <a:cubicBezTo>
                        <a:pt x="528" y="160"/>
                        <a:pt x="576" y="368"/>
                        <a:pt x="768" y="384"/>
                      </a:cubicBezTo>
                      <a:cubicBezTo>
                        <a:pt x="960" y="400"/>
                        <a:pt x="1448" y="224"/>
                        <a:pt x="1584" y="192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6" name="Freeform 13">
                  <a:extLst>
                    <a:ext uri="{FF2B5EF4-FFF2-40B4-BE49-F238E27FC236}">
                      <a16:creationId xmlns:a16="http://schemas.microsoft.com/office/drawing/2014/main" id="{0674B265-FC3D-46B2-8CA8-0A62428DFA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779312">
                  <a:off x="2216" y="2688"/>
                  <a:ext cx="1584" cy="288"/>
                </a:xfrm>
                <a:custGeom>
                  <a:avLst/>
                  <a:gdLst>
                    <a:gd name="T0" fmla="*/ 0 w 1584"/>
                    <a:gd name="T1" fmla="*/ 36 h 400"/>
                    <a:gd name="T2" fmla="*/ 192 w 1584"/>
                    <a:gd name="T3" fmla="*/ 0 h 400"/>
                    <a:gd name="T4" fmla="*/ 432 w 1584"/>
                    <a:gd name="T5" fmla="*/ 36 h 400"/>
                    <a:gd name="T6" fmla="*/ 768 w 1584"/>
                    <a:gd name="T7" fmla="*/ 143 h 400"/>
                    <a:gd name="T8" fmla="*/ 1584 w 1584"/>
                    <a:gd name="T9" fmla="*/ 71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4"/>
                    <a:gd name="T16" fmla="*/ 0 h 400"/>
                    <a:gd name="T17" fmla="*/ 1584 w 1584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4" h="400">
                      <a:moveTo>
                        <a:pt x="0" y="96"/>
                      </a:moveTo>
                      <a:cubicBezTo>
                        <a:pt x="60" y="48"/>
                        <a:pt x="120" y="0"/>
                        <a:pt x="192" y="0"/>
                      </a:cubicBezTo>
                      <a:cubicBezTo>
                        <a:pt x="264" y="0"/>
                        <a:pt x="336" y="32"/>
                        <a:pt x="432" y="96"/>
                      </a:cubicBezTo>
                      <a:cubicBezTo>
                        <a:pt x="528" y="160"/>
                        <a:pt x="576" y="368"/>
                        <a:pt x="768" y="384"/>
                      </a:cubicBezTo>
                      <a:cubicBezTo>
                        <a:pt x="960" y="400"/>
                        <a:pt x="1448" y="224"/>
                        <a:pt x="1584" y="192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7" name="Line 14">
                  <a:extLst>
                    <a:ext uri="{FF2B5EF4-FFF2-40B4-BE49-F238E27FC236}">
                      <a16:creationId xmlns:a16="http://schemas.microsoft.com/office/drawing/2014/main" id="{6FC3C68B-4B02-4D51-B371-AEB35E96BC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920"/>
                  <a:ext cx="0" cy="17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8" name="Line 15">
                  <a:extLst>
                    <a:ext uri="{FF2B5EF4-FFF2-40B4-BE49-F238E27FC236}">
                      <a16:creationId xmlns:a16="http://schemas.microsoft.com/office/drawing/2014/main" id="{4E4CFBE4-F2F4-46B6-A298-BC75AD4C9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352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9" name="Line 16">
                  <a:extLst>
                    <a:ext uri="{FF2B5EF4-FFF2-40B4-BE49-F238E27FC236}">
                      <a16:creationId xmlns:a16="http://schemas.microsoft.com/office/drawing/2014/main" id="{1A7E6F99-0AC1-4E66-B10C-AC2D874F11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2352"/>
                  <a:ext cx="0" cy="1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100" name="Object 17">
                <a:extLst>
                  <a:ext uri="{FF2B5EF4-FFF2-40B4-BE49-F238E27FC236}">
                    <a16:creationId xmlns:a16="http://schemas.microsoft.com/office/drawing/2014/main" id="{49746854-C622-4803-BFC0-2DDA21D9B2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2064"/>
              <a:ext cx="8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1" name="公式" r:id="rId5" imgW="1282680" imgH="393480" progId="Equation.3">
                      <p:embed/>
                    </p:oleObj>
                  </mc:Choice>
                  <mc:Fallback>
                    <p:oleObj name="公式" r:id="rId5" imgW="1282680" imgH="3934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064"/>
                            <a:ext cx="80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" name="Object 18">
                <a:extLst>
                  <a:ext uri="{FF2B5EF4-FFF2-40B4-BE49-F238E27FC236}">
                    <a16:creationId xmlns:a16="http://schemas.microsoft.com/office/drawing/2014/main" id="{A3670AF0-4C6B-4E9C-A3AE-E4D09160BD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2352"/>
              <a:ext cx="85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" name="公式" r:id="rId7" imgW="1358640" imgH="393480" progId="Equation.3">
                      <p:embed/>
                    </p:oleObj>
                  </mc:Choice>
                  <mc:Fallback>
                    <p:oleObj name="公式" r:id="rId7" imgW="1358640" imgH="3934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352"/>
                            <a:ext cx="856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" name="Object 19">
                <a:extLst>
                  <a:ext uri="{FF2B5EF4-FFF2-40B4-BE49-F238E27FC236}">
                    <a16:creationId xmlns:a16="http://schemas.microsoft.com/office/drawing/2014/main" id="{14B12E67-9089-4900-8E6F-E25AFF1898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2688"/>
              <a:ext cx="82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3" name="公式" r:id="rId9" imgW="1307880" imgH="393480" progId="Equation.3">
                      <p:embed/>
                    </p:oleObj>
                  </mc:Choice>
                  <mc:Fallback>
                    <p:oleObj name="公式" r:id="rId9" imgW="1307880" imgH="39348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688"/>
                            <a:ext cx="82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3" name="Object 20">
                <a:extLst>
                  <a:ext uri="{FF2B5EF4-FFF2-40B4-BE49-F238E27FC236}">
                    <a16:creationId xmlns:a16="http://schemas.microsoft.com/office/drawing/2014/main" id="{49A22627-19A1-4722-96D9-A8D4434023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2976"/>
              <a:ext cx="51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4" name="公式" r:id="rId11" imgW="812520" imgH="317160" progId="Equation.3">
                      <p:embed/>
                    </p:oleObj>
                  </mc:Choice>
                  <mc:Fallback>
                    <p:oleObj name="公式" r:id="rId11" imgW="812520" imgH="31716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976"/>
                            <a:ext cx="51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4" name="Object 21">
                <a:extLst>
                  <a:ext uri="{FF2B5EF4-FFF2-40B4-BE49-F238E27FC236}">
                    <a16:creationId xmlns:a16="http://schemas.microsoft.com/office/drawing/2014/main" id="{240145FC-A4E1-40A6-B5E5-816E314818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48" y="2112"/>
              <a:ext cx="52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5" name="公式" r:id="rId13" imgW="825480" imgH="317160" progId="Equation.3">
                      <p:embed/>
                    </p:oleObj>
                  </mc:Choice>
                  <mc:Fallback>
                    <p:oleObj name="公式" r:id="rId13" imgW="825480" imgH="31716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112"/>
                            <a:ext cx="52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5" name="Object 22">
                <a:extLst>
                  <a:ext uri="{FF2B5EF4-FFF2-40B4-BE49-F238E27FC236}">
                    <a16:creationId xmlns:a16="http://schemas.microsoft.com/office/drawing/2014/main" id="{79BC2E99-3E9A-41D4-9BCA-1DDD49B2D8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24" y="3456"/>
              <a:ext cx="2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6" name="公式" r:id="rId15" imgW="355320" imgH="431640" progId="Equation.3">
                      <p:embed/>
                    </p:oleObj>
                  </mc:Choice>
                  <mc:Fallback>
                    <p:oleObj name="公式" r:id="rId15" imgW="355320" imgH="43164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456"/>
                            <a:ext cx="22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" name="Object 23">
                <a:extLst>
                  <a:ext uri="{FF2B5EF4-FFF2-40B4-BE49-F238E27FC236}">
                    <a16:creationId xmlns:a16="http://schemas.microsoft.com/office/drawing/2014/main" id="{5D26D6E1-9820-4FB7-B74B-4ADB77E1E4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3552"/>
              <a:ext cx="59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7" name="公式" r:id="rId17" imgW="939600" imgH="431640" progId="Equation.3">
                      <p:embed/>
                    </p:oleObj>
                  </mc:Choice>
                  <mc:Fallback>
                    <p:oleObj name="公式" r:id="rId17" imgW="939600" imgH="43164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552"/>
                            <a:ext cx="59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7" name="Object 24">
                <a:extLst>
                  <a:ext uri="{FF2B5EF4-FFF2-40B4-BE49-F238E27FC236}">
                    <a16:creationId xmlns:a16="http://schemas.microsoft.com/office/drawing/2014/main" id="{D3E98DE0-928A-447C-AF51-A26BCD76E0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3552"/>
              <a:ext cx="59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8" name="公式" r:id="rId19" imgW="939600" imgH="431640" progId="Equation.3">
                      <p:embed/>
                    </p:oleObj>
                  </mc:Choice>
                  <mc:Fallback>
                    <p:oleObj name="公式" r:id="rId19" imgW="939600" imgH="43164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552"/>
                            <a:ext cx="59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13" name="Group 38">
                <a:extLst>
                  <a:ext uri="{FF2B5EF4-FFF2-40B4-BE49-F238E27FC236}">
                    <a16:creationId xmlns:a16="http://schemas.microsoft.com/office/drawing/2014/main" id="{6CD93D90-C042-467B-A016-9DE074173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9" y="3160"/>
                <a:ext cx="1430" cy="451"/>
                <a:chOff x="2279" y="3160"/>
                <a:chExt cx="1430" cy="451"/>
              </a:xfrm>
            </p:grpSpPr>
            <p:sp>
              <p:nvSpPr>
                <p:cNvPr id="4114" name="Text Box 29">
                  <a:extLst>
                    <a:ext uri="{FF2B5EF4-FFF2-40B4-BE49-F238E27FC236}">
                      <a16:creationId xmlns:a16="http://schemas.microsoft.com/office/drawing/2014/main" id="{BABAC4DC-4332-4EA0-BE60-F2413A7B7D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7" y="3275"/>
                  <a:ext cx="34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>
                      <a:solidFill>
                        <a:srgbClr val="CC3300"/>
                      </a:solidFill>
                    </a:rPr>
                    <a:t>）</a:t>
                  </a:r>
                </a:p>
              </p:txBody>
            </p:sp>
            <p:grpSp>
              <p:nvGrpSpPr>
                <p:cNvPr id="4115" name="Group 32">
                  <a:extLst>
                    <a:ext uri="{FF2B5EF4-FFF2-40B4-BE49-F238E27FC236}">
                      <a16:creationId xmlns:a16="http://schemas.microsoft.com/office/drawing/2014/main" id="{B9E8777C-C9B9-4ED3-AD4A-23A2177E0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79" y="3160"/>
                  <a:ext cx="1378" cy="451"/>
                  <a:chOff x="2294" y="3120"/>
                  <a:chExt cx="1378" cy="451"/>
                </a:xfrm>
              </p:grpSpPr>
              <p:sp>
                <p:nvSpPr>
                  <p:cNvPr id="4116" name="Text Box 26">
                    <a:extLst>
                      <a:ext uri="{FF2B5EF4-FFF2-40B4-BE49-F238E27FC236}">
                        <a16:creationId xmlns:a16="http://schemas.microsoft.com/office/drawing/2014/main" id="{21476907-AF24-4F0B-A8BF-5D38166DB3D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244"/>
                    <a:ext cx="34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>
                        <a:solidFill>
                          <a:srgbClr val="00CC00"/>
                        </a:solidFill>
                      </a:rPr>
                      <a:t>（</a:t>
                    </a:r>
                  </a:p>
                </p:txBody>
              </p:sp>
              <p:sp>
                <p:nvSpPr>
                  <p:cNvPr id="4117" name="Text Box 27">
                    <a:extLst>
                      <a:ext uri="{FF2B5EF4-FFF2-40B4-BE49-F238E27FC236}">
                        <a16:creationId xmlns:a16="http://schemas.microsoft.com/office/drawing/2014/main" id="{E33AECAD-C532-4203-83EB-39AC85435A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4" y="3244"/>
                    <a:ext cx="34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>
                        <a:solidFill>
                          <a:srgbClr val="00CC00"/>
                        </a:solidFill>
                      </a:rPr>
                      <a:t>）</a:t>
                    </a:r>
                  </a:p>
                </p:txBody>
              </p:sp>
              <p:sp>
                <p:nvSpPr>
                  <p:cNvPr id="4118" name="Text Box 28">
                    <a:extLst>
                      <a:ext uri="{FF2B5EF4-FFF2-40B4-BE49-F238E27FC236}">
                        <a16:creationId xmlns:a16="http://schemas.microsoft.com/office/drawing/2014/main" id="{7BF7D3BB-DCD4-4821-A5EB-49BFA46DBB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4" y="3244"/>
                    <a:ext cx="34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>
                        <a:solidFill>
                          <a:srgbClr val="CC3300"/>
                        </a:solidFill>
                      </a:rPr>
                      <a:t>（</a:t>
                    </a:r>
                  </a:p>
                </p:txBody>
              </p:sp>
              <p:graphicFrame>
                <p:nvGraphicFramePr>
                  <p:cNvPr id="4108" name="Object 30">
                    <a:extLst>
                      <a:ext uri="{FF2B5EF4-FFF2-40B4-BE49-F238E27FC236}">
                        <a16:creationId xmlns:a16="http://schemas.microsoft.com/office/drawing/2014/main" id="{530378B3-12A3-4C80-95C5-558C713CB8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92" y="3120"/>
                  <a:ext cx="200" cy="2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39" name="公式" r:id="rId21" imgW="317160" imgH="419040" progId="Equation.3">
                          <p:embed/>
                        </p:oleObj>
                      </mc:Choice>
                      <mc:Fallback>
                        <p:oleObj name="公式" r:id="rId21" imgW="317160" imgH="419040" progId="Equation.3">
                          <p:embed/>
                          <p:pic>
                            <p:nvPicPr>
                              <p:cNvPr id="0" name="Object 3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92" y="3120"/>
                                <a:ext cx="200" cy="2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109" name="Object 31">
                    <a:extLst>
                      <a:ext uri="{FF2B5EF4-FFF2-40B4-BE49-F238E27FC236}">
                        <a16:creationId xmlns:a16="http://schemas.microsoft.com/office/drawing/2014/main" id="{20DB0A81-42AE-4C08-AE6B-8EE2A3DD4EB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56" y="3120"/>
                  <a:ext cx="216" cy="2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40" name="公式" r:id="rId23" imgW="342720" imgH="419040" progId="Equation.3">
                          <p:embed/>
                        </p:oleObj>
                      </mc:Choice>
                      <mc:Fallback>
                        <p:oleObj name="公式" r:id="rId23" imgW="342720" imgH="419040" progId="Equation.3">
                          <p:embed/>
                          <p:pic>
                            <p:nvPicPr>
                              <p:cNvPr id="0" name="Object 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56" y="3120"/>
                                <a:ext cx="216" cy="2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4099" name="Object 35">
              <a:extLst>
                <a:ext uri="{FF2B5EF4-FFF2-40B4-BE49-F238E27FC236}">
                  <a16:creationId xmlns:a16="http://schemas.microsoft.com/office/drawing/2014/main" id="{EA0238A8-5B76-4927-8129-AFB8E91CF0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59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公式" r:id="rId25" imgW="291960" imgH="304560" progId="Equation.3">
                    <p:embed/>
                  </p:oleObj>
                </mc:Choice>
                <mc:Fallback>
                  <p:oleObj name="公式" r:id="rId25" imgW="291960" imgH="3045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59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7">
            <a:extLst>
              <a:ext uri="{FF2B5EF4-FFF2-40B4-BE49-F238E27FC236}">
                <a16:creationId xmlns:a16="http://schemas.microsoft.com/office/drawing/2014/main" id="{C470E4F9-CEE8-4A0A-8F76-167EC8F0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准则 </a:t>
            </a:r>
            <a:r>
              <a:rPr kumimoji="0" lang="en-US" altLang="zh-CN"/>
              <a:t>Ⅰ</a:t>
            </a:r>
            <a:r>
              <a:rPr kumimoji="0" lang="zh-CN" altLang="en-US"/>
              <a:t>和准则 </a:t>
            </a:r>
            <a:r>
              <a:rPr kumimoji="0" lang="en-US" altLang="zh-CN"/>
              <a:t>Ⅰ‘</a:t>
            </a:r>
            <a:r>
              <a:rPr kumimoji="0" lang="zh-CN" altLang="en-US"/>
              <a:t>称为</a:t>
            </a:r>
            <a:r>
              <a:rPr kumimoji="0" lang="zh-CN" altLang="en-US">
                <a:solidFill>
                  <a:srgbClr val="FF0000"/>
                </a:solidFill>
              </a:rPr>
              <a:t>两边夹原理</a:t>
            </a:r>
            <a:r>
              <a:rPr kumimoji="0" lang="en-US" altLang="zh-CN"/>
              <a:t>.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2F5516C6-E4C9-44E3-925C-9FE4F999B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38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0" lang="en-US" altLang="zh-CN"/>
          </a:p>
        </p:txBody>
      </p:sp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6C5FF7CD-CD99-42C7-9DFE-8AD094507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979488"/>
          <a:ext cx="6807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3" imgW="7035480" imgH="1002960" progId="Equation.3">
                  <p:embed/>
                </p:oleObj>
              </mc:Choice>
              <mc:Fallback>
                <p:oleObj name="公式" r:id="rId3" imgW="7035480" imgH="1002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979488"/>
                        <a:ext cx="6807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72A43C28-B072-410F-8A7E-FEC8DCB02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209800"/>
          <a:ext cx="582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5" imgW="5829120" imgH="431640" progId="Equation.3">
                  <p:embed/>
                </p:oleObj>
              </mc:Choice>
              <mc:Fallback>
                <p:oleObj name="公式" r:id="rId5" imgW="58291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582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6D37E891-D0ED-49ED-BF74-1227E99F7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657600"/>
          <a:ext cx="388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7" imgW="3886200" imgH="393480" progId="Equation.3">
                  <p:embed/>
                </p:oleObj>
              </mc:Choice>
              <mc:Fallback>
                <p:oleObj name="公式" r:id="rId7" imgW="38862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388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>
            <a:extLst>
              <a:ext uri="{FF2B5EF4-FFF2-40B4-BE49-F238E27FC236}">
                <a16:creationId xmlns:a16="http://schemas.microsoft.com/office/drawing/2014/main" id="{0C613331-E2D0-44D9-A433-80B79697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90825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00"/>
                </a:solidFill>
                <a:ea typeface="黑体" panose="02010609060101010101" pitchFamily="49" charset="-122"/>
              </a:rPr>
              <a:t>两边夹定理示意图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591D0ACF-59BC-4CE0-A039-238AF375175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056063"/>
            <a:ext cx="838200" cy="1295400"/>
            <a:chOff x="1200" y="2555"/>
            <a:chExt cx="528" cy="816"/>
          </a:xfrm>
        </p:grpSpPr>
        <p:sp>
          <p:nvSpPr>
            <p:cNvPr id="5134" name="Line 21">
              <a:extLst>
                <a:ext uri="{FF2B5EF4-FFF2-40B4-BE49-F238E27FC236}">
                  <a16:creationId xmlns:a16="http://schemas.microsoft.com/office/drawing/2014/main" id="{E7FD8DB3-ACFA-4031-9935-71A1C39D5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555"/>
              <a:ext cx="0" cy="81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22">
              <a:extLst>
                <a:ext uri="{FF2B5EF4-FFF2-40B4-BE49-F238E27FC236}">
                  <a16:creationId xmlns:a16="http://schemas.microsoft.com/office/drawing/2014/main" id="{5AA0B169-EADF-437D-A1D9-31A6DD991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360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A0C7A7AC-A728-4722-A74C-D5B38D37641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032250"/>
            <a:ext cx="762000" cy="1371600"/>
            <a:chOff x="2592" y="2540"/>
            <a:chExt cx="480" cy="864"/>
          </a:xfrm>
        </p:grpSpPr>
        <p:sp>
          <p:nvSpPr>
            <p:cNvPr id="5132" name="Line 24">
              <a:extLst>
                <a:ext uri="{FF2B5EF4-FFF2-40B4-BE49-F238E27FC236}">
                  <a16:creationId xmlns:a16="http://schemas.microsoft.com/office/drawing/2014/main" id="{56AEE170-5A02-4C35-9F78-D07BA20E3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2540"/>
              <a:ext cx="0" cy="86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25">
              <a:extLst>
                <a:ext uri="{FF2B5EF4-FFF2-40B4-BE49-F238E27FC236}">
                  <a16:creationId xmlns:a16="http://schemas.microsoft.com/office/drawing/2014/main" id="{88DFAAF4-6E57-4BED-8551-1B1D6FDCC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375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171" name="Object 27">
            <a:extLst>
              <a:ext uri="{FF2B5EF4-FFF2-40B4-BE49-F238E27FC236}">
                <a16:creationId xmlns:a16="http://schemas.microsoft.com/office/drawing/2014/main" id="{D08D31B9-9E2E-4523-9BC0-05ECE5417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181600"/>
          <a:ext cx="365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9" imgW="291960" imgH="304560" progId="Equation.3">
                  <p:embed/>
                </p:oleObj>
              </mc:Choice>
              <mc:Fallback>
                <p:oleObj name="公式" r:id="rId9" imgW="291960" imgH="304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1600"/>
                        <a:ext cx="365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AutoShape 28">
            <a:extLst>
              <a:ext uri="{FF2B5EF4-FFF2-40B4-BE49-F238E27FC236}">
                <a16:creationId xmlns:a16="http://schemas.microsoft.com/office/drawing/2014/main" id="{E200BB06-B4C7-41AB-AB56-D9485A9D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14800"/>
            <a:ext cx="381000" cy="976313"/>
          </a:xfrm>
          <a:prstGeom prst="downArrow">
            <a:avLst>
              <a:gd name="adj1" fmla="val 50000"/>
              <a:gd name="adj2" fmla="val 640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utoUpdateAnimBg="0"/>
      <p:bldP spid="6152" grpId="0" autoUpdateAnimBg="0"/>
      <p:bldP spid="6157" grpId="0" autoUpdateAnimBg="0"/>
      <p:bldP spid="6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>
            <a:extLst>
              <a:ext uri="{FF2B5EF4-FFF2-40B4-BE49-F238E27FC236}">
                <a16:creationId xmlns:a16="http://schemas.microsoft.com/office/drawing/2014/main" id="{990E9CD8-E041-40C5-BFC7-40B54CE825A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611188"/>
            <a:ext cx="7467600" cy="939800"/>
            <a:chOff x="528" y="385"/>
            <a:chExt cx="4704" cy="592"/>
          </a:xfrm>
        </p:grpSpPr>
        <p:sp>
          <p:nvSpPr>
            <p:cNvPr id="6156" name="Text Box 3">
              <a:extLst>
                <a:ext uri="{FF2B5EF4-FFF2-40B4-BE49-F238E27FC236}">
                  <a16:creationId xmlns:a16="http://schemas.microsoft.com/office/drawing/2014/main" id="{66F87D32-10DC-4A87-A906-69E78A914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48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6152" name="Object 4">
              <a:extLst>
                <a:ext uri="{FF2B5EF4-FFF2-40B4-BE49-F238E27FC236}">
                  <a16:creationId xmlns:a16="http://schemas.microsoft.com/office/drawing/2014/main" id="{68AC65EC-BC16-4EC0-8109-EDF90C5704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5" y="385"/>
            <a:ext cx="4177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公式" r:id="rId3" imgW="6629400" imgH="939600" progId="Equation.3">
                    <p:embed/>
                  </p:oleObj>
                </mc:Choice>
                <mc:Fallback>
                  <p:oleObj name="公式" r:id="rId3" imgW="6629400" imgH="939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85"/>
                          <a:ext cx="4177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3" name="Text Box 5">
            <a:extLst>
              <a:ext uri="{FF2B5EF4-FFF2-40B4-BE49-F238E27FC236}">
                <a16:creationId xmlns:a16="http://schemas.microsoft.com/office/drawing/2014/main" id="{559D5696-F51A-4C62-BAD0-BD48A7D7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970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CD3A10B5-D029-42CB-B086-E366AF817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1830388"/>
          <a:ext cx="64420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5" imgW="7365960" imgH="939600" progId="Equation.3">
                  <p:embed/>
                </p:oleObj>
              </mc:Choice>
              <mc:Fallback>
                <p:oleObj name="公式" r:id="rId5" imgW="736596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1830388"/>
                        <a:ext cx="64420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14ACE756-65C9-4A36-9592-248D4F954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897188"/>
          <a:ext cx="38750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7" imgW="4431960" imgH="1422360" progId="Equation.3">
                  <p:embed/>
                </p:oleObj>
              </mc:Choice>
              <mc:Fallback>
                <p:oleObj name="公式" r:id="rId7" imgW="4431960" imgH="1422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7188"/>
                        <a:ext cx="387508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D235B228-4976-4017-8146-D8C95A2E0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3713" y="3189288"/>
          <a:ext cx="5222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9" imgW="596880" imgH="393480" progId="Equation.3">
                  <p:embed/>
                </p:oleObj>
              </mc:Choice>
              <mc:Fallback>
                <p:oleObj name="公式" r:id="rId9" imgW="5968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3189288"/>
                        <a:ext cx="5222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53D7AADC-FA5B-4036-AF30-71B22E133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6225" y="4116388"/>
          <a:ext cx="3676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11" imgW="4203360" imgH="1434960" progId="Equation.3">
                  <p:embed/>
                </p:oleObj>
              </mc:Choice>
              <mc:Fallback>
                <p:oleObj name="公式" r:id="rId11" imgW="4203360" imgH="1434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116388"/>
                        <a:ext cx="3676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E4874578-8BBB-44C9-95F9-79C5D19ACF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383088"/>
          <a:ext cx="5222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13" imgW="596880" imgH="393480" progId="Equation.3">
                  <p:embed/>
                </p:oleObj>
              </mc:Choice>
              <mc:Fallback>
                <p:oleObj name="公式" r:id="rId13" imgW="5968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83088"/>
                        <a:ext cx="5222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>
            <a:extLst>
              <a:ext uri="{FF2B5EF4-FFF2-40B4-BE49-F238E27FC236}">
                <a16:creationId xmlns:a16="http://schemas.microsoft.com/office/drawing/2014/main" id="{8C33E944-4E25-42CE-916C-52208DA7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87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由夹逼定理得</a:t>
            </a:r>
          </a:p>
        </p:txBody>
      </p:sp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id="{0B89ED3A-46F4-4442-97FD-B793592F8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5259388"/>
          <a:ext cx="59944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14" imgW="6730920" imgH="939600" progId="Equation.3">
                  <p:embed/>
                </p:oleObj>
              </mc:Choice>
              <mc:Fallback>
                <p:oleObj name="公式" r:id="rId14" imgW="6730920" imgH="939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5259388"/>
                        <a:ext cx="59944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Text Box 2">
            <a:extLst>
              <a:ext uri="{FF2B5EF4-FFF2-40B4-BE49-F238E27FC236}">
                <a16:creationId xmlns:a16="http://schemas.microsoft.com/office/drawing/2014/main" id="{815C6BA1-D4A7-4B98-B9F2-0250D17F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68363"/>
            <a:ext cx="525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</a:rPr>
              <a:t>2.</a:t>
            </a:r>
            <a:r>
              <a:rPr kumimoji="0" lang="zh-CN" altLang="en-US" sz="3200">
                <a:solidFill>
                  <a:schemeClr val="accent2"/>
                </a:solidFill>
              </a:rPr>
              <a:t>单调有界准则</a:t>
            </a:r>
            <a:endParaRPr kumimoji="0" lang="zh-CN" altLang="en-US" sz="3200"/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DD87257C-EF93-484F-B317-20F04FEE5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76400"/>
          <a:ext cx="347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公式" r:id="rId3" imgW="3479760" imgH="469800" progId="Equation.3">
                  <p:embed/>
                </p:oleObj>
              </mc:Choice>
              <mc:Fallback>
                <p:oleObj name="公式" r:id="rId3" imgW="34797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347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2C784107-D271-4A3B-AF16-3EE97A8E7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362200"/>
          <a:ext cx="429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公式" r:id="rId5" imgW="4292280" imgH="457200" progId="Equation.3">
                  <p:embed/>
                </p:oleObj>
              </mc:Choice>
              <mc:Fallback>
                <p:oleObj name="公式" r:id="rId5" imgW="4292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429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>
            <a:extLst>
              <a:ext uri="{FF2B5EF4-FFF2-40B4-BE49-F238E27FC236}">
                <a16:creationId xmlns:a16="http://schemas.microsoft.com/office/drawing/2014/main" id="{227D9F32-88DB-4487-A409-9833B91AB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86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单调增加</a:t>
            </a:r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B4F41A5D-1A27-455D-A0D5-B5D745297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124200"/>
          <a:ext cx="429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公式" r:id="rId7" imgW="4292280" imgH="457200" progId="Equation.3">
                  <p:embed/>
                </p:oleObj>
              </mc:Choice>
              <mc:Fallback>
                <p:oleObj name="公式" r:id="rId7" imgW="42922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429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>
            <a:extLst>
              <a:ext uri="{FF2B5EF4-FFF2-40B4-BE49-F238E27FC236}">
                <a16:creationId xmlns:a16="http://schemas.microsoft.com/office/drawing/2014/main" id="{E2452991-BE5B-4AA7-B2BD-4053D2009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048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单调减少</a:t>
            </a:r>
          </a:p>
        </p:txBody>
      </p:sp>
      <p:sp>
        <p:nvSpPr>
          <p:cNvPr id="8200" name="AutoShape 8">
            <a:extLst>
              <a:ext uri="{FF2B5EF4-FFF2-40B4-BE49-F238E27FC236}">
                <a16:creationId xmlns:a16="http://schemas.microsoft.com/office/drawing/2014/main" id="{25341CED-EED7-4A8B-8883-47313D721004}"/>
              </a:ext>
            </a:extLst>
          </p:cNvPr>
          <p:cNvSpPr>
            <a:spLocks/>
          </p:cNvSpPr>
          <p:nvPr/>
        </p:nvSpPr>
        <p:spPr bwMode="auto">
          <a:xfrm>
            <a:off x="7010400" y="251460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3FAD4322-EEE0-4974-9880-BA0B3802A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67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</a:rPr>
              <a:t>单调数列</a:t>
            </a:r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AAB942ED-BE0F-4C00-93AB-94272490F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867150"/>
          <a:ext cx="701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Document" r:id="rId9" imgW="7017480" imgH="594360" progId="Word.Document.8">
                  <p:embed/>
                </p:oleObj>
              </mc:Choice>
              <mc:Fallback>
                <p:oleObj name="Document" r:id="rId9" imgW="7017480" imgH="59436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67150"/>
                        <a:ext cx="7010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>
            <a:extLst>
              <a:ext uri="{FF2B5EF4-FFF2-40B4-BE49-F238E27FC236}">
                <a16:creationId xmlns:a16="http://schemas.microsoft.com/office/drawing/2014/main" id="{4D15E428-B356-406A-88D3-9BA5E659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640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几何解释</a:t>
            </a:r>
            <a:r>
              <a:rPr kumimoji="0" lang="en-US" altLang="zh-CN"/>
              <a:t>:</a:t>
            </a:r>
            <a:endParaRPr kumimoji="0" lang="en-US" altLang="zh-CN" sz="2400" b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44D371A7-C463-4B88-B37C-30258E43F58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386388"/>
            <a:ext cx="5065713" cy="352425"/>
            <a:chOff x="1200" y="3393"/>
            <a:chExt cx="3191" cy="222"/>
          </a:xfrm>
        </p:grpSpPr>
        <p:sp>
          <p:nvSpPr>
            <p:cNvPr id="7208" name="Line 13">
              <a:extLst>
                <a:ext uri="{FF2B5EF4-FFF2-40B4-BE49-F238E27FC236}">
                  <a16:creationId xmlns:a16="http://schemas.microsoft.com/office/drawing/2014/main" id="{AD142FBA-773A-47CB-BEDE-D6CD13946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393"/>
              <a:ext cx="3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1" name="Object 14">
              <a:extLst>
                <a:ext uri="{FF2B5EF4-FFF2-40B4-BE49-F238E27FC236}">
                  <a16:creationId xmlns:a16="http://schemas.microsoft.com/office/drawing/2014/main" id="{7B35BB98-DDAE-4AAC-A28B-816610C9D3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34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公式" r:id="rId11" imgW="266400" imgH="253800" progId="Equation.3">
                    <p:embed/>
                  </p:oleObj>
                </mc:Choice>
                <mc:Fallback>
                  <p:oleObj name="公式" r:id="rId11" imgW="266400" imgH="253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4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FD5D1E52-1F70-4227-9102-0D1E9581400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348288"/>
            <a:ext cx="368300" cy="519112"/>
            <a:chOff x="2304" y="2937"/>
            <a:chExt cx="232" cy="327"/>
          </a:xfrm>
        </p:grpSpPr>
        <p:sp>
          <p:nvSpPr>
            <p:cNvPr id="7207" name="Oval 16">
              <a:extLst>
                <a:ext uri="{FF2B5EF4-FFF2-40B4-BE49-F238E27FC236}">
                  <a16:creationId xmlns:a16="http://schemas.microsoft.com/office/drawing/2014/main" id="{AF099509-9F92-4659-AB4A-6AF5403E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80" name="Object 17">
              <a:extLst>
                <a:ext uri="{FF2B5EF4-FFF2-40B4-BE49-F238E27FC236}">
                  <a16:creationId xmlns:a16="http://schemas.microsoft.com/office/drawing/2014/main" id="{98EE802F-DCEF-468B-940A-C9B1C4ABC1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976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name="公式" r:id="rId13" imgW="368280" imgH="457200" progId="Equation.3">
                    <p:embed/>
                  </p:oleObj>
                </mc:Choice>
                <mc:Fallback>
                  <p:oleObj name="公式" r:id="rId13" imgW="36828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76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9C801812-4123-4C85-9F5B-DC4F2B5F4A4E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5348288"/>
            <a:ext cx="392112" cy="495300"/>
            <a:chOff x="2873" y="2937"/>
            <a:chExt cx="247" cy="312"/>
          </a:xfrm>
        </p:grpSpPr>
        <p:sp>
          <p:nvSpPr>
            <p:cNvPr id="7206" name="Oval 19">
              <a:extLst>
                <a:ext uri="{FF2B5EF4-FFF2-40B4-BE49-F238E27FC236}">
                  <a16:creationId xmlns:a16="http://schemas.microsoft.com/office/drawing/2014/main" id="{61478B65-B41A-476A-8B87-F3D5FDE2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9" name="Object 20">
              <a:extLst>
                <a:ext uri="{FF2B5EF4-FFF2-40B4-BE49-F238E27FC236}">
                  <a16:creationId xmlns:a16="http://schemas.microsoft.com/office/drawing/2014/main" id="{7AC3E4B0-631A-4B76-86DD-9121B8F188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3" y="296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公式" r:id="rId15" imgW="393480" imgH="457200" progId="Equation.3">
                    <p:embed/>
                  </p:oleObj>
                </mc:Choice>
                <mc:Fallback>
                  <p:oleObj name="公式" r:id="rId15" imgW="393480" imgH="45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296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220E7560-C380-4E15-971A-94D4D3DF3B2C}"/>
              </a:ext>
            </a:extLst>
          </p:cNvPr>
          <p:cNvGrpSpPr>
            <a:grpSpLocks/>
          </p:cNvGrpSpPr>
          <p:nvPr/>
        </p:nvGrpSpPr>
        <p:grpSpPr bwMode="auto">
          <a:xfrm>
            <a:off x="3341688" y="5353050"/>
            <a:ext cx="392112" cy="519113"/>
            <a:chOff x="1824" y="2937"/>
            <a:chExt cx="247" cy="327"/>
          </a:xfrm>
        </p:grpSpPr>
        <p:sp>
          <p:nvSpPr>
            <p:cNvPr id="7205" name="Oval 22">
              <a:extLst>
                <a:ext uri="{FF2B5EF4-FFF2-40B4-BE49-F238E27FC236}">
                  <a16:creationId xmlns:a16="http://schemas.microsoft.com/office/drawing/2014/main" id="{9ED1B188-1B5C-4A54-A445-A9731BA93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8" name="Object 23">
              <a:extLst>
                <a:ext uri="{FF2B5EF4-FFF2-40B4-BE49-F238E27FC236}">
                  <a16:creationId xmlns:a16="http://schemas.microsoft.com/office/drawing/2014/main" id="{82757023-DF28-4CB4-BDF2-22F937435C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976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公式" r:id="rId17" imgW="393480" imgH="457200" progId="Equation.3">
                    <p:embed/>
                  </p:oleObj>
                </mc:Choice>
                <mc:Fallback>
                  <p:oleObj name="公式" r:id="rId17" imgW="393480" imgH="457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76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D49FC802-D407-465B-930E-F3CF21FE247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348288"/>
            <a:ext cx="404813" cy="519112"/>
            <a:chOff x="4641" y="2640"/>
            <a:chExt cx="255" cy="327"/>
          </a:xfrm>
        </p:grpSpPr>
        <p:sp>
          <p:nvSpPr>
            <p:cNvPr id="7204" name="Oval 25">
              <a:extLst>
                <a:ext uri="{FF2B5EF4-FFF2-40B4-BE49-F238E27FC236}">
                  <a16:creationId xmlns:a16="http://schemas.microsoft.com/office/drawing/2014/main" id="{0B396015-CBB4-482C-9152-983CDAE4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4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7" name="Object 26">
              <a:extLst>
                <a:ext uri="{FF2B5EF4-FFF2-40B4-BE49-F238E27FC236}">
                  <a16:creationId xmlns:a16="http://schemas.microsoft.com/office/drawing/2014/main" id="{13601838-5158-4198-860A-30683374FB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1" y="2679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公式" r:id="rId19" imgW="406080" imgH="457200" progId="Equation.3">
                    <p:embed/>
                  </p:oleObj>
                </mc:Choice>
                <mc:Fallback>
                  <p:oleObj name="公式" r:id="rId19" imgW="406080" imgH="457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1" y="2679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54C43A3E-E8E1-4B9A-BBB7-B5EA5B6EDC39}"/>
              </a:ext>
            </a:extLst>
          </p:cNvPr>
          <p:cNvGrpSpPr>
            <a:grpSpLocks/>
          </p:cNvGrpSpPr>
          <p:nvPr/>
        </p:nvGrpSpPr>
        <p:grpSpPr bwMode="auto">
          <a:xfrm>
            <a:off x="4083050" y="5353050"/>
            <a:ext cx="660400" cy="495300"/>
            <a:chOff x="3424" y="3576"/>
            <a:chExt cx="416" cy="312"/>
          </a:xfrm>
        </p:grpSpPr>
        <p:sp>
          <p:nvSpPr>
            <p:cNvPr id="7203" name="Oval 28">
              <a:extLst>
                <a:ext uri="{FF2B5EF4-FFF2-40B4-BE49-F238E27FC236}">
                  <a16:creationId xmlns:a16="http://schemas.microsoft.com/office/drawing/2014/main" id="{77B1F2DF-2CA3-4C72-9499-66F0F660F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357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6" name="Object 29">
              <a:extLst>
                <a:ext uri="{FF2B5EF4-FFF2-40B4-BE49-F238E27FC236}">
                  <a16:creationId xmlns:a16="http://schemas.microsoft.com/office/drawing/2014/main" id="{8C61161E-82C5-40EB-A68E-36C8DCEE39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3600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公式" r:id="rId21" imgW="660240" imgH="457200" progId="Equation.3">
                    <p:embed/>
                  </p:oleObj>
                </mc:Choice>
                <mc:Fallback>
                  <p:oleObj name="公式" r:id="rId21" imgW="660240" imgH="457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600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2" name="Oval 30">
            <a:extLst>
              <a:ext uri="{FF2B5EF4-FFF2-40B4-BE49-F238E27FC236}">
                <a16:creationId xmlns:a16="http://schemas.microsoft.com/office/drawing/2014/main" id="{99345AFF-A0FB-4DA8-9E72-6B70C4EA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482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3" name="Oval 31">
            <a:extLst>
              <a:ext uri="{FF2B5EF4-FFF2-40B4-BE49-F238E27FC236}">
                <a16:creationId xmlns:a16="http://schemas.microsoft.com/office/drawing/2014/main" id="{091A210C-D8A3-4EAE-AD72-CB1D75F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482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4" name="Oval 32">
            <a:extLst>
              <a:ext uri="{FF2B5EF4-FFF2-40B4-BE49-F238E27FC236}">
                <a16:creationId xmlns:a16="http://schemas.microsoft.com/office/drawing/2014/main" id="{FF4A2A40-C54D-4BC0-8005-092E6E4D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3482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5" name="Oval 33">
            <a:extLst>
              <a:ext uri="{FF2B5EF4-FFF2-40B4-BE49-F238E27FC236}">
                <a16:creationId xmlns:a16="http://schemas.microsoft.com/office/drawing/2014/main" id="{CE19B163-8C26-4F42-A8B9-A56701F7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5353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6" name="Oval 34">
            <a:extLst>
              <a:ext uri="{FF2B5EF4-FFF2-40B4-BE49-F238E27FC236}">
                <a16:creationId xmlns:a16="http://schemas.microsoft.com/office/drawing/2014/main" id="{F83886BB-0DA8-4B88-944F-7EFE6F0D3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5353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55097638-C00D-42E0-BA65-C3501D503794}"/>
              </a:ext>
            </a:extLst>
          </p:cNvPr>
          <p:cNvGrpSpPr>
            <a:grpSpLocks/>
          </p:cNvGrpSpPr>
          <p:nvPr/>
        </p:nvGrpSpPr>
        <p:grpSpPr bwMode="auto">
          <a:xfrm>
            <a:off x="5748338" y="5314950"/>
            <a:ext cx="327025" cy="392113"/>
            <a:chOff x="3621" y="3360"/>
            <a:chExt cx="206" cy="247"/>
          </a:xfrm>
        </p:grpSpPr>
        <p:graphicFrame>
          <p:nvGraphicFramePr>
            <p:cNvPr id="7175" name="Object 39">
              <a:extLst>
                <a:ext uri="{FF2B5EF4-FFF2-40B4-BE49-F238E27FC236}">
                  <a16:creationId xmlns:a16="http://schemas.microsoft.com/office/drawing/2014/main" id="{4F59C98C-4898-4D46-A387-DBBF5B78C3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1" y="3456"/>
            <a:ext cx="20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公式" r:id="rId23" imgW="431640" imgH="317160" progId="Equation.3">
                    <p:embed/>
                  </p:oleObj>
                </mc:Choice>
                <mc:Fallback>
                  <p:oleObj name="公式" r:id="rId23" imgW="431640" imgH="317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3456"/>
                          <a:ext cx="20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2" name="Line 40">
              <a:extLst>
                <a:ext uri="{FF2B5EF4-FFF2-40B4-BE49-F238E27FC236}">
                  <a16:creationId xmlns:a16="http://schemas.microsoft.com/office/drawing/2014/main" id="{64657370-DD66-4BF9-9194-57BE95796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60"/>
              <a:ext cx="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1">
            <a:extLst>
              <a:ext uri="{FF2B5EF4-FFF2-40B4-BE49-F238E27FC236}">
                <a16:creationId xmlns:a16="http://schemas.microsoft.com/office/drawing/2014/main" id="{B0F9C23E-3BE6-43B8-9D54-48E0B4C1EB16}"/>
              </a:ext>
            </a:extLst>
          </p:cNvPr>
          <p:cNvGrpSpPr>
            <a:grpSpLocks/>
          </p:cNvGrpSpPr>
          <p:nvPr/>
        </p:nvGrpSpPr>
        <p:grpSpPr bwMode="auto">
          <a:xfrm>
            <a:off x="4933950" y="5322888"/>
            <a:ext cx="239713" cy="392112"/>
            <a:chOff x="5232" y="2640"/>
            <a:chExt cx="151" cy="247"/>
          </a:xfrm>
        </p:grpSpPr>
        <p:graphicFrame>
          <p:nvGraphicFramePr>
            <p:cNvPr id="7174" name="Object 42">
              <a:extLst>
                <a:ext uri="{FF2B5EF4-FFF2-40B4-BE49-F238E27FC236}">
                  <a16:creationId xmlns:a16="http://schemas.microsoft.com/office/drawing/2014/main" id="{517F7D84-9B73-4E95-A193-C3232E5385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2736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公式" r:id="rId25" imgW="317160" imgH="317160" progId="Equation.3">
                    <p:embed/>
                  </p:oleObj>
                </mc:Choice>
                <mc:Fallback>
                  <p:oleObj name="公式" r:id="rId25" imgW="317160" imgH="3171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736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Line 43">
              <a:extLst>
                <a:ext uri="{FF2B5EF4-FFF2-40B4-BE49-F238E27FC236}">
                  <a16:creationId xmlns:a16="http://schemas.microsoft.com/office/drawing/2014/main" id="{4A498CA5-C81A-48FB-A8AB-48B804DEE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640"/>
              <a:ext cx="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199" grpId="0" autoUpdateAnimBg="0"/>
      <p:bldP spid="8200" grpId="0" animBg="1"/>
      <p:bldP spid="8201" grpId="0" autoUpdateAnimBg="0"/>
      <p:bldP spid="8203" grpId="0" autoUpdateAnimBg="0"/>
      <p:bldP spid="8222" grpId="0" animBg="1"/>
      <p:bldP spid="8223" grpId="0" animBg="1"/>
      <p:bldP spid="8224" grpId="0" animBg="1"/>
      <p:bldP spid="8225" grpId="0" animBg="1"/>
      <p:bldP spid="82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Text Box 21">
            <a:extLst>
              <a:ext uri="{FF2B5EF4-FFF2-40B4-BE49-F238E27FC236}">
                <a16:creationId xmlns:a16="http://schemas.microsoft.com/office/drawing/2014/main" id="{0F9FC11B-12D3-4182-9B65-20D75BF6D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7937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8194" name="Object 22">
            <a:extLst>
              <a:ext uri="{FF2B5EF4-FFF2-40B4-BE49-F238E27FC236}">
                <a16:creationId xmlns:a16="http://schemas.microsoft.com/office/drawing/2014/main" id="{22B71870-DA4F-4DF0-8F18-08AFFEC0A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769938"/>
          <a:ext cx="74406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3" imgW="7823160" imgH="1168200" progId="Equation.3">
                  <p:embed/>
                </p:oleObj>
              </mc:Choice>
              <mc:Fallback>
                <p:oleObj name="公式" r:id="rId3" imgW="7823160" imgH="1168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769938"/>
                        <a:ext cx="744061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Text Box 23">
            <a:extLst>
              <a:ext uri="{FF2B5EF4-FFF2-40B4-BE49-F238E27FC236}">
                <a16:creationId xmlns:a16="http://schemas.microsoft.com/office/drawing/2014/main" id="{77D43D43-4796-4AE2-A226-F1D9A6E5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669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9240" name="Object 24">
            <a:extLst>
              <a:ext uri="{FF2B5EF4-FFF2-40B4-BE49-F238E27FC236}">
                <a16:creationId xmlns:a16="http://schemas.microsoft.com/office/drawing/2014/main" id="{96908728-F30D-4382-ABBB-41854AC0B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2012950"/>
          <a:ext cx="20208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5" imgW="2438280" imgH="457200" progId="Equation.3">
                  <p:embed/>
                </p:oleObj>
              </mc:Choice>
              <mc:Fallback>
                <p:oleObj name="公式" r:id="rId5" imgW="243828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012950"/>
                        <a:ext cx="20208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>
            <a:extLst>
              <a:ext uri="{FF2B5EF4-FFF2-40B4-BE49-F238E27FC236}">
                <a16:creationId xmlns:a16="http://schemas.microsoft.com/office/drawing/2014/main" id="{F2C453CE-1A76-4AC9-B30E-2C4DED4D8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4963" y="2016125"/>
          <a:ext cx="29908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7" imgW="3606480" imgH="469800" progId="Equation.3">
                  <p:embed/>
                </p:oleObj>
              </mc:Choice>
              <mc:Fallback>
                <p:oleObj name="公式" r:id="rId7" imgW="360648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2016125"/>
                        <a:ext cx="29908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>
            <a:extLst>
              <a:ext uri="{FF2B5EF4-FFF2-40B4-BE49-F238E27FC236}">
                <a16:creationId xmlns:a16="http://schemas.microsoft.com/office/drawing/2014/main" id="{39EEA5B5-498B-433A-BA79-7CE17CF20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2619375"/>
          <a:ext cx="22637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9" imgW="2730240" imgH="482400" progId="Equation.3">
                  <p:embed/>
                </p:oleObj>
              </mc:Choice>
              <mc:Fallback>
                <p:oleObj name="公式" r:id="rId9" imgW="2730240" imgH="482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619375"/>
                        <a:ext cx="22637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>
            <a:extLst>
              <a:ext uri="{FF2B5EF4-FFF2-40B4-BE49-F238E27FC236}">
                <a16:creationId xmlns:a16="http://schemas.microsoft.com/office/drawing/2014/main" id="{CEFC5DA0-3C84-43DB-840B-8780935C9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9938" y="2659063"/>
          <a:ext cx="16430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11" imgW="1981080" imgH="469800" progId="Equation.3">
                  <p:embed/>
                </p:oleObj>
              </mc:Choice>
              <mc:Fallback>
                <p:oleObj name="公式" r:id="rId11" imgW="198108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2659063"/>
                        <a:ext cx="16430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>
            <a:extLst>
              <a:ext uri="{FF2B5EF4-FFF2-40B4-BE49-F238E27FC236}">
                <a16:creationId xmlns:a16="http://schemas.microsoft.com/office/drawing/2014/main" id="{212D285A-B11F-4D86-AAE4-8294DB42E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2667000"/>
          <a:ext cx="19589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13" imgW="2361960" imgH="495000" progId="Equation.3">
                  <p:embed/>
                </p:oleObj>
              </mc:Choice>
              <mc:Fallback>
                <p:oleObj name="公式" r:id="rId13" imgW="2361960" imgH="495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2667000"/>
                        <a:ext cx="19589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>
            <a:extLst>
              <a:ext uri="{FF2B5EF4-FFF2-40B4-BE49-F238E27FC236}">
                <a16:creationId xmlns:a16="http://schemas.microsoft.com/office/drawing/2014/main" id="{91904FF2-D607-4C3E-9085-36B1A89EB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0" y="2698750"/>
          <a:ext cx="11366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15" imgW="1371600" imgH="406080" progId="Equation.3">
                  <p:embed/>
                </p:oleObj>
              </mc:Choice>
              <mc:Fallback>
                <p:oleObj name="公式" r:id="rId15" imgW="137160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2698750"/>
                        <a:ext cx="113665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30">
            <a:extLst>
              <a:ext uri="{FF2B5EF4-FFF2-40B4-BE49-F238E27FC236}">
                <a16:creationId xmlns:a16="http://schemas.microsoft.com/office/drawing/2014/main" id="{C671DA3D-D21A-4DE3-97C8-131916496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2754313"/>
          <a:ext cx="5143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公式" r:id="rId17" imgW="622080" imgH="393480" progId="Equation.3">
                  <p:embed/>
                </p:oleObj>
              </mc:Choice>
              <mc:Fallback>
                <p:oleObj name="公式" r:id="rId17" imgW="62208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754313"/>
                        <a:ext cx="5143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>
            <a:extLst>
              <a:ext uri="{FF2B5EF4-FFF2-40B4-BE49-F238E27FC236}">
                <a16:creationId xmlns:a16="http://schemas.microsoft.com/office/drawing/2014/main" id="{0F459CC3-228D-4029-AADB-795548680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3321050"/>
          <a:ext cx="22844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19" imgW="2755800" imgH="469800" progId="Equation.3">
                  <p:embed/>
                </p:oleObj>
              </mc:Choice>
              <mc:Fallback>
                <p:oleObj name="公式" r:id="rId19" imgW="2755800" imgH="469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321050"/>
                        <a:ext cx="228441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>
            <a:extLst>
              <a:ext uri="{FF2B5EF4-FFF2-40B4-BE49-F238E27FC236}">
                <a16:creationId xmlns:a16="http://schemas.microsoft.com/office/drawing/2014/main" id="{66D5AA3D-0A4A-47A8-B9E6-2162D3EC7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276600"/>
          <a:ext cx="19065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公式" r:id="rId21" imgW="2298600" imgH="596880" progId="Equation.3">
                  <p:embed/>
                </p:oleObj>
              </mc:Choice>
              <mc:Fallback>
                <p:oleObj name="公式" r:id="rId21" imgW="2298600" imgH="5968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19065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>
            <a:extLst>
              <a:ext uri="{FF2B5EF4-FFF2-40B4-BE49-F238E27FC236}">
                <a16:creationId xmlns:a16="http://schemas.microsoft.com/office/drawing/2014/main" id="{90500BC9-EE2F-41E4-B307-0E75FE9CD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4010025"/>
          <a:ext cx="22844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公式" r:id="rId23" imgW="2755800" imgH="495000" progId="Equation.3">
                  <p:embed/>
                </p:oleObj>
              </mc:Choice>
              <mc:Fallback>
                <p:oleObj name="公式" r:id="rId23" imgW="2755800" imgH="495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010025"/>
                        <a:ext cx="22844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>
            <a:extLst>
              <a:ext uri="{FF2B5EF4-FFF2-40B4-BE49-F238E27FC236}">
                <a16:creationId xmlns:a16="http://schemas.microsoft.com/office/drawing/2014/main" id="{30C0CD4E-D5B9-4083-8048-572EFBCDF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1850" y="3962400"/>
          <a:ext cx="1895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公式" r:id="rId25" imgW="2286000" imgH="507960" progId="Equation.3">
                  <p:embed/>
                </p:oleObj>
              </mc:Choice>
              <mc:Fallback>
                <p:oleObj name="公式" r:id="rId25" imgW="2286000" imgH="5079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962400"/>
                        <a:ext cx="18954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5">
            <a:extLst>
              <a:ext uri="{FF2B5EF4-FFF2-40B4-BE49-F238E27FC236}">
                <a16:creationId xmlns:a16="http://schemas.microsoft.com/office/drawing/2014/main" id="{D9FC3BEA-4B49-45A1-8E5C-ABD8E26F5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525" y="3962400"/>
          <a:ext cx="30638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公式" r:id="rId27" imgW="3695400" imgH="634680" progId="Equation.3">
                  <p:embed/>
                </p:oleObj>
              </mc:Choice>
              <mc:Fallback>
                <p:oleObj name="公式" r:id="rId27" imgW="3695400" imgH="6346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3962400"/>
                        <a:ext cx="30638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>
            <a:extLst>
              <a:ext uri="{FF2B5EF4-FFF2-40B4-BE49-F238E27FC236}">
                <a16:creationId xmlns:a16="http://schemas.microsoft.com/office/drawing/2014/main" id="{6CF56976-4730-47E2-B8FF-34A5C7AEA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7425" y="4859338"/>
          <a:ext cx="15271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公式" r:id="rId29" imgW="1841400" imgH="482400" progId="Equation.3">
                  <p:embed/>
                </p:oleObj>
              </mc:Choice>
              <mc:Fallback>
                <p:oleObj name="公式" r:id="rId29" imgW="1841400" imgH="482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859338"/>
                        <a:ext cx="15271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>
            <a:extLst>
              <a:ext uri="{FF2B5EF4-FFF2-40B4-BE49-F238E27FC236}">
                <a16:creationId xmlns:a16="http://schemas.microsoft.com/office/drawing/2014/main" id="{120F5A1E-A111-481D-8073-4446D98A2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75" y="4729163"/>
          <a:ext cx="40227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31" imgW="4851360" imgH="914400" progId="Equation.3">
                  <p:embed/>
                </p:oleObj>
              </mc:Choice>
              <mc:Fallback>
                <p:oleObj name="公式" r:id="rId31" imgW="4851360" imgH="914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729163"/>
                        <a:ext cx="40227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4" name="Text Box 38">
            <a:extLst>
              <a:ext uri="{FF2B5EF4-FFF2-40B4-BE49-F238E27FC236}">
                <a16:creationId xmlns:a16="http://schemas.microsoft.com/office/drawing/2014/main" id="{F9F9E4E2-7137-40E0-8DEC-B1544D21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876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400"/>
              <a:t>(</a:t>
            </a:r>
            <a:r>
              <a:rPr kumimoji="0" lang="zh-CN" altLang="en-US" sz="2400"/>
              <a:t>舍去</a:t>
            </a:r>
            <a:r>
              <a:rPr kumimoji="0" lang="en-US" altLang="zh-CN" sz="2400"/>
              <a:t>)</a:t>
            </a:r>
          </a:p>
        </p:txBody>
      </p:sp>
      <p:graphicFrame>
        <p:nvGraphicFramePr>
          <p:cNvPr id="9255" name="Object 39">
            <a:extLst>
              <a:ext uri="{FF2B5EF4-FFF2-40B4-BE49-F238E27FC236}">
                <a16:creationId xmlns:a16="http://schemas.microsoft.com/office/drawing/2014/main" id="{9D8E3086-5F18-45D6-B257-037700598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89575"/>
          <a:ext cx="25479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33" imgW="3073320" imgH="914400" progId="Equation.3">
                  <p:embed/>
                </p:oleObj>
              </mc:Choice>
              <mc:Fallback>
                <p:oleObj name="公式" r:id="rId33" imgW="3073320" imgH="914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9575"/>
                        <a:ext cx="25479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utoUpdateAnimBg="0"/>
      <p:bldP spid="925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E757331-9857-4B13-94C4-8DD63F285D8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388" y="260350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rgbClr val="FF0000"/>
                </a:solidFill>
                <a:ea typeface="黑体" panose="02010609060101010101" pitchFamily="49" charset="-122"/>
              </a:rPr>
              <a:t>二、两个重要极限</a:t>
            </a:r>
            <a:endParaRPr kumimoji="0" lang="zh-CN" altLang="en-US" sz="4000" b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06740C0-551E-47BB-9CF2-68B4A797AC6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484313"/>
            <a:ext cx="3556000" cy="901700"/>
            <a:chOff x="624" y="1152"/>
            <a:chExt cx="2240" cy="568"/>
          </a:xfrm>
        </p:grpSpPr>
        <p:sp>
          <p:nvSpPr>
            <p:cNvPr id="9226" name="Text Box 4">
              <a:extLst>
                <a:ext uri="{FF2B5EF4-FFF2-40B4-BE49-F238E27FC236}">
                  <a16:creationId xmlns:a16="http://schemas.microsoft.com/office/drawing/2014/main" id="{97F3BDEC-A4AB-41E7-92C5-5C506B536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2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/>
                <a:t>(1)</a:t>
              </a:r>
            </a:p>
          </p:txBody>
        </p:sp>
        <p:graphicFrame>
          <p:nvGraphicFramePr>
            <p:cNvPr id="9220" name="Object 5">
              <a:extLst>
                <a:ext uri="{FF2B5EF4-FFF2-40B4-BE49-F238E27FC236}">
                  <a16:creationId xmlns:a16="http://schemas.microsoft.com/office/drawing/2014/main" id="{69F097BC-0707-4979-86BA-929AB0792A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152"/>
            <a:ext cx="171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公式" r:id="rId3" imgW="2717640" imgH="901440" progId="Equation.3">
                    <p:embed/>
                  </p:oleObj>
                </mc:Choice>
                <mc:Fallback>
                  <p:oleObj name="公式" r:id="rId3" imgW="2717640" imgH="9014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152"/>
                          <a:ext cx="1712" cy="568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9" name="Text Box 39">
            <a:extLst>
              <a:ext uri="{FF2B5EF4-FFF2-40B4-BE49-F238E27FC236}">
                <a16:creationId xmlns:a16="http://schemas.microsoft.com/office/drawing/2014/main" id="{BCBC1466-F864-4B7D-BF3C-4820D6351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36838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首先注意到</a:t>
            </a:r>
          </a:p>
        </p:txBody>
      </p:sp>
      <p:graphicFrame>
        <p:nvGraphicFramePr>
          <p:cNvPr id="10280" name="Object 40">
            <a:extLst>
              <a:ext uri="{FF2B5EF4-FFF2-40B4-BE49-F238E27FC236}">
                <a16:creationId xmlns:a16="http://schemas.microsoft.com/office/drawing/2014/main" id="{8EE2C1B5-4958-45C0-9F99-83ADB1306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565400"/>
          <a:ext cx="476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5" imgW="4762440" imgH="838080" progId="Equation.3">
                  <p:embed/>
                </p:oleObj>
              </mc:Choice>
              <mc:Fallback>
                <p:oleObj name="公式" r:id="rId5" imgW="4762440" imgH="838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565400"/>
                        <a:ext cx="476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" name="Text Box 41">
            <a:extLst>
              <a:ext uri="{FF2B5EF4-FFF2-40B4-BE49-F238E27FC236}">
                <a16:creationId xmlns:a16="http://schemas.microsoft.com/office/drawing/2014/main" id="{79E3486E-37C0-482F-B448-375B8B78A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4900"/>
            <a:ext cx="631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设法构造一个“夹逼不等式”，使函数</a:t>
            </a:r>
          </a:p>
        </p:txBody>
      </p:sp>
      <p:graphicFrame>
        <p:nvGraphicFramePr>
          <p:cNvPr id="10282" name="Object 42">
            <a:extLst>
              <a:ext uri="{FF2B5EF4-FFF2-40B4-BE49-F238E27FC236}">
                <a16:creationId xmlns:a16="http://schemas.microsoft.com/office/drawing/2014/main" id="{85C9E7F7-6260-49D1-8BE0-938D30802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3429000"/>
          <a:ext cx="74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7" imgW="749160" imgH="838080" progId="Equation.3">
                  <p:embed/>
                </p:oleObj>
              </mc:Choice>
              <mc:Fallback>
                <p:oleObj name="公式" r:id="rId7" imgW="749160" imgH="838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429000"/>
                        <a:ext cx="74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3" name="Text Box 43">
            <a:extLst>
              <a:ext uri="{FF2B5EF4-FFF2-40B4-BE49-F238E27FC236}">
                <a16:creationId xmlns:a16="http://schemas.microsoft.com/office/drawing/2014/main" id="{E1E36B2A-790D-462E-A37F-407D7B7B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37063"/>
            <a:ext cx="79867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在</a:t>
            </a:r>
            <a:r>
              <a:rPr lang="en-US" altLang="zh-CN" sz="3200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=0</a:t>
            </a:r>
            <a:r>
              <a:rPr lang="zh-CN" altLang="en-US">
                <a:solidFill>
                  <a:srgbClr val="0000FF"/>
                </a:solidFill>
              </a:rPr>
              <a:t>的某去心邻域内置于具有同一极限值的两个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函数 </a:t>
            </a:r>
            <a:r>
              <a:rPr lang="en-US" altLang="zh-CN" sz="3200" i="1">
                <a:solidFill>
                  <a:srgbClr val="0000FF"/>
                </a:solidFill>
              </a:rPr>
              <a:t>g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3200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), </a:t>
            </a:r>
            <a:r>
              <a:rPr lang="en-US" altLang="zh-CN" sz="3200" i="1">
                <a:solidFill>
                  <a:srgbClr val="0000FF"/>
                </a:solidFill>
              </a:rPr>
              <a:t>h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3200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之间，以便应用准则</a:t>
            </a:r>
            <a:r>
              <a:rPr lang="en-US" altLang="zh-CN">
                <a:solidFill>
                  <a:srgbClr val="0000FF"/>
                </a:solidFill>
              </a:rPr>
              <a:t>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79" grpId="0" autoUpdateAnimBg="0"/>
      <p:bldP spid="10281" grpId="0" autoUpdateAnimBg="0"/>
      <p:bldP spid="1028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CCE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4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CCEC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E2F4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21TGp_bizmedical_light">
  <a:themeElements>
    <a:clrScheme name="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9999FF"/>
      </a:accent1>
      <a:accent2>
        <a:srgbClr val="2C95A0"/>
      </a:accent2>
      <a:accent3>
        <a:srgbClr val="FFFFFF"/>
      </a:accent3>
      <a:accent4>
        <a:srgbClr val="000057"/>
      </a:accent4>
      <a:accent5>
        <a:srgbClr val="CACAFF"/>
      </a:accent5>
      <a:accent6>
        <a:srgbClr val="27858F"/>
      </a:accent6>
      <a:hlink>
        <a:srgbClr val="5A7CC0"/>
      </a:hlink>
      <a:folHlink>
        <a:srgbClr val="872ECA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1TGp_bizmedical_light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9999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278791"/>
        </a:accent6>
        <a:hlink>
          <a:srgbClr val="5A7CC0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242</Words>
  <Application>Microsoft Office PowerPoint</Application>
  <PresentationFormat>全屏显示(4:3)</PresentationFormat>
  <Paragraphs>58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Times New Roman</vt:lpstr>
      <vt:lpstr>宋体</vt:lpstr>
      <vt:lpstr>Arial</vt:lpstr>
      <vt:lpstr>Calibri</vt:lpstr>
      <vt:lpstr>Verdana</vt:lpstr>
      <vt:lpstr>Wingdings</vt:lpstr>
      <vt:lpstr>Gulim</vt:lpstr>
      <vt:lpstr>隶书</vt:lpstr>
      <vt:lpstr>黑体</vt:lpstr>
      <vt:lpstr>默认设计模板</vt:lpstr>
      <vt:lpstr>021TGp_bizmedical_light</vt:lpstr>
      <vt:lpstr>Microsoft 公式 3.0</vt:lpstr>
      <vt:lpstr>Microsoft Word 97 - 2003 文档</vt:lpstr>
      <vt:lpstr>画笔图片</vt:lpstr>
      <vt:lpstr>极限存在准则   两个重要极限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谢金宏</cp:lastModifiedBy>
  <cp:revision>22</cp:revision>
  <dcterms:created xsi:type="dcterms:W3CDTF">2001-08-08T09:57:45Z</dcterms:created>
  <dcterms:modified xsi:type="dcterms:W3CDTF">2017-10-11T07:02:15Z</dcterms:modified>
</cp:coreProperties>
</file>