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sldIdLst>
    <p:sldId id="256" r:id="rId3"/>
    <p:sldId id="270" r:id="rId4"/>
    <p:sldId id="257" r:id="rId5"/>
    <p:sldId id="258" r:id="rId6"/>
    <p:sldId id="259" r:id="rId7"/>
    <p:sldId id="260" r:id="rId8"/>
    <p:sldId id="261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6" autoAdjust="0"/>
    <p:restoredTop sz="90929"/>
  </p:normalViewPr>
  <p:slideViewPr>
    <p:cSldViewPr>
      <p:cViewPr varScale="1">
        <p:scale>
          <a:sx n="73" d="100"/>
          <a:sy n="73" d="100"/>
        </p:scale>
        <p:origin x="7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1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emf"/><Relationship Id="rId4" Type="http://schemas.openxmlformats.org/officeDocument/2006/relationships/image" Target="../media/image15.wmf"/><Relationship Id="rId9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3" Type="http://schemas.openxmlformats.org/officeDocument/2006/relationships/image" Target="../media/image15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23.emf"/><Relationship Id="rId11" Type="http://schemas.openxmlformats.org/officeDocument/2006/relationships/image" Target="../media/image28.wmf"/><Relationship Id="rId5" Type="http://schemas.openxmlformats.org/officeDocument/2006/relationships/image" Target="../media/image22.e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Relationship Id="rId14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e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14.wmf"/><Relationship Id="rId7" Type="http://schemas.openxmlformats.org/officeDocument/2006/relationships/image" Target="../media/image37.wmf"/><Relationship Id="rId2" Type="http://schemas.openxmlformats.org/officeDocument/2006/relationships/image" Target="../media/image13.wmf"/><Relationship Id="rId1" Type="http://schemas.openxmlformats.org/officeDocument/2006/relationships/image" Target="../media/image35.wmf"/><Relationship Id="rId6" Type="http://schemas.openxmlformats.org/officeDocument/2006/relationships/image" Target="../media/image17.wmf"/><Relationship Id="rId11" Type="http://schemas.openxmlformats.org/officeDocument/2006/relationships/image" Target="../media/image41.emf"/><Relationship Id="rId5" Type="http://schemas.openxmlformats.org/officeDocument/2006/relationships/image" Target="../media/image36.emf"/><Relationship Id="rId10" Type="http://schemas.openxmlformats.org/officeDocument/2006/relationships/image" Target="../media/image40.emf"/><Relationship Id="rId4" Type="http://schemas.openxmlformats.org/officeDocument/2006/relationships/image" Target="../media/image15.wmf"/><Relationship Id="rId9" Type="http://schemas.openxmlformats.org/officeDocument/2006/relationships/image" Target="../media/image3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14.wmf"/><Relationship Id="rId18" Type="http://schemas.openxmlformats.org/officeDocument/2006/relationships/image" Target="../media/image56.emf"/><Relationship Id="rId3" Type="http://schemas.openxmlformats.org/officeDocument/2006/relationships/image" Target="../media/image44.wmf"/><Relationship Id="rId21" Type="http://schemas.openxmlformats.org/officeDocument/2006/relationships/image" Target="../media/image59.wmf"/><Relationship Id="rId7" Type="http://schemas.openxmlformats.org/officeDocument/2006/relationships/image" Target="../media/image48.wmf"/><Relationship Id="rId12" Type="http://schemas.openxmlformats.org/officeDocument/2006/relationships/image" Target="../media/image13.wmf"/><Relationship Id="rId17" Type="http://schemas.openxmlformats.org/officeDocument/2006/relationships/image" Target="../media/image55.emf"/><Relationship Id="rId2" Type="http://schemas.openxmlformats.org/officeDocument/2006/relationships/image" Target="../media/image43.wmf"/><Relationship Id="rId16" Type="http://schemas.openxmlformats.org/officeDocument/2006/relationships/image" Target="../media/image54.emf"/><Relationship Id="rId20" Type="http://schemas.openxmlformats.org/officeDocument/2006/relationships/image" Target="../media/image58.e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5" Type="http://schemas.openxmlformats.org/officeDocument/2006/relationships/image" Target="../media/image53.emf"/><Relationship Id="rId10" Type="http://schemas.openxmlformats.org/officeDocument/2006/relationships/image" Target="../media/image51.wmf"/><Relationship Id="rId19" Type="http://schemas.openxmlformats.org/officeDocument/2006/relationships/image" Target="../media/image57.emf"/><Relationship Id="rId4" Type="http://schemas.openxmlformats.org/officeDocument/2006/relationships/image" Target="../media/image45.wmf"/><Relationship Id="rId9" Type="http://schemas.openxmlformats.org/officeDocument/2006/relationships/image" Target="../media/image50.wmf"/><Relationship Id="rId1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image" Target="../media/image72.emf"/><Relationship Id="rId18" Type="http://schemas.openxmlformats.org/officeDocument/2006/relationships/image" Target="../media/image77.emf"/><Relationship Id="rId26" Type="http://schemas.openxmlformats.org/officeDocument/2006/relationships/image" Target="../media/image85.emf"/><Relationship Id="rId3" Type="http://schemas.openxmlformats.org/officeDocument/2006/relationships/image" Target="../media/image62.emf"/><Relationship Id="rId21" Type="http://schemas.openxmlformats.org/officeDocument/2006/relationships/image" Target="../media/image80.emf"/><Relationship Id="rId7" Type="http://schemas.openxmlformats.org/officeDocument/2006/relationships/image" Target="../media/image66.emf"/><Relationship Id="rId12" Type="http://schemas.openxmlformats.org/officeDocument/2006/relationships/image" Target="../media/image71.emf"/><Relationship Id="rId17" Type="http://schemas.openxmlformats.org/officeDocument/2006/relationships/image" Target="../media/image76.emf"/><Relationship Id="rId25" Type="http://schemas.openxmlformats.org/officeDocument/2006/relationships/image" Target="../media/image84.emf"/><Relationship Id="rId2" Type="http://schemas.openxmlformats.org/officeDocument/2006/relationships/image" Target="../media/image61.emf"/><Relationship Id="rId16" Type="http://schemas.openxmlformats.org/officeDocument/2006/relationships/image" Target="../media/image75.emf"/><Relationship Id="rId20" Type="http://schemas.openxmlformats.org/officeDocument/2006/relationships/image" Target="../media/image79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11" Type="http://schemas.openxmlformats.org/officeDocument/2006/relationships/image" Target="../media/image70.emf"/><Relationship Id="rId24" Type="http://schemas.openxmlformats.org/officeDocument/2006/relationships/image" Target="../media/image83.emf"/><Relationship Id="rId5" Type="http://schemas.openxmlformats.org/officeDocument/2006/relationships/image" Target="../media/image64.emf"/><Relationship Id="rId15" Type="http://schemas.openxmlformats.org/officeDocument/2006/relationships/image" Target="../media/image74.emf"/><Relationship Id="rId23" Type="http://schemas.openxmlformats.org/officeDocument/2006/relationships/image" Target="../media/image82.emf"/><Relationship Id="rId10" Type="http://schemas.openxmlformats.org/officeDocument/2006/relationships/image" Target="../media/image69.emf"/><Relationship Id="rId19" Type="http://schemas.openxmlformats.org/officeDocument/2006/relationships/image" Target="../media/image78.emf"/><Relationship Id="rId4" Type="http://schemas.openxmlformats.org/officeDocument/2006/relationships/image" Target="../media/image63.emf"/><Relationship Id="rId9" Type="http://schemas.openxmlformats.org/officeDocument/2006/relationships/image" Target="../media/image68.emf"/><Relationship Id="rId14" Type="http://schemas.openxmlformats.org/officeDocument/2006/relationships/image" Target="../media/image73.emf"/><Relationship Id="rId22" Type="http://schemas.openxmlformats.org/officeDocument/2006/relationships/image" Target="../media/image8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e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12" Type="http://schemas.openxmlformats.org/officeDocument/2006/relationships/image" Target="../media/image107.wmf"/><Relationship Id="rId2" Type="http://schemas.openxmlformats.org/officeDocument/2006/relationships/image" Target="../media/image97.wmf"/><Relationship Id="rId1" Type="http://schemas.openxmlformats.org/officeDocument/2006/relationships/image" Target="../media/image96.emf"/><Relationship Id="rId6" Type="http://schemas.openxmlformats.org/officeDocument/2006/relationships/image" Target="../media/image101.wmf"/><Relationship Id="rId11" Type="http://schemas.openxmlformats.org/officeDocument/2006/relationships/image" Target="../media/image106.wmf"/><Relationship Id="rId5" Type="http://schemas.openxmlformats.org/officeDocument/2006/relationships/image" Target="../media/image10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6FEEE3-59B8-478B-88B8-203DD2892A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D0B0C7-43F5-4A8E-A455-B3995FAB1D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A70391-E443-4776-8DA8-2481102AEC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11D70-E7A4-4333-B210-8CEA8E9585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24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156A4B-7A55-412D-8400-B0057E871A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C6E952-3B21-4956-B156-06BFC26309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18B379-C0C9-4DFD-A437-87DDAA73F1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59D23B-4D09-4CB8-8B40-3C889C69CE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54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BE6713-431A-4486-B42E-E8A50C9E6F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E85E7F-6BBF-4550-A9AE-D1FF9A7452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7F22BF-B24B-4E38-8E28-6B96F68ED5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B5C65-0D12-4ACE-855D-269C38027F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271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33554704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9868002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94517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219082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9352616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1147525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9147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648491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24D3DE-7380-42C0-B2CD-5EB00875D3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D736F1-9332-4B00-BF0C-9180165477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48E071-BDFD-481D-A02D-99FC957C03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AB82BF-BA31-40F7-98EC-6A332233F1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060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381619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64259199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9660764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EB6D5C-5DE6-41D7-9C15-A9372C0F45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5FD3CC-1757-4739-A30D-049C356318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7D5329-AA23-4827-B670-EAC38CA486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669069-7467-4F01-9D9B-C0135808E6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98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6937B-EBF2-4479-A137-6D1F989727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9BBC7-17C9-46E1-A0F6-30DA07E283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155CD7-302F-4AC7-A213-E076B379AA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B4D18-0EC2-4AEB-BF66-BA5691001B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79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81327AB-79CB-48C7-94E5-BF89EDB95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392F45-F4B7-4A77-88F8-568A02EED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B93EEC-9B85-4461-81EF-4E5EC7D203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F8D9BD-8E02-422F-9AFC-37E38A6242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64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641899-2821-4391-8C0D-42C0D4B4F6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A0807B1-A549-440E-9A89-047D2757A5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871A0C-2DB6-4C98-9947-592127F340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5B7DE-DCEB-4F19-B1B1-2AC273DC0D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07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039490D-2B8E-408F-81F0-FC2DD904DA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9B41891-9579-4F0B-8359-2A3D846BB1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49BB3EC-4F44-4B57-A8B8-A120AFB3D0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450E3-0F29-4A37-82FA-A9443D1669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93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F60227-EC44-4201-BCFB-A7A1597EFA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1EE0A-D630-46CF-B3F7-9170F85521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05C7A-6030-4DC3-B4F2-C322DFBE88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A0DC8-4A31-4845-9C22-B841346A25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4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DDE685-7C4A-4A2D-B703-538C0812CC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6393CA-D9E4-40B0-A40C-666C138A7B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679D4-8878-4BC3-B3DF-6592CD3F40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2D67B8-74B4-4BF9-B093-E9D21E2027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51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5C2FF"/>
            </a:gs>
            <a:gs pos="39999">
              <a:srgbClr val="85C2FF"/>
            </a:gs>
            <a:gs pos="70000">
              <a:srgbClr val="C4D6EB"/>
            </a:gs>
            <a:gs pos="88000">
              <a:srgbClr val="85FFE0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DCFA845-9638-44D3-B6E3-01C30C6C6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B673793-09FF-4A3D-8C85-6E4F7013E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B74F43B-602E-4FF1-A5F9-E5D07A88A70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6D13937-03EC-4865-A2ED-568439CD4B1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8B0F82B-92E5-4C8C-8D2A-9432FB4A03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A8294021-28E3-4ECC-8A18-04930A2079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5C2FF"/>
            </a:gs>
            <a:gs pos="39999">
              <a:srgbClr val="85C2FF"/>
            </a:gs>
            <a:gs pos="70000">
              <a:srgbClr val="C4D6EB"/>
            </a:gs>
            <a:gs pos="88000">
              <a:srgbClr val="FFD699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4B55618-804A-4639-9069-3430AF0B7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3AB83BB-E61D-4B19-824B-985E887C9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03.wmf"/><Relationship Id="rId26" Type="http://schemas.openxmlformats.org/officeDocument/2006/relationships/image" Target="../media/image107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06.w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96.e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01.wmf"/><Relationship Id="rId22" Type="http://schemas.openxmlformats.org/officeDocument/2006/relationships/image" Target="../media/image10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9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20" Type="http://schemas.openxmlformats.org/officeDocument/2006/relationships/image" Target="../media/image20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6.bin"/><Relationship Id="rId18" Type="http://schemas.openxmlformats.org/officeDocument/2006/relationships/oleObject" Target="../embeddings/oleObject30.bin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21" Type="http://schemas.openxmlformats.org/officeDocument/2006/relationships/image" Target="../media/image25.wmf"/><Relationship Id="rId34" Type="http://schemas.openxmlformats.org/officeDocument/2006/relationships/image" Target="../media/image31.wmf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2.emf"/><Relationship Id="rId17" Type="http://schemas.openxmlformats.org/officeDocument/2006/relationships/image" Target="../media/image23.emf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26.wmf"/><Relationship Id="rId32" Type="http://schemas.openxmlformats.org/officeDocument/2006/relationships/image" Target="../media/image30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28.wmf"/><Relationship Id="rId10" Type="http://schemas.openxmlformats.org/officeDocument/2006/relationships/image" Target="../media/image21.wmf"/><Relationship Id="rId19" Type="http://schemas.openxmlformats.org/officeDocument/2006/relationships/image" Target="../media/image24.wmf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4.bin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2.bin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2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38.e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39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41.e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17.wmf"/><Relationship Id="rId22" Type="http://schemas.openxmlformats.org/officeDocument/2006/relationships/image" Target="../media/image4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49.wmf"/><Relationship Id="rId26" Type="http://schemas.openxmlformats.org/officeDocument/2006/relationships/image" Target="../media/image13.wmf"/><Relationship Id="rId39" Type="http://schemas.openxmlformats.org/officeDocument/2006/relationships/oleObject" Target="../embeddings/oleObject71.bin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34" Type="http://schemas.openxmlformats.org/officeDocument/2006/relationships/image" Target="../media/image54.emf"/><Relationship Id="rId42" Type="http://schemas.openxmlformats.org/officeDocument/2006/relationships/image" Target="../media/image58.emf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33" Type="http://schemas.openxmlformats.org/officeDocument/2006/relationships/oleObject" Target="../embeddings/oleObject68.bin"/><Relationship Id="rId38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29" Type="http://schemas.openxmlformats.org/officeDocument/2006/relationships/oleObject" Target="../embeddings/oleObject66.bin"/><Relationship Id="rId41" Type="http://schemas.openxmlformats.org/officeDocument/2006/relationships/oleObject" Target="../embeddings/oleObject7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52.wmf"/><Relationship Id="rId32" Type="http://schemas.openxmlformats.org/officeDocument/2006/relationships/image" Target="../media/image53.emf"/><Relationship Id="rId37" Type="http://schemas.openxmlformats.org/officeDocument/2006/relationships/oleObject" Target="../embeddings/oleObject70.bin"/><Relationship Id="rId40" Type="http://schemas.openxmlformats.org/officeDocument/2006/relationships/image" Target="../media/image57.emf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14.wmf"/><Relationship Id="rId36" Type="http://schemas.openxmlformats.org/officeDocument/2006/relationships/image" Target="../media/image55.emf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61.bin"/><Relationship Id="rId31" Type="http://schemas.openxmlformats.org/officeDocument/2006/relationships/oleObject" Target="../embeddings/oleObject67.bin"/><Relationship Id="rId44" Type="http://schemas.openxmlformats.org/officeDocument/2006/relationships/image" Target="../media/image59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65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69.bin"/><Relationship Id="rId43" Type="http://schemas.openxmlformats.org/officeDocument/2006/relationships/oleObject" Target="../embeddings/oleObject73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9.bin"/><Relationship Id="rId18" Type="http://schemas.openxmlformats.org/officeDocument/2006/relationships/image" Target="../media/image67.emf"/><Relationship Id="rId26" Type="http://schemas.openxmlformats.org/officeDocument/2006/relationships/image" Target="../media/image71.emf"/><Relationship Id="rId39" Type="http://schemas.openxmlformats.org/officeDocument/2006/relationships/oleObject" Target="../embeddings/oleObject92.bin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34" Type="http://schemas.openxmlformats.org/officeDocument/2006/relationships/image" Target="../media/image75.emf"/><Relationship Id="rId42" Type="http://schemas.openxmlformats.org/officeDocument/2006/relationships/image" Target="../media/image79.emf"/><Relationship Id="rId47" Type="http://schemas.openxmlformats.org/officeDocument/2006/relationships/oleObject" Target="../embeddings/oleObject96.bin"/><Relationship Id="rId50" Type="http://schemas.openxmlformats.org/officeDocument/2006/relationships/image" Target="../media/image83.emf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64.e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33" Type="http://schemas.openxmlformats.org/officeDocument/2006/relationships/oleObject" Target="../embeddings/oleObject89.bin"/><Relationship Id="rId38" Type="http://schemas.openxmlformats.org/officeDocument/2006/relationships/image" Target="../media/image77.emf"/><Relationship Id="rId46" Type="http://schemas.openxmlformats.org/officeDocument/2006/relationships/image" Target="../media/image81.emf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29" Type="http://schemas.openxmlformats.org/officeDocument/2006/relationships/oleObject" Target="../embeddings/oleObject87.bin"/><Relationship Id="rId41" Type="http://schemas.openxmlformats.org/officeDocument/2006/relationships/oleObject" Target="../embeddings/oleObject93.bin"/><Relationship Id="rId54" Type="http://schemas.openxmlformats.org/officeDocument/2006/relationships/image" Target="../media/image85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70.emf"/><Relationship Id="rId32" Type="http://schemas.openxmlformats.org/officeDocument/2006/relationships/image" Target="../media/image74.emf"/><Relationship Id="rId37" Type="http://schemas.openxmlformats.org/officeDocument/2006/relationships/oleObject" Target="../embeddings/oleObject91.bin"/><Relationship Id="rId40" Type="http://schemas.openxmlformats.org/officeDocument/2006/relationships/image" Target="../media/image78.emf"/><Relationship Id="rId45" Type="http://schemas.openxmlformats.org/officeDocument/2006/relationships/oleObject" Target="../embeddings/oleObject95.bin"/><Relationship Id="rId53" Type="http://schemas.openxmlformats.org/officeDocument/2006/relationships/oleObject" Target="../embeddings/oleObject99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72.emf"/><Relationship Id="rId36" Type="http://schemas.openxmlformats.org/officeDocument/2006/relationships/image" Target="../media/image76.emf"/><Relationship Id="rId49" Type="http://schemas.openxmlformats.org/officeDocument/2006/relationships/oleObject" Target="../embeddings/oleObject97.bin"/><Relationship Id="rId10" Type="http://schemas.openxmlformats.org/officeDocument/2006/relationships/image" Target="../media/image63.emf"/><Relationship Id="rId19" Type="http://schemas.openxmlformats.org/officeDocument/2006/relationships/oleObject" Target="../embeddings/oleObject82.bin"/><Relationship Id="rId31" Type="http://schemas.openxmlformats.org/officeDocument/2006/relationships/oleObject" Target="../embeddings/oleObject88.bin"/><Relationship Id="rId44" Type="http://schemas.openxmlformats.org/officeDocument/2006/relationships/image" Target="../media/image80.emf"/><Relationship Id="rId52" Type="http://schemas.openxmlformats.org/officeDocument/2006/relationships/image" Target="../media/image84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65.emf"/><Relationship Id="rId22" Type="http://schemas.openxmlformats.org/officeDocument/2006/relationships/image" Target="../media/image69.emf"/><Relationship Id="rId27" Type="http://schemas.openxmlformats.org/officeDocument/2006/relationships/oleObject" Target="../embeddings/oleObject86.bin"/><Relationship Id="rId30" Type="http://schemas.openxmlformats.org/officeDocument/2006/relationships/image" Target="../media/image73.emf"/><Relationship Id="rId35" Type="http://schemas.openxmlformats.org/officeDocument/2006/relationships/oleObject" Target="../embeddings/oleObject90.bin"/><Relationship Id="rId43" Type="http://schemas.openxmlformats.org/officeDocument/2006/relationships/oleObject" Target="../embeddings/oleObject94.bin"/><Relationship Id="rId48" Type="http://schemas.openxmlformats.org/officeDocument/2006/relationships/image" Target="../media/image82.emf"/><Relationship Id="rId8" Type="http://schemas.openxmlformats.org/officeDocument/2006/relationships/image" Target="../media/image62.emf"/><Relationship Id="rId51" Type="http://schemas.openxmlformats.org/officeDocument/2006/relationships/oleObject" Target="../embeddings/oleObject9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86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1.wmf"/><Relationship Id="rId22" Type="http://schemas.openxmlformats.org/officeDocument/2006/relationships/image" Target="../media/image9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A97F9457-1F1E-4A74-80D1-96D468B16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14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>
                <a:solidFill>
                  <a:srgbClr val="CC3300"/>
                </a:solidFill>
                <a:ea typeface="隶书" panose="02010509060101010101" pitchFamily="49" charset="-122"/>
              </a:rPr>
              <a:t>闭区间上连续函数的性质</a:t>
            </a:r>
          </a:p>
        </p:txBody>
      </p:sp>
      <p:sp>
        <p:nvSpPr>
          <p:cNvPr id="14339" name="Text Box 17">
            <a:extLst>
              <a:ext uri="{FF2B5EF4-FFF2-40B4-BE49-F238E27FC236}">
                <a16:creationId xmlns:a16="http://schemas.microsoft.com/office/drawing/2014/main" id="{E1BE98FA-92DC-44DC-B997-C192F78F0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67000"/>
            <a:ext cx="7162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   </a:t>
            </a:r>
            <a:r>
              <a:rPr lang="zh-CN" altLang="en-US">
                <a:solidFill>
                  <a:srgbClr val="0000FF"/>
                </a:solidFill>
              </a:rPr>
              <a:t>闭区间上的连续函数有着十分优良的性质，这些性质在函数的理论分析、研究中有着重大的价值，起着十分重要的作用。下面我们就不加证明地给出这些结论，好在这些结论在几何意义是比较明显的。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F2625772-A305-4E0B-8AD3-D32510F99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71475"/>
            <a:ext cx="809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3 </a:t>
            </a: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EF3FC87A-7E3F-45ED-A01D-3C02301F52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81000"/>
          <a:ext cx="5930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公式" r:id="rId3" imgW="5930640" imgH="977760" progId="Equation.3">
                  <p:embed/>
                </p:oleObj>
              </mc:Choice>
              <mc:Fallback>
                <p:oleObj name="公式" r:id="rId3" imgW="5930640" imgH="977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"/>
                        <a:ext cx="5930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>
            <a:extLst>
              <a:ext uri="{FF2B5EF4-FFF2-40B4-BE49-F238E27FC236}">
                <a16:creationId xmlns:a16="http://schemas.microsoft.com/office/drawing/2014/main" id="{0ECB90CC-DE4D-4E7A-9706-3FED7795C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证</a:t>
            </a:r>
          </a:p>
        </p:txBody>
      </p:sp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965BBEE6-12DC-43E9-884F-A29F250CD9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524000"/>
          <a:ext cx="419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公式" r:id="rId5" imgW="4190760" imgH="431640" progId="Equation.3">
                  <p:embed/>
                </p:oleObj>
              </mc:Choice>
              <mc:Fallback>
                <p:oleObj name="公式" r:id="rId5" imgW="41907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24000"/>
                        <a:ext cx="419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8F9E262F-C810-496D-84A1-B8EBC347FF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057400"/>
          <a:ext cx="636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公式" r:id="rId7" imgW="6362640" imgH="431640" progId="Equation.3">
                  <p:embed/>
                </p:oleObj>
              </mc:Choice>
              <mc:Fallback>
                <p:oleObj name="公式" r:id="rId7" imgW="63626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6362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06E02A33-FEB4-41D4-8F17-C8480F7D44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590800"/>
          <a:ext cx="318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公式" r:id="rId9" imgW="3187440" imgH="419040" progId="Equation.3">
                  <p:embed/>
                </p:oleObj>
              </mc:Choice>
              <mc:Fallback>
                <p:oleObj name="公式" r:id="rId9" imgW="318744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90800"/>
                        <a:ext cx="3187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9C309FFA-72ED-486F-8C5A-37F3952E8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124200"/>
          <a:ext cx="516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公式" r:id="rId11" imgW="5168880" imgH="393480" progId="Equation.3">
                  <p:embed/>
                </p:oleObj>
              </mc:Choice>
              <mc:Fallback>
                <p:oleObj name="公式" r:id="rId11" imgW="516888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24200"/>
                        <a:ext cx="5168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51B8CABF-0863-47C3-979B-FDDF766CD7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657600"/>
          <a:ext cx="208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公式" r:id="rId13" imgW="2082600" imgH="431640" progId="Equation.3">
                  <p:embed/>
                </p:oleObj>
              </mc:Choice>
              <mc:Fallback>
                <p:oleObj name="公式" r:id="rId13" imgW="208260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57600"/>
                        <a:ext cx="208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>
            <a:extLst>
              <a:ext uri="{FF2B5EF4-FFF2-40B4-BE49-F238E27FC236}">
                <a16:creationId xmlns:a16="http://schemas.microsoft.com/office/drawing/2014/main" id="{05BBEA3A-46B6-4631-AA8D-5468A9698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657600"/>
          <a:ext cx="256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公式" r:id="rId15" imgW="2565360" imgH="431640" progId="Equation.3">
                  <p:embed/>
                </p:oleObj>
              </mc:Choice>
              <mc:Fallback>
                <p:oleObj name="公式" r:id="rId15" imgW="256536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657600"/>
                        <a:ext cx="256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id="{6F65B0FB-E9B2-48D4-8D8C-63F31D1CE6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191000"/>
          <a:ext cx="208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公式" r:id="rId17" imgW="2082600" imgH="431640" progId="Equation.3">
                  <p:embed/>
                </p:oleObj>
              </mc:Choice>
              <mc:Fallback>
                <p:oleObj name="公式" r:id="rId17" imgW="208260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91000"/>
                        <a:ext cx="208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>
            <a:extLst>
              <a:ext uri="{FF2B5EF4-FFF2-40B4-BE49-F238E27FC236}">
                <a16:creationId xmlns:a16="http://schemas.microsoft.com/office/drawing/2014/main" id="{A3B6C2AC-F1DF-4620-AB9F-BBA74B1BC3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0950" y="4191000"/>
          <a:ext cx="254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公式" r:id="rId19" imgW="2539800" imgH="431640" progId="Equation.3">
                  <p:embed/>
                </p:oleObj>
              </mc:Choice>
              <mc:Fallback>
                <p:oleObj name="公式" r:id="rId19" imgW="253980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4191000"/>
                        <a:ext cx="254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>
            <a:extLst>
              <a:ext uri="{FF2B5EF4-FFF2-40B4-BE49-F238E27FC236}">
                <a16:creationId xmlns:a16="http://schemas.microsoft.com/office/drawing/2014/main" id="{942C118E-8D74-4E72-B237-877AB715E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72440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由介值定理知</a:t>
            </a:r>
          </a:p>
        </p:txBody>
      </p:sp>
      <p:graphicFrame>
        <p:nvGraphicFramePr>
          <p:cNvPr id="10254" name="Object 14">
            <a:extLst>
              <a:ext uri="{FF2B5EF4-FFF2-40B4-BE49-F238E27FC236}">
                <a16:creationId xmlns:a16="http://schemas.microsoft.com/office/drawing/2014/main" id="{5C3B8412-2746-44DB-96B8-C6D02F6E84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800600"/>
          <a:ext cx="316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公式" r:id="rId21" imgW="3162240" imgH="431640" progId="Equation.3">
                  <p:embed/>
                </p:oleObj>
              </mc:Choice>
              <mc:Fallback>
                <p:oleObj name="公式" r:id="rId21" imgW="316224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00600"/>
                        <a:ext cx="316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>
            <a:extLst>
              <a:ext uri="{FF2B5EF4-FFF2-40B4-BE49-F238E27FC236}">
                <a16:creationId xmlns:a16="http://schemas.microsoft.com/office/drawing/2014/main" id="{5E541920-EAB0-4231-9A43-40B8B44FF1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410200"/>
          <a:ext cx="262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公式" r:id="rId23" imgW="2628720" imgH="419040" progId="Equation.3">
                  <p:embed/>
                </p:oleObj>
              </mc:Choice>
              <mc:Fallback>
                <p:oleObj name="公式" r:id="rId23" imgW="262872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10200"/>
                        <a:ext cx="262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6">
            <a:extLst>
              <a:ext uri="{FF2B5EF4-FFF2-40B4-BE49-F238E27FC236}">
                <a16:creationId xmlns:a16="http://schemas.microsoft.com/office/drawing/2014/main" id="{C0EC7635-DB9D-44A5-9C16-B56E3CBD7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293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总之</a:t>
            </a:r>
          </a:p>
        </p:txBody>
      </p:sp>
      <p:graphicFrame>
        <p:nvGraphicFramePr>
          <p:cNvPr id="10257" name="Object 17">
            <a:extLst>
              <a:ext uri="{FF2B5EF4-FFF2-40B4-BE49-F238E27FC236}">
                <a16:creationId xmlns:a16="http://schemas.microsoft.com/office/drawing/2014/main" id="{860DD933-B111-4A7B-8DF0-508108CCE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943600"/>
          <a:ext cx="414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公式" r:id="rId25" imgW="4140000" imgH="431640" progId="Equation.3">
                  <p:embed/>
                </p:oleObj>
              </mc:Choice>
              <mc:Fallback>
                <p:oleObj name="公式" r:id="rId25" imgW="414000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943600"/>
                        <a:ext cx="414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4" grpId="0" autoUpdateAnimBg="0"/>
      <p:bldP spid="10253" grpId="0" autoUpdateAnimBg="0"/>
      <p:bldP spid="1025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DEBB129B-B1F4-40F0-89E3-5D4D331E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20675"/>
            <a:ext cx="644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C3300"/>
                </a:solidFill>
              </a:rPr>
              <a:t>注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1E4539E1-A8ED-4F78-AE1F-5E5AC6729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704850"/>
            <a:ext cx="2935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①</a:t>
            </a:r>
            <a:r>
              <a:rPr lang="zh-CN" altLang="en-US"/>
              <a:t>方程</a:t>
            </a:r>
            <a:r>
              <a:rPr lang="en-US" altLang="zh-CN" sz="3200" i="1"/>
              <a:t>f</a:t>
            </a:r>
            <a:r>
              <a:rPr lang="en-US" altLang="zh-CN"/>
              <a:t>(</a:t>
            </a:r>
            <a:r>
              <a:rPr lang="en-US" altLang="zh-CN" sz="3200" i="1"/>
              <a:t>x</a:t>
            </a:r>
            <a:r>
              <a:rPr lang="en-US" altLang="zh-CN"/>
              <a:t>)=0</a:t>
            </a:r>
            <a:r>
              <a:rPr lang="zh-CN" altLang="en-US"/>
              <a:t>的根</a:t>
            </a:r>
          </a:p>
        </p:txBody>
      </p:sp>
      <p:sp>
        <p:nvSpPr>
          <p:cNvPr id="11268" name="AutoShape 4">
            <a:extLst>
              <a:ext uri="{FF2B5EF4-FFF2-40B4-BE49-F238E27FC236}">
                <a16:creationId xmlns:a16="http://schemas.microsoft.com/office/drawing/2014/main" id="{C0D54EF0-A648-445F-9A2E-F0D5DF6B1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914400"/>
            <a:ext cx="838200" cy="257175"/>
          </a:xfrm>
          <a:prstGeom prst="leftRightArrow">
            <a:avLst>
              <a:gd name="adj1" fmla="val 50000"/>
              <a:gd name="adj2" fmla="val 651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A8C15127-8458-449F-AC5E-44681676B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685800"/>
            <a:ext cx="2554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函数</a:t>
            </a:r>
            <a:r>
              <a:rPr lang="en-US" altLang="zh-CN" sz="3200" i="1"/>
              <a:t>f</a:t>
            </a:r>
            <a:r>
              <a:rPr lang="en-US" altLang="zh-CN"/>
              <a:t>(</a:t>
            </a:r>
            <a:r>
              <a:rPr lang="en-US" altLang="zh-CN" sz="3200" i="1"/>
              <a:t>x</a:t>
            </a:r>
            <a:r>
              <a:rPr lang="en-US" altLang="zh-CN"/>
              <a:t>)</a:t>
            </a:r>
            <a:r>
              <a:rPr lang="zh-CN" altLang="en-US"/>
              <a:t>的零点</a:t>
            </a: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C0B20CA7-2BD0-401A-9915-EF7658BC0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0" y="1416050"/>
            <a:ext cx="6642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②</a:t>
            </a:r>
            <a:r>
              <a:rPr lang="zh-CN" altLang="en-US"/>
              <a:t>有关闭区间上连续函数命题的证明方法</a:t>
            </a:r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0207486C-C63B-445F-BBA8-54134A69B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2057400"/>
            <a:ext cx="729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r>
              <a:rPr lang="en-US" altLang="zh-CN" baseline="30000"/>
              <a:t>0</a:t>
            </a:r>
            <a:r>
              <a:rPr lang="zh-CN" altLang="en-US"/>
              <a:t>直接法：先利用最值定理，再利用介值定理</a:t>
            </a:r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2A001C48-9FAB-4389-BE6F-E06D2BE3D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2886075"/>
            <a:ext cx="6940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r>
              <a:rPr lang="en-US" altLang="zh-CN" baseline="30000"/>
              <a:t>0</a:t>
            </a:r>
            <a:r>
              <a:rPr lang="zh-CN" altLang="en-US"/>
              <a:t>间接法（辅助函数法）：先作辅助函数，</a:t>
            </a:r>
          </a:p>
          <a:p>
            <a:pPr eaLnBrk="1" hangingPunct="1"/>
            <a:r>
              <a:rPr lang="zh-CN" altLang="en-US"/>
              <a:t>                    再利用零点定理</a:t>
            </a: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E8405E67-2424-4A92-BB75-856598D37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33813"/>
            <a:ext cx="3051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accent2"/>
                </a:solidFill>
                <a:ea typeface="黑体" panose="02010609060101010101" pitchFamily="49" charset="-122"/>
              </a:rPr>
              <a:t>辅助函数的作法</a:t>
            </a: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98BD45A0-9F58-4ABB-A88D-2CDFC27D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286250"/>
            <a:ext cx="6022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）将结论中的</a:t>
            </a:r>
            <a:r>
              <a:rPr lang="en-US" altLang="zh-CN" sz="3200"/>
              <a:t>ξ</a:t>
            </a:r>
            <a:r>
              <a:rPr lang="en-US" altLang="zh-CN"/>
              <a:t>(</a:t>
            </a:r>
            <a:r>
              <a:rPr lang="zh-CN" altLang="en-US"/>
              <a:t>或</a:t>
            </a:r>
            <a:r>
              <a:rPr lang="en-US" altLang="zh-CN" sz="3200" i="1"/>
              <a:t>x</a:t>
            </a:r>
            <a:r>
              <a:rPr lang="en-US" altLang="zh-CN" baseline="-25000"/>
              <a:t>0</a:t>
            </a:r>
            <a:r>
              <a:rPr lang="zh-CN" altLang="en-US"/>
              <a:t>或</a:t>
            </a:r>
            <a:r>
              <a:rPr lang="en-US" altLang="zh-CN" sz="3200" i="1"/>
              <a:t>c</a:t>
            </a:r>
            <a:r>
              <a:rPr lang="en-US" altLang="zh-CN"/>
              <a:t>)</a:t>
            </a:r>
            <a:r>
              <a:rPr lang="zh-CN" altLang="en-US"/>
              <a:t>改写成</a:t>
            </a:r>
            <a:r>
              <a:rPr lang="en-US" altLang="zh-CN" sz="3200" i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276" name="Text Box 12">
            <a:extLst>
              <a:ext uri="{FF2B5EF4-FFF2-40B4-BE49-F238E27FC236}">
                <a16:creationId xmlns:a16="http://schemas.microsoft.com/office/drawing/2014/main" id="{3172A9E7-8CD1-4BAE-AD62-86107BC9C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048250"/>
            <a:ext cx="69929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）移项使右边为</a:t>
            </a:r>
            <a:r>
              <a:rPr lang="en-US" altLang="zh-CN"/>
              <a:t>0</a:t>
            </a:r>
            <a:r>
              <a:rPr lang="zh-CN" altLang="en-US"/>
              <a:t>，令左边的式子为</a:t>
            </a:r>
            <a:r>
              <a:rPr lang="en-US" altLang="zh-CN" sz="3200" i="1">
                <a:solidFill>
                  <a:srgbClr val="FF0000"/>
                </a:solidFill>
              </a:rPr>
              <a:t>F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sz="3200" i="1">
                <a:solidFill>
                  <a:srgbClr val="FF0000"/>
                </a:solidFill>
              </a:rPr>
              <a:t>x</a:t>
            </a:r>
            <a:r>
              <a:rPr lang="en-US" altLang="zh-CN">
                <a:solidFill>
                  <a:srgbClr val="FF0000"/>
                </a:solidFill>
              </a:rPr>
              <a:t>)</a:t>
            </a:r>
          </a:p>
          <a:p>
            <a:pPr eaLnBrk="1" hangingPunct="1"/>
            <a:r>
              <a:rPr lang="zh-CN" altLang="en-US"/>
              <a:t>则</a:t>
            </a:r>
            <a:r>
              <a:rPr lang="en-US" altLang="zh-CN" sz="3200" i="1">
                <a:solidFill>
                  <a:srgbClr val="FF0000"/>
                </a:solidFill>
              </a:rPr>
              <a:t>F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sz="3200" i="1">
                <a:solidFill>
                  <a:srgbClr val="FF0000"/>
                </a:solidFill>
              </a:rPr>
              <a:t>x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/>
              <a:t>即为所求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/>
      <p:bldP spid="11268" grpId="0" animBg="1"/>
      <p:bldP spid="11269" grpId="0" autoUpdateAnimBg="0"/>
      <p:bldP spid="11271" grpId="0" autoUpdateAnimBg="0"/>
      <p:bldP spid="11272" grpId="0" autoUpdateAnimBg="0"/>
      <p:bldP spid="11273" grpId="0" autoUpdateAnimBg="0"/>
      <p:bldP spid="11274" grpId="0" autoUpdateAnimBg="0"/>
      <p:bldP spid="11275" grpId="0" autoUpdateAnimBg="0"/>
      <p:bldP spid="1127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8BDFCDAE-609F-4F43-9925-AE0DC21C2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06450"/>
            <a:ext cx="83058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     </a:t>
            </a:r>
            <a:r>
              <a:rPr lang="zh-CN" altLang="en-US"/>
              <a:t>区间一般在题设中或要证明的结论中已经给出，</a:t>
            </a:r>
          </a:p>
          <a:p>
            <a:pPr eaLnBrk="1" hangingPunct="1"/>
            <a:r>
              <a:rPr lang="zh-CN" altLang="en-US"/>
              <a:t>余下只须验证</a:t>
            </a:r>
            <a:r>
              <a:rPr lang="en-US" altLang="zh-CN" sz="3200" i="1">
                <a:solidFill>
                  <a:srgbClr val="FF0000"/>
                </a:solidFill>
              </a:rPr>
              <a:t>F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sz="3200" i="1">
                <a:solidFill>
                  <a:srgbClr val="FF0000"/>
                </a:solidFill>
              </a:rPr>
              <a:t>x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/>
              <a:t>在所讨论的区间上</a:t>
            </a:r>
            <a:r>
              <a:rPr lang="zh-CN" altLang="en-US">
                <a:solidFill>
                  <a:srgbClr val="0000FF"/>
                </a:solidFill>
              </a:rPr>
              <a:t>连续，</a:t>
            </a:r>
            <a:r>
              <a:rPr lang="zh-CN" altLang="en-US"/>
              <a:t>再比较一下两个端点处的函数值的符号，或指出要证的值介于</a:t>
            </a:r>
            <a:r>
              <a:rPr lang="en-US" altLang="zh-CN" sz="3200" i="1"/>
              <a:t>F</a:t>
            </a:r>
            <a:r>
              <a:rPr lang="en-US" altLang="zh-CN"/>
              <a:t>(</a:t>
            </a:r>
            <a:r>
              <a:rPr lang="en-US" altLang="zh-CN" sz="3200" i="1"/>
              <a:t>x</a:t>
            </a:r>
            <a:r>
              <a:rPr lang="en-US" altLang="zh-CN"/>
              <a:t>)</a:t>
            </a:r>
            <a:r>
              <a:rPr lang="zh-CN" altLang="en-US"/>
              <a:t>在所论闭区间上的最大值与最小值之间。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A96116E-D63B-45B4-8D87-7D1A7136AE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000">
                <a:solidFill>
                  <a:schemeClr val="tx2"/>
                </a:solidFill>
                <a:ea typeface="黑体" panose="02010609060101010101" pitchFamily="49" charset="-122"/>
              </a:rPr>
              <a:t>三、小结</a:t>
            </a:r>
            <a:endParaRPr kumimoji="0" lang="zh-CN" altLang="en-US" sz="4000" b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A2C7280B-FEE1-4192-AC84-1E07AB139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38288"/>
            <a:ext cx="373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200">
                <a:solidFill>
                  <a:schemeClr val="accent2"/>
                </a:solidFill>
              </a:rPr>
              <a:t>四个定理</a:t>
            </a:r>
            <a:endParaRPr kumimoji="0" lang="zh-CN" altLang="en-US" sz="2400" b="0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AD8597CC-AF47-4E38-ABF2-B27A19B26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147888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有界性定理</a:t>
            </a:r>
            <a:r>
              <a:rPr kumimoji="0" lang="en-US" altLang="zh-CN"/>
              <a:t>;</a:t>
            </a:r>
            <a:r>
              <a:rPr kumimoji="0" lang="zh-CN" altLang="en-US"/>
              <a:t>最值定理</a:t>
            </a:r>
            <a:r>
              <a:rPr kumimoji="0" lang="en-US" altLang="zh-CN"/>
              <a:t>;</a:t>
            </a:r>
            <a:r>
              <a:rPr kumimoji="0" lang="zh-CN" altLang="en-US"/>
              <a:t>介值定理</a:t>
            </a:r>
            <a:r>
              <a:rPr kumimoji="0" lang="en-US" altLang="zh-CN"/>
              <a:t>;</a:t>
            </a:r>
            <a:r>
              <a:rPr kumimoji="0" lang="zh-CN" altLang="en-US"/>
              <a:t>根的存在性定理</a:t>
            </a:r>
            <a:r>
              <a:rPr kumimoji="0" lang="en-US" altLang="zh-CN"/>
              <a:t>.</a:t>
            </a:r>
            <a:endParaRPr kumimoji="0" lang="en-US" altLang="zh-CN" sz="3200"/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6A73D774-5483-41A9-BC1E-4422A12AD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757488"/>
            <a:ext cx="78486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ea typeface="黑体" panose="02010609060101010101" pitchFamily="49" charset="-122"/>
              </a:rPr>
              <a:t>注意　</a:t>
            </a:r>
            <a:r>
              <a:rPr kumimoji="0" lang="en-US" altLang="zh-CN"/>
              <a:t>1</a:t>
            </a:r>
            <a:r>
              <a:rPr kumimoji="0" lang="zh-CN" altLang="en-US"/>
              <a:t>．闭区间； </a:t>
            </a:r>
            <a:r>
              <a:rPr kumimoji="0" lang="en-US" altLang="zh-CN"/>
              <a:t>2</a:t>
            </a:r>
            <a:r>
              <a:rPr kumimoji="0" lang="zh-CN" altLang="en-US"/>
              <a:t>．连续函数．</a:t>
            </a:r>
          </a:p>
          <a:p>
            <a:r>
              <a:rPr kumimoji="0" lang="zh-CN" altLang="en-US"/>
              <a:t>这两点不满足上述定理不一定成立．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A2C0F9CB-E77F-4D4F-BE92-06C0298B1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76688"/>
            <a:ext cx="2819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200">
                <a:solidFill>
                  <a:schemeClr val="accent2"/>
                </a:solidFill>
              </a:rPr>
              <a:t>解题思路</a:t>
            </a:r>
            <a:endParaRPr kumimoji="0" lang="zh-CN" altLang="en-US" sz="2400" b="0"/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F0928259-0688-4C5E-B893-D77D367B5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4662488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0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直接法</a:t>
            </a:r>
            <a:r>
              <a:rPr kumimoji="0" lang="en-US" altLang="zh-CN"/>
              <a:t>:</a:t>
            </a:r>
            <a:r>
              <a:rPr kumimoji="0" lang="zh-CN" altLang="en-US"/>
              <a:t>先利用最值定理</a:t>
            </a:r>
            <a:r>
              <a:rPr kumimoji="0" lang="en-US" altLang="zh-CN"/>
              <a:t>,</a:t>
            </a:r>
            <a:r>
              <a:rPr kumimoji="0" lang="zh-CN" altLang="en-US"/>
              <a:t>再利用介值定理</a:t>
            </a:r>
            <a:r>
              <a:rPr kumimoji="0" lang="en-US" altLang="zh-CN"/>
              <a:t>;</a:t>
            </a:r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486AA0EE-FD14-40B0-ACFE-66C1D18AD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272088"/>
            <a:ext cx="821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0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辅助函数法</a:t>
            </a:r>
            <a:r>
              <a:rPr kumimoji="0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0" lang="zh-CN" altLang="en-US"/>
              <a:t>先作辅助函数</a:t>
            </a:r>
            <a:r>
              <a:rPr kumimoji="0" lang="en-US" altLang="zh-CN" i="1"/>
              <a:t>F</a:t>
            </a:r>
            <a:r>
              <a:rPr kumimoji="0" lang="en-US" altLang="zh-CN"/>
              <a:t>(</a:t>
            </a:r>
            <a:r>
              <a:rPr kumimoji="0" lang="en-US" altLang="zh-CN" i="1"/>
              <a:t>x</a:t>
            </a:r>
            <a:r>
              <a:rPr kumimoji="0" lang="en-US" altLang="zh-CN"/>
              <a:t>)</a:t>
            </a:r>
            <a:r>
              <a:rPr kumimoji="0" lang="en-US" altLang="zh-CN" i="1"/>
              <a:t>,</a:t>
            </a:r>
            <a:r>
              <a:rPr kumimoji="0" lang="zh-CN" altLang="en-US"/>
              <a:t>再利用零点定理</a:t>
            </a:r>
            <a:r>
              <a:rPr kumimoji="0" lang="en-US" altLang="zh-CN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6" grpId="0" autoUpdateAnimBg="0"/>
      <p:bldP spid="13317" grpId="0" autoUpdateAnimBg="0"/>
      <p:bldP spid="13318" grpId="0" autoUpdateAnimBg="0"/>
      <p:bldP spid="13319" grpId="0" autoUpdateAnimBg="0"/>
      <p:bldP spid="1332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DC0A0B16-DC92-42E5-967F-F38E2DB31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430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600">
                <a:solidFill>
                  <a:schemeClr val="accent2"/>
                </a:solidFill>
                <a:ea typeface="黑体" panose="02010609060101010101" pitchFamily="49" charset="-122"/>
              </a:rPr>
              <a:t>思考题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A5748523-EFC0-4F8D-A71F-2DE3A6DB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574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下述命题是否正确？</a:t>
            </a:r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67F6E17A-B777-47DD-BC03-D69F9C3AC0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733675"/>
          <a:ext cx="636905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3" imgW="6133320" imgH="1783080" progId="Word.Document.8">
                  <p:embed/>
                </p:oleObj>
              </mc:Choice>
              <mc:Fallback>
                <p:oleObj name="Document" r:id="rId3" imgW="6133320" imgH="17830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33675"/>
                        <a:ext cx="6369050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1FCA27A0-506E-4034-AC78-C15431C6F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10668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200"/>
              <a:t>思考题解答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3E38F29B-2FC6-4150-B20F-0FBFBEA8F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18288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0000"/>
                </a:solidFill>
              </a:rPr>
              <a:t>不正确</a:t>
            </a:r>
            <a:r>
              <a:rPr kumimoji="0" lang="en-US" altLang="zh-CN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B9081F96-3500-4411-9409-68E1EC2B9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6670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例函数</a:t>
            </a:r>
          </a:p>
        </p:txBody>
      </p:sp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37A3B557-D5DB-4521-9D36-6DB84E76A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438400"/>
          <a:ext cx="3987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公式" r:id="rId3" imgW="3987720" imgH="1041120" progId="Equation.3">
                  <p:embed/>
                </p:oleObj>
              </mc:Choice>
              <mc:Fallback>
                <p:oleObj name="公式" r:id="rId3" imgW="3987720" imgH="1041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38400"/>
                        <a:ext cx="3987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0F071B6E-17B1-4844-87CE-997933FD18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810000"/>
          <a:ext cx="34353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Document" r:id="rId5" imgW="3254400" imgH="594360" progId="Word.Document.8">
                  <p:embed/>
                </p:oleObj>
              </mc:Choice>
              <mc:Fallback>
                <p:oleObj name="Document" r:id="rId5" imgW="3254400" imgH="59436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10000"/>
                        <a:ext cx="34353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id="{E5E9186E-A025-4535-BB98-8CD1EE2FBA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6950" y="3894138"/>
          <a:ext cx="3086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公式" r:id="rId7" imgW="3085920" imgH="406080" progId="Equation.3">
                  <p:embed/>
                </p:oleObj>
              </mc:Choice>
              <mc:Fallback>
                <p:oleObj name="公式" r:id="rId7" imgW="308592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3894138"/>
                        <a:ext cx="30861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>
            <a:extLst>
              <a:ext uri="{FF2B5EF4-FFF2-40B4-BE49-F238E27FC236}">
                <a16:creationId xmlns:a16="http://schemas.microsoft.com/office/drawing/2014/main" id="{718F9B0E-BBE2-40B2-9DAB-2ED092D4D4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8100" y="4660900"/>
          <a:ext cx="41021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Document" r:id="rId9" imgW="3846960" imgH="447480" progId="Word.Document.8">
                  <p:embed/>
                </p:oleObj>
              </mc:Choice>
              <mc:Fallback>
                <p:oleObj name="Document" r:id="rId9" imgW="3846960" imgH="44748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4660900"/>
                        <a:ext cx="41021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autoUpdateAnimBg="0"/>
      <p:bldP spid="1536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0" name="Rectangle 16">
            <a:extLst>
              <a:ext uri="{FF2B5EF4-FFF2-40B4-BE49-F238E27FC236}">
                <a16:creationId xmlns:a16="http://schemas.microsoft.com/office/drawing/2014/main" id="{49A35EB3-6B5A-41F7-B510-12B4B73453A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533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000">
                <a:solidFill>
                  <a:schemeClr val="tx2"/>
                </a:solidFill>
                <a:ea typeface="黑体" panose="02010609060101010101" pitchFamily="49" charset="-122"/>
              </a:rPr>
              <a:t>一、最大值和最小值定理</a:t>
            </a:r>
            <a:endParaRPr kumimoji="0" lang="zh-CN" altLang="en-US" sz="4000" b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sp>
        <p:nvSpPr>
          <p:cNvPr id="16401" name="Text Box 17">
            <a:extLst>
              <a:ext uri="{FF2B5EF4-FFF2-40B4-BE49-F238E27FC236}">
                <a16:creationId xmlns:a16="http://schemas.microsoft.com/office/drawing/2014/main" id="{374FAB35-FCFB-4753-8192-1141C4040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6144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kumimoji="0"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0" lang="en-US" altLang="zh-CN"/>
          </a:p>
        </p:txBody>
      </p:sp>
      <p:graphicFrame>
        <p:nvGraphicFramePr>
          <p:cNvPr id="16402" name="Object 18">
            <a:extLst>
              <a:ext uri="{FF2B5EF4-FFF2-40B4-BE49-F238E27FC236}">
                <a16:creationId xmlns:a16="http://schemas.microsoft.com/office/drawing/2014/main" id="{7799C05B-5EAF-40EF-8354-F08F98E005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1714500"/>
          <a:ext cx="75834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公式" r:id="rId3" imgW="7581600" imgH="2095200" progId="Equation.3">
                  <p:embed/>
                </p:oleObj>
              </mc:Choice>
              <mc:Fallback>
                <p:oleObj name="公式" r:id="rId3" imgW="7581600" imgH="2095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714500"/>
                        <a:ext cx="7583488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3" name="Text Box 19">
            <a:extLst>
              <a:ext uri="{FF2B5EF4-FFF2-40B4-BE49-F238E27FC236}">
                <a16:creationId xmlns:a16="http://schemas.microsoft.com/office/drawing/2014/main" id="{F266FDF4-F280-4509-9E2A-ECADAF4EF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242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例如</a:t>
            </a:r>
            <a:r>
              <a:rPr kumimoji="0" lang="en-US" altLang="zh-CN"/>
              <a:t>,</a:t>
            </a:r>
          </a:p>
        </p:txBody>
      </p:sp>
      <p:graphicFrame>
        <p:nvGraphicFramePr>
          <p:cNvPr id="16404" name="Object 20">
            <a:extLst>
              <a:ext uri="{FF2B5EF4-FFF2-40B4-BE49-F238E27FC236}">
                <a16:creationId xmlns:a16="http://schemas.microsoft.com/office/drawing/2014/main" id="{64431C9C-FCD4-4175-88FF-8D87828C3F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4025" y="3946525"/>
          <a:ext cx="20097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公式" r:id="rId5" imgW="2057400" imgH="406080" progId="Equation.3">
                  <p:embed/>
                </p:oleObj>
              </mc:Choice>
              <mc:Fallback>
                <p:oleObj name="公式" r:id="rId5" imgW="205740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946525"/>
                        <a:ext cx="20097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21">
            <a:extLst>
              <a:ext uri="{FF2B5EF4-FFF2-40B4-BE49-F238E27FC236}">
                <a16:creationId xmlns:a16="http://schemas.microsoft.com/office/drawing/2014/main" id="{DEF18062-3F56-4FD2-A96D-A04A5A4E7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7950" y="3935413"/>
          <a:ext cx="164623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公式" r:id="rId7" imgW="1688760" imgH="419040" progId="Equation.3">
                  <p:embed/>
                </p:oleObj>
              </mc:Choice>
              <mc:Fallback>
                <p:oleObj name="公式" r:id="rId7" imgW="1688760" imgH="419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3935413"/>
                        <a:ext cx="164623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2">
            <a:extLst>
              <a:ext uri="{FF2B5EF4-FFF2-40B4-BE49-F238E27FC236}">
                <a16:creationId xmlns:a16="http://schemas.microsoft.com/office/drawing/2014/main" id="{C4175256-DFF7-4214-8DC6-AF67AADF2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5950" y="3895725"/>
          <a:ext cx="13144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公式" r:id="rId9" imgW="1346040" imgH="457200" progId="Equation.3">
                  <p:embed/>
                </p:oleObj>
              </mc:Choice>
              <mc:Fallback>
                <p:oleObj name="公式" r:id="rId9" imgW="134604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3895725"/>
                        <a:ext cx="13144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>
            <a:extLst>
              <a:ext uri="{FF2B5EF4-FFF2-40B4-BE49-F238E27FC236}">
                <a16:creationId xmlns:a16="http://schemas.microsoft.com/office/drawing/2014/main" id="{E110F756-6346-4DA1-8DDE-BFA43E72E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0738" y="3895725"/>
          <a:ext cx="12874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11" imgW="1320480" imgH="457200" progId="Equation.3">
                  <p:embed/>
                </p:oleObj>
              </mc:Choice>
              <mc:Fallback>
                <p:oleObj name="公式" r:id="rId11" imgW="132048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738" y="3895725"/>
                        <a:ext cx="12874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4">
            <a:extLst>
              <a:ext uri="{FF2B5EF4-FFF2-40B4-BE49-F238E27FC236}">
                <a16:creationId xmlns:a16="http://schemas.microsoft.com/office/drawing/2014/main" id="{C5E9A3D1-7B42-461C-9FB0-5B3ADD8E66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938" y="4706938"/>
          <a:ext cx="156527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公式" r:id="rId13" imgW="1600200" imgH="330120" progId="Equation.3">
                  <p:embed/>
                </p:oleObj>
              </mc:Choice>
              <mc:Fallback>
                <p:oleObj name="公式" r:id="rId13" imgW="1600200" imgH="3301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4706938"/>
                        <a:ext cx="156527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Object 25">
            <a:extLst>
              <a:ext uri="{FF2B5EF4-FFF2-40B4-BE49-F238E27FC236}">
                <a16:creationId xmlns:a16="http://schemas.microsoft.com/office/drawing/2014/main" id="{E90CB370-DEDB-446E-8B98-6762E0DC96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0" y="4581525"/>
          <a:ext cx="2197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公式" r:id="rId15" imgW="2247840" imgH="457200" progId="Equation.3">
                  <p:embed/>
                </p:oleObj>
              </mc:Choice>
              <mc:Fallback>
                <p:oleObj name="公式" r:id="rId15" imgW="224784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4581525"/>
                        <a:ext cx="21971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0" name="Object 26">
            <a:extLst>
              <a:ext uri="{FF2B5EF4-FFF2-40B4-BE49-F238E27FC236}">
                <a16:creationId xmlns:a16="http://schemas.microsoft.com/office/drawing/2014/main" id="{7DCBBB65-E6FA-4293-94B4-60FF763D6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9650" y="4581525"/>
          <a:ext cx="12906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公式" r:id="rId17" imgW="1320480" imgH="457200" progId="Equation.3">
                  <p:embed/>
                </p:oleObj>
              </mc:Choice>
              <mc:Fallback>
                <p:oleObj name="公式" r:id="rId17" imgW="132048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4581525"/>
                        <a:ext cx="12906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27">
            <a:extLst>
              <a:ext uri="{FF2B5EF4-FFF2-40B4-BE49-F238E27FC236}">
                <a16:creationId xmlns:a16="http://schemas.microsoft.com/office/drawing/2014/main" id="{F88C4BC3-5179-4FAC-9B26-81C5C97E20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7300" y="4506913"/>
          <a:ext cx="14874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19" imgW="1523880" imgH="457200" progId="Equation.3">
                  <p:embed/>
                </p:oleObj>
              </mc:Choice>
              <mc:Fallback>
                <p:oleObj name="公式" r:id="rId19" imgW="152388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4506913"/>
                        <a:ext cx="14874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Object 28">
            <a:extLst>
              <a:ext uri="{FF2B5EF4-FFF2-40B4-BE49-F238E27FC236}">
                <a16:creationId xmlns:a16="http://schemas.microsoft.com/office/drawing/2014/main" id="{44FA9671-FE7A-4C27-B6DB-4FF1493BC3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7463" y="5191125"/>
          <a:ext cx="18859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公式" r:id="rId21" imgW="1930320" imgH="457200" progId="Equation.3">
                  <p:embed/>
                </p:oleObj>
              </mc:Choice>
              <mc:Fallback>
                <p:oleObj name="公式" r:id="rId21" imgW="1930320" imgH="457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5191125"/>
                        <a:ext cx="18859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29">
            <a:extLst>
              <a:ext uri="{FF2B5EF4-FFF2-40B4-BE49-F238E27FC236}">
                <a16:creationId xmlns:a16="http://schemas.microsoft.com/office/drawing/2014/main" id="{3FC4B831-0645-49B0-A9DA-12FE45B96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0588" y="5191125"/>
          <a:ext cx="22717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公式" r:id="rId23" imgW="2323800" imgH="457200" progId="Equation.3">
                  <p:embed/>
                </p:oleObj>
              </mc:Choice>
              <mc:Fallback>
                <p:oleObj name="公式" r:id="rId23" imgW="2323800" imgH="457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5191125"/>
                        <a:ext cx="22717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0" grpId="0" autoUpdateAnimBg="0"/>
      <p:bldP spid="16401" grpId="0" autoUpdateAnimBg="0"/>
      <p:bldP spid="1640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5A951912-4ED0-497A-A763-D03773F2D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7467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0"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1(</a:t>
            </a:r>
            <a:r>
              <a:rPr kumimoji="0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最大值和最小值定理</a:t>
            </a:r>
            <a:r>
              <a:rPr kumimoji="0"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kumimoji="0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在闭区间上连续的函数一定有最大值和最小值</a:t>
            </a:r>
            <a:r>
              <a:rPr kumimoji="0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0" lang="en-US" altLang="zh-CN" sz="24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674B4C96-594A-4E27-A1DE-57F2B61916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450" y="1879600"/>
          <a:ext cx="2971800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公式" r:id="rId3" imgW="2971800" imgH="2806560" progId="Equation.3">
                  <p:embed/>
                </p:oleObj>
              </mc:Choice>
              <mc:Fallback>
                <p:oleObj name="公式" r:id="rId3" imgW="2971800" imgH="2806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879600"/>
                        <a:ext cx="2971800" cy="28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69B765F8-9489-4FB1-8C02-E85AE7F24205}"/>
              </a:ext>
            </a:extLst>
          </p:cNvPr>
          <p:cNvGrpSpPr>
            <a:grpSpLocks/>
          </p:cNvGrpSpPr>
          <p:nvPr/>
        </p:nvGrpSpPr>
        <p:grpSpPr bwMode="auto">
          <a:xfrm>
            <a:off x="4327525" y="2195513"/>
            <a:ext cx="3978275" cy="2286000"/>
            <a:chOff x="2726" y="1383"/>
            <a:chExt cx="2506" cy="1440"/>
          </a:xfrm>
        </p:grpSpPr>
        <p:sp>
          <p:nvSpPr>
            <p:cNvPr id="2070" name="Freeform 5">
              <a:extLst>
                <a:ext uri="{FF2B5EF4-FFF2-40B4-BE49-F238E27FC236}">
                  <a16:creationId xmlns:a16="http://schemas.microsoft.com/office/drawing/2014/main" id="{70142769-5368-4C0A-8ED4-2ECB3DC70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1543"/>
              <a:ext cx="1680" cy="848"/>
            </a:xfrm>
            <a:custGeom>
              <a:avLst/>
              <a:gdLst>
                <a:gd name="T0" fmla="*/ 0 w 1680"/>
                <a:gd name="T1" fmla="*/ 688 h 848"/>
                <a:gd name="T2" fmla="*/ 144 w 1680"/>
                <a:gd name="T3" fmla="*/ 400 h 848"/>
                <a:gd name="T4" fmla="*/ 384 w 1680"/>
                <a:gd name="T5" fmla="*/ 352 h 848"/>
                <a:gd name="T6" fmla="*/ 624 w 1680"/>
                <a:gd name="T7" fmla="*/ 592 h 848"/>
                <a:gd name="T8" fmla="*/ 720 w 1680"/>
                <a:gd name="T9" fmla="*/ 736 h 848"/>
                <a:gd name="T10" fmla="*/ 816 w 1680"/>
                <a:gd name="T11" fmla="*/ 832 h 848"/>
                <a:gd name="T12" fmla="*/ 960 w 1680"/>
                <a:gd name="T13" fmla="*/ 832 h 848"/>
                <a:gd name="T14" fmla="*/ 1008 w 1680"/>
                <a:gd name="T15" fmla="*/ 736 h 848"/>
                <a:gd name="T16" fmla="*/ 1104 w 1680"/>
                <a:gd name="T17" fmla="*/ 400 h 848"/>
                <a:gd name="T18" fmla="*/ 1344 w 1680"/>
                <a:gd name="T19" fmla="*/ 64 h 848"/>
                <a:gd name="T20" fmla="*/ 1488 w 1680"/>
                <a:gd name="T21" fmla="*/ 16 h 848"/>
                <a:gd name="T22" fmla="*/ 1584 w 1680"/>
                <a:gd name="T23" fmla="*/ 64 h 848"/>
                <a:gd name="T24" fmla="*/ 1680 w 1680"/>
                <a:gd name="T25" fmla="*/ 208 h 8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80"/>
                <a:gd name="T40" fmla="*/ 0 h 848"/>
                <a:gd name="T41" fmla="*/ 1680 w 1680"/>
                <a:gd name="T42" fmla="*/ 848 h 8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80" h="848">
                  <a:moveTo>
                    <a:pt x="0" y="688"/>
                  </a:moveTo>
                  <a:cubicBezTo>
                    <a:pt x="40" y="572"/>
                    <a:pt x="80" y="456"/>
                    <a:pt x="144" y="400"/>
                  </a:cubicBezTo>
                  <a:cubicBezTo>
                    <a:pt x="208" y="344"/>
                    <a:pt x="304" y="320"/>
                    <a:pt x="384" y="352"/>
                  </a:cubicBezTo>
                  <a:cubicBezTo>
                    <a:pt x="464" y="384"/>
                    <a:pt x="568" y="528"/>
                    <a:pt x="624" y="592"/>
                  </a:cubicBezTo>
                  <a:cubicBezTo>
                    <a:pt x="680" y="656"/>
                    <a:pt x="688" y="696"/>
                    <a:pt x="720" y="736"/>
                  </a:cubicBezTo>
                  <a:cubicBezTo>
                    <a:pt x="752" y="776"/>
                    <a:pt x="776" y="816"/>
                    <a:pt x="816" y="832"/>
                  </a:cubicBezTo>
                  <a:cubicBezTo>
                    <a:pt x="856" y="848"/>
                    <a:pt x="928" y="848"/>
                    <a:pt x="960" y="832"/>
                  </a:cubicBezTo>
                  <a:cubicBezTo>
                    <a:pt x="992" y="816"/>
                    <a:pt x="984" y="808"/>
                    <a:pt x="1008" y="736"/>
                  </a:cubicBezTo>
                  <a:cubicBezTo>
                    <a:pt x="1032" y="664"/>
                    <a:pt x="1048" y="512"/>
                    <a:pt x="1104" y="400"/>
                  </a:cubicBezTo>
                  <a:cubicBezTo>
                    <a:pt x="1160" y="288"/>
                    <a:pt x="1280" y="128"/>
                    <a:pt x="1344" y="64"/>
                  </a:cubicBezTo>
                  <a:cubicBezTo>
                    <a:pt x="1408" y="0"/>
                    <a:pt x="1448" y="16"/>
                    <a:pt x="1488" y="16"/>
                  </a:cubicBezTo>
                  <a:cubicBezTo>
                    <a:pt x="1528" y="16"/>
                    <a:pt x="1552" y="32"/>
                    <a:pt x="1584" y="64"/>
                  </a:cubicBezTo>
                  <a:cubicBezTo>
                    <a:pt x="1616" y="96"/>
                    <a:pt x="1664" y="184"/>
                    <a:pt x="1680" y="208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71" name="Group 6">
              <a:extLst>
                <a:ext uri="{FF2B5EF4-FFF2-40B4-BE49-F238E27FC236}">
                  <a16:creationId xmlns:a16="http://schemas.microsoft.com/office/drawing/2014/main" id="{7D2CA50D-AA0B-4EEA-9497-4876F04E4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6" y="1383"/>
              <a:ext cx="2506" cy="1440"/>
              <a:chOff x="2208" y="1680"/>
              <a:chExt cx="2506" cy="1440"/>
            </a:xfrm>
          </p:grpSpPr>
          <p:sp>
            <p:nvSpPr>
              <p:cNvPr id="2072" name="Line 7">
                <a:extLst>
                  <a:ext uri="{FF2B5EF4-FFF2-40B4-BE49-F238E27FC236}">
                    <a16:creationId xmlns:a16="http://schemas.microsoft.com/office/drawing/2014/main" id="{F83D3670-613B-4164-B6DB-08D04B2BF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880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3" name="Line 8">
                <a:extLst>
                  <a:ext uri="{FF2B5EF4-FFF2-40B4-BE49-F238E27FC236}">
                    <a16:creationId xmlns:a16="http://schemas.microsoft.com/office/drawing/2014/main" id="{B3CC58DD-08FD-49CB-B207-BB10BB37A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6" y="1680"/>
                <a:ext cx="0" cy="14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55" name="Object 9">
                <a:extLst>
                  <a:ext uri="{FF2B5EF4-FFF2-40B4-BE49-F238E27FC236}">
                    <a16:creationId xmlns:a16="http://schemas.microsoft.com/office/drawing/2014/main" id="{44725A3C-FDC7-40E8-984F-42C2CF68C71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93" y="2957"/>
              <a:ext cx="121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5" name="公式" r:id="rId5" imgW="253800" imgH="241200" progId="Equation.3">
                      <p:embed/>
                    </p:oleObj>
                  </mc:Choice>
                  <mc:Fallback>
                    <p:oleObj name="公式" r:id="rId5" imgW="253800" imgH="2412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3" y="2957"/>
                            <a:ext cx="121" cy="1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6" name="Object 10">
                <a:extLst>
                  <a:ext uri="{FF2B5EF4-FFF2-40B4-BE49-F238E27FC236}">
                    <a16:creationId xmlns:a16="http://schemas.microsoft.com/office/drawing/2014/main" id="{87D2422B-7920-4F05-BE18-CDB4FC09AF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27" y="1680"/>
              <a:ext cx="121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6" name="公式" r:id="rId7" imgW="253800" imgH="317160" progId="Equation.3">
                      <p:embed/>
                    </p:oleObj>
                  </mc:Choice>
                  <mc:Fallback>
                    <p:oleObj name="公式" r:id="rId7" imgW="253800" imgH="317160" progId="Equation.3">
                      <p:embed/>
                      <p:pic>
                        <p:nvPicPr>
                          <p:cNvPr id="0" name="Object 10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7" y="1680"/>
                            <a:ext cx="121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7" name="Object 11">
                <a:extLst>
                  <a:ext uri="{FF2B5EF4-FFF2-40B4-BE49-F238E27FC236}">
                    <a16:creationId xmlns:a16="http://schemas.microsoft.com/office/drawing/2014/main" id="{C64897BE-E913-4C74-92FC-D4C4EFADE04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45" y="2928"/>
              <a:ext cx="103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7" name="公式" r:id="rId9" imgW="215640" imgH="241200" progId="Equation.3">
                      <p:embed/>
                    </p:oleObj>
                  </mc:Choice>
                  <mc:Fallback>
                    <p:oleObj name="公式" r:id="rId9" imgW="215640" imgH="2412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5" y="2928"/>
                            <a:ext cx="103" cy="1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8" name="Object 12">
                <a:extLst>
                  <a:ext uri="{FF2B5EF4-FFF2-40B4-BE49-F238E27FC236}">
                    <a16:creationId xmlns:a16="http://schemas.microsoft.com/office/drawing/2014/main" id="{63ED0081-64B4-44C4-9324-ED03B38C005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76" y="1871"/>
              <a:ext cx="668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8" name="公式" r:id="rId11" imgW="1358640" imgH="393480" progId="Equation.3">
                      <p:embed/>
                    </p:oleObj>
                  </mc:Choice>
                  <mc:Fallback>
                    <p:oleObj name="公式" r:id="rId11" imgW="1358640" imgH="39348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1871"/>
                            <a:ext cx="668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78E8C3A3-350D-4800-B6E0-AA5045995E9C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3490913"/>
            <a:ext cx="174625" cy="868362"/>
            <a:chOff x="3144" y="2199"/>
            <a:chExt cx="110" cy="547"/>
          </a:xfrm>
        </p:grpSpPr>
        <p:graphicFrame>
          <p:nvGraphicFramePr>
            <p:cNvPr id="2054" name="Object 14">
              <a:extLst>
                <a:ext uri="{FF2B5EF4-FFF2-40B4-BE49-F238E27FC236}">
                  <a16:creationId xmlns:a16="http://schemas.microsoft.com/office/drawing/2014/main" id="{FCEA78F5-DB19-44A4-A4DF-9831DAADB3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4" y="2631"/>
            <a:ext cx="110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" name="公式" r:id="rId13" imgW="228600" imgH="241200" progId="Equation.3">
                    <p:embed/>
                  </p:oleObj>
                </mc:Choice>
                <mc:Fallback>
                  <p:oleObj name="公式" r:id="rId13" imgW="228600" imgH="241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2631"/>
                          <a:ext cx="110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9" name="Line 15">
              <a:extLst>
                <a:ext uri="{FF2B5EF4-FFF2-40B4-BE49-F238E27FC236}">
                  <a16:creationId xmlns:a16="http://schemas.microsoft.com/office/drawing/2014/main" id="{9F474E5F-0064-4301-9B5D-DEAED8BAEC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6" y="2199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5822A67F-3A53-41A1-AFBC-D52C7811BC93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2728913"/>
            <a:ext cx="163513" cy="1689100"/>
            <a:chOff x="4838" y="1719"/>
            <a:chExt cx="103" cy="1064"/>
          </a:xfrm>
        </p:grpSpPr>
        <p:graphicFrame>
          <p:nvGraphicFramePr>
            <p:cNvPr id="2053" name="Object 17">
              <a:extLst>
                <a:ext uri="{FF2B5EF4-FFF2-40B4-BE49-F238E27FC236}">
                  <a16:creationId xmlns:a16="http://schemas.microsoft.com/office/drawing/2014/main" id="{DD29D66A-2D02-41BD-9B15-604E67C11F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8" y="2631"/>
            <a:ext cx="103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" name="公式" r:id="rId15" imgW="215640" imgH="317160" progId="Equation.3">
                    <p:embed/>
                  </p:oleObj>
                </mc:Choice>
                <mc:Fallback>
                  <p:oleObj name="公式" r:id="rId15" imgW="215640" imgH="3171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8" y="2631"/>
                          <a:ext cx="103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8" name="Line 18">
              <a:extLst>
                <a:ext uri="{FF2B5EF4-FFF2-40B4-BE49-F238E27FC236}">
                  <a16:creationId xmlns:a16="http://schemas.microsoft.com/office/drawing/2014/main" id="{CA67EF2D-BABE-4626-B6B2-9D4C609936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6" y="1719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B1D25D65-E47A-412D-B174-FB3FA0E7AE9D}"/>
              </a:ext>
            </a:extLst>
          </p:cNvPr>
          <p:cNvGrpSpPr>
            <a:grpSpLocks/>
          </p:cNvGrpSpPr>
          <p:nvPr/>
        </p:nvGrpSpPr>
        <p:grpSpPr bwMode="auto">
          <a:xfrm>
            <a:off x="6419850" y="3795713"/>
            <a:ext cx="260350" cy="676275"/>
            <a:chOff x="4044" y="2391"/>
            <a:chExt cx="164" cy="426"/>
          </a:xfrm>
        </p:grpSpPr>
        <p:sp>
          <p:nvSpPr>
            <p:cNvPr id="2067" name="Line 20">
              <a:extLst>
                <a:ext uri="{FF2B5EF4-FFF2-40B4-BE49-F238E27FC236}">
                  <a16:creationId xmlns:a16="http://schemas.microsoft.com/office/drawing/2014/main" id="{F91F4A40-56A8-4CE5-9B1E-F86BF33FA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8" y="2391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2" name="Object 21">
              <a:extLst>
                <a:ext uri="{FF2B5EF4-FFF2-40B4-BE49-F238E27FC236}">
                  <a16:creationId xmlns:a16="http://schemas.microsoft.com/office/drawing/2014/main" id="{09ABBD01-9BA5-4547-B989-CED4B18404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4" y="2616"/>
            <a:ext cx="164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name="公式" r:id="rId17" imgW="342720" imgH="419040" progId="Equation.3">
                    <p:embed/>
                  </p:oleObj>
                </mc:Choice>
                <mc:Fallback>
                  <p:oleObj name="公式" r:id="rId17" imgW="342720" imgH="4190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4" y="2616"/>
                          <a:ext cx="164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2">
            <a:extLst>
              <a:ext uri="{FF2B5EF4-FFF2-40B4-BE49-F238E27FC236}">
                <a16:creationId xmlns:a16="http://schemas.microsoft.com/office/drawing/2014/main" id="{89652600-D376-40E2-8244-45FBB36B8B2F}"/>
              </a:ext>
            </a:extLst>
          </p:cNvPr>
          <p:cNvGrpSpPr>
            <a:grpSpLocks/>
          </p:cNvGrpSpPr>
          <p:nvPr/>
        </p:nvGrpSpPr>
        <p:grpSpPr bwMode="auto">
          <a:xfrm>
            <a:off x="7258050" y="2500313"/>
            <a:ext cx="250825" cy="1971675"/>
            <a:chOff x="4572" y="1575"/>
            <a:chExt cx="158" cy="1242"/>
          </a:xfrm>
        </p:grpSpPr>
        <p:graphicFrame>
          <p:nvGraphicFramePr>
            <p:cNvPr id="2051" name="Object 23">
              <a:extLst>
                <a:ext uri="{FF2B5EF4-FFF2-40B4-BE49-F238E27FC236}">
                  <a16:creationId xmlns:a16="http://schemas.microsoft.com/office/drawing/2014/main" id="{5207B9B0-5829-468E-A105-9421226C55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2" y="2616"/>
            <a:ext cx="158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" name="公式" r:id="rId19" imgW="330120" imgH="419040" progId="Equation.3">
                    <p:embed/>
                  </p:oleObj>
                </mc:Choice>
                <mc:Fallback>
                  <p:oleObj name="公式" r:id="rId19" imgW="330120" imgH="4190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" y="2616"/>
                          <a:ext cx="158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6" name="Line 24">
              <a:extLst>
                <a:ext uri="{FF2B5EF4-FFF2-40B4-BE49-F238E27FC236}">
                  <a16:creationId xmlns:a16="http://schemas.microsoft.com/office/drawing/2014/main" id="{2CBA428E-88E7-4455-9267-51AE10A1E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1575"/>
              <a:ext cx="0" cy="100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97" name="Text Box 25">
            <a:extLst>
              <a:ext uri="{FF2B5EF4-FFF2-40B4-BE49-F238E27FC236}">
                <a16:creationId xmlns:a16="http://schemas.microsoft.com/office/drawing/2014/main" id="{0D38D0F2-288C-487C-8D55-9864AF75E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4800600"/>
            <a:ext cx="7543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kumimoji="0"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0" lang="en-US" altLang="zh-CN"/>
              <a:t>1.</a:t>
            </a:r>
            <a:r>
              <a:rPr kumimoji="0" lang="zh-CN" altLang="en-US"/>
              <a:t>若区间是开区间</a:t>
            </a:r>
            <a:r>
              <a:rPr kumimoji="0" lang="en-US" altLang="zh-CN"/>
              <a:t>,  </a:t>
            </a:r>
            <a:r>
              <a:rPr kumimoji="0" lang="zh-CN" altLang="en-US"/>
              <a:t>定理不一定成立</a:t>
            </a:r>
            <a:r>
              <a:rPr kumimoji="0" lang="en-US" altLang="zh-CN"/>
              <a:t>;</a:t>
            </a:r>
          </a:p>
          <a:p>
            <a:r>
              <a:rPr kumimoji="0" lang="en-US" altLang="zh-CN"/>
              <a:t>          2.</a:t>
            </a:r>
            <a:r>
              <a:rPr kumimoji="0" lang="zh-CN" altLang="en-US"/>
              <a:t>若区间内有间断点</a:t>
            </a:r>
            <a:r>
              <a:rPr kumimoji="0" lang="en-US" altLang="zh-CN"/>
              <a:t>,  </a:t>
            </a:r>
            <a:r>
              <a:rPr kumimoji="0" lang="zh-CN" altLang="en-US"/>
              <a:t>定理不一定成立</a:t>
            </a:r>
            <a:r>
              <a:rPr kumimoji="0"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9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E73200D-DC33-4DF9-984B-B66D710F846C}"/>
              </a:ext>
            </a:extLst>
          </p:cNvPr>
          <p:cNvGrpSpPr>
            <a:grpSpLocks/>
          </p:cNvGrpSpPr>
          <p:nvPr/>
        </p:nvGrpSpPr>
        <p:grpSpPr bwMode="auto">
          <a:xfrm>
            <a:off x="1184275" y="914400"/>
            <a:ext cx="2722563" cy="2174875"/>
            <a:chOff x="733" y="646"/>
            <a:chExt cx="1715" cy="1370"/>
          </a:xfrm>
        </p:grpSpPr>
        <p:sp>
          <p:nvSpPr>
            <p:cNvPr id="3106" name="Line 3">
              <a:extLst>
                <a:ext uri="{FF2B5EF4-FFF2-40B4-BE49-F238E27FC236}">
                  <a16:creationId xmlns:a16="http://schemas.microsoft.com/office/drawing/2014/main" id="{31190E1F-67A8-4F8A-A86F-70B63E3C9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941"/>
              <a:ext cx="1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7" name="Line 4">
              <a:extLst>
                <a:ext uri="{FF2B5EF4-FFF2-40B4-BE49-F238E27FC236}">
                  <a16:creationId xmlns:a16="http://schemas.microsoft.com/office/drawing/2014/main" id="{4B640E60-782C-4D8D-869D-DF43F00EA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1700"/>
              <a:ext cx="159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8" name="Line 5">
              <a:extLst>
                <a:ext uri="{FF2B5EF4-FFF2-40B4-BE49-F238E27FC236}">
                  <a16:creationId xmlns:a16="http://schemas.microsoft.com/office/drawing/2014/main" id="{39D5F347-5B2C-4A9C-B2DC-A99FEDE0A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4" y="758"/>
              <a:ext cx="1" cy="11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7" name="Object 13">
              <a:extLst>
                <a:ext uri="{FF2B5EF4-FFF2-40B4-BE49-F238E27FC236}">
                  <a16:creationId xmlns:a16="http://schemas.microsoft.com/office/drawing/2014/main" id="{83240001-5A11-449B-A9A2-69F3801DD8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7" y="1642"/>
            <a:ext cx="121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公式" r:id="rId3" imgW="253800" imgH="241200" progId="Equation.3">
                    <p:embed/>
                  </p:oleObj>
                </mc:Choice>
                <mc:Fallback>
                  <p:oleObj name="公式" r:id="rId3" imgW="253800" imgH="241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7" y="1642"/>
                          <a:ext cx="121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Object 14">
              <a:extLst>
                <a:ext uri="{FF2B5EF4-FFF2-40B4-BE49-F238E27FC236}">
                  <a16:creationId xmlns:a16="http://schemas.microsoft.com/office/drawing/2014/main" id="{8DBA4160-0056-4041-9F0F-7D6980EE84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646"/>
            <a:ext cx="12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公式" r:id="rId5" imgW="253800" imgH="317160" progId="Equation.3">
                    <p:embed/>
                  </p:oleObj>
                </mc:Choice>
                <mc:Fallback>
                  <p:oleObj name="公式" r:id="rId5" imgW="253800" imgH="317160" progId="Equation.3">
                    <p:embed/>
                    <p:pic>
                      <p:nvPicPr>
                        <p:cNvPr id="0" name="Object 1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646"/>
                          <a:ext cx="12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9" name="Object 15">
              <a:extLst>
                <a:ext uri="{FF2B5EF4-FFF2-40B4-BE49-F238E27FC236}">
                  <a16:creationId xmlns:a16="http://schemas.microsoft.com/office/drawing/2014/main" id="{095C3D6A-6AB6-413C-B634-85DEC2C762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1" y="1748"/>
            <a:ext cx="103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公式" r:id="rId7" imgW="215640" imgH="241200" progId="Equation.3">
                    <p:embed/>
                  </p:oleObj>
                </mc:Choice>
                <mc:Fallback>
                  <p:oleObj name="公式" r:id="rId7" imgW="215640" imgH="241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" y="1748"/>
                          <a:ext cx="103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9" name="Arc 9">
              <a:extLst>
                <a:ext uri="{FF2B5EF4-FFF2-40B4-BE49-F238E27FC236}">
                  <a16:creationId xmlns:a16="http://schemas.microsoft.com/office/drawing/2014/main" id="{C16919C6-C2E3-4F1A-93C4-0CFA323C56F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00" y="924"/>
              <a:ext cx="1152" cy="768"/>
            </a:xfrm>
            <a:custGeom>
              <a:avLst/>
              <a:gdLst>
                <a:gd name="T0" fmla="*/ 1152 w 21745"/>
                <a:gd name="T1" fmla="*/ 768 h 21600"/>
                <a:gd name="T2" fmla="*/ 0 w 21745"/>
                <a:gd name="T3" fmla="*/ 5 h 21600"/>
                <a:gd name="T4" fmla="*/ 1144 w 2174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45"/>
                <a:gd name="T10" fmla="*/ 0 h 21600"/>
                <a:gd name="T11" fmla="*/ 21745 w 217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45" h="21600" fill="none" extrusionOk="0">
                  <a:moveTo>
                    <a:pt x="21744" y="21599"/>
                  </a:moveTo>
                  <a:cubicBezTo>
                    <a:pt x="21696" y="21599"/>
                    <a:pt x="21647" y="21599"/>
                    <a:pt x="21599" y="21600"/>
                  </a:cubicBezTo>
                  <a:cubicBezTo>
                    <a:pt x="9728" y="21600"/>
                    <a:pt x="83" y="12021"/>
                    <a:pt x="-1" y="152"/>
                  </a:cubicBezTo>
                </a:path>
                <a:path w="21745" h="21600" stroke="0" extrusionOk="0">
                  <a:moveTo>
                    <a:pt x="21744" y="21599"/>
                  </a:moveTo>
                  <a:cubicBezTo>
                    <a:pt x="21696" y="21599"/>
                    <a:pt x="21647" y="21599"/>
                    <a:pt x="21599" y="21600"/>
                  </a:cubicBezTo>
                  <a:cubicBezTo>
                    <a:pt x="9728" y="21600"/>
                    <a:pt x="83" y="12021"/>
                    <a:pt x="-1" y="152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0" name="Oval 10">
              <a:extLst>
                <a:ext uri="{FF2B5EF4-FFF2-40B4-BE49-F238E27FC236}">
                  <a16:creationId xmlns:a16="http://schemas.microsoft.com/office/drawing/2014/main" id="{79EA29DA-00C7-4BF9-8C9C-19D7BE754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" y="1685"/>
              <a:ext cx="48" cy="4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1" name="Oval 11">
              <a:extLst>
                <a:ext uri="{FF2B5EF4-FFF2-40B4-BE49-F238E27FC236}">
                  <a16:creationId xmlns:a16="http://schemas.microsoft.com/office/drawing/2014/main" id="{A8B1AC23-BA60-45E3-953C-494CE4D2A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917"/>
              <a:ext cx="48" cy="4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90" name="Object 16">
              <a:extLst>
                <a:ext uri="{FF2B5EF4-FFF2-40B4-BE49-F238E27FC236}">
                  <a16:creationId xmlns:a16="http://schemas.microsoft.com/office/drawing/2014/main" id="{F23E15C2-B633-498D-AC03-626C6C9150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1728"/>
            <a:ext cx="9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公式" r:id="rId9" imgW="266400" imgH="838080" progId="Equation.3">
                    <p:embed/>
                  </p:oleObj>
                </mc:Choice>
                <mc:Fallback>
                  <p:oleObj name="公式" r:id="rId9" imgW="266400" imgH="8380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728"/>
                          <a:ext cx="9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1" name="Object 17">
              <a:extLst>
                <a:ext uri="{FF2B5EF4-FFF2-40B4-BE49-F238E27FC236}">
                  <a16:creationId xmlns:a16="http://schemas.microsoft.com/office/drawing/2014/main" id="{2EC5BF57-B4D3-4B00-A5C8-B892D06970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768"/>
            <a:ext cx="66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公式" r:id="rId11" imgW="1358640" imgH="393480" progId="Equation.3">
                    <p:embed/>
                  </p:oleObj>
                </mc:Choice>
                <mc:Fallback>
                  <p:oleObj name="公式" r:id="rId11" imgW="1358640" imgH="3934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768"/>
                          <a:ext cx="668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6B96F250-9975-448E-96F9-2F0EEA302E44}"/>
              </a:ext>
            </a:extLst>
          </p:cNvPr>
          <p:cNvGrpSpPr>
            <a:grpSpLocks/>
          </p:cNvGrpSpPr>
          <p:nvPr/>
        </p:nvGrpSpPr>
        <p:grpSpPr bwMode="auto">
          <a:xfrm>
            <a:off x="4821238" y="955675"/>
            <a:ext cx="2722562" cy="2068513"/>
            <a:chOff x="3037" y="672"/>
            <a:chExt cx="1715" cy="1303"/>
          </a:xfrm>
        </p:grpSpPr>
        <p:sp>
          <p:nvSpPr>
            <p:cNvPr id="3096" name="Line 15">
              <a:extLst>
                <a:ext uri="{FF2B5EF4-FFF2-40B4-BE49-F238E27FC236}">
                  <a16:creationId xmlns:a16="http://schemas.microsoft.com/office/drawing/2014/main" id="{33DAED6F-B98E-4535-83AD-1EFA6FFC9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1" y="960"/>
              <a:ext cx="444" cy="4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7" name="Line 16">
              <a:extLst>
                <a:ext uri="{FF2B5EF4-FFF2-40B4-BE49-F238E27FC236}">
                  <a16:creationId xmlns:a16="http://schemas.microsoft.com/office/drawing/2014/main" id="{325A5092-34B9-4BA4-AE68-BC77294F6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1" y="960"/>
              <a:ext cx="444" cy="4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" name="Line 17">
              <a:extLst>
                <a:ext uri="{FF2B5EF4-FFF2-40B4-BE49-F238E27FC236}">
                  <a16:creationId xmlns:a16="http://schemas.microsoft.com/office/drawing/2014/main" id="{1341A9E0-2456-406F-B41B-2F48C53E6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1" y="960"/>
              <a:ext cx="1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18">
              <a:extLst>
                <a:ext uri="{FF2B5EF4-FFF2-40B4-BE49-F238E27FC236}">
                  <a16:creationId xmlns:a16="http://schemas.microsoft.com/office/drawing/2014/main" id="{B8E5FD06-246D-4209-8CA1-DB9EF81CA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1726"/>
              <a:ext cx="159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19">
              <a:extLst>
                <a:ext uri="{FF2B5EF4-FFF2-40B4-BE49-F238E27FC236}">
                  <a16:creationId xmlns:a16="http://schemas.microsoft.com/office/drawing/2014/main" id="{8DA2DCAB-71A9-40AD-9467-7A0EC88FC6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8" y="784"/>
              <a:ext cx="1" cy="11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0" name="Object 6">
              <a:extLst>
                <a:ext uri="{FF2B5EF4-FFF2-40B4-BE49-F238E27FC236}">
                  <a16:creationId xmlns:a16="http://schemas.microsoft.com/office/drawing/2014/main" id="{87ED2015-8F62-42B1-8A3A-AE14A1BC8A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31" y="1668"/>
            <a:ext cx="121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公式" r:id="rId13" imgW="253800" imgH="241200" progId="Equation.3">
                    <p:embed/>
                  </p:oleObj>
                </mc:Choice>
                <mc:Fallback>
                  <p:oleObj name="公式" r:id="rId13" imgW="253800" imgH="241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1" y="1668"/>
                          <a:ext cx="121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7">
              <a:extLst>
                <a:ext uri="{FF2B5EF4-FFF2-40B4-BE49-F238E27FC236}">
                  <a16:creationId xmlns:a16="http://schemas.microsoft.com/office/drawing/2014/main" id="{9657D7AF-DA9C-4327-A00F-04F7EC6698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3" y="672"/>
            <a:ext cx="12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公式" r:id="rId14" imgW="253800" imgH="317160" progId="Equation.3">
                    <p:embed/>
                  </p:oleObj>
                </mc:Choice>
                <mc:Fallback>
                  <p:oleObj name="公式" r:id="rId14" imgW="253800" imgH="317160" progId="Equation.3">
                    <p:embed/>
                    <p:pic>
                      <p:nvPicPr>
                        <p:cNvPr id="0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" y="672"/>
                          <a:ext cx="12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8">
              <a:extLst>
                <a:ext uri="{FF2B5EF4-FFF2-40B4-BE49-F238E27FC236}">
                  <a16:creationId xmlns:a16="http://schemas.microsoft.com/office/drawing/2014/main" id="{11E566CE-22F6-4E5F-93DB-4694578412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5" y="1774"/>
            <a:ext cx="103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公式" r:id="rId15" imgW="215640" imgH="241200" progId="Equation.3">
                    <p:embed/>
                  </p:oleObj>
                </mc:Choice>
                <mc:Fallback>
                  <p:oleObj name="公式" r:id="rId15" imgW="215640" imgH="241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1774"/>
                          <a:ext cx="103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Object 9">
              <a:extLst>
                <a:ext uri="{FF2B5EF4-FFF2-40B4-BE49-F238E27FC236}">
                  <a16:creationId xmlns:a16="http://schemas.microsoft.com/office/drawing/2014/main" id="{4887C47E-C6B3-437F-8235-46F6A15215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49" y="912"/>
            <a:ext cx="66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公式" r:id="rId16" imgW="1358640" imgH="393480" progId="Equation.3">
                    <p:embed/>
                  </p:oleObj>
                </mc:Choice>
                <mc:Fallback>
                  <p:oleObj name="公式" r:id="rId16" imgW="135864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9" y="912"/>
                          <a:ext cx="668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1" name="Oval 24">
              <a:extLst>
                <a:ext uri="{FF2B5EF4-FFF2-40B4-BE49-F238E27FC236}">
                  <a16:creationId xmlns:a16="http://schemas.microsoft.com/office/drawing/2014/main" id="{6A515E56-88A7-4C2A-9A09-F6950F0D4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943"/>
              <a:ext cx="48" cy="4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84" name="Object 10">
              <a:extLst>
                <a:ext uri="{FF2B5EF4-FFF2-40B4-BE49-F238E27FC236}">
                  <a16:creationId xmlns:a16="http://schemas.microsoft.com/office/drawing/2014/main" id="{A66D9DC3-114D-4232-8D15-B8F057427B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8" y="1776"/>
            <a:ext cx="103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公式" r:id="rId18" imgW="215640" imgH="304560" progId="Equation.3">
                    <p:embed/>
                  </p:oleObj>
                </mc:Choice>
                <mc:Fallback>
                  <p:oleObj name="公式" r:id="rId18" imgW="215640" imgH="3045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" y="1776"/>
                          <a:ext cx="103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2" name="Line 26">
              <a:extLst>
                <a:ext uri="{FF2B5EF4-FFF2-40B4-BE49-F238E27FC236}">
                  <a16:creationId xmlns:a16="http://schemas.microsoft.com/office/drawing/2014/main" id="{9B1C7CC4-A470-4E68-B514-7855FB09D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1284"/>
              <a:ext cx="444" cy="4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5" name="Object 11">
              <a:extLst>
                <a:ext uri="{FF2B5EF4-FFF2-40B4-BE49-F238E27FC236}">
                  <a16:creationId xmlns:a16="http://schemas.microsoft.com/office/drawing/2014/main" id="{19F0419E-EAC3-45E1-8461-BB469DEFE7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5" y="1776"/>
            <a:ext cx="8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公式" r:id="rId20" imgW="177480" imgH="304560" progId="Equation.3">
                    <p:embed/>
                  </p:oleObj>
                </mc:Choice>
                <mc:Fallback>
                  <p:oleObj name="公式" r:id="rId20" imgW="177480" imgH="3045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5" y="1776"/>
                          <a:ext cx="8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3" name="Oval 28">
              <a:extLst>
                <a:ext uri="{FF2B5EF4-FFF2-40B4-BE49-F238E27FC236}">
                  <a16:creationId xmlns:a16="http://schemas.microsoft.com/office/drawing/2014/main" id="{D49A71F0-415F-452E-8D37-FD8D8A93E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1704"/>
              <a:ext cx="48" cy="4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04" name="Oval 29">
              <a:extLst>
                <a:ext uri="{FF2B5EF4-FFF2-40B4-BE49-F238E27FC236}">
                  <a16:creationId xmlns:a16="http://schemas.microsoft.com/office/drawing/2014/main" id="{B7E3FC7B-63F5-4A8A-9298-D2EBC11F2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1284"/>
              <a:ext cx="48" cy="48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86" name="Object 12">
              <a:extLst>
                <a:ext uri="{FF2B5EF4-FFF2-40B4-BE49-F238E27FC236}">
                  <a16:creationId xmlns:a16="http://schemas.microsoft.com/office/drawing/2014/main" id="{C4474C1E-A183-4BEB-87A1-16D51DB028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5" y="1248"/>
            <a:ext cx="8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公式" r:id="rId22" imgW="177480" imgH="304560" progId="Equation.3">
                    <p:embed/>
                  </p:oleObj>
                </mc:Choice>
                <mc:Fallback>
                  <p:oleObj name="公式" r:id="rId22" imgW="177480" imgH="3045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5" y="1248"/>
                          <a:ext cx="8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5" name="Line 31">
              <a:extLst>
                <a:ext uri="{FF2B5EF4-FFF2-40B4-BE49-F238E27FC236}">
                  <a16:creationId xmlns:a16="http://schemas.microsoft.com/office/drawing/2014/main" id="{1E6F4807-F77A-487A-9C9B-4D417E2B3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3" y="139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28" name="Text Box 32">
            <a:extLst>
              <a:ext uri="{FF2B5EF4-FFF2-40B4-BE49-F238E27FC236}">
                <a16:creationId xmlns:a16="http://schemas.microsoft.com/office/drawing/2014/main" id="{F8B8E3E6-57D0-432A-A204-FA360C74C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165475"/>
            <a:ext cx="7696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0"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2(</a:t>
            </a:r>
            <a:r>
              <a:rPr kumimoji="0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有界性定理</a:t>
            </a:r>
            <a:r>
              <a:rPr kumimoji="0"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0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在闭区间上连续的函数一定在该区间上有界</a:t>
            </a:r>
            <a:r>
              <a:rPr kumimoji="0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0" lang="en-US" altLang="zh-CN" sz="24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29" name="Text Box 33">
            <a:extLst>
              <a:ext uri="{FF2B5EF4-FFF2-40B4-BE49-F238E27FC236}">
                <a16:creationId xmlns:a16="http://schemas.microsoft.com/office/drawing/2014/main" id="{5D78ADB6-3809-4186-841E-7B5E2D498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18782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ea typeface="黑体" panose="02010609060101010101" pitchFamily="49" charset="-122"/>
              </a:rPr>
              <a:t>证</a:t>
            </a:r>
            <a:endParaRPr kumimoji="0" lang="zh-CN" altLang="en-US"/>
          </a:p>
        </p:txBody>
      </p:sp>
      <p:graphicFrame>
        <p:nvGraphicFramePr>
          <p:cNvPr id="20480" name="Object 0">
            <a:extLst>
              <a:ext uri="{FF2B5EF4-FFF2-40B4-BE49-F238E27FC236}">
                <a16:creationId xmlns:a16="http://schemas.microsoft.com/office/drawing/2014/main" id="{8326A52F-8E9B-4C6A-88D0-F224FB0C7B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4475" y="4287838"/>
          <a:ext cx="42767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公式" r:id="rId23" imgW="4673520" imgH="457200" progId="Equation.3">
                  <p:embed/>
                </p:oleObj>
              </mc:Choice>
              <mc:Fallback>
                <p:oleObj name="公式" r:id="rId23" imgW="4673520" imgH="457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4287838"/>
                        <a:ext cx="42767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" name="Object 1">
            <a:extLst>
              <a:ext uri="{FF2B5EF4-FFF2-40B4-BE49-F238E27FC236}">
                <a16:creationId xmlns:a16="http://schemas.microsoft.com/office/drawing/2014/main" id="{AD04AFC7-72A7-4486-96FA-6DC92D75BA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0563" y="4322763"/>
          <a:ext cx="16208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公式" r:id="rId25" imgW="1765080" imgH="406080" progId="Equation.3">
                  <p:embed/>
                </p:oleObj>
              </mc:Choice>
              <mc:Fallback>
                <p:oleObj name="公式" r:id="rId25" imgW="1765080" imgH="406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563" y="4322763"/>
                        <a:ext cx="16208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6DB21959-F6D5-43F0-87C0-751A4093BD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6063" y="4875213"/>
          <a:ext cx="267493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公式" r:id="rId27" imgW="2920680" imgH="444240" progId="Equation.3">
                  <p:embed/>
                </p:oleObj>
              </mc:Choice>
              <mc:Fallback>
                <p:oleObj name="公式" r:id="rId27" imgW="292068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4875213"/>
                        <a:ext cx="267493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E96467BE-A637-4AE1-A348-30CC764DE4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1200" y="4887913"/>
          <a:ext cx="30988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公式" r:id="rId29" imgW="3377880" imgH="482400" progId="Equation.3">
                  <p:embed/>
                </p:oleObj>
              </mc:Choice>
              <mc:Fallback>
                <p:oleObj name="公式" r:id="rId29" imgW="337788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4887913"/>
                        <a:ext cx="30988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3CC0A7D1-0EA0-4BD0-BC08-4F44F93BF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4325" y="5495925"/>
          <a:ext cx="23780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公式" r:id="rId31" imgW="2590560" imgH="482400" progId="Equation.3">
                  <p:embed/>
                </p:oleObj>
              </mc:Choice>
              <mc:Fallback>
                <p:oleObj name="公式" r:id="rId31" imgW="25905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5495925"/>
                        <a:ext cx="23780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61565408-0F3F-45A2-A4A1-A0C64E3AFD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8638" y="5516563"/>
          <a:ext cx="419576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公式" r:id="rId33" imgW="4584600" imgH="457200" progId="Equation.3">
                  <p:embed/>
                </p:oleObj>
              </mc:Choice>
              <mc:Fallback>
                <p:oleObj name="公式" r:id="rId33" imgW="45846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638" y="5516563"/>
                        <a:ext cx="419576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8" grpId="0" autoUpdateAnimBg="0"/>
      <p:bldP spid="412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3973A08-D975-4CF6-ABDE-1884AF060F3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000">
                <a:solidFill>
                  <a:schemeClr val="tx2"/>
                </a:solidFill>
                <a:ea typeface="黑体" panose="02010609060101010101" pitchFamily="49" charset="-122"/>
              </a:rPr>
              <a:t>二、介值定理</a:t>
            </a:r>
            <a:endParaRPr kumimoji="0" lang="zh-CN" altLang="en-US" sz="4000" b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7BEFC55D-113F-4F03-A60A-5CB1E1035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478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kumimoji="0"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0" lang="en-US" altLang="zh-CN">
              <a:solidFill>
                <a:schemeClr val="accent2"/>
              </a:solidFill>
            </a:endParaRPr>
          </a:p>
        </p:txBody>
      </p:sp>
      <p:graphicFrame>
        <p:nvGraphicFramePr>
          <p:cNvPr id="21504" name="Object 0">
            <a:extLst>
              <a:ext uri="{FF2B5EF4-FFF2-40B4-BE49-F238E27FC236}">
                <a16:creationId xmlns:a16="http://schemas.microsoft.com/office/drawing/2014/main" id="{4CD22F46-CE99-4E50-9896-8598F4E94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1562100"/>
          <a:ext cx="65420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公式" r:id="rId3" imgW="6540480" imgH="977760" progId="Equation.3">
                  <p:embed/>
                </p:oleObj>
              </mc:Choice>
              <mc:Fallback>
                <p:oleObj name="公式" r:id="rId3" imgW="6540480" imgH="9777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562100"/>
                        <a:ext cx="65420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" name="Object 1">
            <a:extLst>
              <a:ext uri="{FF2B5EF4-FFF2-40B4-BE49-F238E27FC236}">
                <a16:creationId xmlns:a16="http://schemas.microsoft.com/office/drawing/2014/main" id="{364325A5-A202-4DB9-AB5F-051347453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1225" y="2670175"/>
          <a:ext cx="7185025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5" imgW="7362019" imgH="2535816" progId="Word.Document.8">
                  <p:embed/>
                </p:oleObj>
              </mc:Choice>
              <mc:Fallback>
                <p:oleObj name="Document" r:id="rId5" imgW="7362019" imgH="2535816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670175"/>
                        <a:ext cx="7185025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lg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" name="Object 2">
            <a:extLst>
              <a:ext uri="{FF2B5EF4-FFF2-40B4-BE49-F238E27FC236}">
                <a16:creationId xmlns:a16="http://schemas.microsoft.com/office/drawing/2014/main" id="{8E971DDC-963A-4136-8BFE-3155266D2C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5513" y="5313363"/>
          <a:ext cx="79136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公式" r:id="rId7" imgW="7912080" imgH="457200" progId="Equation.3">
                  <p:embed/>
                </p:oleObj>
              </mc:Choice>
              <mc:Fallback>
                <p:oleObj name="公式" r:id="rId7" imgW="791208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5313363"/>
                        <a:ext cx="79136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260DC634-C021-49B8-A5F7-ED7ADCA73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762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</a:rPr>
              <a:t>几何解释</a:t>
            </a:r>
            <a:r>
              <a:rPr kumimoji="0" lang="en-US" altLang="zh-CN">
                <a:solidFill>
                  <a:schemeClr val="accent2"/>
                </a:solidFill>
              </a:rPr>
              <a:t>:</a:t>
            </a:r>
            <a:endParaRPr kumimoji="0" lang="en-US" altLang="zh-CN"/>
          </a:p>
        </p:txBody>
      </p:sp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9E21A5D6-8523-45DB-8D3A-E64B176803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50" y="1409700"/>
          <a:ext cx="489585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公式" r:id="rId3" imgW="4991040" imgH="1638000" progId="Equation.3">
                  <p:embed/>
                </p:oleObj>
              </mc:Choice>
              <mc:Fallback>
                <p:oleObj name="公式" r:id="rId3" imgW="4991040" imgH="163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409700"/>
                        <a:ext cx="4895850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69006D6A-2FDD-4843-A09A-8F371D6AE678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990600"/>
            <a:ext cx="3124200" cy="2133600"/>
            <a:chOff x="3216" y="624"/>
            <a:chExt cx="1968" cy="1344"/>
          </a:xfrm>
        </p:grpSpPr>
        <p:grpSp>
          <p:nvGrpSpPr>
            <p:cNvPr id="5145" name="Group 5">
              <a:extLst>
                <a:ext uri="{FF2B5EF4-FFF2-40B4-BE49-F238E27FC236}">
                  <a16:creationId xmlns:a16="http://schemas.microsoft.com/office/drawing/2014/main" id="{662A7DFE-2F0C-4DA1-AC29-337AFDA38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624"/>
              <a:ext cx="1968" cy="1344"/>
              <a:chOff x="2784" y="1056"/>
              <a:chExt cx="1968" cy="1344"/>
            </a:xfrm>
          </p:grpSpPr>
          <p:grpSp>
            <p:nvGrpSpPr>
              <p:cNvPr id="5146" name="Group 6">
                <a:extLst>
                  <a:ext uri="{FF2B5EF4-FFF2-40B4-BE49-F238E27FC236}">
                    <a16:creationId xmlns:a16="http://schemas.microsoft.com/office/drawing/2014/main" id="{AEBEE895-68F7-42BE-B24F-D95E3E80FE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1056"/>
                <a:ext cx="1968" cy="1344"/>
                <a:chOff x="2784" y="1056"/>
                <a:chExt cx="1968" cy="1344"/>
              </a:xfrm>
            </p:grpSpPr>
            <p:sp>
              <p:nvSpPr>
                <p:cNvPr id="5147" name="Line 7">
                  <a:extLst>
                    <a:ext uri="{FF2B5EF4-FFF2-40B4-BE49-F238E27FC236}">
                      <a16:creationId xmlns:a16="http://schemas.microsoft.com/office/drawing/2014/main" id="{8FC4F8A5-FB69-499B-BAED-858BD5F945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48" y="1056"/>
                  <a:ext cx="0" cy="13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48" name="Freeform 8">
                  <a:extLst>
                    <a:ext uri="{FF2B5EF4-FFF2-40B4-BE49-F238E27FC236}">
                      <a16:creationId xmlns:a16="http://schemas.microsoft.com/office/drawing/2014/main" id="{39DCB4C0-7E07-4D50-934B-E5393ED279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0" y="1240"/>
                  <a:ext cx="1624" cy="968"/>
                </a:xfrm>
                <a:custGeom>
                  <a:avLst/>
                  <a:gdLst>
                    <a:gd name="T0" fmla="*/ 0 w 1632"/>
                    <a:gd name="T1" fmla="*/ 920 h 1208"/>
                    <a:gd name="T2" fmla="*/ 96 w 1632"/>
                    <a:gd name="T3" fmla="*/ 1112 h 1208"/>
                    <a:gd name="T4" fmla="*/ 240 w 1632"/>
                    <a:gd name="T5" fmla="*/ 1208 h 1208"/>
                    <a:gd name="T6" fmla="*/ 384 w 1632"/>
                    <a:gd name="T7" fmla="*/ 1112 h 1208"/>
                    <a:gd name="T8" fmla="*/ 480 w 1632"/>
                    <a:gd name="T9" fmla="*/ 872 h 1208"/>
                    <a:gd name="T10" fmla="*/ 528 w 1632"/>
                    <a:gd name="T11" fmla="*/ 680 h 1208"/>
                    <a:gd name="T12" fmla="*/ 624 w 1632"/>
                    <a:gd name="T13" fmla="*/ 392 h 1208"/>
                    <a:gd name="T14" fmla="*/ 720 w 1632"/>
                    <a:gd name="T15" fmla="*/ 296 h 1208"/>
                    <a:gd name="T16" fmla="*/ 816 w 1632"/>
                    <a:gd name="T17" fmla="*/ 296 h 1208"/>
                    <a:gd name="T18" fmla="*/ 912 w 1632"/>
                    <a:gd name="T19" fmla="*/ 392 h 1208"/>
                    <a:gd name="T20" fmla="*/ 960 w 1632"/>
                    <a:gd name="T21" fmla="*/ 488 h 1208"/>
                    <a:gd name="T22" fmla="*/ 1056 w 1632"/>
                    <a:gd name="T23" fmla="*/ 584 h 1208"/>
                    <a:gd name="T24" fmla="*/ 1152 w 1632"/>
                    <a:gd name="T25" fmla="*/ 488 h 1208"/>
                    <a:gd name="T26" fmla="*/ 1200 w 1632"/>
                    <a:gd name="T27" fmla="*/ 296 h 1208"/>
                    <a:gd name="T28" fmla="*/ 1296 w 1632"/>
                    <a:gd name="T29" fmla="*/ 104 h 1208"/>
                    <a:gd name="T30" fmla="*/ 1392 w 1632"/>
                    <a:gd name="T31" fmla="*/ 8 h 1208"/>
                    <a:gd name="T32" fmla="*/ 1536 w 1632"/>
                    <a:gd name="T33" fmla="*/ 56 h 1208"/>
                    <a:gd name="T34" fmla="*/ 1632 w 1632"/>
                    <a:gd name="T35" fmla="*/ 200 h 120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32"/>
                    <a:gd name="T55" fmla="*/ 0 h 1208"/>
                    <a:gd name="T56" fmla="*/ 1632 w 1632"/>
                    <a:gd name="T57" fmla="*/ 1208 h 120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32" h="1208">
                      <a:moveTo>
                        <a:pt x="0" y="920"/>
                      </a:moveTo>
                      <a:cubicBezTo>
                        <a:pt x="28" y="992"/>
                        <a:pt x="56" y="1064"/>
                        <a:pt x="96" y="1112"/>
                      </a:cubicBezTo>
                      <a:cubicBezTo>
                        <a:pt x="136" y="1160"/>
                        <a:pt x="192" y="1208"/>
                        <a:pt x="240" y="1208"/>
                      </a:cubicBezTo>
                      <a:cubicBezTo>
                        <a:pt x="288" y="1208"/>
                        <a:pt x="344" y="1168"/>
                        <a:pt x="384" y="1112"/>
                      </a:cubicBezTo>
                      <a:cubicBezTo>
                        <a:pt x="424" y="1056"/>
                        <a:pt x="456" y="944"/>
                        <a:pt x="480" y="872"/>
                      </a:cubicBezTo>
                      <a:cubicBezTo>
                        <a:pt x="504" y="800"/>
                        <a:pt x="504" y="760"/>
                        <a:pt x="528" y="680"/>
                      </a:cubicBezTo>
                      <a:cubicBezTo>
                        <a:pt x="552" y="600"/>
                        <a:pt x="592" y="456"/>
                        <a:pt x="624" y="392"/>
                      </a:cubicBezTo>
                      <a:cubicBezTo>
                        <a:pt x="656" y="328"/>
                        <a:pt x="688" y="312"/>
                        <a:pt x="720" y="296"/>
                      </a:cubicBezTo>
                      <a:cubicBezTo>
                        <a:pt x="752" y="280"/>
                        <a:pt x="784" y="280"/>
                        <a:pt x="816" y="296"/>
                      </a:cubicBezTo>
                      <a:cubicBezTo>
                        <a:pt x="848" y="312"/>
                        <a:pt x="888" y="360"/>
                        <a:pt x="912" y="392"/>
                      </a:cubicBezTo>
                      <a:cubicBezTo>
                        <a:pt x="936" y="424"/>
                        <a:pt x="936" y="456"/>
                        <a:pt x="960" y="488"/>
                      </a:cubicBezTo>
                      <a:cubicBezTo>
                        <a:pt x="984" y="520"/>
                        <a:pt x="1024" y="584"/>
                        <a:pt x="1056" y="584"/>
                      </a:cubicBezTo>
                      <a:cubicBezTo>
                        <a:pt x="1088" y="584"/>
                        <a:pt x="1128" y="536"/>
                        <a:pt x="1152" y="488"/>
                      </a:cubicBezTo>
                      <a:cubicBezTo>
                        <a:pt x="1176" y="440"/>
                        <a:pt x="1176" y="360"/>
                        <a:pt x="1200" y="296"/>
                      </a:cubicBezTo>
                      <a:cubicBezTo>
                        <a:pt x="1224" y="232"/>
                        <a:pt x="1264" y="152"/>
                        <a:pt x="1296" y="104"/>
                      </a:cubicBezTo>
                      <a:cubicBezTo>
                        <a:pt x="1328" y="56"/>
                        <a:pt x="1352" y="16"/>
                        <a:pt x="1392" y="8"/>
                      </a:cubicBezTo>
                      <a:cubicBezTo>
                        <a:pt x="1432" y="0"/>
                        <a:pt x="1496" y="24"/>
                        <a:pt x="1536" y="56"/>
                      </a:cubicBezTo>
                      <a:cubicBezTo>
                        <a:pt x="1576" y="88"/>
                        <a:pt x="1616" y="176"/>
                        <a:pt x="1632" y="200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49" name="Line 9">
                  <a:extLst>
                    <a:ext uri="{FF2B5EF4-FFF2-40B4-BE49-F238E27FC236}">
                      <a16:creationId xmlns:a16="http://schemas.microsoft.com/office/drawing/2014/main" id="{78987CCF-FA61-4F09-9556-F854A6E719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584"/>
                  <a:ext cx="196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131" name="Object 10">
                  <a:extLst>
                    <a:ext uri="{FF2B5EF4-FFF2-40B4-BE49-F238E27FC236}">
                      <a16:creationId xmlns:a16="http://schemas.microsoft.com/office/drawing/2014/main" id="{C76006F5-F490-4D40-9A54-E52FB211ED2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641" y="1632"/>
                <a:ext cx="111" cy="1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51" name="公式" r:id="rId5" imgW="253800" imgH="241200" progId="Equation.3">
                        <p:embed/>
                      </p:oleObj>
                    </mc:Choice>
                    <mc:Fallback>
                      <p:oleObj name="公式" r:id="rId5" imgW="253800" imgH="241200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41" y="1632"/>
                              <a:ext cx="111" cy="10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32" name="Object 11">
                  <a:extLst>
                    <a:ext uri="{FF2B5EF4-FFF2-40B4-BE49-F238E27FC236}">
                      <a16:creationId xmlns:a16="http://schemas.microsoft.com/office/drawing/2014/main" id="{1A45D2D7-15C7-42E5-9190-3D8671998E7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914" y="1056"/>
                <a:ext cx="110" cy="1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52" name="公式" r:id="rId7" imgW="253800" imgH="317160" progId="Equation.3">
                        <p:embed/>
                      </p:oleObj>
                    </mc:Choice>
                    <mc:Fallback>
                      <p:oleObj name="公式" r:id="rId7" imgW="253800" imgH="317160" progId="Equation.3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4" y="1056"/>
                              <a:ext cx="110" cy="1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5130" name="Object 12">
                <a:extLst>
                  <a:ext uri="{FF2B5EF4-FFF2-40B4-BE49-F238E27FC236}">
                    <a16:creationId xmlns:a16="http://schemas.microsoft.com/office/drawing/2014/main" id="{AAD215FC-1084-4D05-915A-CA66E1A708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42" y="1608"/>
              <a:ext cx="94" cy="1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3" name="公式" r:id="rId9" imgW="215640" imgH="241200" progId="Equation.3">
                      <p:embed/>
                    </p:oleObj>
                  </mc:Choice>
                  <mc:Fallback>
                    <p:oleObj name="公式" r:id="rId9" imgW="215640" imgH="2412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2" y="1608"/>
                            <a:ext cx="94" cy="1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29" name="Object 13">
              <a:extLst>
                <a:ext uri="{FF2B5EF4-FFF2-40B4-BE49-F238E27FC236}">
                  <a16:creationId xmlns:a16="http://schemas.microsoft.com/office/drawing/2014/main" id="{5C69EAFA-52A3-4565-84C3-C4974C9E17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6" y="816"/>
            <a:ext cx="62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" name="公式" r:id="rId11" imgW="1358640" imgH="393480" progId="Equation.3">
                    <p:embed/>
                  </p:oleObj>
                </mc:Choice>
                <mc:Fallback>
                  <p:oleObj name="公式" r:id="rId11" imgW="1358640" imgH="393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6" y="816"/>
                          <a:ext cx="620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489D6E82-CE7F-497C-A074-24EA1D0A0421}"/>
              </a:ext>
            </a:extLst>
          </p:cNvPr>
          <p:cNvGrpSpPr>
            <a:grpSpLocks/>
          </p:cNvGrpSpPr>
          <p:nvPr/>
        </p:nvGrpSpPr>
        <p:grpSpPr bwMode="auto">
          <a:xfrm>
            <a:off x="5467350" y="1828800"/>
            <a:ext cx="171450" cy="609600"/>
            <a:chOff x="2772" y="1584"/>
            <a:chExt cx="108" cy="384"/>
          </a:xfrm>
        </p:grpSpPr>
        <p:sp>
          <p:nvSpPr>
            <p:cNvPr id="5144" name="Line 15">
              <a:extLst>
                <a:ext uri="{FF2B5EF4-FFF2-40B4-BE49-F238E27FC236}">
                  <a16:creationId xmlns:a16="http://schemas.microsoft.com/office/drawing/2014/main" id="{CC20C03F-FA9C-4BA1-A987-611FB731D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584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8" name="Object 16">
              <a:extLst>
                <a:ext uri="{FF2B5EF4-FFF2-40B4-BE49-F238E27FC236}">
                  <a16:creationId xmlns:a16="http://schemas.microsoft.com/office/drawing/2014/main" id="{C4C52528-F22D-44CC-A5DB-C71F1022A5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72" y="1620"/>
            <a:ext cx="100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" name="公式" r:id="rId13" imgW="228600" imgH="241200" progId="Equation.3">
                    <p:embed/>
                  </p:oleObj>
                </mc:Choice>
                <mc:Fallback>
                  <p:oleObj name="公式" r:id="rId13" imgW="228600" imgH="24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2" y="1620"/>
                          <a:ext cx="100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7">
            <a:extLst>
              <a:ext uri="{FF2B5EF4-FFF2-40B4-BE49-F238E27FC236}">
                <a16:creationId xmlns:a16="http://schemas.microsoft.com/office/drawing/2014/main" id="{32FEFBAB-8E90-4D83-9694-CE17D918D8B0}"/>
              </a:ext>
            </a:extLst>
          </p:cNvPr>
          <p:cNvGrpSpPr>
            <a:grpSpLocks/>
          </p:cNvGrpSpPr>
          <p:nvPr/>
        </p:nvGrpSpPr>
        <p:grpSpPr bwMode="auto">
          <a:xfrm>
            <a:off x="8118475" y="1524000"/>
            <a:ext cx="149225" cy="561975"/>
            <a:chOff x="4442" y="1392"/>
            <a:chExt cx="94" cy="354"/>
          </a:xfrm>
        </p:grpSpPr>
        <p:sp>
          <p:nvSpPr>
            <p:cNvPr id="5143" name="Line 18">
              <a:extLst>
                <a:ext uri="{FF2B5EF4-FFF2-40B4-BE49-F238E27FC236}">
                  <a16:creationId xmlns:a16="http://schemas.microsoft.com/office/drawing/2014/main" id="{73926437-E1D8-4AC4-8EE7-CCCB3CBEA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" y="13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7" name="Object 19">
              <a:extLst>
                <a:ext uri="{FF2B5EF4-FFF2-40B4-BE49-F238E27FC236}">
                  <a16:creationId xmlns:a16="http://schemas.microsoft.com/office/drawing/2014/main" id="{B5B0AA36-8DE9-4367-A9C5-17D26AD1B6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2" y="1608"/>
            <a:ext cx="94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6" name="公式" r:id="rId15" imgW="215640" imgH="317160" progId="Equation.3">
                    <p:embed/>
                  </p:oleObj>
                </mc:Choice>
                <mc:Fallback>
                  <p:oleObj name="公式" r:id="rId15" imgW="215640" imgH="3171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2" y="1608"/>
                          <a:ext cx="94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0">
            <a:extLst>
              <a:ext uri="{FF2B5EF4-FFF2-40B4-BE49-F238E27FC236}">
                <a16:creationId xmlns:a16="http://schemas.microsoft.com/office/drawing/2014/main" id="{45B00EC3-B8DB-43FF-A9CB-1C45D5FB92C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790700"/>
            <a:ext cx="228600" cy="342900"/>
            <a:chOff x="3456" y="1560"/>
            <a:chExt cx="144" cy="216"/>
          </a:xfrm>
        </p:grpSpPr>
        <p:graphicFrame>
          <p:nvGraphicFramePr>
            <p:cNvPr id="5126" name="Object 21">
              <a:extLst>
                <a:ext uri="{FF2B5EF4-FFF2-40B4-BE49-F238E27FC236}">
                  <a16:creationId xmlns:a16="http://schemas.microsoft.com/office/drawing/2014/main" id="{CF248853-7DC6-4022-BC4F-ED0FE6A9BB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592"/>
            <a:ext cx="1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7" name="公式" r:id="rId17" imgW="330120" imgH="419040" progId="Equation.3">
                    <p:embed/>
                  </p:oleObj>
                </mc:Choice>
                <mc:Fallback>
                  <p:oleObj name="公式" r:id="rId17" imgW="330120" imgH="4190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592"/>
                          <a:ext cx="14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2" name="Oval 22">
              <a:extLst>
                <a:ext uri="{FF2B5EF4-FFF2-40B4-BE49-F238E27FC236}">
                  <a16:creationId xmlns:a16="http://schemas.microsoft.com/office/drawing/2014/main" id="{1ACEF266-EC66-435F-8788-F315BE6C00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68" y="15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Group 23">
            <a:extLst>
              <a:ext uri="{FF2B5EF4-FFF2-40B4-BE49-F238E27FC236}">
                <a16:creationId xmlns:a16="http://schemas.microsoft.com/office/drawing/2014/main" id="{E4D02904-CA19-4A01-BEBE-0AAEC1D8756B}"/>
              </a:ext>
            </a:extLst>
          </p:cNvPr>
          <p:cNvGrpSpPr>
            <a:grpSpLocks/>
          </p:cNvGrpSpPr>
          <p:nvPr/>
        </p:nvGrpSpPr>
        <p:grpSpPr bwMode="auto">
          <a:xfrm>
            <a:off x="6983413" y="1790700"/>
            <a:ext cx="236537" cy="342900"/>
            <a:chOff x="3739" y="1560"/>
            <a:chExt cx="149" cy="216"/>
          </a:xfrm>
        </p:grpSpPr>
        <p:graphicFrame>
          <p:nvGraphicFramePr>
            <p:cNvPr id="5125" name="Object 24">
              <a:extLst>
                <a:ext uri="{FF2B5EF4-FFF2-40B4-BE49-F238E27FC236}">
                  <a16:creationId xmlns:a16="http://schemas.microsoft.com/office/drawing/2014/main" id="{505B51E8-C00E-4317-AA2A-69459F0425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39" y="1592"/>
            <a:ext cx="14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8" name="公式" r:id="rId19" imgW="342720" imgH="419040" progId="Equation.3">
                    <p:embed/>
                  </p:oleObj>
                </mc:Choice>
                <mc:Fallback>
                  <p:oleObj name="公式" r:id="rId19" imgW="342720" imgH="4190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9" y="1592"/>
                          <a:ext cx="14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1" name="Oval 25">
              <a:extLst>
                <a:ext uri="{FF2B5EF4-FFF2-40B4-BE49-F238E27FC236}">
                  <a16:creationId xmlns:a16="http://schemas.microsoft.com/office/drawing/2014/main" id="{9108DBBF-DA7A-4FD1-9FEE-84C6BB0D7C9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92" y="15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" name="Group 26">
            <a:extLst>
              <a:ext uri="{FF2B5EF4-FFF2-40B4-BE49-F238E27FC236}">
                <a16:creationId xmlns:a16="http://schemas.microsoft.com/office/drawing/2014/main" id="{1D0C9ECC-FB34-4162-9672-4C742459EB93}"/>
              </a:ext>
            </a:extLst>
          </p:cNvPr>
          <p:cNvGrpSpPr>
            <a:grpSpLocks/>
          </p:cNvGrpSpPr>
          <p:nvPr/>
        </p:nvGrpSpPr>
        <p:grpSpPr bwMode="auto">
          <a:xfrm>
            <a:off x="7448550" y="1790700"/>
            <a:ext cx="312738" cy="342900"/>
            <a:chOff x="4032" y="1560"/>
            <a:chExt cx="197" cy="216"/>
          </a:xfrm>
        </p:grpSpPr>
        <p:graphicFrame>
          <p:nvGraphicFramePr>
            <p:cNvPr id="5124" name="Object 27">
              <a:extLst>
                <a:ext uri="{FF2B5EF4-FFF2-40B4-BE49-F238E27FC236}">
                  <a16:creationId xmlns:a16="http://schemas.microsoft.com/office/drawing/2014/main" id="{CF5BDC82-128E-4066-81D3-294473AC05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1587"/>
            <a:ext cx="149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" name="公式" r:id="rId21" imgW="342720" imgH="431640" progId="Equation.3">
                    <p:embed/>
                  </p:oleObj>
                </mc:Choice>
                <mc:Fallback>
                  <p:oleObj name="公式" r:id="rId21" imgW="342720" imgH="4316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587"/>
                          <a:ext cx="149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0" name="Oval 28">
              <a:extLst>
                <a:ext uri="{FF2B5EF4-FFF2-40B4-BE49-F238E27FC236}">
                  <a16:creationId xmlns:a16="http://schemas.microsoft.com/office/drawing/2014/main" id="{90B62E4F-8D2E-4B34-A385-F05E350732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32" y="15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6173" name="Object 29">
            <a:extLst>
              <a:ext uri="{FF2B5EF4-FFF2-40B4-BE49-F238E27FC236}">
                <a16:creationId xmlns:a16="http://schemas.microsoft.com/office/drawing/2014/main" id="{D6624EE7-A9CE-4249-A3FE-9EEE47464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413" y="3217863"/>
          <a:ext cx="7824787" cy="404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Document" r:id="rId23" imgW="7660209" imgH="3981263" progId="Word.Document.8">
                  <p:embed/>
                </p:oleObj>
              </mc:Choice>
              <mc:Fallback>
                <p:oleObj name="Document" r:id="rId23" imgW="7660209" imgH="3981263" progId="Word.Document.8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217863"/>
                        <a:ext cx="7824787" cy="404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lg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DF02DDAE-33CC-4B7B-8342-183C38DF7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143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ea typeface="黑体" panose="02010609060101010101" pitchFamily="49" charset="-122"/>
              </a:rPr>
              <a:t>证</a:t>
            </a:r>
            <a:endParaRPr kumimoji="0" lang="zh-CN" altLang="en-US"/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71D425EC-ED16-40C1-9C14-A3D1F9536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5738" y="920750"/>
          <a:ext cx="32686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公式" r:id="rId3" imgW="3517560" imgH="444240" progId="Equation.3">
                  <p:embed/>
                </p:oleObj>
              </mc:Choice>
              <mc:Fallback>
                <p:oleObj name="公式" r:id="rId3" imgW="35175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920750"/>
                        <a:ext cx="326866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CE8CF44F-D068-479A-9248-B9ED12C8D8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6150" y="1492250"/>
          <a:ext cx="36258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公式" r:id="rId5" imgW="3962160" imgH="457200" progId="Equation.3">
                  <p:embed/>
                </p:oleObj>
              </mc:Choice>
              <mc:Fallback>
                <p:oleObj name="公式" r:id="rId5" imgW="39621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1492250"/>
                        <a:ext cx="36258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94C172DA-6C9D-40B0-AAE1-4A9664F9D4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5988" y="2046288"/>
          <a:ext cx="276066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公式" r:id="rId7" imgW="2971800" imgH="444240" progId="Equation.3">
                  <p:embed/>
                </p:oleObj>
              </mc:Choice>
              <mc:Fallback>
                <p:oleObj name="公式" r:id="rId7" imgW="297180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2046288"/>
                        <a:ext cx="2760662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>
            <a:extLst>
              <a:ext uri="{FF2B5EF4-FFF2-40B4-BE49-F238E27FC236}">
                <a16:creationId xmlns:a16="http://schemas.microsoft.com/office/drawing/2014/main" id="{AE99CA5E-7278-43E6-88F9-89E8D6F4FB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1838" y="2587625"/>
          <a:ext cx="12747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公式" r:id="rId9" imgW="1371600" imgH="393480" progId="Equation.3">
                  <p:embed/>
                </p:oleObj>
              </mc:Choice>
              <mc:Fallback>
                <p:oleObj name="公式" r:id="rId9" imgW="13716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2587625"/>
                        <a:ext cx="12747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>
            <a:extLst>
              <a:ext uri="{FF2B5EF4-FFF2-40B4-BE49-F238E27FC236}">
                <a16:creationId xmlns:a16="http://schemas.microsoft.com/office/drawing/2014/main" id="{7B9A3BBA-1FE8-4C48-A688-1B4E2C11CA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175" y="3119438"/>
          <a:ext cx="23717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公式" r:id="rId11" imgW="2552400" imgH="406080" progId="Equation.3">
                  <p:embed/>
                </p:oleObj>
              </mc:Choice>
              <mc:Fallback>
                <p:oleObj name="公式" r:id="rId11" imgW="255240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119438"/>
                        <a:ext cx="23717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>
            <a:extLst>
              <a:ext uri="{FF2B5EF4-FFF2-40B4-BE49-F238E27FC236}">
                <a16:creationId xmlns:a16="http://schemas.microsoft.com/office/drawing/2014/main" id="{4756CE90-A8EA-41BC-83C3-A6AF7FF1BF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2463" y="3113088"/>
          <a:ext cx="12747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公式" r:id="rId13" imgW="1371600" imgH="393480" progId="Equation.3">
                  <p:embed/>
                </p:oleObj>
              </mc:Choice>
              <mc:Fallback>
                <p:oleObj name="公式" r:id="rId13" imgW="137160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3" y="3113088"/>
                        <a:ext cx="12747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>
            <a:extLst>
              <a:ext uri="{FF2B5EF4-FFF2-40B4-BE49-F238E27FC236}">
                <a16:creationId xmlns:a16="http://schemas.microsoft.com/office/drawing/2014/main" id="{170C4AD0-0A4E-419E-ADB5-1B5C1EC34E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9163" y="3832225"/>
          <a:ext cx="24923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公式" r:id="rId15" imgW="2692080" imgH="406080" progId="Equation.3">
                  <p:embed/>
                </p:oleObj>
              </mc:Choice>
              <mc:Fallback>
                <p:oleObj name="公式" r:id="rId15" imgW="269208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3832225"/>
                        <a:ext cx="24923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>
            <a:extLst>
              <a:ext uri="{FF2B5EF4-FFF2-40B4-BE49-F238E27FC236}">
                <a16:creationId xmlns:a16="http://schemas.microsoft.com/office/drawing/2014/main" id="{C4A4FCEF-5628-42B4-B1E7-F222B6272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71475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由零点定理</a:t>
            </a:r>
            <a:r>
              <a:rPr kumimoji="0" lang="en-US" altLang="zh-CN"/>
              <a:t>,</a:t>
            </a:r>
          </a:p>
        </p:txBody>
      </p:sp>
      <p:graphicFrame>
        <p:nvGraphicFramePr>
          <p:cNvPr id="7179" name="Object 11">
            <a:extLst>
              <a:ext uri="{FF2B5EF4-FFF2-40B4-BE49-F238E27FC236}">
                <a16:creationId xmlns:a16="http://schemas.microsoft.com/office/drawing/2014/main" id="{AF93443D-6E17-4271-85D2-19F2013567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5988" y="3779838"/>
          <a:ext cx="20812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公式" r:id="rId17" imgW="2247840" imgH="457200" progId="Equation.3">
                  <p:embed/>
                </p:oleObj>
              </mc:Choice>
              <mc:Fallback>
                <p:oleObj name="公式" r:id="rId17" imgW="224784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3779838"/>
                        <a:ext cx="2081212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>
            <a:extLst>
              <a:ext uri="{FF2B5EF4-FFF2-40B4-BE49-F238E27FC236}">
                <a16:creationId xmlns:a16="http://schemas.microsoft.com/office/drawing/2014/main" id="{EB0FA534-4158-4D18-BA2B-09DD8FB695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938" y="4435475"/>
          <a:ext cx="13398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公式" r:id="rId19" imgW="1447560" imgH="419040" progId="Equation.3">
                  <p:embed/>
                </p:oleObj>
              </mc:Choice>
              <mc:Fallback>
                <p:oleObj name="公式" r:id="rId19" imgW="144756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4435475"/>
                        <a:ext cx="13398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>
            <a:extLst>
              <a:ext uri="{FF2B5EF4-FFF2-40B4-BE49-F238E27FC236}">
                <a16:creationId xmlns:a16="http://schemas.microsoft.com/office/drawing/2014/main" id="{FA9B6973-B8DC-4C73-B1AB-6479BAD5F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6825" y="4446588"/>
          <a:ext cx="34321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公式" r:id="rId21" imgW="3708360" imgH="431640" progId="Equation.3">
                  <p:embed/>
                </p:oleObj>
              </mc:Choice>
              <mc:Fallback>
                <p:oleObj name="公式" r:id="rId21" imgW="370836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4446588"/>
                        <a:ext cx="343217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>
            <a:extLst>
              <a:ext uri="{FF2B5EF4-FFF2-40B4-BE49-F238E27FC236}">
                <a16:creationId xmlns:a16="http://schemas.microsoft.com/office/drawing/2014/main" id="{06ECA139-81D4-42D5-930F-969140D2BE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5075" y="4462463"/>
          <a:ext cx="17621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公式" r:id="rId23" imgW="1904760" imgH="419040" progId="Equation.3">
                  <p:embed/>
                </p:oleObj>
              </mc:Choice>
              <mc:Fallback>
                <p:oleObj name="公式" r:id="rId23" imgW="190476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75" y="4462463"/>
                        <a:ext cx="17621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>
            <a:extLst>
              <a:ext uri="{FF2B5EF4-FFF2-40B4-BE49-F238E27FC236}">
                <a16:creationId xmlns:a16="http://schemas.microsoft.com/office/drawing/2014/main" id="{3D42C112-6170-4CFF-9518-88B166523992}"/>
              </a:ext>
            </a:extLst>
          </p:cNvPr>
          <p:cNvGrpSpPr>
            <a:grpSpLocks/>
          </p:cNvGrpSpPr>
          <p:nvPr/>
        </p:nvGrpSpPr>
        <p:grpSpPr bwMode="auto">
          <a:xfrm>
            <a:off x="4400550" y="828675"/>
            <a:ext cx="4286250" cy="2828925"/>
            <a:chOff x="2712" y="474"/>
            <a:chExt cx="2700" cy="1782"/>
          </a:xfrm>
        </p:grpSpPr>
        <p:grpSp>
          <p:nvGrpSpPr>
            <p:cNvPr id="6202" name="Group 16">
              <a:extLst>
                <a:ext uri="{FF2B5EF4-FFF2-40B4-BE49-F238E27FC236}">
                  <a16:creationId xmlns:a16="http://schemas.microsoft.com/office/drawing/2014/main" id="{E9D0B02E-DB97-4F2F-ADEF-EE75B68322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474"/>
              <a:ext cx="2700" cy="1782"/>
              <a:chOff x="2712" y="474"/>
              <a:chExt cx="2700" cy="1782"/>
            </a:xfrm>
          </p:grpSpPr>
          <p:sp>
            <p:nvSpPr>
              <p:cNvPr id="6203" name="Line 17">
                <a:extLst>
                  <a:ext uri="{FF2B5EF4-FFF2-40B4-BE49-F238E27FC236}">
                    <a16:creationId xmlns:a16="http://schemas.microsoft.com/office/drawing/2014/main" id="{A36B5515-18E9-43A3-8DB4-0A6552E9B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1536"/>
                <a:ext cx="26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4" name="Line 18">
                <a:extLst>
                  <a:ext uri="{FF2B5EF4-FFF2-40B4-BE49-F238E27FC236}">
                    <a16:creationId xmlns:a16="http://schemas.microsoft.com/office/drawing/2014/main" id="{101C3F58-701B-49DD-B954-A89A7A9A8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48" y="480"/>
                <a:ext cx="0" cy="17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" name="Freeform 19">
                <a:extLst>
                  <a:ext uri="{FF2B5EF4-FFF2-40B4-BE49-F238E27FC236}">
                    <a16:creationId xmlns:a16="http://schemas.microsoft.com/office/drawing/2014/main" id="{7378A906-B442-46AC-8916-DD4420031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2" y="808"/>
                <a:ext cx="1768" cy="1208"/>
              </a:xfrm>
              <a:custGeom>
                <a:avLst/>
                <a:gdLst>
                  <a:gd name="T0" fmla="*/ 0 w 1632"/>
                  <a:gd name="T1" fmla="*/ 920 h 1208"/>
                  <a:gd name="T2" fmla="*/ 96 w 1632"/>
                  <a:gd name="T3" fmla="*/ 1112 h 1208"/>
                  <a:gd name="T4" fmla="*/ 240 w 1632"/>
                  <a:gd name="T5" fmla="*/ 1208 h 1208"/>
                  <a:gd name="T6" fmla="*/ 384 w 1632"/>
                  <a:gd name="T7" fmla="*/ 1112 h 1208"/>
                  <a:gd name="T8" fmla="*/ 480 w 1632"/>
                  <a:gd name="T9" fmla="*/ 872 h 1208"/>
                  <a:gd name="T10" fmla="*/ 528 w 1632"/>
                  <a:gd name="T11" fmla="*/ 680 h 1208"/>
                  <a:gd name="T12" fmla="*/ 624 w 1632"/>
                  <a:gd name="T13" fmla="*/ 392 h 1208"/>
                  <a:gd name="T14" fmla="*/ 720 w 1632"/>
                  <a:gd name="T15" fmla="*/ 296 h 1208"/>
                  <a:gd name="T16" fmla="*/ 816 w 1632"/>
                  <a:gd name="T17" fmla="*/ 296 h 1208"/>
                  <a:gd name="T18" fmla="*/ 912 w 1632"/>
                  <a:gd name="T19" fmla="*/ 392 h 1208"/>
                  <a:gd name="T20" fmla="*/ 960 w 1632"/>
                  <a:gd name="T21" fmla="*/ 488 h 1208"/>
                  <a:gd name="T22" fmla="*/ 1056 w 1632"/>
                  <a:gd name="T23" fmla="*/ 584 h 1208"/>
                  <a:gd name="T24" fmla="*/ 1152 w 1632"/>
                  <a:gd name="T25" fmla="*/ 488 h 1208"/>
                  <a:gd name="T26" fmla="*/ 1200 w 1632"/>
                  <a:gd name="T27" fmla="*/ 296 h 1208"/>
                  <a:gd name="T28" fmla="*/ 1296 w 1632"/>
                  <a:gd name="T29" fmla="*/ 104 h 1208"/>
                  <a:gd name="T30" fmla="*/ 1392 w 1632"/>
                  <a:gd name="T31" fmla="*/ 8 h 1208"/>
                  <a:gd name="T32" fmla="*/ 1536 w 1632"/>
                  <a:gd name="T33" fmla="*/ 56 h 1208"/>
                  <a:gd name="T34" fmla="*/ 1632 w 1632"/>
                  <a:gd name="T35" fmla="*/ 200 h 120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32"/>
                  <a:gd name="T55" fmla="*/ 0 h 1208"/>
                  <a:gd name="T56" fmla="*/ 1632 w 1632"/>
                  <a:gd name="T57" fmla="*/ 1208 h 120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32" h="1208">
                    <a:moveTo>
                      <a:pt x="0" y="920"/>
                    </a:moveTo>
                    <a:cubicBezTo>
                      <a:pt x="28" y="992"/>
                      <a:pt x="56" y="1064"/>
                      <a:pt x="96" y="1112"/>
                    </a:cubicBezTo>
                    <a:cubicBezTo>
                      <a:pt x="136" y="1160"/>
                      <a:pt x="192" y="1208"/>
                      <a:pt x="240" y="1208"/>
                    </a:cubicBezTo>
                    <a:cubicBezTo>
                      <a:pt x="288" y="1208"/>
                      <a:pt x="344" y="1168"/>
                      <a:pt x="384" y="1112"/>
                    </a:cubicBezTo>
                    <a:cubicBezTo>
                      <a:pt x="424" y="1056"/>
                      <a:pt x="456" y="944"/>
                      <a:pt x="480" y="872"/>
                    </a:cubicBezTo>
                    <a:cubicBezTo>
                      <a:pt x="504" y="800"/>
                      <a:pt x="504" y="760"/>
                      <a:pt x="528" y="680"/>
                    </a:cubicBezTo>
                    <a:cubicBezTo>
                      <a:pt x="552" y="600"/>
                      <a:pt x="592" y="456"/>
                      <a:pt x="624" y="392"/>
                    </a:cubicBezTo>
                    <a:cubicBezTo>
                      <a:pt x="656" y="328"/>
                      <a:pt x="688" y="312"/>
                      <a:pt x="720" y="296"/>
                    </a:cubicBezTo>
                    <a:cubicBezTo>
                      <a:pt x="752" y="280"/>
                      <a:pt x="784" y="280"/>
                      <a:pt x="816" y="296"/>
                    </a:cubicBezTo>
                    <a:cubicBezTo>
                      <a:pt x="848" y="312"/>
                      <a:pt x="888" y="360"/>
                      <a:pt x="912" y="392"/>
                    </a:cubicBezTo>
                    <a:cubicBezTo>
                      <a:pt x="936" y="424"/>
                      <a:pt x="936" y="456"/>
                      <a:pt x="960" y="488"/>
                    </a:cubicBezTo>
                    <a:cubicBezTo>
                      <a:pt x="984" y="520"/>
                      <a:pt x="1024" y="584"/>
                      <a:pt x="1056" y="584"/>
                    </a:cubicBezTo>
                    <a:cubicBezTo>
                      <a:pt x="1088" y="584"/>
                      <a:pt x="1128" y="536"/>
                      <a:pt x="1152" y="488"/>
                    </a:cubicBezTo>
                    <a:cubicBezTo>
                      <a:pt x="1176" y="440"/>
                      <a:pt x="1176" y="360"/>
                      <a:pt x="1200" y="296"/>
                    </a:cubicBezTo>
                    <a:cubicBezTo>
                      <a:pt x="1224" y="232"/>
                      <a:pt x="1264" y="152"/>
                      <a:pt x="1296" y="104"/>
                    </a:cubicBezTo>
                    <a:cubicBezTo>
                      <a:pt x="1328" y="56"/>
                      <a:pt x="1352" y="16"/>
                      <a:pt x="1392" y="8"/>
                    </a:cubicBezTo>
                    <a:cubicBezTo>
                      <a:pt x="1432" y="0"/>
                      <a:pt x="1496" y="24"/>
                      <a:pt x="1536" y="56"/>
                    </a:cubicBezTo>
                    <a:cubicBezTo>
                      <a:pt x="1576" y="88"/>
                      <a:pt x="1616" y="176"/>
                      <a:pt x="1632" y="200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164" name="Object 20">
                <a:extLst>
                  <a:ext uri="{FF2B5EF4-FFF2-40B4-BE49-F238E27FC236}">
                    <a16:creationId xmlns:a16="http://schemas.microsoft.com/office/drawing/2014/main" id="{B4D31E2B-0558-4276-8B79-20FD18743C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68" y="1598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7" name="公式" r:id="rId25" imgW="253800" imgH="241200" progId="Equation.3">
                      <p:embed/>
                    </p:oleObj>
                  </mc:Choice>
                  <mc:Fallback>
                    <p:oleObj name="公式" r:id="rId25" imgW="253800" imgH="2412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8" y="1598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65" name="Object 21">
                <a:extLst>
                  <a:ext uri="{FF2B5EF4-FFF2-40B4-BE49-F238E27FC236}">
                    <a16:creationId xmlns:a16="http://schemas.microsoft.com/office/drawing/2014/main" id="{7239889E-2DD9-42EE-923B-1017B2A5258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80" y="474"/>
              <a:ext cx="145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8" name="公式" r:id="rId27" imgW="253800" imgH="317160" progId="Equation.3">
                      <p:embed/>
                    </p:oleObj>
                  </mc:Choice>
                  <mc:Fallback>
                    <p:oleObj name="公式" r:id="rId27" imgW="253800" imgH="31716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474"/>
                            <a:ext cx="145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66" name="Object 22">
                <a:extLst>
                  <a:ext uri="{FF2B5EF4-FFF2-40B4-BE49-F238E27FC236}">
                    <a16:creationId xmlns:a16="http://schemas.microsoft.com/office/drawing/2014/main" id="{EF309120-A455-45E7-B13B-61207FC27FB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28" y="1560"/>
              <a:ext cx="122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9" name="公式" r:id="rId29" imgW="215640" imgH="241200" progId="Equation.3">
                      <p:embed/>
                    </p:oleObj>
                  </mc:Choice>
                  <mc:Fallback>
                    <p:oleObj name="公式" r:id="rId29" imgW="215640" imgH="24120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1560"/>
                            <a:ext cx="122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163" name="Object 23">
              <a:extLst>
                <a:ext uri="{FF2B5EF4-FFF2-40B4-BE49-F238E27FC236}">
                  <a16:creationId xmlns:a16="http://schemas.microsoft.com/office/drawing/2014/main" id="{0A547C81-76E5-44DF-809F-E8DF924CF6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1041"/>
            <a:ext cx="71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" name="公式" r:id="rId31" imgW="1358640" imgH="393480" progId="Equation.3">
                    <p:embed/>
                  </p:oleObj>
                </mc:Choice>
                <mc:Fallback>
                  <p:oleObj name="公式" r:id="rId31" imgW="1358640" imgH="3934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041"/>
                          <a:ext cx="716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4">
            <a:extLst>
              <a:ext uri="{FF2B5EF4-FFF2-40B4-BE49-F238E27FC236}">
                <a16:creationId xmlns:a16="http://schemas.microsoft.com/office/drawing/2014/main" id="{D32C96F9-062D-4662-8F9F-6CCA8CC981EB}"/>
              </a:ext>
            </a:extLst>
          </p:cNvPr>
          <p:cNvGrpSpPr>
            <a:grpSpLocks/>
          </p:cNvGrpSpPr>
          <p:nvPr/>
        </p:nvGrpSpPr>
        <p:grpSpPr bwMode="auto">
          <a:xfrm>
            <a:off x="4973638" y="2155825"/>
            <a:ext cx="311150" cy="663575"/>
            <a:chOff x="3073" y="1310"/>
            <a:chExt cx="196" cy="418"/>
          </a:xfrm>
        </p:grpSpPr>
        <p:sp>
          <p:nvSpPr>
            <p:cNvPr id="6200" name="Line 25">
              <a:extLst>
                <a:ext uri="{FF2B5EF4-FFF2-40B4-BE49-F238E27FC236}">
                  <a16:creationId xmlns:a16="http://schemas.microsoft.com/office/drawing/2014/main" id="{B00297E4-88FF-4416-B1D1-B94D37BAD0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15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1" name="Text Box 26">
              <a:extLst>
                <a:ext uri="{FF2B5EF4-FFF2-40B4-BE49-F238E27FC236}">
                  <a16:creationId xmlns:a16="http://schemas.microsoft.com/office/drawing/2014/main" id="{25F162D0-E128-4255-8BA0-724748521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3" y="13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9" rIns="91436" bIns="45719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000" i="1"/>
                <a:t>a</a:t>
              </a:r>
              <a:endParaRPr kumimoji="0" lang="en-US" altLang="zh-CN" sz="2400" b="0"/>
            </a:p>
          </p:txBody>
        </p:sp>
      </p:grpSp>
      <p:grpSp>
        <p:nvGrpSpPr>
          <p:cNvPr id="5" name="Group 27">
            <a:extLst>
              <a:ext uri="{FF2B5EF4-FFF2-40B4-BE49-F238E27FC236}">
                <a16:creationId xmlns:a16="http://schemas.microsoft.com/office/drawing/2014/main" id="{A2CF138B-17C4-4F72-A9EE-8092DDA44D48}"/>
              </a:ext>
            </a:extLst>
          </p:cNvPr>
          <p:cNvGrpSpPr>
            <a:grpSpLocks/>
          </p:cNvGrpSpPr>
          <p:nvPr/>
        </p:nvGrpSpPr>
        <p:grpSpPr bwMode="auto">
          <a:xfrm>
            <a:off x="7797800" y="1676400"/>
            <a:ext cx="311150" cy="1208088"/>
            <a:chOff x="4852" y="1008"/>
            <a:chExt cx="196" cy="761"/>
          </a:xfrm>
        </p:grpSpPr>
        <p:sp>
          <p:nvSpPr>
            <p:cNvPr id="6198" name="Line 28">
              <a:extLst>
                <a:ext uri="{FF2B5EF4-FFF2-40B4-BE49-F238E27FC236}">
                  <a16:creationId xmlns:a16="http://schemas.microsoft.com/office/drawing/2014/main" id="{BC8FE747-5813-465A-9BE2-9B5C9B8FF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0" y="1008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9" name="Text Box 29">
              <a:extLst>
                <a:ext uri="{FF2B5EF4-FFF2-40B4-BE49-F238E27FC236}">
                  <a16:creationId xmlns:a16="http://schemas.microsoft.com/office/drawing/2014/main" id="{B40685F9-0408-4470-A3BE-2FB7403D0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" y="151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9" rIns="91436" bIns="45719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000" i="1"/>
                <a:t>b</a:t>
              </a:r>
              <a:endParaRPr kumimoji="0" lang="en-US" altLang="zh-CN" sz="2400" b="0"/>
            </a:p>
          </p:txBody>
        </p:sp>
      </p:grpSp>
      <p:grpSp>
        <p:nvGrpSpPr>
          <p:cNvPr id="6" name="Group 30">
            <a:extLst>
              <a:ext uri="{FF2B5EF4-FFF2-40B4-BE49-F238E27FC236}">
                <a16:creationId xmlns:a16="http://schemas.microsoft.com/office/drawing/2014/main" id="{7D16BBF8-8274-4085-BE6C-43F619E15B9B}"/>
              </a:ext>
            </a:extLst>
          </p:cNvPr>
          <p:cNvGrpSpPr>
            <a:grpSpLocks/>
          </p:cNvGrpSpPr>
          <p:nvPr/>
        </p:nvGrpSpPr>
        <p:grpSpPr bwMode="auto">
          <a:xfrm>
            <a:off x="4598988" y="2651125"/>
            <a:ext cx="500062" cy="396875"/>
            <a:chOff x="2837" y="1622"/>
            <a:chExt cx="315" cy="250"/>
          </a:xfrm>
        </p:grpSpPr>
        <p:sp>
          <p:nvSpPr>
            <p:cNvPr id="6196" name="Line 31">
              <a:extLst>
                <a:ext uri="{FF2B5EF4-FFF2-40B4-BE49-F238E27FC236}">
                  <a16:creationId xmlns:a16="http://schemas.microsoft.com/office/drawing/2014/main" id="{D8B00783-6D5D-446D-BB99-8D9804663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1728"/>
              <a:ext cx="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7" name="Text Box 32">
              <a:extLst>
                <a:ext uri="{FF2B5EF4-FFF2-40B4-BE49-F238E27FC236}">
                  <a16:creationId xmlns:a16="http://schemas.microsoft.com/office/drawing/2014/main" id="{47194A43-F331-4292-8D0D-3E37A08C7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" y="162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9" rIns="91436" bIns="45719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000"/>
                <a:t>A</a:t>
              </a:r>
              <a:endParaRPr kumimoji="0" lang="en-US" altLang="zh-CN" sz="2400" b="0"/>
            </a:p>
          </p:txBody>
        </p:sp>
      </p:grpSp>
      <p:grpSp>
        <p:nvGrpSpPr>
          <p:cNvPr id="7" name="Group 33">
            <a:extLst>
              <a:ext uri="{FF2B5EF4-FFF2-40B4-BE49-F238E27FC236}">
                <a16:creationId xmlns:a16="http://schemas.microsoft.com/office/drawing/2014/main" id="{02671D00-8343-4F04-84FD-7AE93D8EA678}"/>
              </a:ext>
            </a:extLst>
          </p:cNvPr>
          <p:cNvGrpSpPr>
            <a:grpSpLocks/>
          </p:cNvGrpSpPr>
          <p:nvPr/>
        </p:nvGrpSpPr>
        <p:grpSpPr bwMode="auto">
          <a:xfrm>
            <a:off x="4597400" y="1489075"/>
            <a:ext cx="3308350" cy="396875"/>
            <a:chOff x="2836" y="890"/>
            <a:chExt cx="2084" cy="250"/>
          </a:xfrm>
        </p:grpSpPr>
        <p:sp>
          <p:nvSpPr>
            <p:cNvPr id="6194" name="Line 34">
              <a:extLst>
                <a:ext uri="{FF2B5EF4-FFF2-40B4-BE49-F238E27FC236}">
                  <a16:creationId xmlns:a16="http://schemas.microsoft.com/office/drawing/2014/main" id="{20278636-54A5-4B07-AFE2-CDF025DB3E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8" y="1008"/>
              <a:ext cx="18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" name="Text Box 35">
              <a:extLst>
                <a:ext uri="{FF2B5EF4-FFF2-40B4-BE49-F238E27FC236}">
                  <a16:creationId xmlns:a16="http://schemas.microsoft.com/office/drawing/2014/main" id="{1B6AF687-BEA2-46C7-A23D-3F9C629C0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6" y="890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9" rIns="91436" bIns="45719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000"/>
                <a:t>B</a:t>
              </a:r>
            </a:p>
          </p:txBody>
        </p:sp>
      </p:grpSp>
      <p:grpSp>
        <p:nvGrpSpPr>
          <p:cNvPr id="8" name="Group 36">
            <a:extLst>
              <a:ext uri="{FF2B5EF4-FFF2-40B4-BE49-F238E27FC236}">
                <a16:creationId xmlns:a16="http://schemas.microsoft.com/office/drawing/2014/main" id="{00AB2ED7-66C7-44E6-8E8C-7A8F8C68B132}"/>
              </a:ext>
            </a:extLst>
          </p:cNvPr>
          <p:cNvGrpSpPr>
            <a:grpSpLocks/>
          </p:cNvGrpSpPr>
          <p:nvPr/>
        </p:nvGrpSpPr>
        <p:grpSpPr bwMode="auto">
          <a:xfrm>
            <a:off x="4552950" y="1165225"/>
            <a:ext cx="2933700" cy="396875"/>
            <a:chOff x="2884" y="686"/>
            <a:chExt cx="1848" cy="250"/>
          </a:xfrm>
        </p:grpSpPr>
        <p:sp>
          <p:nvSpPr>
            <p:cNvPr id="6192" name="Line 37">
              <a:extLst>
                <a:ext uri="{FF2B5EF4-FFF2-40B4-BE49-F238E27FC236}">
                  <a16:creationId xmlns:a16="http://schemas.microsoft.com/office/drawing/2014/main" id="{35F3AD70-C162-40D8-ACA1-B210A2606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816"/>
              <a:ext cx="161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3" name="Text Box 38">
              <a:extLst>
                <a:ext uri="{FF2B5EF4-FFF2-40B4-BE49-F238E27FC236}">
                  <a16:creationId xmlns:a16="http://schemas.microsoft.com/office/drawing/2014/main" id="{C7CC3B21-2D53-4123-9CF4-3518BE7E9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" y="686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9" rIns="91436" bIns="45719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000">
                  <a:solidFill>
                    <a:srgbClr val="FF33CC"/>
                  </a:solidFill>
                </a:rPr>
                <a:t>M</a:t>
              </a:r>
              <a:endParaRPr kumimoji="0" lang="en-US" altLang="zh-CN" sz="2400" b="0"/>
            </a:p>
          </p:txBody>
        </p:sp>
      </p:grpSp>
      <p:grpSp>
        <p:nvGrpSpPr>
          <p:cNvPr id="9" name="Group 39">
            <a:extLst>
              <a:ext uri="{FF2B5EF4-FFF2-40B4-BE49-F238E27FC236}">
                <a16:creationId xmlns:a16="http://schemas.microsoft.com/office/drawing/2014/main" id="{E6277722-FE47-4C95-9CAD-CF9297AF9A85}"/>
              </a:ext>
            </a:extLst>
          </p:cNvPr>
          <p:cNvGrpSpPr>
            <a:grpSpLocks/>
          </p:cNvGrpSpPr>
          <p:nvPr/>
        </p:nvGrpSpPr>
        <p:grpSpPr bwMode="auto">
          <a:xfrm>
            <a:off x="4578350" y="3051175"/>
            <a:ext cx="933450" cy="396875"/>
            <a:chOff x="2824" y="1874"/>
            <a:chExt cx="588" cy="250"/>
          </a:xfrm>
        </p:grpSpPr>
        <p:sp>
          <p:nvSpPr>
            <p:cNvPr id="6190" name="Line 40">
              <a:extLst>
                <a:ext uri="{FF2B5EF4-FFF2-40B4-BE49-F238E27FC236}">
                  <a16:creationId xmlns:a16="http://schemas.microsoft.com/office/drawing/2014/main" id="{70C8F7F5-BE9F-4B6E-B899-F20F290090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8" y="2016"/>
              <a:ext cx="364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1" name="Text Box 41">
              <a:extLst>
                <a:ext uri="{FF2B5EF4-FFF2-40B4-BE49-F238E27FC236}">
                  <a16:creationId xmlns:a16="http://schemas.microsoft.com/office/drawing/2014/main" id="{8FA7A57A-27AB-4B0B-A7E3-D7B30697E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4" y="187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9" rIns="91436" bIns="45719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000" i="1">
                  <a:solidFill>
                    <a:srgbClr val="FF33CC"/>
                  </a:solidFill>
                </a:rPr>
                <a:t>m</a:t>
              </a:r>
              <a:endParaRPr kumimoji="0" lang="en-US" altLang="zh-CN" sz="2400" b="0"/>
            </a:p>
          </p:txBody>
        </p:sp>
      </p:grpSp>
      <p:grpSp>
        <p:nvGrpSpPr>
          <p:cNvPr id="10" name="Group 42">
            <a:extLst>
              <a:ext uri="{FF2B5EF4-FFF2-40B4-BE49-F238E27FC236}">
                <a16:creationId xmlns:a16="http://schemas.microsoft.com/office/drawing/2014/main" id="{A6236CC4-A924-4EF8-9867-1F8770065381}"/>
              </a:ext>
            </a:extLst>
          </p:cNvPr>
          <p:cNvGrpSpPr>
            <a:grpSpLocks/>
          </p:cNvGrpSpPr>
          <p:nvPr/>
        </p:nvGrpSpPr>
        <p:grpSpPr bwMode="auto">
          <a:xfrm>
            <a:off x="5511800" y="2514600"/>
            <a:ext cx="273050" cy="762000"/>
            <a:chOff x="3412" y="1536"/>
            <a:chExt cx="172" cy="480"/>
          </a:xfrm>
        </p:grpSpPr>
        <p:sp>
          <p:nvSpPr>
            <p:cNvPr id="6189" name="Line 43">
              <a:extLst>
                <a:ext uri="{FF2B5EF4-FFF2-40B4-BE49-F238E27FC236}">
                  <a16:creationId xmlns:a16="http://schemas.microsoft.com/office/drawing/2014/main" id="{6BB27EF4-C9F1-4EE2-AD34-7EFFD77DF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2" y="1536"/>
              <a:ext cx="0" cy="48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2" name="Object 44">
              <a:extLst>
                <a:ext uri="{FF2B5EF4-FFF2-40B4-BE49-F238E27FC236}">
                  <a16:creationId xmlns:a16="http://schemas.microsoft.com/office/drawing/2014/main" id="{F08B2C61-693E-478E-963A-21C444A14C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5" y="1556"/>
            <a:ext cx="14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1" name="公式" r:id="rId33" imgW="355320" imgH="419040" progId="Equation.3">
                    <p:embed/>
                  </p:oleObj>
                </mc:Choice>
                <mc:Fallback>
                  <p:oleObj name="公式" r:id="rId33" imgW="355320" imgH="41904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" y="1556"/>
                          <a:ext cx="149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45">
            <a:extLst>
              <a:ext uri="{FF2B5EF4-FFF2-40B4-BE49-F238E27FC236}">
                <a16:creationId xmlns:a16="http://schemas.microsoft.com/office/drawing/2014/main" id="{FB008682-D065-407E-B3CE-83F424ED1AA9}"/>
              </a:ext>
            </a:extLst>
          </p:cNvPr>
          <p:cNvGrpSpPr>
            <a:grpSpLocks/>
          </p:cNvGrpSpPr>
          <p:nvPr/>
        </p:nvGrpSpPr>
        <p:grpSpPr bwMode="auto">
          <a:xfrm>
            <a:off x="7421563" y="1371600"/>
            <a:ext cx="261937" cy="1447800"/>
            <a:chOff x="4615" y="816"/>
            <a:chExt cx="165" cy="912"/>
          </a:xfrm>
        </p:grpSpPr>
        <p:sp>
          <p:nvSpPr>
            <p:cNvPr id="6188" name="Line 46">
              <a:extLst>
                <a:ext uri="{FF2B5EF4-FFF2-40B4-BE49-F238E27FC236}">
                  <a16:creationId xmlns:a16="http://schemas.microsoft.com/office/drawing/2014/main" id="{B95AB6A7-1F96-474E-B1C7-558FD30CD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0" y="816"/>
              <a:ext cx="0" cy="72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1" name="Object 47">
              <a:extLst>
                <a:ext uri="{FF2B5EF4-FFF2-40B4-BE49-F238E27FC236}">
                  <a16:creationId xmlns:a16="http://schemas.microsoft.com/office/drawing/2014/main" id="{1EC72E40-DD21-4995-8360-ACDEF8331A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15" y="1536"/>
            <a:ext cx="16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2" name="公式" r:id="rId35" imgW="393480" imgH="457200" progId="Equation.3">
                    <p:embed/>
                  </p:oleObj>
                </mc:Choice>
                <mc:Fallback>
                  <p:oleObj name="公式" r:id="rId35" imgW="393480" imgH="4572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5" y="1536"/>
                          <a:ext cx="16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48">
            <a:extLst>
              <a:ext uri="{FF2B5EF4-FFF2-40B4-BE49-F238E27FC236}">
                <a16:creationId xmlns:a16="http://schemas.microsoft.com/office/drawing/2014/main" id="{E04367AE-C24C-479C-BEA2-47615F82BE92}"/>
              </a:ext>
            </a:extLst>
          </p:cNvPr>
          <p:cNvGrpSpPr>
            <a:grpSpLocks/>
          </p:cNvGrpSpPr>
          <p:nvPr/>
        </p:nvGrpSpPr>
        <p:grpSpPr bwMode="auto">
          <a:xfrm>
            <a:off x="4579938" y="1851025"/>
            <a:ext cx="2500312" cy="396875"/>
            <a:chOff x="2825" y="2702"/>
            <a:chExt cx="1575" cy="250"/>
          </a:xfrm>
        </p:grpSpPr>
        <p:sp>
          <p:nvSpPr>
            <p:cNvPr id="6186" name="Line 49">
              <a:extLst>
                <a:ext uri="{FF2B5EF4-FFF2-40B4-BE49-F238E27FC236}">
                  <a16:creationId xmlns:a16="http://schemas.microsoft.com/office/drawing/2014/main" id="{2596A403-9E79-4E66-9590-12691EB9D8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8" y="2832"/>
              <a:ext cx="135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7" name="Text Box 50">
              <a:extLst>
                <a:ext uri="{FF2B5EF4-FFF2-40B4-BE49-F238E27FC236}">
                  <a16:creationId xmlns:a16="http://schemas.microsoft.com/office/drawing/2014/main" id="{39DD488C-D059-44F4-B85B-511C5364B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" y="270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9" rIns="91436" bIns="45719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000">
                  <a:solidFill>
                    <a:srgbClr val="FF0000"/>
                  </a:solidFill>
                </a:rPr>
                <a:t>C</a:t>
              </a:r>
              <a:endParaRPr kumimoji="0" lang="en-US" altLang="zh-CN" sz="2400" b="0"/>
            </a:p>
          </p:txBody>
        </p:sp>
      </p:grpSp>
      <p:grpSp>
        <p:nvGrpSpPr>
          <p:cNvPr id="13" name="Group 51">
            <a:extLst>
              <a:ext uri="{FF2B5EF4-FFF2-40B4-BE49-F238E27FC236}">
                <a16:creationId xmlns:a16="http://schemas.microsoft.com/office/drawing/2014/main" id="{C7C5D70F-AA16-45BC-9D5F-58DD903AE55C}"/>
              </a:ext>
            </a:extLst>
          </p:cNvPr>
          <p:cNvGrpSpPr>
            <a:grpSpLocks/>
          </p:cNvGrpSpPr>
          <p:nvPr/>
        </p:nvGrpSpPr>
        <p:grpSpPr bwMode="auto">
          <a:xfrm>
            <a:off x="6059488" y="2057400"/>
            <a:ext cx="227012" cy="762000"/>
            <a:chOff x="3757" y="2832"/>
            <a:chExt cx="143" cy="480"/>
          </a:xfrm>
        </p:grpSpPr>
        <p:sp>
          <p:nvSpPr>
            <p:cNvPr id="6185" name="Line 52">
              <a:extLst>
                <a:ext uri="{FF2B5EF4-FFF2-40B4-BE49-F238E27FC236}">
                  <a16:creationId xmlns:a16="http://schemas.microsoft.com/office/drawing/2014/main" id="{CCAF43A1-0BF1-41A1-8321-D4C46CBC1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6" y="2832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0" name="Object 53">
              <a:extLst>
                <a:ext uri="{FF2B5EF4-FFF2-40B4-BE49-F238E27FC236}">
                  <a16:creationId xmlns:a16="http://schemas.microsoft.com/office/drawing/2014/main" id="{51EBC40F-BC60-465F-A353-EA80EB14B7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7" y="3120"/>
            <a:ext cx="14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3" name="公式" r:id="rId37" imgW="291960" imgH="419040" progId="Equation.3">
                    <p:embed/>
                  </p:oleObj>
                </mc:Choice>
                <mc:Fallback>
                  <p:oleObj name="公式" r:id="rId37" imgW="291960" imgH="41904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7" y="3120"/>
                          <a:ext cx="14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54">
            <a:extLst>
              <a:ext uri="{FF2B5EF4-FFF2-40B4-BE49-F238E27FC236}">
                <a16:creationId xmlns:a16="http://schemas.microsoft.com/office/drawing/2014/main" id="{5FDFDB5E-97BC-486A-B168-76BC9ADE5625}"/>
              </a:ext>
            </a:extLst>
          </p:cNvPr>
          <p:cNvGrpSpPr>
            <a:grpSpLocks/>
          </p:cNvGrpSpPr>
          <p:nvPr/>
        </p:nvGrpSpPr>
        <p:grpSpPr bwMode="auto">
          <a:xfrm>
            <a:off x="6596063" y="2057400"/>
            <a:ext cx="246062" cy="762000"/>
            <a:chOff x="4095" y="1248"/>
            <a:chExt cx="155" cy="480"/>
          </a:xfrm>
        </p:grpSpPr>
        <p:sp>
          <p:nvSpPr>
            <p:cNvPr id="6184" name="Line 55">
              <a:extLst>
                <a:ext uri="{FF2B5EF4-FFF2-40B4-BE49-F238E27FC236}">
                  <a16:creationId xmlns:a16="http://schemas.microsoft.com/office/drawing/2014/main" id="{FFE714BE-9678-4B4D-A562-6753686CE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1248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9" name="Object 56">
              <a:extLst>
                <a:ext uri="{FF2B5EF4-FFF2-40B4-BE49-F238E27FC236}">
                  <a16:creationId xmlns:a16="http://schemas.microsoft.com/office/drawing/2014/main" id="{AF639732-CFCE-4D5A-AB73-E8C1AD564B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5" y="1536"/>
            <a:ext cx="15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4" name="公式" r:id="rId39" imgW="368280" imgH="457200" progId="Equation.3">
                    <p:embed/>
                  </p:oleObj>
                </mc:Choice>
                <mc:Fallback>
                  <p:oleObj name="公式" r:id="rId39" imgW="368280" imgH="4572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5" y="1536"/>
                          <a:ext cx="15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57">
            <a:extLst>
              <a:ext uri="{FF2B5EF4-FFF2-40B4-BE49-F238E27FC236}">
                <a16:creationId xmlns:a16="http://schemas.microsoft.com/office/drawing/2014/main" id="{7FCF817F-9551-4585-811E-706D93ADF6F4}"/>
              </a:ext>
            </a:extLst>
          </p:cNvPr>
          <p:cNvGrpSpPr>
            <a:grpSpLocks/>
          </p:cNvGrpSpPr>
          <p:nvPr/>
        </p:nvGrpSpPr>
        <p:grpSpPr bwMode="auto">
          <a:xfrm>
            <a:off x="7008813" y="2057400"/>
            <a:ext cx="246062" cy="762000"/>
            <a:chOff x="4355" y="1248"/>
            <a:chExt cx="155" cy="480"/>
          </a:xfrm>
        </p:grpSpPr>
        <p:sp>
          <p:nvSpPr>
            <p:cNvPr id="6183" name="Line 58">
              <a:extLst>
                <a:ext uri="{FF2B5EF4-FFF2-40B4-BE49-F238E27FC236}">
                  <a16:creationId xmlns:a16="http://schemas.microsoft.com/office/drawing/2014/main" id="{C6B2787A-549E-4B5A-972D-6F556F4D9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" y="1248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8" name="Object 59">
              <a:extLst>
                <a:ext uri="{FF2B5EF4-FFF2-40B4-BE49-F238E27FC236}">
                  <a16:creationId xmlns:a16="http://schemas.microsoft.com/office/drawing/2014/main" id="{46DC0EB9-D49B-4FB5-8B88-51090FDB4D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5" y="1536"/>
            <a:ext cx="15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5" name="公式" r:id="rId41" imgW="368280" imgH="457200" progId="Equation.3">
                    <p:embed/>
                  </p:oleObj>
                </mc:Choice>
                <mc:Fallback>
                  <p:oleObj name="公式" r:id="rId41" imgW="368280" imgH="4572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" y="1536"/>
                          <a:ext cx="15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28" name="Text Box 60">
            <a:extLst>
              <a:ext uri="{FF2B5EF4-FFF2-40B4-BE49-F238E27FC236}">
                <a16:creationId xmlns:a16="http://schemas.microsoft.com/office/drawing/2014/main" id="{7440DA35-A9CE-4001-9D87-B37B006C4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51196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</a:rPr>
              <a:t>几何解释</a:t>
            </a:r>
            <a:r>
              <a:rPr kumimoji="0" lang="en-US" altLang="zh-CN">
                <a:solidFill>
                  <a:schemeClr val="accent2"/>
                </a:solidFill>
              </a:rPr>
              <a:t>:</a:t>
            </a:r>
            <a:endParaRPr kumimoji="0" lang="en-US" altLang="zh-CN"/>
          </a:p>
        </p:txBody>
      </p:sp>
      <p:graphicFrame>
        <p:nvGraphicFramePr>
          <p:cNvPr id="7229" name="Object 61">
            <a:extLst>
              <a:ext uri="{FF2B5EF4-FFF2-40B4-BE49-F238E27FC236}">
                <a16:creationId xmlns:a16="http://schemas.microsoft.com/office/drawing/2014/main" id="{790EB4D1-C46D-4FE9-822E-70EAAA5962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5192713"/>
          <a:ext cx="64150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公式" r:id="rId43" imgW="6413400" imgH="977760" progId="Equation.3">
                  <p:embed/>
                </p:oleObj>
              </mc:Choice>
              <mc:Fallback>
                <p:oleObj name="公式" r:id="rId43" imgW="6413400" imgH="97776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5192713"/>
                        <a:ext cx="64150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75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75"/>
                                        <p:tgtEl>
                                          <p:spTgt spid="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8" grpId="0" autoUpdateAnimBg="0"/>
      <p:bldP spid="722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73">
            <a:alpha val="9411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7" name="Rectangle 2">
            <a:extLst>
              <a:ext uri="{FF2B5EF4-FFF2-40B4-BE49-F238E27FC236}">
                <a16:creationId xmlns:a16="http://schemas.microsoft.com/office/drawing/2014/main" id="{327F733A-0DD4-4D97-8222-B84B311D1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34938"/>
            <a:ext cx="2473325" cy="627062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1. 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证明方程</a:t>
            </a: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71FE2D5F-51FA-47FD-9573-D16D1589F1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4175" y="193675"/>
          <a:ext cx="229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公式" r:id="rId3" imgW="2298600" imgH="431640" progId="Equation.3">
                  <p:embed/>
                </p:oleObj>
              </mc:Choice>
              <mc:Fallback>
                <p:oleObj name="公式" r:id="rId3" imgW="229860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193675"/>
                        <a:ext cx="229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" name="Text Box 4">
            <a:extLst>
              <a:ext uri="{FF2B5EF4-FFF2-40B4-BE49-F238E27FC236}">
                <a16:creationId xmlns:a16="http://schemas.microsoft.com/office/drawing/2014/main" id="{0C1054A0-B778-4582-BEC9-21351A156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709613"/>
            <a:ext cx="1558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ea typeface="楷体_GB2312" pitchFamily="49" charset="-122"/>
              </a:rPr>
              <a:t>一个根 </a:t>
            </a:r>
            <a:r>
              <a:rPr lang="en-US" altLang="zh-CN" b="0">
                <a:ea typeface="楷体_GB2312" pitchFamily="49" charset="-122"/>
              </a:rPr>
              <a:t>.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6CC11261-A0C6-4B9E-B034-CBB60C14F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4301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:  </a:t>
            </a:r>
            <a:r>
              <a:rPr lang="zh-CN" altLang="en-US" b="0">
                <a:ea typeface="楷体_GB2312" pitchFamily="49" charset="-122"/>
              </a:rPr>
              <a:t>显然</a:t>
            </a:r>
            <a:endParaRPr lang="zh-CN" altLang="en-US" b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9462" name="Object 6">
            <a:extLst>
              <a:ext uri="{FF2B5EF4-FFF2-40B4-BE49-F238E27FC236}">
                <a16:creationId xmlns:a16="http://schemas.microsoft.com/office/drawing/2014/main" id="{E803D46F-8887-4861-8C45-E70651A3FF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4700" y="1246188"/>
          <a:ext cx="4279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公式" r:id="rId5" imgW="4279680" imgH="507960" progId="Equation.3">
                  <p:embed/>
                </p:oleObj>
              </mc:Choice>
              <mc:Fallback>
                <p:oleObj name="公式" r:id="rId5" imgW="4279680" imgH="507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246188"/>
                        <a:ext cx="4279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>
            <a:extLst>
              <a:ext uri="{FF2B5EF4-FFF2-40B4-BE49-F238E27FC236}">
                <a16:creationId xmlns:a16="http://schemas.microsoft.com/office/drawing/2014/main" id="{CE54855B-CC55-4589-942A-446FBF095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192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ea typeface="楷体_GB2312" pitchFamily="49" charset="-122"/>
              </a:rPr>
              <a:t>又</a:t>
            </a:r>
          </a:p>
        </p:txBody>
      </p:sp>
      <p:graphicFrame>
        <p:nvGraphicFramePr>
          <p:cNvPr id="19464" name="Object 8">
            <a:extLst>
              <a:ext uri="{FF2B5EF4-FFF2-40B4-BE49-F238E27FC236}">
                <a16:creationId xmlns:a16="http://schemas.microsoft.com/office/drawing/2014/main" id="{F87B3069-36EB-4094-819C-3F7F56EE73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8700" y="1879600"/>
          <a:ext cx="189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公式" r:id="rId7" imgW="1892160" imgH="406080" progId="Equation.3">
                  <p:embed/>
                </p:oleObj>
              </mc:Choice>
              <mc:Fallback>
                <p:oleObj name="公式" r:id="rId7" imgW="189216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1879600"/>
                        <a:ext cx="1892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>
            <a:extLst>
              <a:ext uri="{FF2B5EF4-FFF2-40B4-BE49-F238E27FC236}">
                <a16:creationId xmlns:a16="http://schemas.microsoft.com/office/drawing/2014/main" id="{40F657BD-E2D2-4C9A-B6B5-DBFDCEA942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7400" y="1828800"/>
          <a:ext cx="203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公式" r:id="rId9" imgW="2031840" imgH="406080" progId="Equation.3">
                  <p:embed/>
                </p:oleObj>
              </mc:Choice>
              <mc:Fallback>
                <p:oleObj name="公式" r:id="rId9" imgW="203184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1828800"/>
                        <a:ext cx="203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>
            <a:extLst>
              <a:ext uri="{FF2B5EF4-FFF2-40B4-BE49-F238E27FC236}">
                <a16:creationId xmlns:a16="http://schemas.microsoft.com/office/drawing/2014/main" id="{EC287DDB-66D9-4E91-A798-3AA8B9C68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386013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ea typeface="楷体_GB2312" pitchFamily="49" charset="-122"/>
              </a:rPr>
              <a:t>故据零点定理</a:t>
            </a:r>
            <a:r>
              <a:rPr lang="en-US" altLang="zh-CN" b="0">
                <a:ea typeface="楷体_GB2312" pitchFamily="49" charset="-122"/>
              </a:rPr>
              <a:t>, </a:t>
            </a:r>
            <a:r>
              <a:rPr lang="zh-CN" altLang="en-US" b="0">
                <a:ea typeface="楷体_GB2312" pitchFamily="49" charset="-122"/>
              </a:rPr>
              <a:t>至少存在一点</a:t>
            </a:r>
          </a:p>
        </p:txBody>
      </p:sp>
      <p:graphicFrame>
        <p:nvGraphicFramePr>
          <p:cNvPr id="19467" name="Object 11">
            <a:extLst>
              <a:ext uri="{FF2B5EF4-FFF2-40B4-BE49-F238E27FC236}">
                <a16:creationId xmlns:a16="http://schemas.microsoft.com/office/drawing/2014/main" id="{BEDEE6D1-FAA4-4F20-9A79-CBF0F1B645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45745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公式" r:id="rId11" imgW="1422360" imgH="406080" progId="Equation.3">
                  <p:embed/>
                </p:oleObj>
              </mc:Choice>
              <mc:Fallback>
                <p:oleObj name="公式" r:id="rId11" imgW="142236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45745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12">
            <a:extLst>
              <a:ext uri="{FF2B5EF4-FFF2-40B4-BE49-F238E27FC236}">
                <a16:creationId xmlns:a16="http://schemas.microsoft.com/office/drawing/2014/main" id="{14C8D338-5119-47C4-AB98-FA37DFBC8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0" y="233997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ea typeface="楷体_GB2312" pitchFamily="49" charset="-122"/>
              </a:rPr>
              <a:t>使</a:t>
            </a:r>
          </a:p>
        </p:txBody>
      </p:sp>
      <p:graphicFrame>
        <p:nvGraphicFramePr>
          <p:cNvPr id="19469" name="Object 13">
            <a:extLst>
              <a:ext uri="{FF2B5EF4-FFF2-40B4-BE49-F238E27FC236}">
                <a16:creationId xmlns:a16="http://schemas.microsoft.com/office/drawing/2014/main" id="{0D8A1C68-2966-4F56-ACD0-8339FC4CCF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24384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公式" r:id="rId13" imgW="1422360" imgH="406080" progId="Equation.3">
                  <p:embed/>
                </p:oleObj>
              </mc:Choice>
              <mc:Fallback>
                <p:oleObj name="公式" r:id="rId13" imgW="142236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43840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 Box 14">
            <a:extLst>
              <a:ext uri="{FF2B5EF4-FFF2-40B4-BE49-F238E27FC236}">
                <a16:creationId xmlns:a16="http://schemas.microsoft.com/office/drawing/2014/main" id="{9573725C-7DA4-49FA-B95D-F15D7C02B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3622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19471" name="Object 15">
            <a:extLst>
              <a:ext uri="{FF2B5EF4-FFF2-40B4-BE49-F238E27FC236}">
                <a16:creationId xmlns:a16="http://schemas.microsoft.com/office/drawing/2014/main" id="{0DB8A319-B08C-46B4-8468-347985C4B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921000"/>
          <a:ext cx="232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公式" r:id="rId15" imgW="2323800" imgH="507960" progId="Equation.3">
                  <p:embed/>
                </p:oleObj>
              </mc:Choice>
              <mc:Fallback>
                <p:oleObj name="公式" r:id="rId15" imgW="2323800" imgH="507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21000"/>
                        <a:ext cx="2324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Text Box 16">
            <a:extLst>
              <a:ext uri="{FF2B5EF4-FFF2-40B4-BE49-F238E27FC236}">
                <a16:creationId xmlns:a16="http://schemas.microsoft.com/office/drawing/2014/main" id="{415B7D7D-B837-48E2-9739-7A3385A84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13138"/>
            <a:ext cx="1289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说明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19473" name="Object 17">
            <a:extLst>
              <a:ext uri="{FF2B5EF4-FFF2-40B4-BE49-F238E27FC236}">
                <a16:creationId xmlns:a16="http://schemas.microsoft.com/office/drawing/2014/main" id="{CDAA1D6E-57F6-4180-A80B-DF65053A1E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038600"/>
          <a:ext cx="87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公式" r:id="rId17" imgW="876240" imgH="520560" progId="Equation.3">
                  <p:embed/>
                </p:oleObj>
              </mc:Choice>
              <mc:Fallback>
                <p:oleObj name="公式" r:id="rId17" imgW="876240" imgH="5205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038600"/>
                        <a:ext cx="876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>
            <a:extLst>
              <a:ext uri="{FF2B5EF4-FFF2-40B4-BE49-F238E27FC236}">
                <a16:creationId xmlns:a16="http://schemas.microsoft.com/office/drawing/2014/main" id="{8BA26796-B81D-443C-878F-FC2758B635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1900" y="4038600"/>
          <a:ext cx="190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公式" r:id="rId19" imgW="1904760" imgH="520560" progId="Equation.3">
                  <p:embed/>
                </p:oleObj>
              </mc:Choice>
              <mc:Fallback>
                <p:oleObj name="公式" r:id="rId19" imgW="1904760" imgH="520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4038600"/>
                        <a:ext cx="1905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Text Box 19">
            <a:extLst>
              <a:ext uri="{FF2B5EF4-FFF2-40B4-BE49-F238E27FC236}">
                <a16:creationId xmlns:a16="http://schemas.microsoft.com/office/drawing/2014/main" id="{D2F2C223-FB56-4AB2-A160-2226116B8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013" y="4648200"/>
            <a:ext cx="3013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ea typeface="楷体_GB2312" pitchFamily="49" charset="-122"/>
              </a:rPr>
              <a:t>内必有方程的根 </a:t>
            </a:r>
            <a:r>
              <a:rPr lang="en-US" altLang="zh-CN" b="0">
                <a:ea typeface="楷体_GB2312" pitchFamily="49" charset="-122"/>
              </a:rPr>
              <a:t>;</a:t>
            </a:r>
          </a:p>
        </p:txBody>
      </p:sp>
      <p:graphicFrame>
        <p:nvGraphicFramePr>
          <p:cNvPr id="19476" name="Object 20">
            <a:extLst>
              <a:ext uri="{FF2B5EF4-FFF2-40B4-BE49-F238E27FC236}">
                <a16:creationId xmlns:a16="http://schemas.microsoft.com/office/drawing/2014/main" id="{FB17911B-290C-4CD7-8B00-B05BF11C80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660900"/>
          <a:ext cx="7826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公式" r:id="rId21" imgW="736560" imgH="520560" progId="Equation.3">
                  <p:embed/>
                </p:oleObj>
              </mc:Choice>
              <mc:Fallback>
                <p:oleObj name="公式" r:id="rId21" imgW="736560" imgH="5205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60900"/>
                        <a:ext cx="7826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7" name="Text Box 21">
            <a:extLst>
              <a:ext uri="{FF2B5EF4-FFF2-40B4-BE49-F238E27FC236}">
                <a16:creationId xmlns:a16="http://schemas.microsoft.com/office/drawing/2014/main" id="{5E51710C-5B51-45B0-8032-D734BEAC1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18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ea typeface="楷体_GB2312" pitchFamily="49" charset="-122"/>
              </a:rPr>
              <a:t>取</a:t>
            </a:r>
          </a:p>
        </p:txBody>
      </p:sp>
      <p:graphicFrame>
        <p:nvGraphicFramePr>
          <p:cNvPr id="19478" name="Object 22">
            <a:extLst>
              <a:ext uri="{FF2B5EF4-FFF2-40B4-BE49-F238E27FC236}">
                <a16:creationId xmlns:a16="http://schemas.microsoft.com/office/drawing/2014/main" id="{A4B011F1-6D60-4FEA-825F-DB2982A8AD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175" y="5240338"/>
          <a:ext cx="682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公式" r:id="rId23" imgW="685800" imgH="520560" progId="Equation.3">
                  <p:embed/>
                </p:oleObj>
              </mc:Choice>
              <mc:Fallback>
                <p:oleObj name="公式" r:id="rId23" imgW="6858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5240338"/>
                        <a:ext cx="6826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9" name="Text Box 23">
            <a:extLst>
              <a:ext uri="{FF2B5EF4-FFF2-40B4-BE49-F238E27FC236}">
                <a16:creationId xmlns:a16="http://schemas.microsoft.com/office/drawing/2014/main" id="{E765951E-8B5D-408D-8A03-2C77CD2F6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816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ea typeface="楷体_GB2312" pitchFamily="49" charset="-122"/>
              </a:rPr>
              <a:t>的中点</a:t>
            </a:r>
          </a:p>
        </p:txBody>
      </p:sp>
      <p:graphicFrame>
        <p:nvGraphicFramePr>
          <p:cNvPr id="19480" name="Object 24">
            <a:extLst>
              <a:ext uri="{FF2B5EF4-FFF2-40B4-BE49-F238E27FC236}">
                <a16:creationId xmlns:a16="http://schemas.microsoft.com/office/drawing/2014/main" id="{A9BA9F67-7D16-4BD3-9F90-2807846C4D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5100" y="5199063"/>
          <a:ext cx="87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公式" r:id="rId25" imgW="876240" imgH="520560" progId="Equation.3">
                  <p:embed/>
                </p:oleObj>
              </mc:Choice>
              <mc:Fallback>
                <p:oleObj name="公式" r:id="rId25" imgW="876240" imgH="520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5199063"/>
                        <a:ext cx="876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25">
            <a:extLst>
              <a:ext uri="{FF2B5EF4-FFF2-40B4-BE49-F238E27FC236}">
                <a16:creationId xmlns:a16="http://schemas.microsoft.com/office/drawing/2014/main" id="{D88EF373-5ACF-47D7-9BBD-FC7979FE4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4900" y="5227638"/>
          <a:ext cx="1384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公式" r:id="rId27" imgW="1384200" imgH="520560" progId="Equation.3">
                  <p:embed/>
                </p:oleObj>
              </mc:Choice>
              <mc:Fallback>
                <p:oleObj name="公式" r:id="rId27" imgW="1384200" imgH="520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5227638"/>
                        <a:ext cx="1384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2" name="Text Box 26">
            <a:extLst>
              <a:ext uri="{FF2B5EF4-FFF2-40B4-BE49-F238E27FC236}">
                <a16:creationId xmlns:a16="http://schemas.microsoft.com/office/drawing/2014/main" id="{BF4B3AB4-17A8-4362-9C75-408C94216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791200"/>
            <a:ext cx="30876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ea typeface="楷体_GB2312" pitchFamily="49" charset="-122"/>
              </a:rPr>
              <a:t>内必有方程的根 </a:t>
            </a:r>
            <a:r>
              <a:rPr lang="en-US" altLang="zh-CN" b="0">
                <a:ea typeface="楷体_GB2312" pitchFamily="49" charset="-122"/>
              </a:rPr>
              <a:t>;</a:t>
            </a:r>
          </a:p>
        </p:txBody>
      </p:sp>
      <p:graphicFrame>
        <p:nvGraphicFramePr>
          <p:cNvPr id="19483" name="Object 27">
            <a:extLst>
              <a:ext uri="{FF2B5EF4-FFF2-40B4-BE49-F238E27FC236}">
                <a16:creationId xmlns:a16="http://schemas.microsoft.com/office/drawing/2014/main" id="{6D817A29-D28C-48A9-AD74-64A9FEF907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807075"/>
          <a:ext cx="8064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公式" r:id="rId29" imgW="774360" imgH="520560" progId="Equation.3">
                  <p:embed/>
                </p:oleObj>
              </mc:Choice>
              <mc:Fallback>
                <p:oleObj name="公式" r:id="rId29" imgW="774360" imgH="5205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807075"/>
                        <a:ext cx="8064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4" name="Line 28">
            <a:extLst>
              <a:ext uri="{FF2B5EF4-FFF2-40B4-BE49-F238E27FC236}">
                <a16:creationId xmlns:a16="http://schemas.microsoft.com/office/drawing/2014/main" id="{6221DFFF-D3DB-4B9D-A9C6-4FF2E9D33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3505200"/>
            <a:ext cx="8763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485" name="Object 29">
            <a:extLst>
              <a:ext uri="{FF2B5EF4-FFF2-40B4-BE49-F238E27FC236}">
                <a16:creationId xmlns:a16="http://schemas.microsoft.com/office/drawing/2014/main" id="{CC85E17E-1B83-4BE2-978B-7406DA32EC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6019800"/>
          <a:ext cx="34607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公式" r:id="rId31" imgW="342720" imgH="114120" progId="Equation.3">
                  <p:embed/>
                </p:oleObj>
              </mc:Choice>
              <mc:Fallback>
                <p:oleObj name="公式" r:id="rId31" imgW="342720" imgH="1141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019800"/>
                        <a:ext cx="346075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6" name="Text Box 30">
            <a:extLst>
              <a:ext uri="{FF2B5EF4-FFF2-40B4-BE49-F238E27FC236}">
                <a16:creationId xmlns:a16="http://schemas.microsoft.com/office/drawing/2014/main" id="{9CE1E357-3915-420E-9F83-E785F24FB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7912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ea typeface="楷体_GB2312" pitchFamily="49" charset="-122"/>
              </a:rPr>
              <a:t>可用此法求近似根</a:t>
            </a:r>
            <a:r>
              <a:rPr lang="en-US" altLang="zh-CN" b="0">
                <a:ea typeface="楷体_GB2312" pitchFamily="49" charset="-122"/>
              </a:rPr>
              <a:t>.</a:t>
            </a:r>
          </a:p>
        </p:txBody>
      </p:sp>
      <p:sp>
        <p:nvSpPr>
          <p:cNvPr id="19487" name="Rectangle 31">
            <a:extLst>
              <a:ext uri="{FF2B5EF4-FFF2-40B4-BE49-F238E27FC236}">
                <a16:creationId xmlns:a16="http://schemas.microsoft.com/office/drawing/2014/main" id="{D5BC643F-5E58-4D49-A98A-3B4ED2123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33800"/>
            <a:ext cx="1219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ea typeface="楷体_GB2312" pitchFamily="49" charset="-122"/>
              </a:rPr>
              <a:t>二分法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4C0AA952-FECC-40E4-ACF8-9CF5D952FF13}"/>
              </a:ext>
            </a:extLst>
          </p:cNvPr>
          <p:cNvGrpSpPr>
            <a:grpSpLocks/>
          </p:cNvGrpSpPr>
          <p:nvPr/>
        </p:nvGrpSpPr>
        <p:grpSpPr bwMode="auto">
          <a:xfrm>
            <a:off x="7599363" y="4876800"/>
            <a:ext cx="279400" cy="595313"/>
            <a:chOff x="4771" y="3216"/>
            <a:chExt cx="221" cy="469"/>
          </a:xfrm>
        </p:grpSpPr>
        <p:graphicFrame>
          <p:nvGraphicFramePr>
            <p:cNvPr id="7195" name="Object 33">
              <a:extLst>
                <a:ext uri="{FF2B5EF4-FFF2-40B4-BE49-F238E27FC236}">
                  <a16:creationId xmlns:a16="http://schemas.microsoft.com/office/drawing/2014/main" id="{5BAB6D77-FDAA-490B-84BD-C03A5055EB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71" y="3216"/>
            <a:ext cx="221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1" name="公式" r:id="rId33" imgW="126720" imgH="266400" progId="Equation.3">
                    <p:embed/>
                  </p:oleObj>
                </mc:Choice>
                <mc:Fallback>
                  <p:oleObj name="公式" r:id="rId33" imgW="126720" imgH="2664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1" y="3216"/>
                          <a:ext cx="221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35" name="Oval 34">
              <a:extLst>
                <a:ext uri="{FF2B5EF4-FFF2-40B4-BE49-F238E27FC236}">
                  <a16:creationId xmlns:a16="http://schemas.microsoft.com/office/drawing/2014/main" id="{3B61E637-AB48-4082-BDE6-EF8D3EDAA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216"/>
              <a:ext cx="41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35">
            <a:extLst>
              <a:ext uri="{FF2B5EF4-FFF2-40B4-BE49-F238E27FC236}">
                <a16:creationId xmlns:a16="http://schemas.microsoft.com/office/drawing/2014/main" id="{3B53A460-81A7-4AA7-AECF-1CDD44C6D2AF}"/>
              </a:ext>
            </a:extLst>
          </p:cNvPr>
          <p:cNvGrpSpPr>
            <a:grpSpLocks/>
          </p:cNvGrpSpPr>
          <p:nvPr/>
        </p:nvGrpSpPr>
        <p:grpSpPr bwMode="auto">
          <a:xfrm>
            <a:off x="7073900" y="4876800"/>
            <a:ext cx="280988" cy="609600"/>
            <a:chOff x="4291" y="3216"/>
            <a:chExt cx="221" cy="480"/>
          </a:xfrm>
        </p:grpSpPr>
        <p:sp>
          <p:nvSpPr>
            <p:cNvPr id="7234" name="Oval 36">
              <a:extLst>
                <a:ext uri="{FF2B5EF4-FFF2-40B4-BE49-F238E27FC236}">
                  <a16:creationId xmlns:a16="http://schemas.microsoft.com/office/drawing/2014/main" id="{2DD2C2E2-D46D-43D7-ABCD-10888FE78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3216"/>
              <a:ext cx="41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94" name="Object 37">
              <a:extLst>
                <a:ext uri="{FF2B5EF4-FFF2-40B4-BE49-F238E27FC236}">
                  <a16:creationId xmlns:a16="http://schemas.microsoft.com/office/drawing/2014/main" id="{CE2F002D-DD82-48D1-B8FE-D096A70F44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1" y="3250"/>
            <a:ext cx="221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2" name="公式" r:id="rId35" imgW="126720" imgH="253800" progId="Equation.3">
                    <p:embed/>
                  </p:oleObj>
                </mc:Choice>
                <mc:Fallback>
                  <p:oleObj name="公式" r:id="rId35" imgW="126720" imgH="2538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1" y="3250"/>
                          <a:ext cx="221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8">
            <a:extLst>
              <a:ext uri="{FF2B5EF4-FFF2-40B4-BE49-F238E27FC236}">
                <a16:creationId xmlns:a16="http://schemas.microsoft.com/office/drawing/2014/main" id="{F35A7CE1-BEBD-4DA3-A85B-A54033049636}"/>
              </a:ext>
            </a:extLst>
          </p:cNvPr>
          <p:cNvGrpSpPr>
            <a:grpSpLocks/>
          </p:cNvGrpSpPr>
          <p:nvPr/>
        </p:nvGrpSpPr>
        <p:grpSpPr bwMode="auto">
          <a:xfrm>
            <a:off x="5892800" y="4619625"/>
            <a:ext cx="3022600" cy="658813"/>
            <a:chOff x="3360" y="3024"/>
            <a:chExt cx="2381" cy="520"/>
          </a:xfrm>
        </p:grpSpPr>
        <p:sp>
          <p:nvSpPr>
            <p:cNvPr id="7226" name="Oval 39">
              <a:extLst>
                <a:ext uri="{FF2B5EF4-FFF2-40B4-BE49-F238E27FC236}">
                  <a16:creationId xmlns:a16="http://schemas.microsoft.com/office/drawing/2014/main" id="{B5581925-898F-4687-A3B8-FDF5F7BE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16"/>
              <a:ext cx="41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27" name="Oval 40">
              <a:extLst>
                <a:ext uri="{FF2B5EF4-FFF2-40B4-BE49-F238E27FC236}">
                  <a16:creationId xmlns:a16="http://schemas.microsoft.com/office/drawing/2014/main" id="{6CF7FC1A-6C9C-4AA1-8956-428747BF1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9" y="3216"/>
              <a:ext cx="41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7228" name="Group 41">
              <a:extLst>
                <a:ext uri="{FF2B5EF4-FFF2-40B4-BE49-F238E27FC236}">
                  <a16:creationId xmlns:a16="http://schemas.microsoft.com/office/drawing/2014/main" id="{8A2285DC-522A-4962-BF16-C9C9476F41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3024"/>
              <a:ext cx="2381" cy="520"/>
              <a:chOff x="3360" y="3024"/>
              <a:chExt cx="2381" cy="520"/>
            </a:xfrm>
          </p:grpSpPr>
          <p:grpSp>
            <p:nvGrpSpPr>
              <p:cNvPr id="7229" name="Group 42">
                <a:extLst>
                  <a:ext uri="{FF2B5EF4-FFF2-40B4-BE49-F238E27FC236}">
                    <a16:creationId xmlns:a16="http://schemas.microsoft.com/office/drawing/2014/main" id="{27FC9D67-FE23-4793-9A0E-FF54830EDB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3232"/>
                <a:ext cx="2381" cy="312"/>
                <a:chOff x="3360" y="3232"/>
                <a:chExt cx="2381" cy="312"/>
              </a:xfrm>
            </p:grpSpPr>
            <p:grpSp>
              <p:nvGrpSpPr>
                <p:cNvPr id="7231" name="Group 43">
                  <a:extLst>
                    <a:ext uri="{FF2B5EF4-FFF2-40B4-BE49-F238E27FC236}">
                      <a16:creationId xmlns:a16="http://schemas.microsoft.com/office/drawing/2014/main" id="{3E676BD7-EA69-4EA5-AA1C-6D45A41A0F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0" y="3241"/>
                  <a:ext cx="2381" cy="270"/>
                  <a:chOff x="3360" y="3241"/>
                  <a:chExt cx="2381" cy="270"/>
                </a:xfrm>
              </p:grpSpPr>
              <p:sp>
                <p:nvSpPr>
                  <p:cNvPr id="7233" name="Line 44">
                    <a:extLst>
                      <a:ext uri="{FF2B5EF4-FFF2-40B4-BE49-F238E27FC236}">
                        <a16:creationId xmlns:a16="http://schemas.microsoft.com/office/drawing/2014/main" id="{CDF3F976-9F42-420E-8BA5-702157B178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60" y="3241"/>
                    <a:ext cx="22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7193" name="Object 45">
                    <a:extLst>
                      <a:ext uri="{FF2B5EF4-FFF2-40B4-BE49-F238E27FC236}">
                        <a16:creationId xmlns:a16="http://schemas.microsoft.com/office/drawing/2014/main" id="{52269506-BA13-4018-8382-2B105195B53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520" y="3264"/>
                  <a:ext cx="221" cy="24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53" name="公式" r:id="rId37" imgW="126720" imgH="139680" progId="Equation.3">
                          <p:embed/>
                        </p:oleObj>
                      </mc:Choice>
                      <mc:Fallback>
                        <p:oleObj name="公式" r:id="rId37" imgW="126720" imgH="139680" progId="Equation.3">
                          <p:embed/>
                          <p:pic>
                            <p:nvPicPr>
                              <p:cNvPr id="0" name="Object 4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20" y="3264"/>
                                <a:ext cx="221" cy="24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7232" name="Group 46">
                  <a:extLst>
                    <a:ext uri="{FF2B5EF4-FFF2-40B4-BE49-F238E27FC236}">
                      <a16:creationId xmlns:a16="http://schemas.microsoft.com/office/drawing/2014/main" id="{71FD8418-C668-46B0-BE06-33CC4C3482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77" y="3232"/>
                  <a:ext cx="1872" cy="312"/>
                  <a:chOff x="3456" y="3232"/>
                  <a:chExt cx="1872" cy="312"/>
                </a:xfrm>
              </p:grpSpPr>
              <p:graphicFrame>
                <p:nvGraphicFramePr>
                  <p:cNvPr id="7191" name="Object 47">
                    <a:extLst>
                      <a:ext uri="{FF2B5EF4-FFF2-40B4-BE49-F238E27FC236}">
                        <a16:creationId xmlns:a16="http://schemas.microsoft.com/office/drawing/2014/main" id="{D70A4861-F006-434D-8790-E7C5AAB84D6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456" y="3232"/>
                  <a:ext cx="221" cy="31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54" name="公式" r:id="rId39" imgW="126720" imgH="177480" progId="Equation.3">
                          <p:embed/>
                        </p:oleObj>
                      </mc:Choice>
                      <mc:Fallback>
                        <p:oleObj name="公式" r:id="rId39" imgW="126720" imgH="177480" progId="Equation.3">
                          <p:embed/>
                          <p:pic>
                            <p:nvPicPr>
                              <p:cNvPr id="0" name="Object 4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56" y="3232"/>
                                <a:ext cx="221" cy="3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7192" name="Object 48">
                    <a:extLst>
                      <a:ext uri="{FF2B5EF4-FFF2-40B4-BE49-F238E27FC236}">
                        <a16:creationId xmlns:a16="http://schemas.microsoft.com/office/drawing/2014/main" id="{1FA6F8AC-A74A-452B-9868-AB951BC4ADF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174" y="3243"/>
                  <a:ext cx="154" cy="28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55" name="公式" r:id="rId41" imgW="88560" imgH="164880" progId="Equation.3">
                          <p:embed/>
                        </p:oleObj>
                      </mc:Choice>
                      <mc:Fallback>
                        <p:oleObj name="公式" r:id="rId41" imgW="88560" imgH="164880" progId="Equation.3">
                          <p:embed/>
                          <p:pic>
                            <p:nvPicPr>
                              <p:cNvPr id="0" name="Object 4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174" y="3243"/>
                                <a:ext cx="154" cy="28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7230" name="Freeform 49">
                <a:extLst>
                  <a:ext uri="{FF2B5EF4-FFF2-40B4-BE49-F238E27FC236}">
                    <a16:creationId xmlns:a16="http://schemas.microsoft.com/office/drawing/2014/main" id="{11A84459-49B4-4B86-8155-D702621BB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5" y="3024"/>
                <a:ext cx="1693" cy="144"/>
              </a:xfrm>
              <a:custGeom>
                <a:avLst/>
                <a:gdLst>
                  <a:gd name="T0" fmla="*/ 0 w 864"/>
                  <a:gd name="T1" fmla="*/ 144 h 144"/>
                  <a:gd name="T2" fmla="*/ 0 w 864"/>
                  <a:gd name="T3" fmla="*/ 0 h 144"/>
                  <a:gd name="T4" fmla="*/ 864 w 864"/>
                  <a:gd name="T5" fmla="*/ 0 h 144"/>
                  <a:gd name="T6" fmla="*/ 864 w 864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144"/>
                  <a:gd name="T14" fmla="*/ 864 w 864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144">
                    <a:moveTo>
                      <a:pt x="0" y="144"/>
                    </a:moveTo>
                    <a:lnTo>
                      <a:pt x="0" y="0"/>
                    </a:lnTo>
                    <a:lnTo>
                      <a:pt x="864" y="0"/>
                    </a:lnTo>
                    <a:lnTo>
                      <a:pt x="864" y="144"/>
                    </a:lnTo>
                  </a:path>
                </a:pathLst>
              </a:custGeom>
              <a:noFill/>
              <a:ln w="2857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50">
            <a:extLst>
              <a:ext uri="{FF2B5EF4-FFF2-40B4-BE49-F238E27FC236}">
                <a16:creationId xmlns:a16="http://schemas.microsoft.com/office/drawing/2014/main" id="{4D2D0E17-91C3-4802-9A7D-8B9D11A26DC5}"/>
              </a:ext>
            </a:extLst>
          </p:cNvPr>
          <p:cNvGrpSpPr>
            <a:grpSpLocks/>
          </p:cNvGrpSpPr>
          <p:nvPr/>
        </p:nvGrpSpPr>
        <p:grpSpPr bwMode="auto">
          <a:xfrm>
            <a:off x="6075363" y="4572000"/>
            <a:ext cx="2316162" cy="304800"/>
            <a:chOff x="3504" y="2928"/>
            <a:chExt cx="1824" cy="240"/>
          </a:xfrm>
        </p:grpSpPr>
        <p:sp>
          <p:nvSpPr>
            <p:cNvPr id="7224" name="Rectangle 51">
              <a:extLst>
                <a:ext uri="{FF2B5EF4-FFF2-40B4-BE49-F238E27FC236}">
                  <a16:creationId xmlns:a16="http://schemas.microsoft.com/office/drawing/2014/main" id="{1E699A77-049C-450C-8D53-DDB1D75B4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28"/>
              <a:ext cx="18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25" name="Freeform 52">
              <a:extLst>
                <a:ext uri="{FF2B5EF4-FFF2-40B4-BE49-F238E27FC236}">
                  <a16:creationId xmlns:a16="http://schemas.microsoft.com/office/drawing/2014/main" id="{558C1512-CA11-4AB1-8C0F-C35440300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3" y="3024"/>
              <a:ext cx="864" cy="144"/>
            </a:xfrm>
            <a:custGeom>
              <a:avLst/>
              <a:gdLst>
                <a:gd name="T0" fmla="*/ 0 w 864"/>
                <a:gd name="T1" fmla="*/ 144 h 144"/>
                <a:gd name="T2" fmla="*/ 0 w 864"/>
                <a:gd name="T3" fmla="*/ 0 h 144"/>
                <a:gd name="T4" fmla="*/ 864 w 864"/>
                <a:gd name="T5" fmla="*/ 0 h 144"/>
                <a:gd name="T6" fmla="*/ 864 w 864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144"/>
                <a:gd name="T14" fmla="*/ 864 w 86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144">
                  <a:moveTo>
                    <a:pt x="0" y="144"/>
                  </a:moveTo>
                  <a:lnTo>
                    <a:pt x="0" y="0"/>
                  </a:lnTo>
                  <a:lnTo>
                    <a:pt x="864" y="0"/>
                  </a:lnTo>
                  <a:lnTo>
                    <a:pt x="864" y="144"/>
                  </a:ln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53">
            <a:extLst>
              <a:ext uri="{FF2B5EF4-FFF2-40B4-BE49-F238E27FC236}">
                <a16:creationId xmlns:a16="http://schemas.microsoft.com/office/drawing/2014/main" id="{ECC8FE93-28EC-4101-92E7-25D15383E933}"/>
              </a:ext>
            </a:extLst>
          </p:cNvPr>
          <p:cNvGrpSpPr>
            <a:grpSpLocks/>
          </p:cNvGrpSpPr>
          <p:nvPr/>
        </p:nvGrpSpPr>
        <p:grpSpPr bwMode="auto">
          <a:xfrm>
            <a:off x="7004050" y="4554538"/>
            <a:ext cx="1401763" cy="304800"/>
            <a:chOff x="4224" y="2928"/>
            <a:chExt cx="1104" cy="240"/>
          </a:xfrm>
        </p:grpSpPr>
        <p:sp>
          <p:nvSpPr>
            <p:cNvPr id="7222" name="Rectangle 54">
              <a:extLst>
                <a:ext uri="{FF2B5EF4-FFF2-40B4-BE49-F238E27FC236}">
                  <a16:creationId xmlns:a16="http://schemas.microsoft.com/office/drawing/2014/main" id="{2F286DE2-B6FB-4E9E-9BFE-C18C8E833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928"/>
              <a:ext cx="110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23" name="Freeform 55">
              <a:extLst>
                <a:ext uri="{FF2B5EF4-FFF2-40B4-BE49-F238E27FC236}">
                  <a16:creationId xmlns:a16="http://schemas.microsoft.com/office/drawing/2014/main" id="{F50B84A5-D48A-463F-B3FC-17498A41B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" y="3024"/>
              <a:ext cx="406" cy="144"/>
            </a:xfrm>
            <a:custGeom>
              <a:avLst/>
              <a:gdLst>
                <a:gd name="T0" fmla="*/ 0 w 864"/>
                <a:gd name="T1" fmla="*/ 144 h 144"/>
                <a:gd name="T2" fmla="*/ 0 w 864"/>
                <a:gd name="T3" fmla="*/ 0 h 144"/>
                <a:gd name="T4" fmla="*/ 864 w 864"/>
                <a:gd name="T5" fmla="*/ 0 h 144"/>
                <a:gd name="T6" fmla="*/ 864 w 864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144"/>
                <a:gd name="T14" fmla="*/ 864 w 86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144">
                  <a:moveTo>
                    <a:pt x="0" y="144"/>
                  </a:moveTo>
                  <a:lnTo>
                    <a:pt x="0" y="0"/>
                  </a:lnTo>
                  <a:lnTo>
                    <a:pt x="864" y="0"/>
                  </a:lnTo>
                  <a:lnTo>
                    <a:pt x="864" y="144"/>
                  </a:ln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9512" name="Object 56">
            <a:extLst>
              <a:ext uri="{FF2B5EF4-FFF2-40B4-BE49-F238E27FC236}">
                <a16:creationId xmlns:a16="http://schemas.microsoft.com/office/drawing/2014/main" id="{FBB1671F-3650-46ED-BC0F-79AE1CCA1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5363" y="4343400"/>
          <a:ext cx="2984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公式" r:id="rId43" imgW="139680" imgH="139680" progId="Equation.3">
                  <p:embed/>
                </p:oleObj>
              </mc:Choice>
              <mc:Fallback>
                <p:oleObj name="公式" r:id="rId43" imgW="139680" imgH="1396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363" y="4343400"/>
                        <a:ext cx="2984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3" name="Object 57">
            <a:extLst>
              <a:ext uri="{FF2B5EF4-FFF2-40B4-BE49-F238E27FC236}">
                <a16:creationId xmlns:a16="http://schemas.microsoft.com/office/drawing/2014/main" id="{BE29DE47-D0E0-4246-82B6-08E56F003C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8963" y="5424488"/>
          <a:ext cx="26670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公式" r:id="rId45" imgW="126720" imgH="75960" progId="Equation.3">
                  <p:embed/>
                </p:oleObj>
              </mc:Choice>
              <mc:Fallback>
                <p:oleObj name="公式" r:id="rId45" imgW="126720" imgH="7596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8963" y="5424488"/>
                        <a:ext cx="26670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4" name="Object 58">
            <a:extLst>
              <a:ext uri="{FF2B5EF4-FFF2-40B4-BE49-F238E27FC236}">
                <a16:creationId xmlns:a16="http://schemas.microsoft.com/office/drawing/2014/main" id="{1AFE9C6B-D9D8-441D-ADCE-D7E7C5123D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0088" y="4343400"/>
          <a:ext cx="31273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公式" r:id="rId47" imgW="139680" imgH="139680" progId="Equation.3">
                  <p:embed/>
                </p:oleObj>
              </mc:Choice>
              <mc:Fallback>
                <p:oleObj name="公式" r:id="rId47" imgW="139680" imgH="1396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88" y="4343400"/>
                        <a:ext cx="312737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5" name="Object 59">
            <a:extLst>
              <a:ext uri="{FF2B5EF4-FFF2-40B4-BE49-F238E27FC236}">
                <a16:creationId xmlns:a16="http://schemas.microsoft.com/office/drawing/2014/main" id="{AC9AC069-5C92-462B-A39E-69DBCF2C1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3175" y="5424488"/>
          <a:ext cx="280988" cy="1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公式" r:id="rId49" imgW="126720" imgH="75960" progId="Equation.3">
                  <p:embed/>
                </p:oleObj>
              </mc:Choice>
              <mc:Fallback>
                <p:oleObj name="公式" r:id="rId49" imgW="126720" imgH="7596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3175" y="5424488"/>
                        <a:ext cx="280988" cy="16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16" name="Freeform 60">
            <a:extLst>
              <a:ext uri="{FF2B5EF4-FFF2-40B4-BE49-F238E27FC236}">
                <a16:creationId xmlns:a16="http://schemas.microsoft.com/office/drawing/2014/main" id="{162998AC-9D45-4776-9192-8C0D764FBA87}"/>
              </a:ext>
            </a:extLst>
          </p:cNvPr>
          <p:cNvSpPr>
            <a:spLocks/>
          </p:cNvSpPr>
          <p:nvPr/>
        </p:nvSpPr>
        <p:spPr bwMode="auto">
          <a:xfrm>
            <a:off x="6137275" y="3962400"/>
            <a:ext cx="2132013" cy="1706563"/>
          </a:xfrm>
          <a:custGeom>
            <a:avLst/>
            <a:gdLst>
              <a:gd name="T0" fmla="*/ 0 w 1680"/>
              <a:gd name="T1" fmla="*/ 0 h 1344"/>
              <a:gd name="T2" fmla="*/ 624 w 1680"/>
              <a:gd name="T3" fmla="*/ 336 h 1344"/>
              <a:gd name="T4" fmla="*/ 1680 w 1680"/>
              <a:gd name="T5" fmla="*/ 1344 h 1344"/>
              <a:gd name="T6" fmla="*/ 0 60000 65536"/>
              <a:gd name="T7" fmla="*/ 0 60000 65536"/>
              <a:gd name="T8" fmla="*/ 0 60000 65536"/>
              <a:gd name="T9" fmla="*/ 0 w 1680"/>
              <a:gd name="T10" fmla="*/ 0 h 1344"/>
              <a:gd name="T11" fmla="*/ 1680 w 1680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1344">
                <a:moveTo>
                  <a:pt x="0" y="0"/>
                </a:moveTo>
                <a:cubicBezTo>
                  <a:pt x="172" y="56"/>
                  <a:pt x="344" y="112"/>
                  <a:pt x="624" y="336"/>
                </a:cubicBezTo>
                <a:cubicBezTo>
                  <a:pt x="904" y="560"/>
                  <a:pt x="1292" y="952"/>
                  <a:pt x="1680" y="1344"/>
                </a:cubicBezTo>
              </a:path>
            </a:pathLst>
          </a:custGeom>
          <a:noFill/>
          <a:ln w="12700" cmpd="sng">
            <a:solidFill>
              <a:srgbClr val="66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8" name="Text Box 61">
            <a:extLst>
              <a:ext uri="{FF2B5EF4-FFF2-40B4-BE49-F238E27FC236}">
                <a16:creationId xmlns:a16="http://schemas.microsoft.com/office/drawing/2014/main" id="{3A3F47FE-3D1B-4842-8DD5-B01A5A65D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1666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ea typeface="楷体_GB2312" pitchFamily="49" charset="-122"/>
              </a:rPr>
              <a:t>在区间</a:t>
            </a:r>
          </a:p>
        </p:txBody>
      </p:sp>
      <p:graphicFrame>
        <p:nvGraphicFramePr>
          <p:cNvPr id="7189" name="Object 62">
            <a:extLst>
              <a:ext uri="{FF2B5EF4-FFF2-40B4-BE49-F238E27FC236}">
                <a16:creationId xmlns:a16="http://schemas.microsoft.com/office/drawing/2014/main" id="{6C43AEFF-200F-4322-8D24-31ABEBC68D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1750" y="279400"/>
          <a:ext cx="82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公式" r:id="rId51" imgW="825480" imgH="406080" progId="Equation.3">
                  <p:embed/>
                </p:oleObj>
              </mc:Choice>
              <mc:Fallback>
                <p:oleObj name="公式" r:id="rId51" imgW="825480" imgH="40608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279400"/>
                        <a:ext cx="825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9" name="Object 63">
            <a:extLst>
              <a:ext uri="{FF2B5EF4-FFF2-40B4-BE49-F238E27FC236}">
                <a16:creationId xmlns:a16="http://schemas.microsoft.com/office/drawing/2014/main" id="{017A6949-3300-43AF-A2E4-965E54E132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775" y="4114800"/>
          <a:ext cx="23637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公式" r:id="rId53" imgW="2374560" imgH="444240" progId="Equation.3">
                  <p:embed/>
                </p:oleObj>
              </mc:Choice>
              <mc:Fallback>
                <p:oleObj name="公式" r:id="rId53" imgW="2374560" imgH="444240" progId="Equation.3">
                  <p:embed/>
                  <p:pic>
                    <p:nvPicPr>
                      <p:cNvPr id="0" name="Object 6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4114800"/>
                        <a:ext cx="23637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9" name="Text Box 64">
            <a:extLst>
              <a:ext uri="{FF2B5EF4-FFF2-40B4-BE49-F238E27FC236}">
                <a16:creationId xmlns:a16="http://schemas.microsoft.com/office/drawing/2014/main" id="{AE532BF2-54EB-4B4F-B696-A74DD111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75" y="179388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ea typeface="楷体_GB2312" pitchFamily="49" charset="-122"/>
              </a:rPr>
              <a:t>内至少有</a:t>
            </a:r>
            <a:endParaRPr lang="zh-CN" altLang="en-US" sz="3200" b="0">
              <a:ea typeface="楷体_GB2312" pitchFamily="49" charset="-122"/>
            </a:endParaRPr>
          </a:p>
        </p:txBody>
      </p:sp>
      <p:sp>
        <p:nvSpPr>
          <p:cNvPr id="19528" name="Text Box 72">
            <a:extLst>
              <a:ext uri="{FF2B5EF4-FFF2-40B4-BE49-F238E27FC236}">
                <a16:creationId xmlns:a16="http://schemas.microsoft.com/office/drawing/2014/main" id="{7523FE69-A27E-4DC2-AA1C-B2BD7117A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164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ea typeface="楷体_GB2312" pitchFamily="49" charset="-122"/>
              </a:rPr>
              <a:t>则</a:t>
            </a:r>
          </a:p>
        </p:txBody>
      </p:sp>
      <p:sp>
        <p:nvSpPr>
          <p:cNvPr id="19529" name="Text Box 73">
            <a:extLst>
              <a:ext uri="{FF2B5EF4-FFF2-40B4-BE49-F238E27FC236}">
                <a16:creationId xmlns:a16="http://schemas.microsoft.com/office/drawing/2014/main" id="{E39CF52C-7E9B-4DE7-844D-020C0403D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912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ea typeface="楷体_GB2312" pitchFamily="49" charset="-122"/>
              </a:rPr>
              <a:t>则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9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9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9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  <p:bldP spid="19463" grpId="0" autoUpdateAnimBg="0"/>
      <p:bldP spid="19466" grpId="0" autoUpdateAnimBg="0"/>
      <p:bldP spid="19468" grpId="0" autoUpdateAnimBg="0"/>
      <p:bldP spid="19470" grpId="0" autoUpdateAnimBg="0"/>
      <p:bldP spid="19472" grpId="0" autoUpdateAnimBg="0"/>
      <p:bldP spid="19475" grpId="0" build="p" autoUpdateAnimBg="0" advAuto="0"/>
      <p:bldP spid="19477" grpId="0" autoUpdateAnimBg="0"/>
      <p:bldP spid="19479" grpId="0" autoUpdateAnimBg="0"/>
      <p:bldP spid="19482" grpId="0" build="p" autoUpdateAnimBg="0" advAuto="0"/>
      <p:bldP spid="19486" grpId="0" autoUpdateAnimBg="0"/>
      <p:bldP spid="19487" grpId="0" animBg="1" autoUpdateAnimBg="0"/>
      <p:bldP spid="19528" grpId="0" build="p" autoUpdateAnimBg="0"/>
      <p:bldP spid="1952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E7422012-C8D1-47D2-B393-08400E954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144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22528" name="Object 0">
            <a:extLst>
              <a:ext uri="{FF2B5EF4-FFF2-40B4-BE49-F238E27FC236}">
                <a16:creationId xmlns:a16="http://schemas.microsoft.com/office/drawing/2014/main" id="{BED57E0A-63ED-4931-96CF-409823E887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5113" y="1009650"/>
          <a:ext cx="76088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公式" r:id="rId3" imgW="7607160" imgH="1041120" progId="Equation.3">
                  <p:embed/>
                </p:oleObj>
              </mc:Choice>
              <mc:Fallback>
                <p:oleObj name="公式" r:id="rId3" imgW="7607160" imgH="10411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1009650"/>
                        <a:ext cx="760888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>
            <a:extLst>
              <a:ext uri="{FF2B5EF4-FFF2-40B4-BE49-F238E27FC236}">
                <a16:creationId xmlns:a16="http://schemas.microsoft.com/office/drawing/2014/main" id="{F909CAF7-F551-47DF-A548-A74E2913F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907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证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22529" name="Object 1">
            <a:extLst>
              <a:ext uri="{FF2B5EF4-FFF2-40B4-BE49-F238E27FC236}">
                <a16:creationId xmlns:a16="http://schemas.microsoft.com/office/drawing/2014/main" id="{6346FC65-4095-46DB-88DB-906F49A80C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9388" y="2276475"/>
          <a:ext cx="32734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公式" r:id="rId5" imgW="3606480" imgH="457200" progId="Equation.3">
                  <p:embed/>
                </p:oleObj>
              </mc:Choice>
              <mc:Fallback>
                <p:oleObj name="公式" r:id="rId5" imgW="360648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2276475"/>
                        <a:ext cx="32734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" name="Object 2">
            <a:extLst>
              <a:ext uri="{FF2B5EF4-FFF2-40B4-BE49-F238E27FC236}">
                <a16:creationId xmlns:a16="http://schemas.microsoft.com/office/drawing/2014/main" id="{33CA367D-F27E-4123-9A14-A8F872F22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2638" y="2311400"/>
          <a:ext cx="36496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公式" r:id="rId7" imgW="3987720" imgH="457200" progId="Equation.3">
                  <p:embed/>
                </p:oleObj>
              </mc:Choice>
              <mc:Fallback>
                <p:oleObj name="公式" r:id="rId7" imgW="39877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2311400"/>
                        <a:ext cx="36496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>
            <a:extLst>
              <a:ext uri="{FF2B5EF4-FFF2-40B4-BE49-F238E27FC236}">
                <a16:creationId xmlns:a16="http://schemas.microsoft.com/office/drawing/2014/main" id="{B1CB512C-8B2A-435D-A648-C1135CA43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1138" y="3036888"/>
          <a:ext cx="274478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公式" r:id="rId9" imgW="3022560" imgH="431640" progId="Equation.3">
                  <p:embed/>
                </p:oleObj>
              </mc:Choice>
              <mc:Fallback>
                <p:oleObj name="公式" r:id="rId9" imgW="30225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3036888"/>
                        <a:ext cx="2744787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039071DC-DA7E-4CDE-904D-13C9620AAC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7988" y="3057525"/>
          <a:ext cx="5635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公式" r:id="rId11" imgW="622080" imgH="393480" progId="Equation.3">
                  <p:embed/>
                </p:oleObj>
              </mc:Choice>
              <mc:Fallback>
                <p:oleObj name="公式" r:id="rId11" imgW="6220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3057525"/>
                        <a:ext cx="5635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BCBAE87C-62CE-401E-BE2C-CC191D3E9C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756025"/>
          <a:ext cx="2387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公式" r:id="rId13" imgW="2628720" imgH="406080" progId="Equation.3">
                  <p:embed/>
                </p:oleObj>
              </mc:Choice>
              <mc:Fallback>
                <p:oleObj name="公式" r:id="rId13" imgW="262872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56025"/>
                        <a:ext cx="2387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A8899799-5B3A-45DF-8A17-FA85D01F22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3663" y="3741738"/>
          <a:ext cx="56356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公式" r:id="rId15" imgW="622080" imgH="393480" progId="Equation.3">
                  <p:embed/>
                </p:oleObj>
              </mc:Choice>
              <mc:Fallback>
                <p:oleObj name="公式" r:id="rId15" imgW="6220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3741738"/>
                        <a:ext cx="563562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11">
            <a:extLst>
              <a:ext uri="{FF2B5EF4-FFF2-40B4-BE49-F238E27FC236}">
                <a16:creationId xmlns:a16="http://schemas.microsoft.com/office/drawing/2014/main" id="{A56F0AC2-F702-425E-85E9-103DB78F5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63855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由零点定理</a:t>
            </a:r>
            <a:r>
              <a:rPr kumimoji="0" lang="en-US" altLang="zh-CN"/>
              <a:t>,</a:t>
            </a:r>
          </a:p>
        </p:txBody>
      </p:sp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0769F85E-2685-41B8-AF1A-CAA74181FB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4475163"/>
          <a:ext cx="23622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公式" r:id="rId17" imgW="2552400" imgH="457200" progId="Equation.3">
                  <p:embed/>
                </p:oleObj>
              </mc:Choice>
              <mc:Fallback>
                <p:oleObj name="公式" r:id="rId17" imgW="25524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475163"/>
                        <a:ext cx="23622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>
            <a:extLst>
              <a:ext uri="{FF2B5EF4-FFF2-40B4-BE49-F238E27FC236}">
                <a16:creationId xmlns:a16="http://schemas.microsoft.com/office/drawing/2014/main" id="{7354B614-F8E0-44F0-936D-56ABD4F587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0" y="4503738"/>
          <a:ext cx="30337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公式" r:id="rId19" imgW="3276360" imgH="419040" progId="Equation.3">
                  <p:embed/>
                </p:oleObj>
              </mc:Choice>
              <mc:Fallback>
                <p:oleObj name="公式" r:id="rId19" imgW="327636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4503738"/>
                        <a:ext cx="30337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C58D00CA-4C2E-4DC7-B45A-92D1B522CA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3375" y="5324475"/>
          <a:ext cx="17875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公式" r:id="rId21" imgW="1942920" imgH="431640" progId="Equation.3">
                  <p:embed/>
                </p:oleObj>
              </mc:Choice>
              <mc:Fallback>
                <p:oleObj name="公式" r:id="rId21" imgW="194292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5324475"/>
                        <a:ext cx="17875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20" grpId="0" autoUpdateAnimBg="0"/>
      <p:bldP spid="9227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493</Words>
  <Application>Microsoft Office PowerPoint</Application>
  <PresentationFormat>全屏显示(4:3)</PresentationFormat>
  <Paragraphs>74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Times New Roman</vt:lpstr>
      <vt:lpstr>宋体</vt:lpstr>
      <vt:lpstr>Arial</vt:lpstr>
      <vt:lpstr>Calibri</vt:lpstr>
      <vt:lpstr>隶书</vt:lpstr>
      <vt:lpstr>黑体</vt:lpstr>
      <vt:lpstr>楷体_GB2312</vt:lpstr>
      <vt:lpstr>默认设计模板</vt:lpstr>
      <vt:lpstr>1_默认设计模板</vt:lpstr>
      <vt:lpstr>Microsoft 公式 3.0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例1.  证明方程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谢金宏</cp:lastModifiedBy>
  <cp:revision>12</cp:revision>
  <dcterms:created xsi:type="dcterms:W3CDTF">2001-08-10T03:23:52Z</dcterms:created>
  <dcterms:modified xsi:type="dcterms:W3CDTF">2017-10-11T07:06:04Z</dcterms:modified>
</cp:coreProperties>
</file>