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6" r:id="rId26"/>
    <p:sldId id="287" r:id="rId27"/>
    <p:sldId id="288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69" d="100"/>
          <a:sy n="69" d="100"/>
        </p:scale>
        <p:origin x="10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2.wmf"/><Relationship Id="rId18" Type="http://schemas.openxmlformats.org/officeDocument/2006/relationships/image" Target="../media/image7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17" Type="http://schemas.openxmlformats.org/officeDocument/2006/relationships/image" Target="../media/image76.wmf"/><Relationship Id="rId2" Type="http://schemas.openxmlformats.org/officeDocument/2006/relationships/image" Target="../media/image61.wmf"/><Relationship Id="rId16" Type="http://schemas.openxmlformats.org/officeDocument/2006/relationships/image" Target="../media/image75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5" Type="http://schemas.openxmlformats.org/officeDocument/2006/relationships/image" Target="../media/image74.wmf"/><Relationship Id="rId10" Type="http://schemas.openxmlformats.org/officeDocument/2006/relationships/image" Target="../media/image69.wmf"/><Relationship Id="rId19" Type="http://schemas.openxmlformats.org/officeDocument/2006/relationships/image" Target="../media/image78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Relationship Id="rId1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e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6.wmf"/><Relationship Id="rId7" Type="http://schemas.openxmlformats.org/officeDocument/2006/relationships/image" Target="../media/image109.wmf"/><Relationship Id="rId2" Type="http://schemas.openxmlformats.org/officeDocument/2006/relationships/image" Target="../media/image105.wmf"/><Relationship Id="rId1" Type="http://schemas.openxmlformats.org/officeDocument/2006/relationships/image" Target="../media/image104.emf"/><Relationship Id="rId6" Type="http://schemas.openxmlformats.org/officeDocument/2006/relationships/image" Target="../media/image108.wmf"/><Relationship Id="rId5" Type="http://schemas.openxmlformats.org/officeDocument/2006/relationships/image" Target="../media/image91.wmf"/><Relationship Id="rId4" Type="http://schemas.openxmlformats.org/officeDocument/2006/relationships/image" Target="../media/image10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e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wmf"/><Relationship Id="rId1" Type="http://schemas.openxmlformats.org/officeDocument/2006/relationships/image" Target="../media/image118.e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e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12" Type="http://schemas.openxmlformats.org/officeDocument/2006/relationships/image" Target="../media/image144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11" Type="http://schemas.openxmlformats.org/officeDocument/2006/relationships/image" Target="../media/image143.wmf"/><Relationship Id="rId5" Type="http://schemas.openxmlformats.org/officeDocument/2006/relationships/image" Target="../media/image137.wmf"/><Relationship Id="rId10" Type="http://schemas.openxmlformats.org/officeDocument/2006/relationships/image" Target="../media/image142.wmf"/><Relationship Id="rId4" Type="http://schemas.openxmlformats.org/officeDocument/2006/relationships/image" Target="../media/image136.wmf"/><Relationship Id="rId9" Type="http://schemas.openxmlformats.org/officeDocument/2006/relationships/image" Target="../media/image14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4" Type="http://schemas.openxmlformats.org/officeDocument/2006/relationships/image" Target="../media/image14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4" Type="http://schemas.openxmlformats.org/officeDocument/2006/relationships/image" Target="../media/image15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5.wmf"/><Relationship Id="rId7" Type="http://schemas.openxmlformats.org/officeDocument/2006/relationships/image" Target="../media/image158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2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e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8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7.wmf"/><Relationship Id="rId5" Type="http://schemas.openxmlformats.org/officeDocument/2006/relationships/image" Target="../media/image25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emf"/><Relationship Id="rId7" Type="http://schemas.openxmlformats.org/officeDocument/2006/relationships/image" Target="../media/image46.wmf"/><Relationship Id="rId2" Type="http://schemas.openxmlformats.org/officeDocument/2006/relationships/image" Target="../media/image41.png"/><Relationship Id="rId1" Type="http://schemas.openxmlformats.org/officeDocument/2006/relationships/image" Target="../media/image40.e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57531D0-B14F-4153-939B-84576017D8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E9F314-623C-4879-9273-39A23C036B0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C33C3D8-34E3-4234-8FC3-F1AA9E5784B2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9E025DCA-61EB-499C-84D3-2335E3FDC4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7030422-F35B-4B4B-A1A6-5D90B9522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D6A850-568B-4911-8C89-BC122F7501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EA24E8-BE60-44AC-8640-1E426207D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AEBC13-FB74-46AC-8872-6FC5D049C49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2F3883B1-87B7-463B-AF7D-78323D1A51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6B6A1A47-13C9-4605-AA1B-8B49BF83CE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C7D5C4E4-09D6-4520-951E-C96989FD7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C06939-D293-4A9F-86D8-BB22DB95D93D}" type="slidenum">
              <a:rPr lang="zh-CN" altLang="en-US" sz="1200">
                <a:solidFill>
                  <a:srgbClr val="1F497D"/>
                </a:solidFill>
              </a:rPr>
              <a:pPr eaLnBrk="1" hangingPunct="1"/>
              <a:t>1</a:t>
            </a:fld>
            <a:endParaRPr lang="zh-CN" altLang="en-US" sz="1200">
              <a:solidFill>
                <a:srgbClr val="1F497D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D027BC-D297-4BA4-B2C1-CDA54D97BB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20CFA7-F103-480E-A156-C0A22A83F2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9D2AE2-BB04-4B39-89C6-136D2CEECF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FEEB37-80C3-46E7-97BC-4A73686853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50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2C17EA-80F1-4393-9D4C-9313FBD1FE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BE2B89-2ADD-4DD1-9C93-098FABBDBA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93AE2D-3776-44B3-B080-788F8014C7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530CD6-2707-498C-ACE4-016B15D523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86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0DF93D-4139-4AAF-9938-34CE4FEB9B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4CF721-86A8-4427-BE34-9562898E12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D172FC-0212-4D6E-9D8B-431D23E1D3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770FCF-1F23-412D-ACC8-E389005627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2961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8">
            <a:extLst>
              <a:ext uri="{FF2B5EF4-FFF2-40B4-BE49-F238E27FC236}">
                <a16:creationId xmlns:a16="http://schemas.microsoft.com/office/drawing/2014/main" id="{CBC39552-BEA0-4E41-B9D6-2ED1A621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9145588" cy="4032250"/>
          </a:xfrm>
          <a:custGeom>
            <a:avLst/>
            <a:gdLst/>
            <a:ahLst/>
            <a:cxnLst>
              <a:cxn ang="0">
                <a:pos x="1552" y="644"/>
              </a:cxn>
              <a:cxn ang="0">
                <a:pos x="3600" y="817"/>
              </a:cxn>
              <a:cxn ang="0">
                <a:pos x="4669" y="1271"/>
              </a:cxn>
              <a:cxn ang="0">
                <a:pos x="5435" y="1944"/>
              </a:cxn>
              <a:cxn ang="0">
                <a:pos x="5703" y="2282"/>
              </a:cxn>
              <a:cxn ang="0">
                <a:pos x="5738" y="2410"/>
              </a:cxn>
              <a:cxn ang="0">
                <a:pos x="5715" y="2526"/>
              </a:cxn>
              <a:cxn ang="0">
                <a:pos x="5715" y="2497"/>
              </a:cxn>
              <a:cxn ang="0">
                <a:pos x="5709" y="2480"/>
              </a:cxn>
              <a:cxn ang="0">
                <a:pos x="5716" y="0"/>
              </a:cxn>
              <a:cxn ang="0">
                <a:pos x="0" y="0"/>
              </a:cxn>
              <a:cxn ang="0">
                <a:pos x="0" y="1043"/>
              </a:cxn>
              <a:cxn ang="0">
                <a:pos x="682" y="798"/>
              </a:cxn>
              <a:cxn ang="0">
                <a:pos x="1360" y="663"/>
              </a:cxn>
            </a:cxnLst>
            <a:rect l="0" t="0" r="r" b="b"/>
            <a:pathLst>
              <a:path w="5761" h="2540">
                <a:moveTo>
                  <a:pt x="1552" y="644"/>
                </a:moveTo>
                <a:cubicBezTo>
                  <a:pt x="2544" y="580"/>
                  <a:pt x="3075" y="689"/>
                  <a:pt x="3600" y="817"/>
                </a:cubicBezTo>
                <a:cubicBezTo>
                  <a:pt x="4125" y="945"/>
                  <a:pt x="4363" y="1083"/>
                  <a:pt x="4669" y="1271"/>
                </a:cubicBezTo>
                <a:cubicBezTo>
                  <a:pt x="4975" y="1459"/>
                  <a:pt x="5258" y="1745"/>
                  <a:pt x="5435" y="1944"/>
                </a:cubicBezTo>
                <a:cubicBezTo>
                  <a:pt x="5612" y="2143"/>
                  <a:pt x="5652" y="2204"/>
                  <a:pt x="5703" y="2282"/>
                </a:cubicBezTo>
                <a:cubicBezTo>
                  <a:pt x="5754" y="2360"/>
                  <a:pt x="5736" y="2369"/>
                  <a:pt x="5738" y="2410"/>
                </a:cubicBezTo>
                <a:cubicBezTo>
                  <a:pt x="5761" y="2445"/>
                  <a:pt x="5719" y="2512"/>
                  <a:pt x="5715" y="2526"/>
                </a:cubicBezTo>
                <a:cubicBezTo>
                  <a:pt x="5711" y="2540"/>
                  <a:pt x="5716" y="2505"/>
                  <a:pt x="5715" y="2497"/>
                </a:cubicBezTo>
                <a:lnTo>
                  <a:pt x="5709" y="2480"/>
                </a:lnTo>
                <a:lnTo>
                  <a:pt x="5716" y="0"/>
                </a:lnTo>
                <a:lnTo>
                  <a:pt x="0" y="0"/>
                </a:lnTo>
                <a:lnTo>
                  <a:pt x="0" y="1043"/>
                </a:lnTo>
                <a:cubicBezTo>
                  <a:pt x="0" y="1043"/>
                  <a:pt x="455" y="861"/>
                  <a:pt x="682" y="798"/>
                </a:cubicBezTo>
                <a:cubicBezTo>
                  <a:pt x="906" y="736"/>
                  <a:pt x="1251" y="682"/>
                  <a:pt x="1360" y="663"/>
                </a:cubicBezTo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Verdana" pitchFamily="34" charset="0"/>
            </a:endParaRPr>
          </a:p>
        </p:txBody>
      </p:sp>
      <p:grpSp>
        <p:nvGrpSpPr>
          <p:cNvPr id="3" name="组合 9">
            <a:extLst>
              <a:ext uri="{FF2B5EF4-FFF2-40B4-BE49-F238E27FC236}">
                <a16:creationId xmlns:a16="http://schemas.microsoft.com/office/drawing/2014/main" id="{6F569824-1CEE-4200-99C3-DDA131E6B55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4" cy="4321"/>
          </a:xfrm>
        </p:grpSpPr>
        <p:sp>
          <p:nvSpPr>
            <p:cNvPr id="4" name="圆角矩形 10">
              <a:extLst>
                <a:ext uri="{FF2B5EF4-FFF2-40B4-BE49-F238E27FC236}">
                  <a16:creationId xmlns:a16="http://schemas.microsoft.com/office/drawing/2014/main" id="{DB9DD69D-31F1-45BD-B8D8-021F43016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92C59F1D-AE12-4CAC-B9A8-88D9718D1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2"/>
            </a:xfrm>
            <a:custGeom>
              <a:avLst/>
              <a:gdLst/>
              <a:ahLst/>
              <a:cxnLst>
                <a:cxn ang="0">
                  <a:pos x="2" y="282"/>
                </a:cxn>
                <a:cxn ang="0">
                  <a:pos x="82" y="144"/>
                </a:cxn>
                <a:cxn ang="0">
                  <a:pos x="165" y="36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6" name="任意多边形 12">
              <a:extLst>
                <a:ext uri="{FF2B5EF4-FFF2-40B4-BE49-F238E27FC236}">
                  <a16:creationId xmlns:a16="http://schemas.microsoft.com/office/drawing/2014/main" id="{D7EEFF19-674B-4C57-9C5E-A76DEEABD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3985"/>
              <a:ext cx="244" cy="336"/>
            </a:xfrm>
            <a:custGeom>
              <a:avLst/>
              <a:gdLst/>
              <a:ahLst/>
              <a:cxnLst>
                <a:cxn ang="0">
                  <a:pos x="243" y="335"/>
                </a:cxn>
                <a:cxn ang="0">
                  <a:pos x="122" y="239"/>
                </a:cxn>
                <a:cxn ang="0">
                  <a:pos x="30" y="144"/>
                </a:cxn>
                <a:cxn ang="0">
                  <a:pos x="0" y="0"/>
                </a:cxn>
                <a:cxn ang="0">
                  <a:pos x="1" y="336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7" name="任意多边形 13">
              <a:extLst>
                <a:ext uri="{FF2B5EF4-FFF2-40B4-BE49-F238E27FC236}">
                  <a16:creationId xmlns:a16="http://schemas.microsoft.com/office/drawing/2014/main" id="{870D3552-20C5-4C54-9943-A8CC0453E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4029"/>
              <a:ext cx="253" cy="290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164" y="144"/>
                </a:cxn>
                <a:cxn ang="0">
                  <a:pos x="98" y="253"/>
                </a:cxn>
                <a:cxn ang="0">
                  <a:pos x="0" y="290"/>
                </a:cxn>
                <a:cxn ang="0">
                  <a:pos x="232" y="287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8" name="任意多边形 14">
              <a:extLst>
                <a:ext uri="{FF2B5EF4-FFF2-40B4-BE49-F238E27FC236}">
                  <a16:creationId xmlns:a16="http://schemas.microsoft.com/office/drawing/2014/main" id="{EE3513F0-F773-4F32-BF5F-179D48A18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82"/>
                </a:cxn>
                <a:cxn ang="0">
                  <a:pos x="252" y="165"/>
                </a:cxn>
                <a:cxn ang="0">
                  <a:pos x="288" y="288"/>
                </a:cxn>
                <a:cxn ang="0">
                  <a:pos x="288" y="0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Verdana" pitchFamily="34" charset="0"/>
              </a:endParaRPr>
            </a:p>
          </p:txBody>
        </p: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515BAE51-15A4-4B36-AD8D-AA218C1BF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125538"/>
            <a:ext cx="792163" cy="79057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14454A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BE93DCA-43F5-4CBB-B9F3-6B8FC19E5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8366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tx2"/>
              </a:gs>
              <a:gs pos="100000">
                <a:srgbClr val="294B26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33429BA-5971-4968-BDC2-A3AA48CB0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96975"/>
            <a:ext cx="360363" cy="3587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2A3959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41425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E577A7EC-FDFE-4090-85F8-3025BF06F5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D2A51639-DD49-4335-89A5-D28A538A0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71044582-CA05-441E-89FF-2BFA731DB93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561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6DDDE4B1-1176-45FE-8721-66B2C200C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1BCC4FE6-77F0-4B4E-8490-F7406BEDC3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3C64FD3F-BE5C-402C-BF73-3A518064BB2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95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96975"/>
            <a:ext cx="4032504" cy="51990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384" y="1196975"/>
            <a:ext cx="4032504" cy="51990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7DC95F66-8621-4BCA-9BE3-837F3CED9A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0715A9BB-D922-47CF-AED8-B13F27462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121789F8-62B2-49E7-9C49-69CF4CD21BB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229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页脚占位符 1029">
            <a:extLst>
              <a:ext uri="{FF2B5EF4-FFF2-40B4-BE49-F238E27FC236}">
                <a16:creationId xmlns:a16="http://schemas.microsoft.com/office/drawing/2014/main" id="{BD2D04C0-B6BA-43FA-ADB1-876342305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8" name="灯片编号占位符 1030">
            <a:extLst>
              <a:ext uri="{FF2B5EF4-FFF2-40B4-BE49-F238E27FC236}">
                <a16:creationId xmlns:a16="http://schemas.microsoft.com/office/drawing/2014/main" id="{25A64CFE-5889-487D-88F5-7B2B79BBD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17A1E7BD-9DDC-4AAB-8830-C6F10DB0C72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20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1029">
            <a:extLst>
              <a:ext uri="{FF2B5EF4-FFF2-40B4-BE49-F238E27FC236}">
                <a16:creationId xmlns:a16="http://schemas.microsoft.com/office/drawing/2014/main" id="{07D748D9-F8AC-4233-B8D4-07BDBDBA2A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4" name="灯片编号占位符 1030">
            <a:extLst>
              <a:ext uri="{FF2B5EF4-FFF2-40B4-BE49-F238E27FC236}">
                <a16:creationId xmlns:a16="http://schemas.microsoft.com/office/drawing/2014/main" id="{A65C16E5-945C-432C-A1EB-464F4D93A8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7582E36B-475C-49EE-BBD0-9F280BAAA24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10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029">
            <a:extLst>
              <a:ext uri="{FF2B5EF4-FFF2-40B4-BE49-F238E27FC236}">
                <a16:creationId xmlns:a16="http://schemas.microsoft.com/office/drawing/2014/main" id="{027B32A4-29E3-483A-BFD8-1D49E7480E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3" name="灯片编号占位符 1030">
            <a:extLst>
              <a:ext uri="{FF2B5EF4-FFF2-40B4-BE49-F238E27FC236}">
                <a16:creationId xmlns:a16="http://schemas.microsoft.com/office/drawing/2014/main" id="{85923CDF-555C-49FA-955D-32B7074E23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6DA3D833-32ED-43C2-B7F1-CE9301E31E1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604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F8923D8B-D909-4323-B1FB-4BF2A8F865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28CB4914-0DD9-4F96-8974-3BF0128FBB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3E70C8A5-012B-4611-9EE9-18FF0DCD350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2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68CB53-47A6-41BC-96D8-B7376418ED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D09BA5-1069-49AA-8EFB-4C83B9B64E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2C9230-29FC-4C87-ADD9-7015EA9C40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1B2919-0998-4F73-A874-0A35C58ABD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969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B9B1C82E-DBFD-44E7-A7FD-B7D35B78A2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3960D99B-AB3B-41F6-9B02-6B75F91DA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5826552D-1CB6-43AD-A583-6E0A6D8591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85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5260CDD2-9672-4F05-A46B-135B149737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4FF55FBC-60A5-474C-89E1-A4D8F351F7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ED908D7B-5830-4D58-9C8D-E23EC2A892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62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0663" y="117475"/>
            <a:ext cx="2106613" cy="62785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7475"/>
            <a:ext cx="6197715" cy="62785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DD64B0BF-7D79-4CEB-B753-7ADBE194D5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99E5C7AE-A320-46AD-B89A-2501D1EEA2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7E87BC95-13A7-4A38-B80E-4C39F584C3B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13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页脚占位符 1029">
            <a:extLst>
              <a:ext uri="{FF2B5EF4-FFF2-40B4-BE49-F238E27FC236}">
                <a16:creationId xmlns:a16="http://schemas.microsoft.com/office/drawing/2014/main" id="{C7D13752-F990-4A79-8E30-FCAFA69856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7" name="灯片编号占位符 1030">
            <a:extLst>
              <a:ext uri="{FF2B5EF4-FFF2-40B4-BE49-F238E27FC236}">
                <a16:creationId xmlns:a16="http://schemas.microsoft.com/office/drawing/2014/main" id="{F661B033-8D29-4118-A218-7F3F7B097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C4349C40-9585-46CC-888E-0682FF37DD1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7932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50825" y="117475"/>
            <a:ext cx="8426450" cy="62785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页脚占位符 1029">
            <a:extLst>
              <a:ext uri="{FF2B5EF4-FFF2-40B4-BE49-F238E27FC236}">
                <a16:creationId xmlns:a16="http://schemas.microsoft.com/office/drawing/2014/main" id="{83354D0A-5AAC-4BEB-BAC9-72F979A8A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4" name="灯片编号占位符 1030">
            <a:extLst>
              <a:ext uri="{FF2B5EF4-FFF2-40B4-BE49-F238E27FC236}">
                <a16:creationId xmlns:a16="http://schemas.microsoft.com/office/drawing/2014/main" id="{F5FF1F65-B4A3-4869-A082-95BC9E2641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43CEE3E7-B85D-4660-8BD6-41FAF5F440D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7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3E766E-A04E-45D9-AED2-D703790E40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F1FB50-6A64-4D91-8BA8-988214F9F4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707DA2-5E67-4DA0-B353-96352DAC3C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E7BE2-2003-4795-94D4-4F4C1ED3E1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78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63DBBF-64C4-414D-99C7-8188AF336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3BB59-4B0D-4188-BAF1-3BDF13A90A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C18DF-F9C3-4CB7-B5D0-C383DA26D1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4E31B8-C664-4588-B96C-FB16D128E7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99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B76269-B0C0-4CA2-8754-5E870B9881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ADDB481-25C7-45F7-BA95-D2C7C09C80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188F915-9A49-4EEC-8472-37530724A6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FCD1C-3A6B-436B-948D-1B97BFFFEA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54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2FD561-EEBB-46FD-8C03-CD26812F6B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6EC3EF-600D-4479-B638-A68C6961EC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6476D26-CA1F-4183-9235-AD2BFFF1E1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A6BC5-28B1-495E-824B-2C569642E2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75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90D95B0-DF37-4E20-9492-2CB7C8CBC9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106EF21-2D84-4640-820E-B3683EB56C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0ABB885-0BF2-4EAC-8472-6CBD40533F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35A6E-322D-4DB0-AC55-BCEF97B22D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09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DD0086-61E7-4263-B915-71E466E6C4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B9C35-135A-45BB-B6C8-712CF5C3B0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03D453-6C1D-4B94-B83B-0B9FB425CA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DAA73-6408-4439-AFA7-E3E2031D38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7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BEA65-ADB5-4852-AB75-192FCA463E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962EC9-63DD-43D3-B25D-1CF8C8B8CB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E3D85A-DB83-4FC9-B94A-02B4494073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19400C-1000-4451-92BF-E093A9F6B8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99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FFF0">
            <a:alpha val="4117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D0C9AE2-680F-4E39-827A-3F9F8C752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086B74C-A44A-4BD1-B364-FA41F61D3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B749FDF-7C37-4281-B5CE-C03BCA4BDEB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77256E3-8F01-4088-BDAB-33D9A65F9B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97E89FE-5016-4D64-9CAA-AE8EDAFE6F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B5394C1F-EDF1-4A19-AC15-4F83F697A8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BEBFF">
            <a:alpha val="4117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>
            <a:extLst>
              <a:ext uri="{FF2B5EF4-FFF2-40B4-BE49-F238E27FC236}">
                <a16:creationId xmlns:a16="http://schemas.microsoft.com/office/drawing/2014/main" id="{4B96CDA6-F3BC-4F74-8FB6-3D7C45AA85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7950" y="6454775"/>
            <a:ext cx="9494838" cy="504825"/>
          </a:xfrm>
          <a:prstGeom prst="rect">
            <a:avLst/>
          </a:prstGeom>
          <a:solidFill>
            <a:srgbClr val="5B5B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矩形 1026">
            <a:extLst>
              <a:ext uri="{FF2B5EF4-FFF2-40B4-BE49-F238E27FC236}">
                <a16:creationId xmlns:a16="http://schemas.microsoft.com/office/drawing/2014/main" id="{3EB3A4E3-731E-4D16-A55A-02E85AD740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80513" cy="1054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700" name="标题 1027">
            <a:extLst>
              <a:ext uri="{FF2B5EF4-FFF2-40B4-BE49-F238E27FC236}">
                <a16:creationId xmlns:a16="http://schemas.microsoft.com/office/drawing/2014/main" id="{BB169BD3-8C06-4A62-BD15-DD32B6CF3A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5" y="117475"/>
            <a:ext cx="84264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数学史概论</a:t>
            </a:r>
          </a:p>
        </p:txBody>
      </p:sp>
      <p:sp>
        <p:nvSpPr>
          <p:cNvPr id="29701" name="文本占位符 1028">
            <a:extLst>
              <a:ext uri="{FF2B5EF4-FFF2-40B4-BE49-F238E27FC236}">
                <a16:creationId xmlns:a16="http://schemas.microsoft.com/office/drawing/2014/main" id="{698AAAEE-C9E1-4DD4-942F-274B1D82A7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196975"/>
            <a:ext cx="8229600" cy="51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页脚占位符 1029">
            <a:extLst>
              <a:ext uri="{FF2B5EF4-FFF2-40B4-BE49-F238E27FC236}">
                <a16:creationId xmlns:a16="http://schemas.microsoft.com/office/drawing/2014/main" id="{3738B5C2-51C1-4BC0-A5F6-09C3CA733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9350" y="6453188"/>
            <a:ext cx="2895600" cy="336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Arial" pitchFamily="34" charset="0"/>
              <a:buNone/>
              <a:defRPr kumimoji="0" sz="1800" b="1" noProof="1">
                <a:solidFill>
                  <a:srgbClr val="FFFFFF"/>
                </a:solidFill>
                <a:latin typeface="Verdana" panose="020B0604030504040204" pitchFamily="2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1031" name="灯片编号占位符 1030">
            <a:extLst>
              <a:ext uri="{FF2B5EF4-FFF2-40B4-BE49-F238E27FC236}">
                <a16:creationId xmlns:a16="http://schemas.microsoft.com/office/drawing/2014/main" id="{8B7E9784-111D-41DD-AD34-C7BB798C8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3850" y="6477000"/>
            <a:ext cx="719138" cy="30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kumimoji="0" sz="1200">
                <a:solidFill>
                  <a:srgbClr val="000066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</a:lstStyle>
          <a:p>
            <a:fld id="{6D516021-F25F-40F3-BE4B-AF4E20DA3103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29704" name="图片 1031" descr="广州大学校徽">
            <a:extLst>
              <a:ext uri="{FF2B5EF4-FFF2-40B4-BE49-F238E27FC236}">
                <a16:creationId xmlns:a16="http://schemas.microsoft.com/office/drawing/2014/main" id="{2145C187-1C23-4837-A8E9-3BC2332F14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-98425"/>
            <a:ext cx="11636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png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0.w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5.bin"/><Relationship Id="rId18" Type="http://schemas.openxmlformats.org/officeDocument/2006/relationships/oleObject" Target="../embeddings/oleObject68.bin"/><Relationship Id="rId26" Type="http://schemas.openxmlformats.org/officeDocument/2006/relationships/oleObject" Target="../embeddings/oleObject72.bin"/><Relationship Id="rId39" Type="http://schemas.openxmlformats.org/officeDocument/2006/relationships/image" Target="../media/image77.wmf"/><Relationship Id="rId3" Type="http://schemas.openxmlformats.org/officeDocument/2006/relationships/oleObject" Target="../embeddings/oleObject60.bin"/><Relationship Id="rId21" Type="http://schemas.openxmlformats.org/officeDocument/2006/relationships/image" Target="../media/image68.wmf"/><Relationship Id="rId34" Type="http://schemas.openxmlformats.org/officeDocument/2006/relationships/oleObject" Target="../embeddings/oleObject76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67.bin"/><Relationship Id="rId25" Type="http://schemas.openxmlformats.org/officeDocument/2006/relationships/image" Target="../media/image70.wmf"/><Relationship Id="rId33" Type="http://schemas.openxmlformats.org/officeDocument/2006/relationships/image" Target="../media/image74.wmf"/><Relationship Id="rId38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20" Type="http://schemas.openxmlformats.org/officeDocument/2006/relationships/oleObject" Target="../embeddings/oleObject69.bin"/><Relationship Id="rId29" Type="http://schemas.openxmlformats.org/officeDocument/2006/relationships/image" Target="../media/image72.wmf"/><Relationship Id="rId41" Type="http://schemas.openxmlformats.org/officeDocument/2006/relationships/image" Target="../media/image7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4.bin"/><Relationship Id="rId24" Type="http://schemas.openxmlformats.org/officeDocument/2006/relationships/oleObject" Target="../embeddings/oleObject71.bin"/><Relationship Id="rId32" Type="http://schemas.openxmlformats.org/officeDocument/2006/relationships/oleObject" Target="../embeddings/oleObject75.bin"/><Relationship Id="rId37" Type="http://schemas.openxmlformats.org/officeDocument/2006/relationships/image" Target="../media/image76.wmf"/><Relationship Id="rId40" Type="http://schemas.openxmlformats.org/officeDocument/2006/relationships/oleObject" Target="../embeddings/oleObject79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image" Target="../media/image69.wmf"/><Relationship Id="rId28" Type="http://schemas.openxmlformats.org/officeDocument/2006/relationships/oleObject" Target="../embeddings/oleObject73.bin"/><Relationship Id="rId36" Type="http://schemas.openxmlformats.org/officeDocument/2006/relationships/oleObject" Target="../embeddings/oleObject77.bin"/><Relationship Id="rId10" Type="http://schemas.openxmlformats.org/officeDocument/2006/relationships/image" Target="../media/image63.wmf"/><Relationship Id="rId19" Type="http://schemas.openxmlformats.org/officeDocument/2006/relationships/image" Target="../media/image67.wmf"/><Relationship Id="rId31" Type="http://schemas.openxmlformats.org/officeDocument/2006/relationships/image" Target="../media/image7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5.wmf"/><Relationship Id="rId22" Type="http://schemas.openxmlformats.org/officeDocument/2006/relationships/oleObject" Target="../embeddings/oleObject70.bin"/><Relationship Id="rId27" Type="http://schemas.openxmlformats.org/officeDocument/2006/relationships/image" Target="../media/image71.wmf"/><Relationship Id="rId30" Type="http://schemas.openxmlformats.org/officeDocument/2006/relationships/oleObject" Target="../embeddings/oleObject74.bin"/><Relationship Id="rId35" Type="http://schemas.openxmlformats.org/officeDocument/2006/relationships/image" Target="../media/image7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4.e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86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1.wmf"/><Relationship Id="rId22" Type="http://schemas.openxmlformats.org/officeDocument/2006/relationships/image" Target="../media/image9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2.bin"/><Relationship Id="rId18" Type="http://schemas.openxmlformats.org/officeDocument/2006/relationships/oleObject" Target="../embeddings/oleObject105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99.wmf"/><Relationship Id="rId19" Type="http://schemas.openxmlformats.org/officeDocument/2006/relationships/image" Target="../media/image103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07.wmf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14.wmf"/><Relationship Id="rId4" Type="http://schemas.openxmlformats.org/officeDocument/2006/relationships/image" Target="../media/image111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oleObject" Target="../embeddings/oleObject126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21.wmf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2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29.wmf"/><Relationship Id="rId4" Type="http://schemas.openxmlformats.org/officeDocument/2006/relationships/image" Target="../media/image126.e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3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0.wmf"/><Relationship Id="rId26" Type="http://schemas.openxmlformats.org/officeDocument/2006/relationships/image" Target="../media/image144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20" Type="http://schemas.openxmlformats.org/officeDocument/2006/relationships/image" Target="../media/image14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43.w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8.wmf"/><Relationship Id="rId22" Type="http://schemas.openxmlformats.org/officeDocument/2006/relationships/image" Target="../media/image14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5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59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5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标题 5">
            <a:extLst>
              <a:ext uri="{FF2B5EF4-FFF2-40B4-BE49-F238E27FC236}">
                <a16:creationId xmlns:a16="http://schemas.microsoft.com/office/drawing/2014/main" id="{A478BCFA-2199-48DA-9D87-FBEF5BFBDF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79613" y="260350"/>
            <a:ext cx="6408737" cy="5746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6600" dirty="0">
                <a:solidFill>
                  <a:srgbClr val="CC3300"/>
                </a:solidFill>
                <a:latin typeface="Times New Roman" pitchFamily="18" charset="0"/>
                <a:ea typeface="隶书" pitchFamily="49" charset="-122"/>
                <a:cs typeface="+mn-cs"/>
              </a:rPr>
              <a:t>极限运算法则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EBEEC53-2729-40A4-A7CF-3D03F4850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001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    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本节讨论极限的求法。利用极限的定义，从变量的变化趋势来观察函数的极限，对于比较复杂的函数难于实现。为此需要介绍极限的运算法则。首先来介绍无穷小。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C4856C8-6DCC-4416-BF0B-AF4727D25C8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9388" y="2997200"/>
            <a:ext cx="297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ea typeface="黑体" pitchFamily="49" charset="-122"/>
              </a:rPr>
              <a:t>一、无穷小</a:t>
            </a:r>
            <a:endParaRPr kumimoji="0" lang="zh-CN" altLang="en-US" sz="4800" b="0" dirty="0">
              <a:solidFill>
                <a:schemeClr val="accent5">
                  <a:lumMod val="50000"/>
                </a:schemeClr>
              </a:solidFill>
              <a:ea typeface="黑体" pitchFamily="49" charset="-122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E385E637-D16C-49BF-882C-1E7EABB46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149725"/>
            <a:ext cx="74739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  </a:t>
            </a:r>
            <a:r>
              <a:rPr lang="zh-CN" altLang="en-US">
                <a:solidFill>
                  <a:srgbClr val="0000FF"/>
                </a:solidFill>
              </a:rPr>
              <a:t>在实际应用中，经常会遇到极限为</a:t>
            </a:r>
            <a:r>
              <a:rPr lang="en-US" altLang="zh-CN">
                <a:solidFill>
                  <a:srgbClr val="0000FF"/>
                </a:solidFill>
              </a:rPr>
              <a:t>0</a:t>
            </a:r>
            <a:r>
              <a:rPr lang="zh-CN" altLang="en-US">
                <a:solidFill>
                  <a:srgbClr val="0000FF"/>
                </a:solidFill>
              </a:rPr>
              <a:t>的变量。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对于这种变量不仅具有实际意义，而且更具有理论价值，值得我们单独给出定义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D67C2F5E-6D19-4243-BC24-59030CC368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563" y="774700"/>
          <a:ext cx="3721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公式" r:id="rId3" imgW="3720960" imgH="901440" progId="Equation.3">
                  <p:embed/>
                </p:oleObj>
              </mc:Choice>
              <mc:Fallback>
                <p:oleObj name="公式" r:id="rId3" imgW="3720960" imgH="901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774700"/>
                        <a:ext cx="3721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>
            <a:extLst>
              <a:ext uri="{FF2B5EF4-FFF2-40B4-BE49-F238E27FC236}">
                <a16:creationId xmlns:a16="http://schemas.microsoft.com/office/drawing/2014/main" id="{3F7B026A-4C78-48FF-B5C3-2A93513F7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191452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证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54CC7976-11FA-47FC-8C7B-8EDF7E145F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1371600"/>
          <a:ext cx="2700337" cy="245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BMP 图像" r:id="rId5" imgW="2200582" imgH="2000000" progId="Paint.Picture">
                  <p:embed/>
                </p:oleObj>
              </mc:Choice>
              <mc:Fallback>
                <p:oleObj name="BMP 图像" r:id="rId5" imgW="2200582" imgH="200000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1371600"/>
                        <a:ext cx="2700337" cy="2455863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rgbClr val="FF7C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60345BE8-31D4-4D30-BDA4-3E85810F33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1908175"/>
          <a:ext cx="9826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公式" r:id="rId7" imgW="1460160" imgH="901440" progId="Equation.3">
                  <p:embed/>
                </p:oleObj>
              </mc:Choice>
              <mc:Fallback>
                <p:oleObj name="公式" r:id="rId7" imgW="1460160" imgH="901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908175"/>
                        <a:ext cx="9826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0F964A66-D059-4F8F-BF48-6132150A74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4963" y="2092325"/>
          <a:ext cx="12493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公式" r:id="rId9" imgW="1460160" imgH="406080" progId="Equation.3">
                  <p:embed/>
                </p:oleObj>
              </mc:Choice>
              <mc:Fallback>
                <p:oleObj name="公式" r:id="rId9" imgW="14601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2092325"/>
                        <a:ext cx="124936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id="{94534FB1-0951-4906-BF96-F1BD4844F8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9263" y="1905000"/>
          <a:ext cx="22685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公式" r:id="rId11" imgW="2654280" imgH="965160" progId="Equation.3">
                  <p:embed/>
                </p:oleObj>
              </mc:Choice>
              <mc:Fallback>
                <p:oleObj name="公式" r:id="rId11" imgW="2654280" imgH="965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1905000"/>
                        <a:ext cx="22685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DE1782CE-2C2F-41C0-8BCB-365E0D473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1863" y="2895600"/>
          <a:ext cx="2300287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公式" r:id="rId13" imgW="2692080" imgH="888840" progId="Equation.3">
                  <p:embed/>
                </p:oleObj>
              </mc:Choice>
              <mc:Fallback>
                <p:oleObj name="公式" r:id="rId13" imgW="269208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2895600"/>
                        <a:ext cx="2300287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id="{4F1A3980-4BCA-42F6-8A29-BBC76FB9F9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2663" y="2897188"/>
          <a:ext cx="14097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公式" r:id="rId15" imgW="1650960" imgH="888840" progId="Equation.3">
                  <p:embed/>
                </p:oleObj>
              </mc:Choice>
              <mc:Fallback>
                <p:oleObj name="公式" r:id="rId15" imgW="1650960" imgH="888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2897188"/>
                        <a:ext cx="14097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>
            <a:extLst>
              <a:ext uri="{FF2B5EF4-FFF2-40B4-BE49-F238E27FC236}">
                <a16:creationId xmlns:a16="http://schemas.microsoft.com/office/drawing/2014/main" id="{D9038F8C-4684-4721-941B-67A0F24A55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886200"/>
          <a:ext cx="3179763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公式" r:id="rId17" imgW="3720960" imgH="888840" progId="Equation.3">
                  <p:embed/>
                </p:oleObj>
              </mc:Choice>
              <mc:Fallback>
                <p:oleObj name="公式" r:id="rId17" imgW="372096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86200"/>
                        <a:ext cx="3179763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>
            <a:extLst>
              <a:ext uri="{FF2B5EF4-FFF2-40B4-BE49-F238E27FC236}">
                <a16:creationId xmlns:a16="http://schemas.microsoft.com/office/drawing/2014/main" id="{D4C95A23-7E24-4BEF-9ED0-1C7A8562AE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886200"/>
          <a:ext cx="22685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公式" r:id="rId19" imgW="2654280" imgH="965160" progId="Equation.3">
                  <p:embed/>
                </p:oleObj>
              </mc:Choice>
              <mc:Fallback>
                <p:oleObj name="公式" r:id="rId19" imgW="2654280" imgH="965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86200"/>
                        <a:ext cx="226853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>
            <a:extLst>
              <a:ext uri="{FF2B5EF4-FFF2-40B4-BE49-F238E27FC236}">
                <a16:creationId xmlns:a16="http://schemas.microsoft.com/office/drawing/2014/main" id="{CE195AD7-71A3-43FE-9DAC-720F067ACE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3878263"/>
          <a:ext cx="21272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公式" r:id="rId21" imgW="2489040" imgH="901440" progId="Equation.3">
                  <p:embed/>
                </p:oleObj>
              </mc:Choice>
              <mc:Fallback>
                <p:oleObj name="公式" r:id="rId21" imgW="2489040" imgH="901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878263"/>
                        <a:ext cx="212725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>
            <a:extLst>
              <a:ext uri="{FF2B5EF4-FFF2-40B4-BE49-F238E27FC236}">
                <a16:creationId xmlns:a16="http://schemas.microsoft.com/office/drawing/2014/main" id="{A00FE854-CC0F-43F4-BFE3-1984A077F1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4895850"/>
          <a:ext cx="7964487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公式" r:id="rId23" imgW="8813520" imgH="1244520" progId="Equation.3">
                  <p:embed/>
                </p:oleObj>
              </mc:Choice>
              <mc:Fallback>
                <p:oleObj name="公式" r:id="rId23" imgW="8813520" imgH="12445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4895850"/>
                        <a:ext cx="7964487" cy="1123950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Line 14">
            <a:extLst>
              <a:ext uri="{FF2B5EF4-FFF2-40B4-BE49-F238E27FC236}">
                <a16:creationId xmlns:a16="http://schemas.microsoft.com/office/drawing/2014/main" id="{B74FDC65-9909-4300-BE10-51AE38F7A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5984875"/>
            <a:ext cx="1828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>
            <a:extLst>
              <a:ext uri="{FF2B5EF4-FFF2-40B4-BE49-F238E27FC236}">
                <a16:creationId xmlns:a16="http://schemas.microsoft.com/office/drawing/2014/main" id="{E86DFF96-AD02-4BFE-8221-A93C3AE98B0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95288" y="333375"/>
            <a:ext cx="6858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>
                <a:solidFill>
                  <a:srgbClr val="0000FF"/>
                </a:solidFill>
                <a:ea typeface="黑体" panose="02010609060101010101" pitchFamily="49" charset="-122"/>
              </a:rPr>
              <a:t>三、无穷小与无穷大的关系</a:t>
            </a:r>
            <a:endParaRPr kumimoji="0" lang="zh-CN" altLang="en-US" sz="4800" b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4A6AF8F8-EADE-42DE-A744-F1412BB6E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84313"/>
            <a:ext cx="754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</a:t>
            </a:r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在同一过程中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无穷大的倒数为无穷小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恒不为零的无穷小的倒数为无穷大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3DD76664-0EA5-44EF-AD17-9F7998215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3683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证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41984" name="Object 1024">
            <a:extLst>
              <a:ext uri="{FF2B5EF4-FFF2-40B4-BE49-F238E27FC236}">
                <a16:creationId xmlns:a16="http://schemas.microsoft.com/office/drawing/2014/main" id="{BB580450-6755-4496-89BD-C207452756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708275"/>
          <a:ext cx="2755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公式" r:id="rId3" imgW="2755800" imgH="647640" progId="Equation.3">
                  <p:embed/>
                </p:oleObj>
              </mc:Choice>
              <mc:Fallback>
                <p:oleObj name="公式" r:id="rId3" imgW="2755800" imgH="6476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08275"/>
                        <a:ext cx="2755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" name="Object 1025">
            <a:extLst>
              <a:ext uri="{FF2B5EF4-FFF2-40B4-BE49-F238E27FC236}">
                <a16:creationId xmlns:a16="http://schemas.microsoft.com/office/drawing/2014/main" id="{B8801A60-F583-4680-8D0B-5701EF6893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8588" y="3581400"/>
          <a:ext cx="6145212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公式" r:id="rId5" imgW="6413400" imgH="1498320" progId="Equation.3">
                  <p:embed/>
                </p:oleObj>
              </mc:Choice>
              <mc:Fallback>
                <p:oleObj name="公式" r:id="rId5" imgW="6413400" imgH="149832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3581400"/>
                        <a:ext cx="6145212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" name="Object 1026">
            <a:extLst>
              <a:ext uri="{FF2B5EF4-FFF2-40B4-BE49-F238E27FC236}">
                <a16:creationId xmlns:a16="http://schemas.microsoft.com/office/drawing/2014/main" id="{17C21017-1B6D-4FCC-AAB1-B18F9570FE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9350" y="5160963"/>
          <a:ext cx="45926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公式" r:id="rId7" imgW="4800600" imgH="977760" progId="Equation.3">
                  <p:embed/>
                </p:oleObj>
              </mc:Choice>
              <mc:Fallback>
                <p:oleObj name="公式" r:id="rId7" imgW="4800600" imgH="9777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5160963"/>
                        <a:ext cx="4592638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1024">
            <a:extLst>
              <a:ext uri="{FF2B5EF4-FFF2-40B4-BE49-F238E27FC236}">
                <a16:creationId xmlns:a16="http://schemas.microsoft.com/office/drawing/2014/main" id="{BA46314F-ADEE-4438-B262-224C490DDA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060450"/>
          <a:ext cx="5524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3" imgW="5524200" imgH="660240" progId="Equation.3">
                  <p:embed/>
                </p:oleObj>
              </mc:Choice>
              <mc:Fallback>
                <p:oleObj name="公式" r:id="rId3" imgW="5524200" imgH="6602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60450"/>
                        <a:ext cx="5524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" name="Object 1025">
            <a:extLst>
              <a:ext uri="{FF2B5EF4-FFF2-40B4-BE49-F238E27FC236}">
                <a16:creationId xmlns:a16="http://schemas.microsoft.com/office/drawing/2014/main" id="{24F2B8ED-3201-4A57-92D2-B08278CC6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909763"/>
          <a:ext cx="601980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公式" r:id="rId5" imgW="6629400" imgH="1498320" progId="Equation.3">
                  <p:embed/>
                </p:oleObj>
              </mc:Choice>
              <mc:Fallback>
                <p:oleObj name="公式" r:id="rId5" imgW="6629400" imgH="149832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9763"/>
                        <a:ext cx="6019800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" name="Object 1026">
            <a:extLst>
              <a:ext uri="{FF2B5EF4-FFF2-40B4-BE49-F238E27FC236}">
                <a16:creationId xmlns:a16="http://schemas.microsoft.com/office/drawing/2014/main" id="{E062834F-3B38-4DAC-B414-230232CEB8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473450"/>
          <a:ext cx="46053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公式" r:id="rId7" imgW="4813200" imgH="977760" progId="Equation.3">
                  <p:embed/>
                </p:oleObj>
              </mc:Choice>
              <mc:Fallback>
                <p:oleObj name="公式" r:id="rId7" imgW="4813200" imgH="9777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73450"/>
                        <a:ext cx="4605338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>
            <a:extLst>
              <a:ext uri="{FF2B5EF4-FFF2-40B4-BE49-F238E27FC236}">
                <a16:creationId xmlns:a16="http://schemas.microsoft.com/office/drawing/2014/main" id="{C4AB1A5A-2294-4E59-8821-A8DBA8ED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581525"/>
            <a:ext cx="762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意义   </a:t>
            </a:r>
            <a:r>
              <a:rPr kumimoji="0" lang="zh-CN" altLang="en-US">
                <a:solidFill>
                  <a:srgbClr val="0000FF"/>
                </a:solidFill>
              </a:rPr>
              <a:t>关于无穷大的讨论</a:t>
            </a:r>
            <a:r>
              <a:rPr kumimoji="0" lang="en-US" altLang="zh-CN">
                <a:solidFill>
                  <a:srgbClr val="0000FF"/>
                </a:solidFill>
              </a:rPr>
              <a:t>,</a:t>
            </a:r>
            <a:r>
              <a:rPr kumimoji="0" lang="zh-CN" altLang="en-US">
                <a:solidFill>
                  <a:srgbClr val="0000FF"/>
                </a:solidFill>
              </a:rPr>
              <a:t>都可归结为关于无穷小的讨论</a:t>
            </a:r>
            <a:r>
              <a:rPr kumimoji="0" lang="en-US" altLang="zh-CN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>
            <a:extLst>
              <a:ext uri="{FF2B5EF4-FFF2-40B4-BE49-F238E27FC236}">
                <a16:creationId xmlns:a16="http://schemas.microsoft.com/office/drawing/2014/main" id="{F3FF7E5B-5EF5-4F35-975A-6DA6EE46DDE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23850" y="333375"/>
            <a:ext cx="480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>
                <a:solidFill>
                  <a:srgbClr val="0000FF"/>
                </a:solidFill>
                <a:ea typeface="黑体" panose="02010609060101010101" pitchFamily="49" charset="-122"/>
              </a:rPr>
              <a:t>四、极限运算法则</a:t>
            </a:r>
            <a:endParaRPr kumimoji="0" lang="zh-CN" altLang="en-US" sz="4400" b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7CD8C6A8-F7E6-4D29-B30D-2AE007E90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573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定理</a:t>
            </a:r>
            <a:endParaRPr kumimoji="0" lang="zh-CN" altLang="en-US"/>
          </a:p>
        </p:txBody>
      </p:sp>
      <p:graphicFrame>
        <p:nvGraphicFramePr>
          <p:cNvPr id="44032" name="Object 1024">
            <a:extLst>
              <a:ext uri="{FF2B5EF4-FFF2-40B4-BE49-F238E27FC236}">
                <a16:creationId xmlns:a16="http://schemas.microsoft.com/office/drawing/2014/main" id="{4D474E5E-9BC1-4ACE-97BB-94000F534A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412875"/>
          <a:ext cx="51943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公式" r:id="rId3" imgW="5194080" imgH="2692080" progId="Equation.3">
                  <p:embed/>
                </p:oleObj>
              </mc:Choice>
              <mc:Fallback>
                <p:oleObj name="公式" r:id="rId3" imgW="5194080" imgH="26920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412875"/>
                        <a:ext cx="51943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>
            <a:extLst>
              <a:ext uri="{FF2B5EF4-FFF2-40B4-BE49-F238E27FC236}">
                <a16:creationId xmlns:a16="http://schemas.microsoft.com/office/drawing/2014/main" id="{17621B55-0C72-453E-BC93-97A0D1402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2926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ea typeface="黑体" panose="02010609060101010101" pitchFamily="49" charset="-122"/>
              </a:rPr>
              <a:t>证</a:t>
            </a:r>
            <a:endParaRPr kumimoji="0" lang="zh-CN" altLang="en-US"/>
          </a:p>
        </p:txBody>
      </p:sp>
      <p:graphicFrame>
        <p:nvGraphicFramePr>
          <p:cNvPr id="44033" name="Object 1025">
            <a:extLst>
              <a:ext uri="{FF2B5EF4-FFF2-40B4-BE49-F238E27FC236}">
                <a16:creationId xmlns:a16="http://schemas.microsoft.com/office/drawing/2014/main" id="{2A6B4324-136E-490B-A892-98E6DE5CEB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365625"/>
          <a:ext cx="4648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公式" r:id="rId5" imgW="4952880" imgH="406080" progId="Equation.3">
                  <p:embed/>
                </p:oleObj>
              </mc:Choice>
              <mc:Fallback>
                <p:oleObj name="公式" r:id="rId5" imgW="4952880" imgH="4060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365625"/>
                        <a:ext cx="46482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4" name="Object 1026">
            <a:extLst>
              <a:ext uri="{FF2B5EF4-FFF2-40B4-BE49-F238E27FC236}">
                <a16:creationId xmlns:a16="http://schemas.microsoft.com/office/drawing/2014/main" id="{189D3F83-7279-4846-895D-C61A989F4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868863"/>
          <a:ext cx="77835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7" imgW="8292960" imgH="457200" progId="Equation.3">
                  <p:embed/>
                </p:oleObj>
              </mc:Choice>
              <mc:Fallback>
                <p:oleObj name="公式" r:id="rId7" imgW="8292960" imgH="4572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868863"/>
                        <a:ext cx="77835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>
            <a:extLst>
              <a:ext uri="{FF2B5EF4-FFF2-40B4-BE49-F238E27FC236}">
                <a16:creationId xmlns:a16="http://schemas.microsoft.com/office/drawing/2014/main" id="{45194452-462D-4388-89D1-7155AAA6D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445125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由无穷小运算法则</a:t>
            </a:r>
            <a:r>
              <a:rPr kumimoji="0" lang="en-US" altLang="zh-CN"/>
              <a:t>,</a:t>
            </a:r>
            <a:r>
              <a:rPr kumimoji="0" lang="zh-CN" altLang="en-US"/>
              <a:t>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89" grpId="0" autoUpdateAnimBg="0"/>
      <p:bldP spid="163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1024">
            <a:extLst>
              <a:ext uri="{FF2B5EF4-FFF2-40B4-BE49-F238E27FC236}">
                <a16:creationId xmlns:a16="http://schemas.microsoft.com/office/drawing/2014/main" id="{09BCF40E-26F9-4F98-BB55-FB661D894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2013" y="1066800"/>
          <a:ext cx="36099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公式" r:id="rId3" imgW="3848040" imgH="406080" progId="Equation.3">
                  <p:embed/>
                </p:oleObj>
              </mc:Choice>
              <mc:Fallback>
                <p:oleObj name="公式" r:id="rId3" imgW="3848040" imgH="4060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1066800"/>
                        <a:ext cx="360997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" name="Object 1025">
            <a:extLst>
              <a:ext uri="{FF2B5EF4-FFF2-40B4-BE49-F238E27FC236}">
                <a16:creationId xmlns:a16="http://schemas.microsoft.com/office/drawing/2014/main" id="{EB971758-6275-441D-8DD5-BF43FD1E7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0413" y="1066800"/>
          <a:ext cx="10953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公式" r:id="rId5" imgW="1168200" imgH="406080" progId="Equation.3">
                  <p:embed/>
                </p:oleObj>
              </mc:Choice>
              <mc:Fallback>
                <p:oleObj name="公式" r:id="rId5" imgW="1168200" imgH="4060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1066800"/>
                        <a:ext cx="109537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8" name="Object 1026">
            <a:extLst>
              <a:ext uri="{FF2B5EF4-FFF2-40B4-BE49-F238E27FC236}">
                <a16:creationId xmlns:a16="http://schemas.microsoft.com/office/drawing/2014/main" id="{EECBFF13-3326-411E-9CE8-228B2E83B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9613" y="1066800"/>
          <a:ext cx="725487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公式" r:id="rId7" imgW="774360" imgH="330120" progId="Equation.3">
                  <p:embed/>
                </p:oleObj>
              </mc:Choice>
              <mc:Fallback>
                <p:oleObj name="公式" r:id="rId7" imgW="774360" imgH="3301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613" y="1066800"/>
                        <a:ext cx="725487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1027">
            <a:extLst>
              <a:ext uri="{FF2B5EF4-FFF2-40B4-BE49-F238E27FC236}">
                <a16:creationId xmlns:a16="http://schemas.microsoft.com/office/drawing/2014/main" id="{58060CCD-475B-4320-B961-F118BD59D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7813" y="990600"/>
          <a:ext cx="15255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公式" r:id="rId9" imgW="1625400" imgH="457200" progId="Equation.3">
                  <p:embed/>
                </p:oleObj>
              </mc:Choice>
              <mc:Fallback>
                <p:oleObj name="公式" r:id="rId9" imgW="1625400" imgH="4572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7813" y="990600"/>
                        <a:ext cx="15255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1028">
            <a:extLst>
              <a:ext uri="{FF2B5EF4-FFF2-40B4-BE49-F238E27FC236}">
                <a16:creationId xmlns:a16="http://schemas.microsoft.com/office/drawing/2014/main" id="{0D0D914B-658E-4BE8-A360-9F2C3CD8CF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28800"/>
          <a:ext cx="33242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公式" r:id="rId11" imgW="3543120" imgH="406080" progId="Equation.3">
                  <p:embed/>
                </p:oleObj>
              </mc:Choice>
              <mc:Fallback>
                <p:oleObj name="公式" r:id="rId11" imgW="3543120" imgH="40608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8800"/>
                        <a:ext cx="33242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1029">
            <a:extLst>
              <a:ext uri="{FF2B5EF4-FFF2-40B4-BE49-F238E27FC236}">
                <a16:creationId xmlns:a16="http://schemas.microsoft.com/office/drawing/2014/main" id="{D3122A6A-FF1B-4906-8054-CC27D854BB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3550" y="1827213"/>
          <a:ext cx="33464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公式" r:id="rId13" imgW="3568680" imgH="406080" progId="Equation.3">
                  <p:embed/>
                </p:oleObj>
              </mc:Choice>
              <mc:Fallback>
                <p:oleObj name="公式" r:id="rId13" imgW="3568680" imgH="40608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1827213"/>
                        <a:ext cx="334645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1030">
            <a:extLst>
              <a:ext uri="{FF2B5EF4-FFF2-40B4-BE49-F238E27FC236}">
                <a16:creationId xmlns:a16="http://schemas.microsoft.com/office/drawing/2014/main" id="{2C1AFD45-C486-4931-9BD5-8AF7A38EBD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514600"/>
          <a:ext cx="2679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公式" r:id="rId15" imgW="2857320" imgH="406080" progId="Equation.3">
                  <p:embed/>
                </p:oleObj>
              </mc:Choice>
              <mc:Fallback>
                <p:oleObj name="公式" r:id="rId15" imgW="2857320" imgH="40608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26797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1031">
            <a:extLst>
              <a:ext uri="{FF2B5EF4-FFF2-40B4-BE49-F238E27FC236}">
                <a16:creationId xmlns:a16="http://schemas.microsoft.com/office/drawing/2014/main" id="{20D04237-45D3-4AFF-AE9F-88FDB889B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513013"/>
          <a:ext cx="725488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公式" r:id="rId17" imgW="774360" imgH="330120" progId="Equation.3">
                  <p:embed/>
                </p:oleObj>
              </mc:Choice>
              <mc:Fallback>
                <p:oleObj name="公式" r:id="rId17" imgW="774360" imgH="33012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513013"/>
                        <a:ext cx="725488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1032">
            <a:extLst>
              <a:ext uri="{FF2B5EF4-FFF2-40B4-BE49-F238E27FC236}">
                <a16:creationId xmlns:a16="http://schemas.microsoft.com/office/drawing/2014/main" id="{1C6819AE-E8AF-4856-9FF6-0E2A0D425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35738" y="2436813"/>
          <a:ext cx="15605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公式" r:id="rId18" imgW="1663560" imgH="457200" progId="Equation.3">
                  <p:embed/>
                </p:oleObj>
              </mc:Choice>
              <mc:Fallback>
                <p:oleObj name="公式" r:id="rId18" imgW="1663560" imgH="4572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2436813"/>
                        <a:ext cx="15605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1033">
            <a:extLst>
              <a:ext uri="{FF2B5EF4-FFF2-40B4-BE49-F238E27FC236}">
                <a16:creationId xmlns:a16="http://schemas.microsoft.com/office/drawing/2014/main" id="{C2348866-C974-451C-B225-8B993D778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338513"/>
          <a:ext cx="15494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公式" r:id="rId20" imgW="1650960" imgH="977760" progId="Equation.3">
                  <p:embed/>
                </p:oleObj>
              </mc:Choice>
              <mc:Fallback>
                <p:oleObj name="公式" r:id="rId20" imgW="1650960" imgH="97776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38513"/>
                        <a:ext cx="154940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34">
            <a:extLst>
              <a:ext uri="{FF2B5EF4-FFF2-40B4-BE49-F238E27FC236}">
                <a16:creationId xmlns:a16="http://schemas.microsoft.com/office/drawing/2014/main" id="{E637463F-43C6-4015-86C0-E790315598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351213"/>
          <a:ext cx="183515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公式" r:id="rId22" imgW="1955520" imgH="965160" progId="Equation.3">
                  <p:embed/>
                </p:oleObj>
              </mc:Choice>
              <mc:Fallback>
                <p:oleObj name="公式" r:id="rId22" imgW="1955520" imgH="96516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51213"/>
                        <a:ext cx="183515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035">
            <a:extLst>
              <a:ext uri="{FF2B5EF4-FFF2-40B4-BE49-F238E27FC236}">
                <a16:creationId xmlns:a16="http://schemas.microsoft.com/office/drawing/2014/main" id="{62C4B33E-71D0-4BCE-9D76-31F90EAD40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340100"/>
          <a:ext cx="166846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公式" r:id="rId24" imgW="1777680" imgH="977760" progId="Equation.3">
                  <p:embed/>
                </p:oleObj>
              </mc:Choice>
              <mc:Fallback>
                <p:oleObj name="公式" r:id="rId24" imgW="1777680" imgH="97776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40100"/>
                        <a:ext cx="1668463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036">
            <a:extLst>
              <a:ext uri="{FF2B5EF4-FFF2-40B4-BE49-F238E27FC236}">
                <a16:creationId xmlns:a16="http://schemas.microsoft.com/office/drawing/2014/main" id="{89030129-631E-491E-99DA-9B4B4C906B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6813" y="3609975"/>
          <a:ext cx="24066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公式" r:id="rId26" imgW="2565360" imgH="406080" progId="Equation.3">
                  <p:embed/>
                </p:oleObj>
              </mc:Choice>
              <mc:Fallback>
                <p:oleObj name="公式" r:id="rId26" imgW="2565360" imgH="40608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3" y="3609975"/>
                        <a:ext cx="240665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037">
            <a:extLst>
              <a:ext uri="{FF2B5EF4-FFF2-40B4-BE49-F238E27FC236}">
                <a16:creationId xmlns:a16="http://schemas.microsoft.com/office/drawing/2014/main" id="{661A8903-B5B7-4EEE-8718-E2B76F3C75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635500"/>
          <a:ext cx="26797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公式" r:id="rId28" imgW="2857320" imgH="431640" progId="Equation.3">
                  <p:embed/>
                </p:oleObj>
              </mc:Choice>
              <mc:Fallback>
                <p:oleObj name="公式" r:id="rId28" imgW="2857320" imgH="43164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35500"/>
                        <a:ext cx="26797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1038">
            <a:extLst>
              <a:ext uri="{FF2B5EF4-FFF2-40B4-BE49-F238E27FC236}">
                <a16:creationId xmlns:a16="http://schemas.microsoft.com/office/drawing/2014/main" id="{12976AEF-8E58-4210-8477-95CAA745E1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635500"/>
          <a:ext cx="11080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公式" r:id="rId30" imgW="1180800" imgH="406080" progId="Equation.3">
                  <p:embed/>
                </p:oleObj>
              </mc:Choice>
              <mc:Fallback>
                <p:oleObj name="公式" r:id="rId30" imgW="1180800" imgH="40608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635500"/>
                        <a:ext cx="110807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Object 1039">
            <a:extLst>
              <a:ext uri="{FF2B5EF4-FFF2-40B4-BE49-F238E27FC236}">
                <a16:creationId xmlns:a16="http://schemas.microsoft.com/office/drawing/2014/main" id="{FC35C48A-B4FE-45A6-8792-6ECFF6C238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3988" y="4565650"/>
          <a:ext cx="29194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公式" r:id="rId32" imgW="3111480" imgH="482400" progId="Equation.3">
                  <p:embed/>
                </p:oleObj>
              </mc:Choice>
              <mc:Fallback>
                <p:oleObj name="公式" r:id="rId32" imgW="3111480" imgH="4824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4565650"/>
                        <a:ext cx="291941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1040">
            <a:extLst>
              <a:ext uri="{FF2B5EF4-FFF2-40B4-BE49-F238E27FC236}">
                <a16:creationId xmlns:a16="http://schemas.microsoft.com/office/drawing/2014/main" id="{6440383E-7F11-4C64-AB57-2F630DB31B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316538"/>
          <a:ext cx="1166813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公式" r:id="rId34" imgW="1244520" imgH="914400" progId="Equation.3">
                  <p:embed/>
                </p:oleObj>
              </mc:Choice>
              <mc:Fallback>
                <p:oleObj name="公式" r:id="rId34" imgW="1244520" imgH="91440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16538"/>
                        <a:ext cx="1166813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041">
            <a:extLst>
              <a:ext uri="{FF2B5EF4-FFF2-40B4-BE49-F238E27FC236}">
                <a16:creationId xmlns:a16="http://schemas.microsoft.com/office/drawing/2014/main" id="{24CC2F6A-3DD5-4248-ABC2-2A7E5C5D20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0" y="5540375"/>
          <a:ext cx="25622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公式" r:id="rId36" imgW="2730240" imgH="482400" progId="Equation.3">
                  <p:embed/>
                </p:oleObj>
              </mc:Choice>
              <mc:Fallback>
                <p:oleObj name="公式" r:id="rId36" imgW="2730240" imgH="4824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5540375"/>
                        <a:ext cx="25622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042">
            <a:extLst>
              <a:ext uri="{FF2B5EF4-FFF2-40B4-BE49-F238E27FC236}">
                <a16:creationId xmlns:a16="http://schemas.microsoft.com/office/drawing/2014/main" id="{44CFF2BD-09BE-4A3F-8569-227804021E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316538"/>
          <a:ext cx="16081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公式" r:id="rId38" imgW="1714320" imgH="888840" progId="Equation.3">
                  <p:embed/>
                </p:oleObj>
              </mc:Choice>
              <mc:Fallback>
                <p:oleObj name="公式" r:id="rId38" imgW="1714320" imgH="88884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316538"/>
                        <a:ext cx="160813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1043">
            <a:extLst>
              <a:ext uri="{FF2B5EF4-FFF2-40B4-BE49-F238E27FC236}">
                <a16:creationId xmlns:a16="http://schemas.microsoft.com/office/drawing/2014/main" id="{97270DBA-7892-4EAB-8ABB-2C1938F88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5316538"/>
          <a:ext cx="9175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公式" r:id="rId40" imgW="977760" imgH="888840" progId="Equation.3">
                  <p:embed/>
                </p:oleObj>
              </mc:Choice>
              <mc:Fallback>
                <p:oleObj name="公式" r:id="rId40" imgW="977760" imgH="88884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316538"/>
                        <a:ext cx="9175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0" name="Object 1024">
            <a:extLst>
              <a:ext uri="{FF2B5EF4-FFF2-40B4-BE49-F238E27FC236}">
                <a16:creationId xmlns:a16="http://schemas.microsoft.com/office/drawing/2014/main" id="{7D86B0F2-F569-41B7-9250-4BD1AAA05F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898525"/>
          <a:ext cx="28717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公式" r:id="rId3" imgW="3060360" imgH="888840" progId="Equation.3">
                  <p:embed/>
                </p:oleObj>
              </mc:Choice>
              <mc:Fallback>
                <p:oleObj name="公式" r:id="rId3" imgW="3060360" imgH="8888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98525"/>
                        <a:ext cx="287178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1" name="Object 1025">
            <a:extLst>
              <a:ext uri="{FF2B5EF4-FFF2-40B4-BE49-F238E27FC236}">
                <a16:creationId xmlns:a16="http://schemas.microsoft.com/office/drawing/2014/main" id="{459E308B-08A8-4E8D-A7EE-2D674A2C89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0" y="838200"/>
          <a:ext cx="283686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公式" r:id="rId5" imgW="3022560" imgH="1041120" progId="Equation.3">
                  <p:embed/>
                </p:oleObj>
              </mc:Choice>
              <mc:Fallback>
                <p:oleObj name="公式" r:id="rId5" imgW="3022560" imgH="104112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838200"/>
                        <a:ext cx="2836863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>
            <a:extLst>
              <a:ext uri="{FF2B5EF4-FFF2-40B4-BE49-F238E27FC236}">
                <a16:creationId xmlns:a16="http://schemas.microsoft.com/office/drawing/2014/main" id="{4A060341-65C2-40FA-A44F-FC81409B4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0668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有界，</a:t>
            </a:r>
          </a:p>
        </p:txBody>
      </p:sp>
      <p:graphicFrame>
        <p:nvGraphicFramePr>
          <p:cNvPr id="46082" name="Object 1026">
            <a:extLst>
              <a:ext uri="{FF2B5EF4-FFF2-40B4-BE49-F238E27FC236}">
                <a16:creationId xmlns:a16="http://schemas.microsoft.com/office/drawing/2014/main" id="{F2AD030E-EA1A-49BA-8036-75D907DADF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965325"/>
          <a:ext cx="15605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公式" r:id="rId7" imgW="1663560" imgH="457200" progId="Equation.3">
                  <p:embed/>
                </p:oleObj>
              </mc:Choice>
              <mc:Fallback>
                <p:oleObj name="公式" r:id="rId7" imgW="1663560" imgH="4572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65325"/>
                        <a:ext cx="15605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1">
            <a:extLst>
              <a:ext uri="{FF2B5EF4-FFF2-40B4-BE49-F238E27FC236}">
                <a16:creationId xmlns:a16="http://schemas.microsoft.com/office/drawing/2014/main" id="{7CBEBE63-CD86-4D30-B314-F7A468753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530475"/>
            <a:ext cx="636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C3300"/>
                </a:solidFill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18444" name="Text Box 12">
            <a:extLst>
              <a:ext uri="{FF2B5EF4-FFF2-40B4-BE49-F238E27FC236}">
                <a16:creationId xmlns:a16="http://schemas.microsoft.com/office/drawing/2014/main" id="{E8FD8517-8F9B-4092-9240-1A111B052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2635250"/>
            <a:ext cx="448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①</a:t>
            </a:r>
            <a:r>
              <a:rPr lang="zh-CN" altLang="en-US"/>
              <a:t>此定理对于数列同样成立</a:t>
            </a:r>
          </a:p>
        </p:txBody>
      </p:sp>
      <p:sp>
        <p:nvSpPr>
          <p:cNvPr id="18445" name="Text Box 13">
            <a:extLst>
              <a:ext uri="{FF2B5EF4-FFF2-40B4-BE49-F238E27FC236}">
                <a16:creationId xmlns:a16="http://schemas.microsoft.com/office/drawing/2014/main" id="{014513D5-D211-4E68-96D7-BE943E1C5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3290888"/>
            <a:ext cx="448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②</a:t>
            </a:r>
            <a:r>
              <a:rPr lang="zh-CN" altLang="en-US"/>
              <a:t>此定理证明的基本原则：</a:t>
            </a:r>
          </a:p>
        </p:txBody>
      </p:sp>
      <p:graphicFrame>
        <p:nvGraphicFramePr>
          <p:cNvPr id="46083" name="Object 1027">
            <a:extLst>
              <a:ext uri="{FF2B5EF4-FFF2-40B4-BE49-F238E27FC236}">
                <a16:creationId xmlns:a16="http://schemas.microsoft.com/office/drawing/2014/main" id="{F2FEA80B-57F2-4CA7-B07D-7480E3358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975100"/>
          <a:ext cx="4902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公式" r:id="rId9" imgW="4902120" imgH="672840" progId="Equation.3">
                  <p:embed/>
                </p:oleObj>
              </mc:Choice>
              <mc:Fallback>
                <p:oleObj name="公式" r:id="rId9" imgW="4902120" imgH="6728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75100"/>
                        <a:ext cx="4902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Text Box 15">
            <a:extLst>
              <a:ext uri="{FF2B5EF4-FFF2-40B4-BE49-F238E27FC236}">
                <a16:creationId xmlns:a16="http://schemas.microsoft.com/office/drawing/2014/main" id="{577F5EB4-758F-48F7-8904-0DE492F1F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662488"/>
            <a:ext cx="7204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③(1),(2)</a:t>
            </a:r>
            <a:r>
              <a:rPr lang="zh-CN" altLang="en-US"/>
              <a:t>可推广到任意有限个具有极限的函数</a:t>
            </a:r>
          </a:p>
        </p:txBody>
      </p:sp>
      <p:sp>
        <p:nvSpPr>
          <p:cNvPr id="18448" name="Text Box 16">
            <a:extLst>
              <a:ext uri="{FF2B5EF4-FFF2-40B4-BE49-F238E27FC236}">
                <a16:creationId xmlns:a16="http://schemas.microsoft.com/office/drawing/2014/main" id="{9775442C-7366-479D-A118-A9BD52E15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850" y="5500688"/>
            <a:ext cx="391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④ (2)</a:t>
            </a:r>
            <a:r>
              <a:rPr lang="zh-CN" altLang="en-US"/>
              <a:t>有两个重要的推论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43" grpId="0" autoUpdateAnimBg="0"/>
      <p:bldP spid="18444" grpId="0" autoUpdateAnimBg="0"/>
      <p:bldP spid="18445" grpId="0" autoUpdateAnimBg="0"/>
      <p:bldP spid="18447" grpId="0" autoUpdateAnimBg="0"/>
      <p:bldP spid="1844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DEAF2BF7-39EA-4412-A181-50C6C4FD4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48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kumimoji="0"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0" lang="en-US" altLang="zh-CN"/>
          </a:p>
        </p:txBody>
      </p:sp>
      <p:graphicFrame>
        <p:nvGraphicFramePr>
          <p:cNvPr id="47104" name="Object 1024">
            <a:extLst>
              <a:ext uri="{FF2B5EF4-FFF2-40B4-BE49-F238E27FC236}">
                <a16:creationId xmlns:a16="http://schemas.microsoft.com/office/drawing/2014/main" id="{7FD9B324-618C-40EE-9F17-D093D5EE8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81000"/>
          <a:ext cx="52593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公式" r:id="rId3" imgW="5257800" imgH="1015920" progId="Equation.3">
                  <p:embed/>
                </p:oleObj>
              </mc:Choice>
              <mc:Fallback>
                <p:oleObj name="公式" r:id="rId3" imgW="5257800" imgH="10159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"/>
                        <a:ext cx="52593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>
            <a:extLst>
              <a:ext uri="{FF2B5EF4-FFF2-40B4-BE49-F238E27FC236}">
                <a16:creationId xmlns:a16="http://schemas.microsoft.com/office/drawing/2014/main" id="{E6A15F74-98C0-41EE-B335-42B6DAF5E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240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0000"/>
                </a:solidFill>
              </a:rPr>
              <a:t>常数因子可以提到极限记号外面</a:t>
            </a:r>
            <a:r>
              <a:rPr kumimoji="0" lang="en-US" altLang="zh-CN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78451C6D-6205-455A-AF9C-597EA8E2F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kumimoji="0"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kumimoji="0" lang="en-US" altLang="zh-CN"/>
          </a:p>
        </p:txBody>
      </p:sp>
      <p:graphicFrame>
        <p:nvGraphicFramePr>
          <p:cNvPr id="47105" name="Object 1025">
            <a:extLst>
              <a:ext uri="{FF2B5EF4-FFF2-40B4-BE49-F238E27FC236}">
                <a16:creationId xmlns:a16="http://schemas.microsoft.com/office/drawing/2014/main" id="{3689C256-B719-4FEE-AD89-D6E8BD1AE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133600"/>
          <a:ext cx="56911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公式" r:id="rId5" imgW="5689440" imgH="1066680" progId="Equation.3">
                  <p:embed/>
                </p:oleObj>
              </mc:Choice>
              <mc:Fallback>
                <p:oleObj name="公式" r:id="rId5" imgW="5689440" imgH="10666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56911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>
            <a:extLst>
              <a:ext uri="{FF2B5EF4-FFF2-40B4-BE49-F238E27FC236}">
                <a16:creationId xmlns:a16="http://schemas.microsoft.com/office/drawing/2014/main" id="{F0A701B4-4731-4F2F-8CB0-353141902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76600"/>
            <a:ext cx="2695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⑤</a:t>
            </a:r>
            <a:r>
              <a:rPr lang="zh-CN" altLang="en-US"/>
              <a:t>定理的条件：</a:t>
            </a:r>
          </a:p>
        </p:txBody>
      </p:sp>
      <p:graphicFrame>
        <p:nvGraphicFramePr>
          <p:cNvPr id="47106" name="Object 1026">
            <a:extLst>
              <a:ext uri="{FF2B5EF4-FFF2-40B4-BE49-F238E27FC236}">
                <a16:creationId xmlns:a16="http://schemas.microsoft.com/office/drawing/2014/main" id="{E5A32D3E-EF5E-4102-BE6C-AE24FCEEA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352800"/>
          <a:ext cx="2667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公式" r:id="rId7" imgW="2666880" imgH="596880" progId="Equation.3">
                  <p:embed/>
                </p:oleObj>
              </mc:Choice>
              <mc:Fallback>
                <p:oleObj name="公式" r:id="rId7" imgW="2666880" imgH="5968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52800"/>
                        <a:ext cx="2667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>
            <a:extLst>
              <a:ext uri="{FF2B5EF4-FFF2-40B4-BE49-F238E27FC236}">
                <a16:creationId xmlns:a16="http://schemas.microsoft.com/office/drawing/2014/main" id="{8E9C2770-3FC1-4ADF-A7EC-FD55265E5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2766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存在</a:t>
            </a:r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41698EF3-2974-402F-B476-F0F9E88F8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3886200"/>
            <a:ext cx="5743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商的情形还须加上分母的极限不为</a:t>
            </a:r>
            <a:r>
              <a:rPr lang="en-US" altLang="zh-CN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9CEE55EC-8D4A-4CFF-AADA-CC7A7A2A2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19600"/>
            <a:ext cx="6977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⑥</a:t>
            </a:r>
            <a:r>
              <a:rPr lang="zh-CN" altLang="en-US"/>
              <a:t>定理简言之即是：和、差、积、商的极限</a:t>
            </a:r>
          </a:p>
          <a:p>
            <a:pPr eaLnBrk="1" hangingPunct="1"/>
            <a:r>
              <a:rPr lang="zh-CN" altLang="en-US"/>
              <a:t>等于极限的和、差、积、商</a:t>
            </a:r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53008B4C-672B-4CC5-9BF4-49CCA6542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334000"/>
            <a:ext cx="7718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⑦</a:t>
            </a:r>
            <a:r>
              <a:rPr lang="zh-CN" altLang="en-US"/>
              <a:t>定理中极限号下面没有指明极限过程，是指对</a:t>
            </a:r>
          </a:p>
          <a:p>
            <a:pPr eaLnBrk="1" hangingPunct="1"/>
            <a:r>
              <a:rPr lang="zh-CN" altLang="en-US"/>
              <a:t>任何一个过程都成立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60" grpId="0" autoUpdateAnimBg="0"/>
      <p:bldP spid="19461" grpId="0" autoUpdateAnimBg="0"/>
      <p:bldP spid="19463" grpId="0" autoUpdateAnimBg="0"/>
      <p:bldP spid="19465" grpId="0" autoUpdateAnimBg="0"/>
      <p:bldP spid="19466" grpId="0" autoUpdateAnimBg="0"/>
      <p:bldP spid="19467" grpId="0" autoUpdateAnimBg="0"/>
      <p:bldP spid="1947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Rectangle 2">
            <a:extLst>
              <a:ext uri="{FF2B5EF4-FFF2-40B4-BE49-F238E27FC236}">
                <a16:creationId xmlns:a16="http://schemas.microsoft.com/office/drawing/2014/main" id="{378C4672-134F-4F4C-93F2-3C3A0710C07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95288" y="476250"/>
            <a:ext cx="5562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400">
                <a:solidFill>
                  <a:srgbClr val="FF0000"/>
                </a:solidFill>
                <a:ea typeface="黑体" panose="02010609060101010101" pitchFamily="49" charset="-122"/>
              </a:rPr>
              <a:t>五、求极限方法举例</a:t>
            </a:r>
            <a:endParaRPr kumimoji="0" lang="zh-CN" altLang="en-US" sz="6000" b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3BFD98EA-1DE2-42DF-BAF1-8CCB57DFE17E}"/>
              </a:ext>
            </a:extLst>
          </p:cNvPr>
          <p:cNvGrpSpPr>
            <a:grpSpLocks/>
          </p:cNvGrpSpPr>
          <p:nvPr/>
        </p:nvGrpSpPr>
        <p:grpSpPr bwMode="auto">
          <a:xfrm>
            <a:off x="876300" y="1676400"/>
            <a:ext cx="3924300" cy="952500"/>
            <a:chOff x="552" y="1056"/>
            <a:chExt cx="2472" cy="600"/>
          </a:xfrm>
        </p:grpSpPr>
        <p:sp>
          <p:nvSpPr>
            <p:cNvPr id="16399" name="Text Box 4">
              <a:extLst>
                <a:ext uri="{FF2B5EF4-FFF2-40B4-BE49-F238E27FC236}">
                  <a16:creationId xmlns:a16="http://schemas.microsoft.com/office/drawing/2014/main" id="{9646F419-E894-425A-9E72-303A55DED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" y="1197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graphicFrame>
          <p:nvGraphicFramePr>
            <p:cNvPr id="16395" name="Object 1033">
              <a:extLst>
                <a:ext uri="{FF2B5EF4-FFF2-40B4-BE49-F238E27FC236}">
                  <a16:creationId xmlns:a16="http://schemas.microsoft.com/office/drawing/2014/main" id="{AAD57B07-AA3C-4533-9F61-19A208D1E1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8" y="1056"/>
            <a:ext cx="1896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0" name="公式" r:id="rId3" imgW="3009600" imgH="952200" progId="Equation.3">
                    <p:embed/>
                  </p:oleObj>
                </mc:Choice>
                <mc:Fallback>
                  <p:oleObj name="公式" r:id="rId3" imgW="3009600" imgH="952200" progId="Equation.3">
                    <p:embed/>
                    <p:pic>
                      <p:nvPicPr>
                        <p:cNvPr id="0" name="Object 103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1056"/>
                          <a:ext cx="1896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6" name="Text Box 6">
            <a:extLst>
              <a:ext uri="{FF2B5EF4-FFF2-40B4-BE49-F238E27FC236}">
                <a16:creationId xmlns:a16="http://schemas.microsoft.com/office/drawing/2014/main" id="{B7CDCAC1-C859-4376-B0DC-5B913BC00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95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48128" name="Object 1024">
            <a:extLst>
              <a:ext uri="{FF2B5EF4-FFF2-40B4-BE49-F238E27FC236}">
                <a16:creationId xmlns:a16="http://schemas.microsoft.com/office/drawing/2014/main" id="{3C536D5A-35E4-42D6-BE26-D21EE1777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932113"/>
          <a:ext cx="266223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公式" r:id="rId5" imgW="2946240" imgH="634680" progId="Equation.3">
                  <p:embed/>
                </p:oleObj>
              </mc:Choice>
              <mc:Fallback>
                <p:oleObj name="公式" r:id="rId5" imgW="2946240" imgH="6346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32113"/>
                        <a:ext cx="266223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9" name="Object 1025">
            <a:extLst>
              <a:ext uri="{FF2B5EF4-FFF2-40B4-BE49-F238E27FC236}">
                <a16:creationId xmlns:a16="http://schemas.microsoft.com/office/drawing/2014/main" id="{416A0651-AB14-4856-9E7A-C54F053B20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895600"/>
          <a:ext cx="35052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公式" r:id="rId7" imgW="3873240" imgH="634680" progId="Equation.3">
                  <p:embed/>
                </p:oleObj>
              </mc:Choice>
              <mc:Fallback>
                <p:oleObj name="公式" r:id="rId7" imgW="3873240" imgH="6346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895600"/>
                        <a:ext cx="35052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0" name="Object 1026">
            <a:extLst>
              <a:ext uri="{FF2B5EF4-FFF2-40B4-BE49-F238E27FC236}">
                <a16:creationId xmlns:a16="http://schemas.microsoft.com/office/drawing/2014/main" id="{41C18671-D10B-478E-9F05-14801A31D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3657600"/>
          <a:ext cx="377666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公式" r:id="rId9" imgW="4178160" imgH="634680" progId="Equation.3">
                  <p:embed/>
                </p:oleObj>
              </mc:Choice>
              <mc:Fallback>
                <p:oleObj name="公式" r:id="rId9" imgW="4178160" imgH="6346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657600"/>
                        <a:ext cx="377666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1027">
            <a:extLst>
              <a:ext uri="{FF2B5EF4-FFF2-40B4-BE49-F238E27FC236}">
                <a16:creationId xmlns:a16="http://schemas.microsoft.com/office/drawing/2014/main" id="{4BC77403-BFC4-42DA-92EB-4C0BCF2C8C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400550"/>
          <a:ext cx="20431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公式" r:id="rId11" imgW="2260440" imgH="419040" progId="Equation.3">
                  <p:embed/>
                </p:oleObj>
              </mc:Choice>
              <mc:Fallback>
                <p:oleObj name="公式" r:id="rId11" imgW="2260440" imgH="4190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00550"/>
                        <a:ext cx="204311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1028">
            <a:extLst>
              <a:ext uri="{FF2B5EF4-FFF2-40B4-BE49-F238E27FC236}">
                <a16:creationId xmlns:a16="http://schemas.microsoft.com/office/drawing/2014/main" id="{C301932A-74B4-4405-B643-0D18834E46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7488" y="4456113"/>
          <a:ext cx="10366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公式" r:id="rId13" imgW="1143000" imgH="368280" progId="Equation.3">
                  <p:embed/>
                </p:oleObj>
              </mc:Choice>
              <mc:Fallback>
                <p:oleObj name="公式" r:id="rId13" imgW="1143000" imgH="36828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4456113"/>
                        <a:ext cx="103663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1029">
            <a:extLst>
              <a:ext uri="{FF2B5EF4-FFF2-40B4-BE49-F238E27FC236}">
                <a16:creationId xmlns:a16="http://schemas.microsoft.com/office/drawing/2014/main" id="{52A6E90F-4B6A-4551-9125-28CB1CB2A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963" y="5072063"/>
          <a:ext cx="24796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公式" r:id="rId15" imgW="2743200" imgH="952200" progId="Equation.3">
                  <p:embed/>
                </p:oleObj>
              </mc:Choice>
              <mc:Fallback>
                <p:oleObj name="公式" r:id="rId15" imgW="2743200" imgH="952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5072063"/>
                        <a:ext cx="247967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1030">
            <a:extLst>
              <a:ext uri="{FF2B5EF4-FFF2-40B4-BE49-F238E27FC236}">
                <a16:creationId xmlns:a16="http://schemas.microsoft.com/office/drawing/2014/main" id="{F0F2AF11-B117-449A-B5A5-B22A10D9E8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0763" y="4953000"/>
          <a:ext cx="2687637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公式" r:id="rId17" imgW="2971800" imgH="1295280" progId="Equation.3">
                  <p:embed/>
                </p:oleObj>
              </mc:Choice>
              <mc:Fallback>
                <p:oleObj name="公式" r:id="rId17" imgW="2971800" imgH="129528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4953000"/>
                        <a:ext cx="2687637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1031">
            <a:extLst>
              <a:ext uri="{FF2B5EF4-FFF2-40B4-BE49-F238E27FC236}">
                <a16:creationId xmlns:a16="http://schemas.microsoft.com/office/drawing/2014/main" id="{5696C626-C068-42F9-A64D-101AECA6AE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2375" y="5105400"/>
          <a:ext cx="11477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公式" r:id="rId19" imgW="1269720" imgH="952200" progId="Equation.3">
                  <p:embed/>
                </p:oleObj>
              </mc:Choice>
              <mc:Fallback>
                <p:oleObj name="公式" r:id="rId19" imgW="1269720" imgH="9522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75" y="5105400"/>
                        <a:ext cx="114776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1032">
            <a:extLst>
              <a:ext uri="{FF2B5EF4-FFF2-40B4-BE49-F238E27FC236}">
                <a16:creationId xmlns:a16="http://schemas.microsoft.com/office/drawing/2014/main" id="{38A72C2B-53A1-49C0-901C-1D201528E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0463" y="5157788"/>
          <a:ext cx="585787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公式" r:id="rId21" imgW="647640" imgH="838080" progId="Equation.3">
                  <p:embed/>
                </p:oleObj>
              </mc:Choice>
              <mc:Fallback>
                <p:oleObj name="公式" r:id="rId21" imgW="647640" imgH="83808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0463" y="5157788"/>
                        <a:ext cx="585787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9" name="Text Box 2">
            <a:extLst>
              <a:ext uri="{FF2B5EF4-FFF2-40B4-BE49-F238E27FC236}">
                <a16:creationId xmlns:a16="http://schemas.microsoft.com/office/drawing/2014/main" id="{0A742480-1C24-468C-80D8-019092A56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524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  <a:r>
              <a:rPr kumimoji="0"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0"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9152" name="Object 1024">
            <a:extLst>
              <a:ext uri="{FF2B5EF4-FFF2-40B4-BE49-F238E27FC236}">
                <a16:creationId xmlns:a16="http://schemas.microsoft.com/office/drawing/2014/main" id="{B31EE52F-9154-4ED7-B9C9-1B2D058B9E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6288" y="925513"/>
          <a:ext cx="57261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公式" r:id="rId3" imgW="6527520" imgH="507960" progId="Equation.3">
                  <p:embed/>
                </p:oleObj>
              </mc:Choice>
              <mc:Fallback>
                <p:oleObj name="公式" r:id="rId3" imgW="6527520" imgH="5079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925513"/>
                        <a:ext cx="57261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" name="Object 1025">
            <a:extLst>
              <a:ext uri="{FF2B5EF4-FFF2-40B4-BE49-F238E27FC236}">
                <a16:creationId xmlns:a16="http://schemas.microsoft.com/office/drawing/2014/main" id="{65E6D575-C8BD-43B6-B91E-43A32581E2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375" y="1597025"/>
          <a:ext cx="65500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公式" r:id="rId5" imgW="7467480" imgH="698400" progId="Equation.3">
                  <p:embed/>
                </p:oleObj>
              </mc:Choice>
              <mc:Fallback>
                <p:oleObj name="公式" r:id="rId5" imgW="7467480" imgH="6984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1597025"/>
                        <a:ext cx="65500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4" name="Object 1026">
            <a:extLst>
              <a:ext uri="{FF2B5EF4-FFF2-40B4-BE49-F238E27FC236}">
                <a16:creationId xmlns:a16="http://schemas.microsoft.com/office/drawing/2014/main" id="{4EFF5288-5697-4050-B58F-644962AAE6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7150" y="2352675"/>
          <a:ext cx="36306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公式" r:id="rId7" imgW="4140000" imgH="533160" progId="Equation.3">
                  <p:embed/>
                </p:oleObj>
              </mc:Choice>
              <mc:Fallback>
                <p:oleObj name="公式" r:id="rId7" imgW="4140000" imgH="5331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2352675"/>
                        <a:ext cx="36306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1027">
            <a:extLst>
              <a:ext uri="{FF2B5EF4-FFF2-40B4-BE49-F238E27FC236}">
                <a16:creationId xmlns:a16="http://schemas.microsoft.com/office/drawing/2014/main" id="{4C23F4C1-6FD7-4AEC-978D-1D16C0CEF6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0950" y="2419350"/>
          <a:ext cx="12128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公式" r:id="rId9" imgW="1384200" imgH="457200" progId="Equation.3">
                  <p:embed/>
                </p:oleObj>
              </mc:Choice>
              <mc:Fallback>
                <p:oleObj name="公式" r:id="rId9" imgW="1384200" imgH="4572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2419350"/>
                        <a:ext cx="12128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1028">
            <a:extLst>
              <a:ext uri="{FF2B5EF4-FFF2-40B4-BE49-F238E27FC236}">
                <a16:creationId xmlns:a16="http://schemas.microsoft.com/office/drawing/2014/main" id="{F65E6FAD-5A31-416A-A800-BE23C1FA4F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103563"/>
          <a:ext cx="544988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公式" r:id="rId11" imgW="6210000" imgH="977760" progId="Equation.3">
                  <p:embed/>
                </p:oleObj>
              </mc:Choice>
              <mc:Fallback>
                <p:oleObj name="公式" r:id="rId11" imgW="6210000" imgH="97776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03563"/>
                        <a:ext cx="5449888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1029">
            <a:extLst>
              <a:ext uri="{FF2B5EF4-FFF2-40B4-BE49-F238E27FC236}">
                <a16:creationId xmlns:a16="http://schemas.microsoft.com/office/drawing/2014/main" id="{6D9CD4FE-B987-4A09-98E3-3A0E24D56A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1750" y="4141788"/>
          <a:ext cx="3008313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公式" r:id="rId13" imgW="3429000" imgH="1358640" progId="Equation.3">
                  <p:embed/>
                </p:oleObj>
              </mc:Choice>
              <mc:Fallback>
                <p:oleObj name="公式" r:id="rId13" imgW="3429000" imgH="13586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4141788"/>
                        <a:ext cx="3008313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1030">
            <a:extLst>
              <a:ext uri="{FF2B5EF4-FFF2-40B4-BE49-F238E27FC236}">
                <a16:creationId xmlns:a16="http://schemas.microsoft.com/office/drawing/2014/main" id="{57484234-9B2F-4832-A27F-65D82E8A5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8350" y="4314825"/>
          <a:ext cx="11588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公式" r:id="rId15" imgW="1320480" imgH="990360" progId="Equation.3">
                  <p:embed/>
                </p:oleObj>
              </mc:Choice>
              <mc:Fallback>
                <p:oleObj name="公式" r:id="rId15" imgW="1320480" imgH="99036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4314825"/>
                        <a:ext cx="115887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1031">
            <a:extLst>
              <a:ext uri="{FF2B5EF4-FFF2-40B4-BE49-F238E27FC236}">
                <a16:creationId xmlns:a16="http://schemas.microsoft.com/office/drawing/2014/main" id="{935D6704-7E79-4633-B6ED-F78795081F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3750" y="4518025"/>
          <a:ext cx="12128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公式" r:id="rId17" imgW="1384200" imgH="457200" progId="Equation.3">
                  <p:embed/>
                </p:oleObj>
              </mc:Choice>
              <mc:Fallback>
                <p:oleObj name="公式" r:id="rId17" imgW="1384200" imgH="4572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4518025"/>
                        <a:ext cx="12128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1032">
            <a:extLst>
              <a:ext uri="{FF2B5EF4-FFF2-40B4-BE49-F238E27FC236}">
                <a16:creationId xmlns:a16="http://schemas.microsoft.com/office/drawing/2014/main" id="{036BDB96-6D24-4D52-94D2-6B85CBD016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530850"/>
          <a:ext cx="52038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公式" r:id="rId18" imgW="5930640" imgH="469800" progId="Equation.3">
                  <p:embed/>
                </p:oleObj>
              </mc:Choice>
              <mc:Fallback>
                <p:oleObj name="公式" r:id="rId18" imgW="5930640" imgH="4698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30850"/>
                        <a:ext cx="52038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282EAE37-6D8D-4F93-B290-1339C65B785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787400"/>
            <a:ext cx="3930650" cy="901700"/>
            <a:chOff x="528" y="496"/>
            <a:chExt cx="2476" cy="568"/>
          </a:xfrm>
        </p:grpSpPr>
        <p:sp>
          <p:nvSpPr>
            <p:cNvPr id="18446" name="Text Box 3">
              <a:extLst>
                <a:ext uri="{FF2B5EF4-FFF2-40B4-BE49-F238E27FC236}">
                  <a16:creationId xmlns:a16="http://schemas.microsoft.com/office/drawing/2014/main" id="{714C9F1B-B872-4750-8029-07D15ACEB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621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graphicFrame>
          <p:nvGraphicFramePr>
            <p:cNvPr id="18441" name="Object 1031">
              <a:extLst>
                <a:ext uri="{FF2B5EF4-FFF2-40B4-BE49-F238E27FC236}">
                  <a16:creationId xmlns:a16="http://schemas.microsoft.com/office/drawing/2014/main" id="{E75B11C3-8D12-4B94-92C2-F7CDFB5845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0" y="496"/>
            <a:ext cx="1904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5" name="公式" r:id="rId3" imgW="3022560" imgH="901440" progId="Equation.3">
                    <p:embed/>
                  </p:oleObj>
                </mc:Choice>
                <mc:Fallback>
                  <p:oleObj name="公式" r:id="rId3" imgW="3022560" imgH="901440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" y="496"/>
                          <a:ext cx="1904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3" name="Text Box 5">
            <a:extLst>
              <a:ext uri="{FF2B5EF4-FFF2-40B4-BE49-F238E27FC236}">
                <a16:creationId xmlns:a16="http://schemas.microsoft.com/office/drawing/2014/main" id="{B62B8DDD-6815-4368-92D8-0E65EB425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177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50176" name="Object 1024">
            <a:extLst>
              <a:ext uri="{FF2B5EF4-FFF2-40B4-BE49-F238E27FC236}">
                <a16:creationId xmlns:a16="http://schemas.microsoft.com/office/drawing/2014/main" id="{41E7FE8E-97FC-4E19-9549-F6495BD53C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8788" y="1954213"/>
          <a:ext cx="266223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公式" r:id="rId5" imgW="2946240" imgH="634680" progId="Equation.3">
                  <p:embed/>
                </p:oleObj>
              </mc:Choice>
              <mc:Fallback>
                <p:oleObj name="公式" r:id="rId5" imgW="2946240" imgH="6346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1954213"/>
                        <a:ext cx="266223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7" name="Object 1025">
            <a:extLst>
              <a:ext uri="{FF2B5EF4-FFF2-40B4-BE49-F238E27FC236}">
                <a16:creationId xmlns:a16="http://schemas.microsoft.com/office/drawing/2014/main" id="{E8588416-B37F-4137-990D-D19105F450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9763" y="2052638"/>
          <a:ext cx="527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公式" r:id="rId7" imgW="583920" imgH="368280" progId="Equation.3">
                  <p:embed/>
                </p:oleObj>
              </mc:Choice>
              <mc:Fallback>
                <p:oleObj name="公式" r:id="rId7" imgW="583920" imgH="3682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2052638"/>
                        <a:ext cx="5270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>
            <a:extLst>
              <a:ext uri="{FF2B5EF4-FFF2-40B4-BE49-F238E27FC236}">
                <a16:creationId xmlns:a16="http://schemas.microsoft.com/office/drawing/2014/main" id="{A4851B7A-2E95-44E2-BF32-55BBEB363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558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商的法则不能用</a:t>
            </a:r>
            <a:endParaRPr kumimoji="0" lang="zh-CN" altLang="en-US" sz="3200"/>
          </a:p>
        </p:txBody>
      </p:sp>
      <p:graphicFrame>
        <p:nvGraphicFramePr>
          <p:cNvPr id="50178" name="Object 1026">
            <a:extLst>
              <a:ext uri="{FF2B5EF4-FFF2-40B4-BE49-F238E27FC236}">
                <a16:creationId xmlns:a16="http://schemas.microsoft.com/office/drawing/2014/main" id="{F42A4B74-280F-4F86-916D-6EE75BCC08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0975" y="2716213"/>
          <a:ext cx="24209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公式" r:id="rId9" imgW="2400120" imgH="545760" progId="Equation.3">
                  <p:embed/>
                </p:oleObj>
              </mc:Choice>
              <mc:Fallback>
                <p:oleObj name="公式" r:id="rId9" imgW="2400120" imgH="5457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2716213"/>
                        <a:ext cx="24209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1027">
            <a:extLst>
              <a:ext uri="{FF2B5EF4-FFF2-40B4-BE49-F238E27FC236}">
                <a16:creationId xmlns:a16="http://schemas.microsoft.com/office/drawing/2014/main" id="{06C09F64-08C7-4388-B134-BF647122E4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7950" y="2752725"/>
          <a:ext cx="11557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公式" r:id="rId11" imgW="1143000" imgH="368280" progId="Equation.3">
                  <p:embed/>
                </p:oleObj>
              </mc:Choice>
              <mc:Fallback>
                <p:oleObj name="公式" r:id="rId11" imgW="1143000" imgH="3682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2752725"/>
                        <a:ext cx="11557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1028">
            <a:extLst>
              <a:ext uri="{FF2B5EF4-FFF2-40B4-BE49-F238E27FC236}">
                <a16:creationId xmlns:a16="http://schemas.microsoft.com/office/drawing/2014/main" id="{A069A8BC-860F-40DD-AB7E-A89D1E7E6C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429000"/>
          <a:ext cx="2755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公式" r:id="rId13" imgW="2755800" imgH="952200" progId="Equation.3">
                  <p:embed/>
                </p:oleObj>
              </mc:Choice>
              <mc:Fallback>
                <p:oleObj name="公式" r:id="rId13" imgW="2755800" imgH="952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9000"/>
                        <a:ext cx="2755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1029">
            <a:extLst>
              <a:ext uri="{FF2B5EF4-FFF2-40B4-BE49-F238E27FC236}">
                <a16:creationId xmlns:a16="http://schemas.microsoft.com/office/drawing/2014/main" id="{BF8D3552-0F18-4114-BA07-54894D8EC8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1125" y="3505200"/>
          <a:ext cx="12319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公式" r:id="rId15" imgW="1168200" imgH="838080" progId="Equation.3">
                  <p:embed/>
                </p:oleObj>
              </mc:Choice>
              <mc:Fallback>
                <p:oleObj name="公式" r:id="rId15" imgW="1168200" imgH="83808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3505200"/>
                        <a:ext cx="12319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 Box 13">
            <a:extLst>
              <a:ext uri="{FF2B5EF4-FFF2-40B4-BE49-F238E27FC236}">
                <a16:creationId xmlns:a16="http://schemas.microsoft.com/office/drawing/2014/main" id="{D6A91272-46B3-472B-9A18-6E3195B66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958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由无穷小与无穷大的关系</a:t>
            </a:r>
            <a:r>
              <a:rPr kumimoji="0" lang="en-US" altLang="zh-CN"/>
              <a:t>,</a:t>
            </a:r>
            <a:r>
              <a:rPr kumimoji="0" lang="zh-CN" altLang="en-US"/>
              <a:t>得</a:t>
            </a:r>
          </a:p>
        </p:txBody>
      </p:sp>
      <p:graphicFrame>
        <p:nvGraphicFramePr>
          <p:cNvPr id="50182" name="Object 1030">
            <a:extLst>
              <a:ext uri="{FF2B5EF4-FFF2-40B4-BE49-F238E27FC236}">
                <a16:creationId xmlns:a16="http://schemas.microsoft.com/office/drawing/2014/main" id="{CB7279BE-EF3C-43D5-899D-2DB485059C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105400"/>
          <a:ext cx="3200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公式" r:id="rId17" imgW="3200400" imgH="901440" progId="Equation.3">
                  <p:embed/>
                </p:oleObj>
              </mc:Choice>
              <mc:Fallback>
                <p:oleObj name="公式" r:id="rId17" imgW="3200400" imgH="9014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05400"/>
                        <a:ext cx="3200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utoUpdateAnimBg="0"/>
      <p:bldP spid="22536" grpId="0" autoUpdateAnimBg="0"/>
      <p:bldP spid="2254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>
            <a:extLst>
              <a:ext uri="{FF2B5EF4-FFF2-40B4-BE49-F238E27FC236}">
                <a16:creationId xmlns:a16="http://schemas.microsoft.com/office/drawing/2014/main" id="{2A9E90F4-811C-45CA-92CD-D660D06FB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88913"/>
            <a:ext cx="1981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rgbClr val="0000FF"/>
                </a:solidFill>
              </a:rPr>
              <a:t>1.</a:t>
            </a:r>
            <a:r>
              <a:rPr kumimoji="0" lang="zh-CN" altLang="en-US" sz="3200">
                <a:solidFill>
                  <a:srgbClr val="0000FF"/>
                </a:solidFill>
              </a:rPr>
              <a:t>定义</a:t>
            </a:r>
            <a:r>
              <a:rPr kumimoji="0" lang="en-US" altLang="zh-CN" sz="3200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76A1F07B-FFCE-4DCD-8031-11456738B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6035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</a:rPr>
              <a:t>极限为零的函数称为</a:t>
            </a:r>
            <a:r>
              <a:rPr kumimoji="0" lang="zh-CN" altLang="en-US" u="sng">
                <a:solidFill>
                  <a:srgbClr val="0000FF"/>
                </a:solidFill>
              </a:rPr>
              <a:t>无穷小</a:t>
            </a:r>
            <a:r>
              <a:rPr kumimoji="0" lang="en-US" altLang="zh-CN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35840" name="Object 1024">
            <a:extLst>
              <a:ext uri="{FF2B5EF4-FFF2-40B4-BE49-F238E27FC236}">
                <a16:creationId xmlns:a16="http://schemas.microsoft.com/office/drawing/2014/main" id="{8FB9629B-83B3-482C-8848-94F02B517C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836613"/>
          <a:ext cx="8208963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3" imgW="7672311" imgH="3756933" progId="Word.Document.8">
                  <p:embed/>
                </p:oleObj>
              </mc:Choice>
              <mc:Fallback>
                <p:oleObj name="Document" r:id="rId3" imgW="7672311" imgH="3756933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36613"/>
                        <a:ext cx="8208963" cy="4022725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>
            <a:extLst>
              <a:ext uri="{FF2B5EF4-FFF2-40B4-BE49-F238E27FC236}">
                <a16:creationId xmlns:a16="http://schemas.microsoft.com/office/drawing/2014/main" id="{53720020-C08A-4DFC-B9E4-C09A44EEE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9418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</a:rPr>
              <a:t>例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35841" name="Object 1025">
            <a:extLst>
              <a:ext uri="{FF2B5EF4-FFF2-40B4-BE49-F238E27FC236}">
                <a16:creationId xmlns:a16="http://schemas.microsoft.com/office/drawing/2014/main" id="{F7216842-B22B-44FD-A1B7-38FFDD2AA5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941888"/>
          <a:ext cx="2151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公式" r:id="rId5" imgW="2349360" imgH="583920" progId="Equation.3">
                  <p:embed/>
                </p:oleObj>
              </mc:Choice>
              <mc:Fallback>
                <p:oleObj name="公式" r:id="rId5" imgW="2349360" imgH="58392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941888"/>
                        <a:ext cx="21510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" name="Object 1026">
            <a:extLst>
              <a:ext uri="{FF2B5EF4-FFF2-40B4-BE49-F238E27FC236}">
                <a16:creationId xmlns:a16="http://schemas.microsoft.com/office/drawing/2014/main" id="{5521FF38-CCB5-4002-815B-81060607E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732463"/>
          <a:ext cx="510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公式" r:id="rId7" imgW="5574960" imgH="457200" progId="Equation.3">
                  <p:embed/>
                </p:oleObj>
              </mc:Choice>
              <mc:Fallback>
                <p:oleObj name="公式" r:id="rId7" imgW="5574960" imgH="4572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32463"/>
                        <a:ext cx="510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6" grpId="0" autoUpdateAnimBg="0"/>
      <p:bldP spid="307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>
            <a:extLst>
              <a:ext uri="{FF2B5EF4-FFF2-40B4-BE49-F238E27FC236}">
                <a16:creationId xmlns:a16="http://schemas.microsoft.com/office/drawing/2014/main" id="{0A71F6A9-AD6D-4811-93A3-86C369D2B0B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854075"/>
            <a:ext cx="3930650" cy="952500"/>
            <a:chOff x="528" y="538"/>
            <a:chExt cx="2476" cy="600"/>
          </a:xfrm>
        </p:grpSpPr>
        <p:sp>
          <p:nvSpPr>
            <p:cNvPr id="19468" name="Text Box 3">
              <a:extLst>
                <a:ext uri="{FF2B5EF4-FFF2-40B4-BE49-F238E27FC236}">
                  <a16:creationId xmlns:a16="http://schemas.microsoft.com/office/drawing/2014/main" id="{83A897A2-D522-485D-98B0-D2B8B925F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679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graphicFrame>
          <p:nvGraphicFramePr>
            <p:cNvPr id="19464" name="Object 6">
              <a:extLst>
                <a:ext uri="{FF2B5EF4-FFF2-40B4-BE49-F238E27FC236}">
                  <a16:creationId xmlns:a16="http://schemas.microsoft.com/office/drawing/2014/main" id="{87A83BB5-C777-4CE2-A798-F95E93FEEC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0" y="538"/>
            <a:ext cx="190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6" name="公式" r:id="rId3" imgW="3022560" imgH="952200" progId="Equation.3">
                    <p:embed/>
                  </p:oleObj>
                </mc:Choice>
                <mc:Fallback>
                  <p:oleObj name="公式" r:id="rId3" imgW="3022560" imgH="952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" y="538"/>
                          <a:ext cx="1904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57" name="Text Box 5">
            <a:extLst>
              <a:ext uri="{FF2B5EF4-FFF2-40B4-BE49-F238E27FC236}">
                <a16:creationId xmlns:a16="http://schemas.microsoft.com/office/drawing/2014/main" id="{AB66AB26-515A-49F4-9576-845B4AA38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732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51200" name="Object 0">
            <a:extLst>
              <a:ext uri="{FF2B5EF4-FFF2-40B4-BE49-F238E27FC236}">
                <a16:creationId xmlns:a16="http://schemas.microsoft.com/office/drawing/2014/main" id="{6ED993E2-9CFC-4101-A37E-1A0B97B28D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5450" y="2168525"/>
          <a:ext cx="525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公式" r:id="rId5" imgW="5549760" imgH="444240" progId="Equation.3">
                  <p:embed/>
                </p:oleObj>
              </mc:Choice>
              <mc:Fallback>
                <p:oleObj name="公式" r:id="rId5" imgW="5549760" imgH="4442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2168525"/>
                        <a:ext cx="5257800" cy="419100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1" name="Object 1">
            <a:extLst>
              <a:ext uri="{FF2B5EF4-FFF2-40B4-BE49-F238E27FC236}">
                <a16:creationId xmlns:a16="http://schemas.microsoft.com/office/drawing/2014/main" id="{8CBC23C3-716E-4C46-8A7D-F9692C67F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3450" y="1933575"/>
          <a:ext cx="1117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公式" r:id="rId7" imgW="1117440" imgH="901440" progId="Equation.3">
                  <p:embed/>
                </p:oleObj>
              </mc:Choice>
              <mc:Fallback>
                <p:oleObj name="公式" r:id="rId7" imgW="1117440" imgH="9014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1933575"/>
                        <a:ext cx="1117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2" name="Object 2">
            <a:extLst>
              <a:ext uri="{FF2B5EF4-FFF2-40B4-BE49-F238E27FC236}">
                <a16:creationId xmlns:a16="http://schemas.microsoft.com/office/drawing/2014/main" id="{95CE86EC-8C06-4085-B2E8-56B338DB4D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852738"/>
          <a:ext cx="70262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公式" r:id="rId9" imgW="7416720" imgH="419040" progId="Equation.3">
                  <p:embed/>
                </p:oleObj>
              </mc:Choice>
              <mc:Fallback>
                <p:oleObj name="公式" r:id="rId9" imgW="741672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852738"/>
                        <a:ext cx="70262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09E0B636-9617-4C7E-AF2E-473DB93E8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429000"/>
          <a:ext cx="52578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公式" r:id="rId11" imgW="5549760" imgH="1028520" progId="Equation.3">
                  <p:embed/>
                </p:oleObj>
              </mc:Choice>
              <mc:Fallback>
                <p:oleObj name="公式" r:id="rId11" imgW="5549760" imgH="1028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29000"/>
                        <a:ext cx="52578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206DF30F-D40B-4DD5-9822-98B628E304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860925"/>
          <a:ext cx="16716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公式" r:id="rId13" imgW="1765080" imgH="901440" progId="Equation.3">
                  <p:embed/>
                </p:oleObj>
              </mc:Choice>
              <mc:Fallback>
                <p:oleObj name="公式" r:id="rId13" imgW="1765080" imgH="901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60925"/>
                        <a:ext cx="167163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id="{10FAFC3F-0A7B-4309-9458-63B5DD254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4325" y="4891088"/>
          <a:ext cx="6127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公式" r:id="rId15" imgW="647640" imgH="825480" progId="Equation.3">
                  <p:embed/>
                </p:oleObj>
              </mc:Choice>
              <mc:Fallback>
                <p:oleObj name="公式" r:id="rId15" imgW="647640" imgH="825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4891088"/>
                        <a:ext cx="6127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 Box 12">
            <a:extLst>
              <a:ext uri="{FF2B5EF4-FFF2-40B4-BE49-F238E27FC236}">
                <a16:creationId xmlns:a16="http://schemas.microsoft.com/office/drawing/2014/main" id="{C74534CD-82A0-4824-86FD-F970DFC29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0292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400">
                <a:solidFill>
                  <a:srgbClr val="FF0000"/>
                </a:solidFill>
              </a:rPr>
              <a:t>(</a:t>
            </a:r>
            <a:r>
              <a:rPr kumimoji="0" lang="zh-CN" altLang="en-US" sz="2400">
                <a:solidFill>
                  <a:srgbClr val="FF0000"/>
                </a:solidFill>
              </a:rPr>
              <a:t>消去零因子法</a:t>
            </a:r>
            <a:r>
              <a:rPr kumimoji="0" lang="en-US" altLang="zh-CN" sz="240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utoUpdateAnimBg="0"/>
      <p:bldP spid="2356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2E0164DD-2C65-4D5F-9F1E-73702B58FB89}"/>
              </a:ext>
            </a:extLst>
          </p:cNvPr>
          <p:cNvGrpSpPr>
            <a:grpSpLocks/>
          </p:cNvGrpSpPr>
          <p:nvPr/>
        </p:nvGrpSpPr>
        <p:grpSpPr bwMode="auto">
          <a:xfrm>
            <a:off x="876300" y="876300"/>
            <a:ext cx="4343400" cy="952500"/>
            <a:chOff x="552" y="552"/>
            <a:chExt cx="2736" cy="600"/>
          </a:xfrm>
        </p:grpSpPr>
        <p:sp>
          <p:nvSpPr>
            <p:cNvPr id="20491" name="Text Box 3">
              <a:extLst>
                <a:ext uri="{FF2B5EF4-FFF2-40B4-BE49-F238E27FC236}">
                  <a16:creationId xmlns:a16="http://schemas.microsoft.com/office/drawing/2014/main" id="{BBC51AC6-EF92-4E84-B4D7-B88FB5DE5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" y="693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graphicFrame>
          <p:nvGraphicFramePr>
            <p:cNvPr id="20487" name="Object 4">
              <a:extLst>
                <a:ext uri="{FF2B5EF4-FFF2-40B4-BE49-F238E27FC236}">
                  <a16:creationId xmlns:a16="http://schemas.microsoft.com/office/drawing/2014/main" id="{060AA2A1-283F-4956-89B7-729DB2DF70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8" y="552"/>
            <a:ext cx="216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8" name="公式" r:id="rId3" imgW="3429000" imgH="952200" progId="Equation.3">
                    <p:embed/>
                  </p:oleObj>
                </mc:Choice>
                <mc:Fallback>
                  <p:oleObj name="公式" r:id="rId3" imgW="3429000" imgH="952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552"/>
                          <a:ext cx="2160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1" name="Text Box 5">
            <a:extLst>
              <a:ext uri="{FF2B5EF4-FFF2-40B4-BE49-F238E27FC236}">
                <a16:creationId xmlns:a16="http://schemas.microsoft.com/office/drawing/2014/main" id="{6CAA3BCD-EEF1-47E8-A80B-A5C619CA5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866D9334-3F0A-42AA-9D10-32701A68A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205038"/>
          <a:ext cx="57610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公式" r:id="rId5" imgW="6083280" imgH="431640" progId="Equation.3">
                  <p:embed/>
                </p:oleObj>
              </mc:Choice>
              <mc:Fallback>
                <p:oleObj name="公式" r:id="rId5" imgW="60832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05038"/>
                        <a:ext cx="5761037" cy="406400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>
            <a:extLst>
              <a:ext uri="{FF2B5EF4-FFF2-40B4-BE49-F238E27FC236}">
                <a16:creationId xmlns:a16="http://schemas.microsoft.com/office/drawing/2014/main" id="{A7FDDFDC-8196-4370-9486-62BCBBD3EC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1905000"/>
          <a:ext cx="120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公式" r:id="rId7" imgW="1206360" imgH="888840" progId="Equation.3">
                  <p:embed/>
                </p:oleObj>
              </mc:Choice>
              <mc:Fallback>
                <p:oleObj name="公式" r:id="rId7" imgW="120636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905000"/>
                        <a:ext cx="1206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>
            <a:extLst>
              <a:ext uri="{FF2B5EF4-FFF2-40B4-BE49-F238E27FC236}">
                <a16:creationId xmlns:a16="http://schemas.microsoft.com/office/drawing/2014/main" id="{2DB0BABE-DFB7-40EE-B08F-0C77C109C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971800"/>
          <a:ext cx="64135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公式" r:id="rId9" imgW="6769080" imgH="444240" progId="Equation.3">
                  <p:embed/>
                </p:oleObj>
              </mc:Choice>
              <mc:Fallback>
                <p:oleObj name="公式" r:id="rId9" imgW="676908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64135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>
            <a:extLst>
              <a:ext uri="{FF2B5EF4-FFF2-40B4-BE49-F238E27FC236}">
                <a16:creationId xmlns:a16="http://schemas.microsoft.com/office/drawing/2014/main" id="{70829954-6997-4F25-AA11-E2F138CBEC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1100" y="3581400"/>
          <a:ext cx="55245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公式" r:id="rId11" imgW="5524200" imgH="1828800" progId="Equation.3">
                  <p:embed/>
                </p:oleObj>
              </mc:Choice>
              <mc:Fallback>
                <p:oleObj name="公式" r:id="rId11" imgW="5524200" imgH="182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581400"/>
                        <a:ext cx="55245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>
            <a:extLst>
              <a:ext uri="{FF2B5EF4-FFF2-40B4-BE49-F238E27FC236}">
                <a16:creationId xmlns:a16="http://schemas.microsoft.com/office/drawing/2014/main" id="{25F4ACCC-A6FE-4399-B26F-CD52F1043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6725" y="4087813"/>
          <a:ext cx="6127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公式" r:id="rId13" imgW="647640" imgH="825480" progId="Equation.3">
                  <p:embed/>
                </p:oleObj>
              </mc:Choice>
              <mc:Fallback>
                <p:oleObj name="公式" r:id="rId13" imgW="647640" imgH="825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4087813"/>
                        <a:ext cx="6127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1">
            <a:extLst>
              <a:ext uri="{FF2B5EF4-FFF2-40B4-BE49-F238E27FC236}">
                <a16:creationId xmlns:a16="http://schemas.microsoft.com/office/drawing/2014/main" id="{513DD642-3BC6-4FB5-BA19-0FE7ABBE9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86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400">
                <a:solidFill>
                  <a:schemeClr val="accent2"/>
                </a:solidFill>
              </a:rPr>
              <a:t>(</a:t>
            </a:r>
            <a:r>
              <a:rPr kumimoji="0" lang="zh-CN" altLang="en-US" sz="2400">
                <a:solidFill>
                  <a:schemeClr val="accent2"/>
                </a:solidFill>
              </a:rPr>
              <a:t>无穷小因子分出法</a:t>
            </a:r>
            <a:r>
              <a:rPr kumimoji="0" lang="en-US" altLang="zh-CN" sz="2400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utoUpdateAnimBg="0"/>
      <p:bldP spid="2458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2">
            <a:extLst>
              <a:ext uri="{FF2B5EF4-FFF2-40B4-BE49-F238E27FC236}">
                <a16:creationId xmlns:a16="http://schemas.microsoft.com/office/drawing/2014/main" id="{948C35EB-9E29-433D-ACE3-C6B94CD42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9215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  <a:r>
              <a:rPr kumimoji="0"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0" lang="en-US" altLang="zh-CN"/>
          </a:p>
        </p:txBody>
      </p:sp>
      <p:graphicFrame>
        <p:nvGraphicFramePr>
          <p:cNvPr id="52224" name="Object 0">
            <a:extLst>
              <a:ext uri="{FF2B5EF4-FFF2-40B4-BE49-F238E27FC236}">
                <a16:creationId xmlns:a16="http://schemas.microsoft.com/office/drawing/2014/main" id="{DB41D458-6734-4859-97FD-7F80C85B66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765175"/>
          <a:ext cx="61610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公式" r:id="rId3" imgW="6159240" imgH="469800" progId="Equation.3">
                  <p:embed/>
                </p:oleObj>
              </mc:Choice>
              <mc:Fallback>
                <p:oleObj name="公式" r:id="rId3" imgW="6159240" imgH="4698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765175"/>
                        <a:ext cx="61610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" name="Object 1">
            <a:extLst>
              <a:ext uri="{FF2B5EF4-FFF2-40B4-BE49-F238E27FC236}">
                <a16:creationId xmlns:a16="http://schemas.microsoft.com/office/drawing/2014/main" id="{974F483B-4D00-4102-BDD3-0EBA1FBE6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484313"/>
          <a:ext cx="6681787" cy="262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公式" r:id="rId5" imgW="6984720" imgH="2743200" progId="Equation.3">
                  <p:embed/>
                </p:oleObj>
              </mc:Choice>
              <mc:Fallback>
                <p:oleObj name="公式" r:id="rId5" imgW="6984720" imgH="274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84313"/>
                        <a:ext cx="6681787" cy="262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>
            <a:extLst>
              <a:ext uri="{FF2B5EF4-FFF2-40B4-BE49-F238E27FC236}">
                <a16:creationId xmlns:a16="http://schemas.microsoft.com/office/drawing/2014/main" id="{76DBC53B-C97A-4C53-88F9-F312E1159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292600"/>
            <a:ext cx="754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无穷小分出法</a:t>
            </a:r>
            <a:r>
              <a:rPr kumimoji="0"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0" lang="zh-CN" altLang="en-US">
                <a:solidFill>
                  <a:srgbClr val="0000FF"/>
                </a:solidFill>
              </a:rPr>
              <a:t>以分母中自变量的最高次幂除分子</a:t>
            </a:r>
            <a:r>
              <a:rPr kumimoji="0" lang="en-US" altLang="zh-CN">
                <a:solidFill>
                  <a:srgbClr val="0000FF"/>
                </a:solidFill>
              </a:rPr>
              <a:t>,</a:t>
            </a:r>
            <a:r>
              <a:rPr kumimoji="0" lang="zh-CN" altLang="en-US">
                <a:solidFill>
                  <a:srgbClr val="0000FF"/>
                </a:solidFill>
              </a:rPr>
              <a:t>分母</a:t>
            </a:r>
            <a:r>
              <a:rPr kumimoji="0" lang="en-US" altLang="zh-CN">
                <a:solidFill>
                  <a:srgbClr val="0000FF"/>
                </a:solidFill>
              </a:rPr>
              <a:t>,</a:t>
            </a:r>
            <a:r>
              <a:rPr kumimoji="0" lang="zh-CN" altLang="en-US">
                <a:solidFill>
                  <a:srgbClr val="0000FF"/>
                </a:solidFill>
              </a:rPr>
              <a:t>以分出无穷小</a:t>
            </a:r>
            <a:r>
              <a:rPr kumimoji="0" lang="en-US" altLang="zh-CN">
                <a:solidFill>
                  <a:srgbClr val="0000FF"/>
                </a:solidFill>
              </a:rPr>
              <a:t>,</a:t>
            </a:r>
            <a:r>
              <a:rPr kumimoji="0" lang="zh-CN" altLang="en-US">
                <a:solidFill>
                  <a:srgbClr val="0000FF"/>
                </a:solidFill>
              </a:rPr>
              <a:t>然后再求极限</a:t>
            </a:r>
            <a:r>
              <a:rPr kumimoji="0" lang="en-US" altLang="zh-CN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180AD059-9ED6-4D00-BEE5-4814A54C2F9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838200"/>
            <a:ext cx="5181600" cy="901700"/>
            <a:chOff x="528" y="528"/>
            <a:chExt cx="3264" cy="568"/>
          </a:xfrm>
        </p:grpSpPr>
        <p:sp>
          <p:nvSpPr>
            <p:cNvPr id="22539" name="Text Box 3">
              <a:extLst>
                <a:ext uri="{FF2B5EF4-FFF2-40B4-BE49-F238E27FC236}">
                  <a16:creationId xmlns:a16="http://schemas.microsoft.com/office/drawing/2014/main" id="{073034FD-3E3D-4E40-8BB5-2790546BC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621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graphicFrame>
          <p:nvGraphicFramePr>
            <p:cNvPr id="22535" name="Object 5">
              <a:extLst>
                <a:ext uri="{FF2B5EF4-FFF2-40B4-BE49-F238E27FC236}">
                  <a16:creationId xmlns:a16="http://schemas.microsoft.com/office/drawing/2014/main" id="{86801999-4E01-45C9-90EA-D093AAA9DE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528"/>
            <a:ext cx="2592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6" name="公式" r:id="rId3" imgW="4114800" imgH="901440" progId="Equation.3">
                    <p:embed/>
                  </p:oleObj>
                </mc:Choice>
                <mc:Fallback>
                  <p:oleObj name="公式" r:id="rId3" imgW="4114800" imgH="9014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528"/>
                          <a:ext cx="2592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9" name="Text Box 5">
            <a:extLst>
              <a:ext uri="{FF2B5EF4-FFF2-40B4-BE49-F238E27FC236}">
                <a16:creationId xmlns:a16="http://schemas.microsoft.com/office/drawing/2014/main" id="{346941FD-9416-4A3E-9F01-E05A7384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716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53248" name="Object 0">
            <a:extLst>
              <a:ext uri="{FF2B5EF4-FFF2-40B4-BE49-F238E27FC236}">
                <a16:creationId xmlns:a16="http://schemas.microsoft.com/office/drawing/2014/main" id="{8F87DEA0-06ED-4D87-9D71-1ED6163A85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2151063"/>
          <a:ext cx="35718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公式" r:id="rId5" imgW="3771720" imgH="406080" progId="Equation.3">
                  <p:embed/>
                </p:oleObj>
              </mc:Choice>
              <mc:Fallback>
                <p:oleObj name="公式" r:id="rId5" imgW="3771720" imgH="4060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151063"/>
                        <a:ext cx="35718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>
            <a:extLst>
              <a:ext uri="{FF2B5EF4-FFF2-40B4-BE49-F238E27FC236}">
                <a16:creationId xmlns:a16="http://schemas.microsoft.com/office/drawing/2014/main" id="{5550E401-07D9-4D1E-A208-7FA0D6B33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05263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</a:rPr>
              <a:t>先变形再求极限</a:t>
            </a:r>
            <a:r>
              <a:rPr kumimoji="0" lang="en-US" altLang="zh-CN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53249" name="Object 1">
            <a:extLst>
              <a:ext uri="{FF2B5EF4-FFF2-40B4-BE49-F238E27FC236}">
                <a16:creationId xmlns:a16="http://schemas.microsoft.com/office/drawing/2014/main" id="{D2E0B3F5-B7D0-4510-B6A7-575C99F2DA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5413" y="2940050"/>
          <a:ext cx="637698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公式" r:id="rId7" imgW="6603840" imgH="901440" progId="Equation.3">
                  <p:embed/>
                </p:oleObj>
              </mc:Choice>
              <mc:Fallback>
                <p:oleObj name="公式" r:id="rId7" imgW="6603840" imgH="9014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2940050"/>
                        <a:ext cx="637698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0" name="Object 2">
            <a:extLst>
              <a:ext uri="{FF2B5EF4-FFF2-40B4-BE49-F238E27FC236}">
                <a16:creationId xmlns:a16="http://schemas.microsoft.com/office/drawing/2014/main" id="{7EEF31DE-CB81-402E-96CC-71B2A2D59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1938" y="4027488"/>
          <a:ext cx="237807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公式" r:id="rId9" imgW="2463480" imgH="1333440" progId="Equation.3">
                  <p:embed/>
                </p:oleObj>
              </mc:Choice>
              <mc:Fallback>
                <p:oleObj name="公式" r:id="rId9" imgW="2463480" imgH="1333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4027488"/>
                        <a:ext cx="2378075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>
            <a:extLst>
              <a:ext uri="{FF2B5EF4-FFF2-40B4-BE49-F238E27FC236}">
                <a16:creationId xmlns:a16="http://schemas.microsoft.com/office/drawing/2014/main" id="{51EB615D-2350-4009-B531-A13AB30F83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4313" y="4464050"/>
          <a:ext cx="21574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公式" r:id="rId11" imgW="2234880" imgH="901440" progId="Equation.3">
                  <p:embed/>
                </p:oleObj>
              </mc:Choice>
              <mc:Fallback>
                <p:oleObj name="公式" r:id="rId11" imgW="2234880" imgH="90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4464050"/>
                        <a:ext cx="215741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FB366EAA-7F8F-4679-B1F0-77D3828BC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2213" y="4475163"/>
          <a:ext cx="6619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公式" r:id="rId13" imgW="685800" imgH="888840" progId="Equation.3">
                  <p:embed/>
                </p:oleObj>
              </mc:Choice>
              <mc:Fallback>
                <p:oleObj name="公式" r:id="rId13" imgW="68580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213" y="4475163"/>
                        <a:ext cx="661987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utoUpdateAnimBg="0"/>
      <p:bldP spid="2663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0E388340-6D66-4BCA-8CEB-51939F4ED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381000"/>
            <a:ext cx="81756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由以上几例可见，在应用极限的四则运算法则求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极限时，必须注意定理的条件，当条件不具备时，有时可作适当的变形，以创造应用定理的条件，有时可以利用无穷小的运算性质或无穷小与无穷大的关系求极限。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4CB93CAF-15AC-4796-83A6-A09E06504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19400"/>
            <a:ext cx="3867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0000"/>
                </a:solidFill>
                <a:ea typeface="黑体" panose="02010609060101010101" pitchFamily="49" charset="-122"/>
              </a:rPr>
              <a:t>六、复合函数极限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CC4E981A-79D5-45A9-8306-6F4CFD917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79825"/>
            <a:ext cx="8232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定理 </a:t>
            </a: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（复合函数极限运算法则</a:t>
            </a:r>
            <a:r>
              <a:rPr lang="en-US" altLang="zh-CN">
                <a:solidFill>
                  <a:srgbClr val="0000FF"/>
                </a:solidFill>
              </a:rPr>
              <a:t>——</a:t>
            </a:r>
            <a:r>
              <a:rPr lang="zh-CN" altLang="en-US">
                <a:solidFill>
                  <a:srgbClr val="0000FF"/>
                </a:solidFill>
              </a:rPr>
              <a:t>变量代换法则）</a:t>
            </a:r>
          </a:p>
        </p:txBody>
      </p:sp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A9C27A12-AC18-4A0B-9A81-52C8B6CC4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437063"/>
          <a:ext cx="7340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公式" r:id="rId3" imgW="7340400" imgH="1358640" progId="Equation.3">
                  <p:embed/>
                </p:oleObj>
              </mc:Choice>
              <mc:Fallback>
                <p:oleObj name="公式" r:id="rId3" imgW="7340400" imgH="1358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37063"/>
                        <a:ext cx="73406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autoUpdateAnimBg="0"/>
      <p:bldP spid="3277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C8297C04-AC72-43DF-81DA-D1C4E24AC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7305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证</a:t>
            </a:r>
          </a:p>
        </p:txBody>
      </p:sp>
      <p:graphicFrame>
        <p:nvGraphicFramePr>
          <p:cNvPr id="54272" name="Object 0">
            <a:extLst>
              <a:ext uri="{FF2B5EF4-FFF2-40B4-BE49-F238E27FC236}">
                <a16:creationId xmlns:a16="http://schemas.microsoft.com/office/drawing/2014/main" id="{087B6825-BEEB-4F1A-BD46-1F31BE07C2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71500"/>
          <a:ext cx="2590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公式" r:id="rId3" imgW="2590560" imgH="571320" progId="Equation.3">
                  <p:embed/>
                </p:oleObj>
              </mc:Choice>
              <mc:Fallback>
                <p:oleObj name="公式" r:id="rId3" imgW="2590560" imgH="5713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1500"/>
                        <a:ext cx="2590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3" name="Object 1">
            <a:extLst>
              <a:ext uri="{FF2B5EF4-FFF2-40B4-BE49-F238E27FC236}">
                <a16:creationId xmlns:a16="http://schemas.microsoft.com/office/drawing/2014/main" id="{AAC12F9A-59A8-411A-BCC8-C05C68A02E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609600"/>
          <a:ext cx="212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公式" r:id="rId5" imgW="2120760" imgH="393480" progId="Equation.3">
                  <p:embed/>
                </p:oleObj>
              </mc:Choice>
              <mc:Fallback>
                <p:oleObj name="公式" r:id="rId5" imgW="212076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609600"/>
                        <a:ext cx="2120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4" name="Object 2">
            <a:extLst>
              <a:ext uri="{FF2B5EF4-FFF2-40B4-BE49-F238E27FC236}">
                <a16:creationId xmlns:a16="http://schemas.microsoft.com/office/drawing/2014/main" id="{11A619AD-80F8-44FD-A539-DBAD74108F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295400"/>
          <a:ext cx="346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公式" r:id="rId7" imgW="3466800" imgH="431640" progId="Equation.3">
                  <p:embed/>
                </p:oleObj>
              </mc:Choice>
              <mc:Fallback>
                <p:oleObj name="公式" r:id="rId7" imgW="34668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95400"/>
                        <a:ext cx="346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>
            <a:extLst>
              <a:ext uri="{FF2B5EF4-FFF2-40B4-BE49-F238E27FC236}">
                <a16:creationId xmlns:a16="http://schemas.microsoft.com/office/drawing/2014/main" id="{09DE3ECC-D761-49EF-92A2-4CD9835C34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295400"/>
          <a:ext cx="207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公式" r:id="rId9" imgW="2070000" imgH="393480" progId="Equation.3">
                  <p:embed/>
                </p:oleObj>
              </mc:Choice>
              <mc:Fallback>
                <p:oleObj name="公式" r:id="rId9" imgW="20700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207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EA904EC2-2DF0-45EF-81A5-C3DD6CD838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068513"/>
          <a:ext cx="2997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公式" r:id="rId11" imgW="2997000" imgH="622080" progId="Equation.3">
                  <p:embed/>
                </p:oleObj>
              </mc:Choice>
              <mc:Fallback>
                <p:oleObj name="公式" r:id="rId11" imgW="2997000" imgH="622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68513"/>
                        <a:ext cx="2997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>
            <a:extLst>
              <a:ext uri="{FF2B5EF4-FFF2-40B4-BE49-F238E27FC236}">
                <a16:creationId xmlns:a16="http://schemas.microsoft.com/office/drawing/2014/main" id="{487E568B-58F9-43E6-9079-D2F8DBFD22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057400"/>
          <a:ext cx="320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公式" r:id="rId13" imgW="3200400" imgH="431640" progId="Equation.3">
                  <p:embed/>
                </p:oleObj>
              </mc:Choice>
              <mc:Fallback>
                <p:oleObj name="公式" r:id="rId13" imgW="32004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057400"/>
                        <a:ext cx="320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>
            <a:extLst>
              <a:ext uri="{FF2B5EF4-FFF2-40B4-BE49-F238E27FC236}">
                <a16:creationId xmlns:a16="http://schemas.microsoft.com/office/drawing/2014/main" id="{0F548CF5-6D87-4892-B5FF-967F60080B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895600"/>
          <a:ext cx="363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公式" r:id="rId15" imgW="3632040" imgH="444240" progId="Equation.3">
                  <p:embed/>
                </p:oleObj>
              </mc:Choice>
              <mc:Fallback>
                <p:oleObj name="公式" r:id="rId15" imgW="363204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95600"/>
                        <a:ext cx="3632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>
            <a:extLst>
              <a:ext uri="{FF2B5EF4-FFF2-40B4-BE49-F238E27FC236}">
                <a16:creationId xmlns:a16="http://schemas.microsoft.com/office/drawing/2014/main" id="{E6EEAE03-E5C2-4E89-A258-8561C0E11F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895600"/>
          <a:ext cx="199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公式" r:id="rId17" imgW="1993680" imgH="393480" progId="Equation.3">
                  <p:embed/>
                </p:oleObj>
              </mc:Choice>
              <mc:Fallback>
                <p:oleObj name="公式" r:id="rId17" imgW="19936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895600"/>
                        <a:ext cx="199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>
            <a:extLst>
              <a:ext uri="{FF2B5EF4-FFF2-40B4-BE49-F238E27FC236}">
                <a16:creationId xmlns:a16="http://schemas.microsoft.com/office/drawing/2014/main" id="{42CFEFF7-529E-44BE-B429-BCEC8F3158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733800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公式" r:id="rId19" imgW="1676160" imgH="406080" progId="Equation.3">
                  <p:embed/>
                </p:oleObj>
              </mc:Choice>
              <mc:Fallback>
                <p:oleObj name="公式" r:id="rId19" imgW="167616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33800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>
            <a:extLst>
              <a:ext uri="{FF2B5EF4-FFF2-40B4-BE49-F238E27FC236}">
                <a16:creationId xmlns:a16="http://schemas.microsoft.com/office/drawing/2014/main" id="{7085E565-BF39-47BA-974F-AB664895A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733800"/>
          <a:ext cx="314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公式" r:id="rId21" imgW="3149280" imgH="393480" progId="Equation.3">
                  <p:embed/>
                </p:oleObj>
              </mc:Choice>
              <mc:Fallback>
                <p:oleObj name="公式" r:id="rId21" imgW="314928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33800"/>
                        <a:ext cx="314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>
            <a:extLst>
              <a:ext uri="{FF2B5EF4-FFF2-40B4-BE49-F238E27FC236}">
                <a16:creationId xmlns:a16="http://schemas.microsoft.com/office/drawing/2014/main" id="{107E4BB7-B8E2-479F-8572-DED853292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495800"/>
          <a:ext cx="322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公式" r:id="rId23" imgW="3225600" imgH="393480" progId="Equation.3">
                  <p:embed/>
                </p:oleObj>
              </mc:Choice>
              <mc:Fallback>
                <p:oleObj name="公式" r:id="rId23" imgW="32256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95800"/>
                        <a:ext cx="3225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Text Box 14">
            <a:extLst>
              <a:ext uri="{FF2B5EF4-FFF2-40B4-BE49-F238E27FC236}">
                <a16:creationId xmlns:a16="http://schemas.microsoft.com/office/drawing/2014/main" id="{8FB81D93-B9D7-4150-8986-2BCF7441E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05400"/>
            <a:ext cx="233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由极限定义得</a:t>
            </a:r>
          </a:p>
        </p:txBody>
      </p:sp>
      <p:graphicFrame>
        <p:nvGraphicFramePr>
          <p:cNvPr id="54283" name="Object 11">
            <a:extLst>
              <a:ext uri="{FF2B5EF4-FFF2-40B4-BE49-F238E27FC236}">
                <a16:creationId xmlns:a16="http://schemas.microsoft.com/office/drawing/2014/main" id="{E6F8F23E-E183-496B-A174-20E6305129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181600"/>
          <a:ext cx="4102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公式" r:id="rId25" imgW="4101840" imgH="609480" progId="Equation.3">
                  <p:embed/>
                </p:oleObj>
              </mc:Choice>
              <mc:Fallback>
                <p:oleObj name="公式" r:id="rId25" imgW="4101840" imgH="609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4102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80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8C2A456C-AA9E-4A3C-82A9-EC77A2825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01650"/>
            <a:ext cx="233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此定理表明：</a:t>
            </a:r>
          </a:p>
        </p:txBody>
      </p:sp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2F2801A8-CD03-46A5-9E21-335C1746A9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33400"/>
          <a:ext cx="500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公式" r:id="rId3" imgW="5003640" imgH="444240" progId="Equation.3">
                  <p:embed/>
                </p:oleObj>
              </mc:Choice>
              <mc:Fallback>
                <p:oleObj name="公式" r:id="rId3" imgW="500364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3400"/>
                        <a:ext cx="500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>
            <a:extLst>
              <a:ext uri="{FF2B5EF4-FFF2-40B4-BE49-F238E27FC236}">
                <a16:creationId xmlns:a16="http://schemas.microsoft.com/office/drawing/2014/main" id="{FC55A234-7CB3-40AE-AD93-C7AD698DC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111250"/>
            <a:ext cx="197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则可作代换</a:t>
            </a:r>
          </a:p>
        </p:txBody>
      </p:sp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1082AD6B-F45C-4A3A-BAD7-DF4E1A8D86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143000"/>
          <a:ext cx="4927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公式" r:id="rId5" imgW="4927320" imgH="622080" progId="Equation.3">
                  <p:embed/>
                </p:oleObj>
              </mc:Choice>
              <mc:Fallback>
                <p:oleObj name="公式" r:id="rId5" imgW="4927320" imgH="622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143000"/>
                        <a:ext cx="4927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>
            <a:extLst>
              <a:ext uri="{FF2B5EF4-FFF2-40B4-BE49-F238E27FC236}">
                <a16:creationId xmlns:a16="http://schemas.microsoft.com/office/drawing/2014/main" id="{1503666A-7509-449B-B373-89B0FE07F1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828800"/>
          <a:ext cx="402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公式" r:id="rId7" imgW="4025880" imgH="609480" progId="Equation.3">
                  <p:embed/>
                </p:oleObj>
              </mc:Choice>
              <mc:Fallback>
                <p:oleObj name="公式" r:id="rId7" imgW="4025880" imgH="609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4025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7">
            <a:extLst>
              <a:ext uri="{FF2B5EF4-FFF2-40B4-BE49-F238E27FC236}">
                <a16:creationId xmlns:a16="http://schemas.microsoft.com/office/drawing/2014/main" id="{E6177ADF-64E7-4D69-8122-DA84C1417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490788"/>
            <a:ext cx="3797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FF"/>
                </a:solidFill>
                <a:ea typeface="华文行楷" panose="02010800040101010101" pitchFamily="2" charset="-122"/>
              </a:rPr>
              <a:t>——</a:t>
            </a:r>
            <a:r>
              <a:rPr lang="zh-CN" altLang="en-US" sz="3200">
                <a:solidFill>
                  <a:srgbClr val="0000FF"/>
                </a:solidFill>
                <a:ea typeface="华文行楷" panose="02010800040101010101" pitchFamily="2" charset="-122"/>
              </a:rPr>
              <a:t>极限过程的转化</a:t>
            </a: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932E3E84-C4BC-4F09-8658-18EEBB495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3216275"/>
            <a:ext cx="636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C3300"/>
                </a:solidFill>
                <a:ea typeface="黑体" panose="02010609060101010101" pitchFamily="49" charset="-122"/>
              </a:rPr>
              <a:t>注</a:t>
            </a:r>
          </a:p>
        </p:txBody>
      </p:sp>
      <p:graphicFrame>
        <p:nvGraphicFramePr>
          <p:cNvPr id="34825" name="Object 9">
            <a:extLst>
              <a:ext uri="{FF2B5EF4-FFF2-40B4-BE49-F238E27FC236}">
                <a16:creationId xmlns:a16="http://schemas.microsoft.com/office/drawing/2014/main" id="{7BE9CD96-D667-46EB-830B-0A7F37C433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505200"/>
          <a:ext cx="5194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公式" r:id="rId9" imgW="5194080" imgH="1295280" progId="Equation.3">
                  <p:embed/>
                </p:oleObj>
              </mc:Choice>
              <mc:Fallback>
                <p:oleObj name="公式" r:id="rId9" imgW="5194080" imgH="1295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5200"/>
                        <a:ext cx="51943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Text Box 10">
            <a:extLst>
              <a:ext uri="{FF2B5EF4-FFF2-40B4-BE49-F238E27FC236}">
                <a16:creationId xmlns:a16="http://schemas.microsoft.com/office/drawing/2014/main" id="{BD78B30E-E446-4CF8-BCBD-56A07A06E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043488"/>
            <a:ext cx="269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可得类似的定理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20" grpId="0" autoUpdateAnimBg="0"/>
      <p:bldP spid="34823" grpId="0" autoUpdateAnimBg="0"/>
      <p:bldP spid="34824" grpId="0" autoUpdateAnimBg="0"/>
      <p:bldP spid="3482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0CC85DE0-0620-4BE4-90B3-9EBDDDD38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55733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</a:rPr>
              <a:t>无穷小与无穷大是相对于过程而言的</a:t>
            </a:r>
            <a:r>
              <a:rPr kumimoji="0" lang="en-US" altLang="zh-CN">
                <a:solidFill>
                  <a:srgbClr val="0000FF"/>
                </a:solidFill>
              </a:rPr>
              <a:t>.</a:t>
            </a:r>
            <a:endParaRPr kumimoji="0" lang="en-US" altLang="zh-CN" sz="2400" b="0">
              <a:solidFill>
                <a:srgbClr val="0000FF"/>
              </a:solidFill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49338FA4-D1CE-485D-85F1-55A67BA4D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27647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chemeClr val="accent2"/>
                </a:solidFill>
              </a:rPr>
              <a:t>1</a:t>
            </a:r>
            <a:r>
              <a:rPr kumimoji="0" lang="zh-CN" altLang="en-US">
                <a:solidFill>
                  <a:schemeClr val="accent2"/>
                </a:solidFill>
              </a:rPr>
              <a:t>、主要内容</a:t>
            </a:r>
            <a:r>
              <a:rPr kumimoji="0" lang="en-US" altLang="zh-CN">
                <a:solidFill>
                  <a:schemeClr val="accent2"/>
                </a:solidFill>
              </a:rPr>
              <a:t>:</a:t>
            </a:r>
            <a:endParaRPr kumimoji="0" lang="en-US" altLang="zh-CN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133773BA-BD68-4CF3-94CF-4E6968C7C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276475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两个定义</a:t>
            </a:r>
            <a:r>
              <a:rPr kumimoji="0" lang="en-US" altLang="zh-CN"/>
              <a:t>;</a:t>
            </a:r>
            <a:r>
              <a:rPr kumimoji="0" lang="zh-CN" altLang="en-US"/>
              <a:t>四个定理</a:t>
            </a:r>
            <a:r>
              <a:rPr kumimoji="0" lang="en-US" altLang="zh-CN"/>
              <a:t>;</a:t>
            </a:r>
            <a:r>
              <a:rPr kumimoji="0" lang="zh-CN" altLang="en-US"/>
              <a:t>三个推论</a:t>
            </a:r>
            <a:r>
              <a:rPr kumimoji="0" lang="en-US" altLang="zh-CN"/>
              <a:t>.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5B4EC8C5-68EA-4616-9464-F743D9E98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9972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chemeClr val="accent2"/>
                </a:solidFill>
              </a:rPr>
              <a:t>2</a:t>
            </a:r>
            <a:r>
              <a:rPr kumimoji="0" lang="zh-CN" altLang="en-US">
                <a:solidFill>
                  <a:schemeClr val="accent2"/>
                </a:solidFill>
              </a:rPr>
              <a:t>、几点注意</a:t>
            </a:r>
            <a:r>
              <a:rPr kumimoji="0" lang="en-US" altLang="zh-CN">
                <a:solidFill>
                  <a:schemeClr val="accent2"/>
                </a:solidFill>
              </a:rPr>
              <a:t>:</a:t>
            </a:r>
            <a:endParaRPr kumimoji="0" lang="en-US" altLang="zh-CN"/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82236B1D-3DDE-4390-ADB4-4A502CB19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19513"/>
            <a:ext cx="7315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>
                <a:solidFill>
                  <a:srgbClr val="0000FF"/>
                </a:solidFill>
              </a:rPr>
              <a:t>（</a:t>
            </a:r>
            <a:r>
              <a:rPr kumimoji="0" lang="en-US" altLang="zh-CN" sz="2400">
                <a:solidFill>
                  <a:srgbClr val="0000FF"/>
                </a:solidFill>
              </a:rPr>
              <a:t>1</a:t>
            </a:r>
            <a:r>
              <a:rPr kumimoji="0" lang="zh-CN" altLang="en-US" sz="2400">
                <a:solidFill>
                  <a:srgbClr val="0000FF"/>
                </a:solidFill>
              </a:rPr>
              <a:t>） 无穷小（ 大）是变量</a:t>
            </a:r>
            <a:r>
              <a:rPr kumimoji="0" lang="en-US" altLang="zh-CN" sz="2400">
                <a:solidFill>
                  <a:srgbClr val="0000FF"/>
                </a:solidFill>
              </a:rPr>
              <a:t>,</a:t>
            </a:r>
            <a:r>
              <a:rPr kumimoji="0" lang="zh-CN" altLang="en-US" sz="2400">
                <a:solidFill>
                  <a:srgbClr val="0000FF"/>
                </a:solidFill>
              </a:rPr>
              <a:t>不能与很小（大）的数混淆，零是唯一的无穷小的数；</a:t>
            </a: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2E7E8C62-530A-418C-BE9E-596D9BDEC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974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0"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无穷多个无穷小的代数和（乘积）未必是无穷小</a:t>
            </a:r>
            <a:r>
              <a:rPr kumimoji="0"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.</a:t>
            </a:r>
            <a:endParaRPr kumimoji="0" lang="en-US" altLang="zh-CN" sz="24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14C6E969-B529-41A3-8931-80A352734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8160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>
                <a:solidFill>
                  <a:srgbClr val="0000FF"/>
                </a:solidFill>
              </a:rPr>
              <a:t>（</a:t>
            </a:r>
            <a:r>
              <a:rPr kumimoji="0" lang="en-US" altLang="zh-CN" sz="2400">
                <a:solidFill>
                  <a:srgbClr val="0000FF"/>
                </a:solidFill>
              </a:rPr>
              <a:t>3</a:t>
            </a:r>
            <a:r>
              <a:rPr kumimoji="0" lang="zh-CN" altLang="en-US" sz="2400">
                <a:solidFill>
                  <a:srgbClr val="0000FF"/>
                </a:solidFill>
              </a:rPr>
              <a:t>） 无界变量未必是无穷大</a:t>
            </a:r>
            <a:r>
              <a:rPr kumimoji="0" lang="en-US" altLang="zh-CN" sz="24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5065" name="Rectangle 9">
            <a:extLst>
              <a:ext uri="{FF2B5EF4-FFF2-40B4-BE49-F238E27FC236}">
                <a16:creationId xmlns:a16="http://schemas.microsoft.com/office/drawing/2014/main" id="{85E26148-8603-48DF-9E28-70CFD39416B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23850" y="404813"/>
            <a:ext cx="3048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>
                <a:solidFill>
                  <a:srgbClr val="0000FF"/>
                </a:solidFill>
                <a:ea typeface="黑体" panose="02010609060101010101" pitchFamily="49" charset="-122"/>
              </a:rPr>
              <a:t>六、小结</a:t>
            </a:r>
            <a:endParaRPr kumimoji="0" lang="zh-CN" altLang="en-US" sz="5400" b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autoUpdateAnimBg="0"/>
      <p:bldP spid="28676" grpId="0" autoUpdateAnimBg="0"/>
      <p:bldP spid="28677" grpId="0" autoUpdateAnimBg="0"/>
      <p:bldP spid="28678" grpId="0" autoUpdateAnimBg="0"/>
      <p:bldP spid="28679" grpId="0" autoUpdateAnimBg="0"/>
      <p:bldP spid="2868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6511594E-901D-4C1B-AE7D-6BDAE588A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44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chemeClr val="accent2"/>
                </a:solidFill>
              </a:rPr>
              <a:t>3.</a:t>
            </a:r>
            <a:r>
              <a:rPr kumimoji="0" lang="zh-CN" altLang="en-US" sz="3200">
                <a:solidFill>
                  <a:schemeClr val="accent2"/>
                </a:solidFill>
              </a:rPr>
              <a:t>极限的四则运算法则及其推论</a:t>
            </a:r>
            <a:r>
              <a:rPr kumimoji="0" lang="en-US" altLang="zh-CN" sz="3200">
                <a:solidFill>
                  <a:schemeClr val="accent2"/>
                </a:solidFill>
              </a:rPr>
              <a:t>;</a:t>
            </a:r>
            <a:endParaRPr kumimoji="0" lang="en-US" altLang="zh-CN">
              <a:solidFill>
                <a:schemeClr val="accent2"/>
              </a:solidFill>
            </a:endParaRP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B3F848E0-8380-4B93-9AA0-33F410816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28800"/>
            <a:ext cx="243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chemeClr val="accent2"/>
                </a:solidFill>
              </a:rPr>
              <a:t>4.</a:t>
            </a:r>
            <a:r>
              <a:rPr kumimoji="0" lang="zh-CN" altLang="en-US" sz="3200">
                <a:solidFill>
                  <a:schemeClr val="accent2"/>
                </a:solidFill>
              </a:rPr>
              <a:t>极限求法</a:t>
            </a:r>
            <a:r>
              <a:rPr kumimoji="0" lang="en-US" altLang="zh-CN" sz="3200">
                <a:solidFill>
                  <a:schemeClr val="accent2"/>
                </a:solidFill>
              </a:rPr>
              <a:t>;</a:t>
            </a:r>
            <a:endParaRPr kumimoji="0" lang="en-US" altLang="zh-CN">
              <a:solidFill>
                <a:schemeClr val="accent2"/>
              </a:solidFill>
            </a:endParaRP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7F455806-0501-4241-9C56-B8518E27E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667000"/>
            <a:ext cx="5410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a.</a:t>
            </a:r>
            <a:r>
              <a:rPr kumimoji="0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多项式与分式函数代入法求极限</a:t>
            </a:r>
            <a:r>
              <a:rPr kumimoji="0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kumimoji="0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b.</a:t>
            </a:r>
            <a:r>
              <a:rPr kumimoji="0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消去零因子法求极限</a:t>
            </a:r>
            <a:r>
              <a:rPr kumimoji="0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kumimoji="0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c.</a:t>
            </a:r>
            <a:r>
              <a:rPr kumimoji="0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无穷小因子分出法求极限</a:t>
            </a:r>
            <a:r>
              <a:rPr kumimoji="0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kumimoji="0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d.</a:t>
            </a:r>
            <a:r>
              <a:rPr kumimoji="0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利用无穷小运算性质求极限</a:t>
            </a:r>
            <a:r>
              <a:rPr kumimoji="0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kumimoji="0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</a:t>
            </a:r>
            <a:r>
              <a:rPr kumimoji="0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利用左右极限求分段函数极限</a:t>
            </a:r>
            <a:r>
              <a:rPr kumimoji="0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0" lang="en-US" altLang="zh-CN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699" grpId="0" autoUpdateAnimBg="0"/>
      <p:bldP spid="2970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0AE366E5-7672-48CD-AC02-E4A7FC4B2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9600"/>
            <a:ext cx="213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600">
                <a:solidFill>
                  <a:schemeClr val="accent2"/>
                </a:solidFill>
                <a:ea typeface="黑体" panose="02010609060101010101" pitchFamily="49" charset="-122"/>
              </a:rPr>
              <a:t>思考题</a:t>
            </a:r>
            <a:r>
              <a:rPr kumimoji="0" lang="en-US" altLang="zh-CN" sz="3600">
                <a:solidFill>
                  <a:schemeClr val="accent2"/>
                </a:solidFill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F82ECEE4-A0C4-4764-8BFD-2773357A17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371600"/>
          <a:ext cx="6781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Document" r:id="rId3" imgW="6531120" imgH="1336680" progId="Word.Document.8">
                  <p:embed/>
                </p:oleObj>
              </mc:Choice>
              <mc:Fallback>
                <p:oleObj name="Document" r:id="rId3" imgW="6531120" imgH="13366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6781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>
            <a:extLst>
              <a:ext uri="{FF2B5EF4-FFF2-40B4-BE49-F238E27FC236}">
                <a16:creationId xmlns:a16="http://schemas.microsoft.com/office/drawing/2014/main" id="{9B3F9649-5302-4022-B2B1-8543DB085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7432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600">
                <a:solidFill>
                  <a:schemeClr val="accent2"/>
                </a:solidFill>
                <a:ea typeface="黑体" panose="02010609060101010101" pitchFamily="49" charset="-122"/>
              </a:rPr>
              <a:t>思考题</a:t>
            </a:r>
            <a:r>
              <a:rPr kumimoji="0" lang="en-US" altLang="zh-CN" sz="3600">
                <a:solidFill>
                  <a:schemeClr val="accent2"/>
                </a:solidFill>
                <a:ea typeface="黑体" panose="02010609060101010101" pitchFamily="49" charset="-122"/>
              </a:rPr>
              <a:t>2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E98CA940-5641-4706-B22F-E419A078633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733800"/>
            <a:ext cx="6781800" cy="1373188"/>
            <a:chOff x="480" y="2352"/>
            <a:chExt cx="4272" cy="865"/>
          </a:xfrm>
        </p:grpSpPr>
        <p:sp>
          <p:nvSpPr>
            <p:cNvPr id="26633" name="Text Box 5">
              <a:extLst>
                <a:ext uri="{FF2B5EF4-FFF2-40B4-BE49-F238E27FC236}">
                  <a16:creationId xmlns:a16="http://schemas.microsoft.com/office/drawing/2014/main" id="{F9C69608-489F-4DA4-808A-84A55A2ED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352"/>
              <a:ext cx="4272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/>
                <a:t>        </a:t>
              </a:r>
              <a:r>
                <a:rPr kumimoji="0" lang="zh-CN" altLang="en-US"/>
                <a:t>在某个过程中，若          有极限，       无极限，那么                     是否有极限？为什么？</a:t>
              </a:r>
            </a:p>
          </p:txBody>
        </p:sp>
        <p:graphicFrame>
          <p:nvGraphicFramePr>
            <p:cNvPr id="26627" name="Object 6">
              <a:extLst>
                <a:ext uri="{FF2B5EF4-FFF2-40B4-BE49-F238E27FC236}">
                  <a16:creationId xmlns:a16="http://schemas.microsoft.com/office/drawing/2014/main" id="{E13227A3-7788-40DC-99FE-19BBB61354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2400"/>
            <a:ext cx="5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9" name="公式" r:id="rId5" imgW="838080" imgH="406080" progId="Equation.3">
                    <p:embed/>
                  </p:oleObj>
                </mc:Choice>
                <mc:Fallback>
                  <p:oleObj name="公式" r:id="rId5" imgW="838080" imgH="4060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400"/>
                          <a:ext cx="5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8" name="Object 7">
              <a:extLst>
                <a:ext uri="{FF2B5EF4-FFF2-40B4-BE49-F238E27FC236}">
                  <a16:creationId xmlns:a16="http://schemas.microsoft.com/office/drawing/2014/main" id="{7DC722C9-7C56-49F5-B40D-67C613A73E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385"/>
            <a:ext cx="48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0" name="公式" r:id="rId7" imgW="774360" imgH="406080" progId="Equation.3">
                    <p:embed/>
                  </p:oleObj>
                </mc:Choice>
                <mc:Fallback>
                  <p:oleObj name="公式" r:id="rId7" imgW="774360" imgH="4060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385"/>
                          <a:ext cx="48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" name="Object 8">
              <a:extLst>
                <a:ext uri="{FF2B5EF4-FFF2-40B4-BE49-F238E27FC236}">
                  <a16:creationId xmlns:a16="http://schemas.microsoft.com/office/drawing/2014/main" id="{BF16D582-5950-4F33-8CC0-5B00CE28BD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673"/>
            <a:ext cx="121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1" name="公式" r:id="rId9" imgW="1930320" imgH="406080" progId="Equation.3">
                    <p:embed/>
                  </p:oleObj>
                </mc:Choice>
                <mc:Fallback>
                  <p:oleObj name="公式" r:id="rId9" imgW="1930320" imgH="4060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673"/>
                          <a:ext cx="121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" name="Object 0">
            <a:extLst>
              <a:ext uri="{FF2B5EF4-FFF2-40B4-BE49-F238E27FC236}">
                <a16:creationId xmlns:a16="http://schemas.microsoft.com/office/drawing/2014/main" id="{C3F16E35-44E6-4F5C-818E-989AAE936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57200"/>
          <a:ext cx="17319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公式" r:id="rId3" imgW="1892160" imgH="901440" progId="Equation.3">
                  <p:embed/>
                </p:oleObj>
              </mc:Choice>
              <mc:Fallback>
                <p:oleObj name="公式" r:id="rId3" imgW="1892160" imgH="9014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200"/>
                        <a:ext cx="17319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" name="Object 1">
            <a:extLst>
              <a:ext uri="{FF2B5EF4-FFF2-40B4-BE49-F238E27FC236}">
                <a16:creationId xmlns:a16="http://schemas.microsoft.com/office/drawing/2014/main" id="{18EFF442-2F37-47A8-ABC1-D5470FD6B2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33400"/>
          <a:ext cx="48021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5" imgW="5244840" imgH="901440" progId="Equation.3">
                  <p:embed/>
                </p:oleObj>
              </mc:Choice>
              <mc:Fallback>
                <p:oleObj name="公式" r:id="rId5" imgW="5244840" imgH="9014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33400"/>
                        <a:ext cx="48021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9AAF8943-11C9-4185-AB81-92A40D6AC2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600200"/>
          <a:ext cx="228917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公式" r:id="rId7" imgW="2501640" imgH="952200" progId="Equation.3">
                  <p:embed/>
                </p:oleObj>
              </mc:Choice>
              <mc:Fallback>
                <p:oleObj name="公式" r:id="rId7" imgW="2501640" imgH="952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228917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9D9908FD-E3E4-44FE-92B9-EC9E84318E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676400"/>
          <a:ext cx="55594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公式" r:id="rId9" imgW="6070320" imgH="952200" progId="Equation.3">
                  <p:embed/>
                </p:oleObj>
              </mc:Choice>
              <mc:Fallback>
                <p:oleObj name="公式" r:id="rId9" imgW="6070320" imgH="952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76400"/>
                        <a:ext cx="555942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>
            <a:extLst>
              <a:ext uri="{FF2B5EF4-FFF2-40B4-BE49-F238E27FC236}">
                <a16:creationId xmlns:a16="http://schemas.microsoft.com/office/drawing/2014/main" id="{556B86A2-B034-4472-B629-392FDFED0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368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endParaRPr kumimoji="0" lang="zh-CN" altLang="en-US">
              <a:solidFill>
                <a:srgbClr val="FF0000"/>
              </a:solidFill>
            </a:endParaRP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46DB881E-4D95-4BC0-8715-72FA5D3A1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284538"/>
            <a:ext cx="61674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1.</a:t>
            </a:r>
            <a:r>
              <a:rPr lang="zh-CN" altLang="en-US">
                <a:solidFill>
                  <a:srgbClr val="0000FF"/>
                </a:solidFill>
              </a:rPr>
              <a:t>称函数为无穷小，必须指明自变量的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变化过程；</a:t>
            </a: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B562EEF4-2A86-4AEC-88DA-F5DDAC14A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365625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rgbClr val="0000FF"/>
                </a:solidFill>
              </a:rPr>
              <a:t>2.</a:t>
            </a:r>
            <a:r>
              <a:rPr kumimoji="0" lang="zh-CN" altLang="en-US">
                <a:solidFill>
                  <a:srgbClr val="0000FF"/>
                </a:solidFill>
              </a:rPr>
              <a:t>无穷小是变量</a:t>
            </a:r>
            <a:r>
              <a:rPr kumimoji="0" lang="en-US" altLang="zh-CN">
                <a:solidFill>
                  <a:srgbClr val="0000FF"/>
                </a:solidFill>
              </a:rPr>
              <a:t>,</a:t>
            </a:r>
            <a:r>
              <a:rPr kumimoji="0" lang="zh-CN" altLang="en-US">
                <a:solidFill>
                  <a:srgbClr val="0000FF"/>
                </a:solidFill>
              </a:rPr>
              <a:t>不能与很小的数混淆</a:t>
            </a:r>
            <a:r>
              <a:rPr kumimoji="0" lang="en-US" altLang="zh-CN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4107" name="Text Box 11">
            <a:extLst>
              <a:ext uri="{FF2B5EF4-FFF2-40B4-BE49-F238E27FC236}">
                <a16:creationId xmlns:a16="http://schemas.microsoft.com/office/drawing/2014/main" id="{F3A70314-A803-40AB-BE4B-BD5F5824B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229225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rgbClr val="0000FF"/>
                </a:solidFill>
              </a:rPr>
              <a:t>3.</a:t>
            </a:r>
            <a:r>
              <a:rPr kumimoji="0" lang="zh-CN" altLang="en-US">
                <a:solidFill>
                  <a:srgbClr val="0000FF"/>
                </a:solidFill>
              </a:rPr>
              <a:t>零是可以作为无穷小的唯一的数</a:t>
            </a:r>
            <a:r>
              <a:rPr kumimoji="0" lang="en-US" altLang="zh-CN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5" grpId="0" autoUpdateAnimBg="0"/>
      <p:bldP spid="4106" grpId="0" autoUpdateAnimBg="0"/>
      <p:bldP spid="410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92995C36-6802-4028-8961-3B784B76B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48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200">
                <a:ea typeface="黑体" panose="02010609060101010101" pitchFamily="49" charset="-122"/>
              </a:rPr>
              <a:t>思考题</a:t>
            </a:r>
            <a:r>
              <a:rPr kumimoji="0" lang="en-US" altLang="zh-CN" sz="3200">
                <a:ea typeface="黑体" panose="02010609060101010101" pitchFamily="49" charset="-122"/>
              </a:rPr>
              <a:t>1</a:t>
            </a:r>
            <a:r>
              <a:rPr kumimoji="0" lang="zh-CN" altLang="en-US" sz="3200">
                <a:ea typeface="黑体" panose="02010609060101010101" pitchFamily="49" charset="-122"/>
              </a:rPr>
              <a:t>解答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10F32B33-6DE6-43AD-82EA-19A19A6E5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9906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不能保证</a:t>
            </a:r>
            <a:r>
              <a:rPr kumimoji="0" lang="en-US" altLang="zh-CN"/>
              <a:t>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A5A4A37-E69D-4774-837B-AF6560CDB37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524000"/>
            <a:ext cx="2095500" cy="889000"/>
            <a:chOff x="768" y="1776"/>
            <a:chExt cx="1320" cy="560"/>
          </a:xfrm>
        </p:grpSpPr>
        <p:sp>
          <p:nvSpPr>
            <p:cNvPr id="27673" name="Text Box 5">
              <a:extLst>
                <a:ext uri="{FF2B5EF4-FFF2-40B4-BE49-F238E27FC236}">
                  <a16:creationId xmlns:a16="http://schemas.microsoft.com/office/drawing/2014/main" id="{E27AF30D-4A2C-465D-8908-676C9693C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87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/>
                <a:t>例</a:t>
              </a:r>
            </a:p>
          </p:txBody>
        </p:sp>
        <p:graphicFrame>
          <p:nvGraphicFramePr>
            <p:cNvPr id="27657" name="Object 6">
              <a:extLst>
                <a:ext uri="{FF2B5EF4-FFF2-40B4-BE49-F238E27FC236}">
                  <a16:creationId xmlns:a16="http://schemas.microsoft.com/office/drawing/2014/main" id="{2E46129F-D8E3-47EC-93C3-5594D594C1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776"/>
            <a:ext cx="93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2" name="公式" r:id="rId3" imgW="1485720" imgH="888840" progId="Equation.3">
                    <p:embed/>
                  </p:oleObj>
                </mc:Choice>
                <mc:Fallback>
                  <p:oleObj name="公式" r:id="rId3" imgW="1485720" imgH="8888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776"/>
                          <a:ext cx="936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51" name="Object 7">
            <a:extLst>
              <a:ext uri="{FF2B5EF4-FFF2-40B4-BE49-F238E27FC236}">
                <a16:creationId xmlns:a16="http://schemas.microsoft.com/office/drawing/2014/main" id="{EB66F98E-AFE9-4559-9385-09C9AB0EB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7800" y="1866900"/>
          <a:ext cx="1168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公式" r:id="rId5" imgW="1168200" imgH="393480" progId="Equation.3">
                  <p:embed/>
                </p:oleObj>
              </mc:Choice>
              <mc:Fallback>
                <p:oleObj name="公式" r:id="rId5" imgW="11682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1866900"/>
                        <a:ext cx="1168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>
            <a:extLst>
              <a:ext uri="{FF2B5EF4-FFF2-40B4-BE49-F238E27FC236}">
                <a16:creationId xmlns:a16="http://schemas.microsoft.com/office/drawing/2014/main" id="{65E7463B-2226-444E-8DA4-76BCA7899516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543050"/>
            <a:ext cx="2590800" cy="889000"/>
            <a:chOff x="3552" y="1796"/>
            <a:chExt cx="1632" cy="560"/>
          </a:xfrm>
        </p:grpSpPr>
        <p:sp>
          <p:nvSpPr>
            <p:cNvPr id="27672" name="Text Box 9">
              <a:extLst>
                <a:ext uri="{FF2B5EF4-FFF2-40B4-BE49-F238E27FC236}">
                  <a16:creationId xmlns:a16="http://schemas.microsoft.com/office/drawing/2014/main" id="{0C667A90-82D9-4667-80F2-E611DD72A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920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/>
                <a:t>有</a:t>
              </a:r>
            </a:p>
          </p:txBody>
        </p:sp>
        <p:graphicFrame>
          <p:nvGraphicFramePr>
            <p:cNvPr id="27656" name="Object 10">
              <a:extLst>
                <a:ext uri="{FF2B5EF4-FFF2-40B4-BE49-F238E27FC236}">
                  <a16:creationId xmlns:a16="http://schemas.microsoft.com/office/drawing/2014/main" id="{E6760A3B-8287-4D68-B4CC-1951D5D672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6" y="1796"/>
            <a:ext cx="128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4" name="公式" r:id="rId7" imgW="2044440" imgH="888840" progId="Equation.3">
                    <p:embed/>
                  </p:oleObj>
                </mc:Choice>
                <mc:Fallback>
                  <p:oleObj name="公式" r:id="rId7" imgW="2044440" imgH="8888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6" y="1796"/>
                          <a:ext cx="128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55" name="Object 11">
            <a:extLst>
              <a:ext uri="{FF2B5EF4-FFF2-40B4-BE49-F238E27FC236}">
                <a16:creationId xmlns:a16="http://schemas.microsoft.com/office/drawing/2014/main" id="{0AA2A365-D46A-4BD2-8450-E83DB706BF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514600"/>
          <a:ext cx="1854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公式" r:id="rId9" imgW="1854000" imgH="583920" progId="Equation.3">
                  <p:embed/>
                </p:oleObj>
              </mc:Choice>
              <mc:Fallback>
                <p:oleObj name="公式" r:id="rId9" imgW="1854000" imgH="583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1854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>
            <a:extLst>
              <a:ext uri="{FF2B5EF4-FFF2-40B4-BE49-F238E27FC236}">
                <a16:creationId xmlns:a16="http://schemas.microsoft.com/office/drawing/2014/main" id="{4F193D4E-C0CA-4AE7-89B2-AFB8F116FF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1350" y="2286000"/>
          <a:ext cx="220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公式" r:id="rId11" imgW="2209680" imgH="838080" progId="Equation.3">
                  <p:embed/>
                </p:oleObj>
              </mc:Choice>
              <mc:Fallback>
                <p:oleObj name="公式" r:id="rId11" imgW="2209680" imgH="83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2286000"/>
                        <a:ext cx="2209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Text Box 13">
            <a:extLst>
              <a:ext uri="{FF2B5EF4-FFF2-40B4-BE49-F238E27FC236}">
                <a16:creationId xmlns:a16="http://schemas.microsoft.com/office/drawing/2014/main" id="{0089576D-F323-4BBF-BA93-B8B072498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004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200">
                <a:ea typeface="黑体" panose="02010609060101010101" pitchFamily="49" charset="-122"/>
              </a:rPr>
              <a:t>思考题</a:t>
            </a:r>
            <a:r>
              <a:rPr kumimoji="0" lang="en-US" altLang="zh-CN" sz="3200">
                <a:ea typeface="黑体" panose="02010609060101010101" pitchFamily="49" charset="-122"/>
              </a:rPr>
              <a:t>2</a:t>
            </a:r>
            <a:r>
              <a:rPr kumimoji="0" lang="zh-CN" altLang="en-US" sz="3200">
                <a:ea typeface="黑体" panose="02010609060101010101" pitchFamily="49" charset="-122"/>
              </a:rPr>
              <a:t>解答</a:t>
            </a:r>
          </a:p>
        </p:txBody>
      </p:sp>
      <p:sp>
        <p:nvSpPr>
          <p:cNvPr id="31758" name="Text Box 14">
            <a:extLst>
              <a:ext uri="{FF2B5EF4-FFF2-40B4-BE49-F238E27FC236}">
                <a16:creationId xmlns:a16="http://schemas.microsoft.com/office/drawing/2014/main" id="{DFED5312-383D-4ECE-862B-C627BC42F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338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没有极限．</a:t>
            </a:r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3ECA74F6-AB28-4753-8C16-67D408054AE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343400"/>
            <a:ext cx="5334000" cy="519113"/>
            <a:chOff x="768" y="1584"/>
            <a:chExt cx="3360" cy="327"/>
          </a:xfrm>
        </p:grpSpPr>
        <p:sp>
          <p:nvSpPr>
            <p:cNvPr id="27671" name="Text Box 16">
              <a:extLst>
                <a:ext uri="{FF2B5EF4-FFF2-40B4-BE49-F238E27FC236}">
                  <a16:creationId xmlns:a16="http://schemas.microsoft.com/office/drawing/2014/main" id="{BD868522-C099-4328-ACDF-EB8821B67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584"/>
              <a:ext cx="3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/>
                <a:t>假设                      有极限，</a:t>
              </a:r>
            </a:p>
          </p:txBody>
        </p:sp>
        <p:graphicFrame>
          <p:nvGraphicFramePr>
            <p:cNvPr id="27655" name="Object 17">
              <a:extLst>
                <a:ext uri="{FF2B5EF4-FFF2-40B4-BE49-F238E27FC236}">
                  <a16:creationId xmlns:a16="http://schemas.microsoft.com/office/drawing/2014/main" id="{3B147E84-4225-4AAA-A792-EDEF2E2EA4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1632"/>
            <a:ext cx="121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7" name="公式" r:id="rId13" imgW="1930320" imgH="406080" progId="Equation.3">
                    <p:embed/>
                  </p:oleObj>
                </mc:Choice>
                <mc:Fallback>
                  <p:oleObj name="公式" r:id="rId13" imgW="1930320" imgH="4060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632"/>
                          <a:ext cx="121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2987EE10-8394-4FCA-B8B3-46231EE27F88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275138"/>
            <a:ext cx="2686050" cy="525462"/>
            <a:chOff x="3456" y="1488"/>
            <a:chExt cx="1692" cy="331"/>
          </a:xfrm>
        </p:grpSpPr>
        <p:graphicFrame>
          <p:nvGraphicFramePr>
            <p:cNvPr id="27654" name="Object 19">
              <a:extLst>
                <a:ext uri="{FF2B5EF4-FFF2-40B4-BE49-F238E27FC236}">
                  <a16:creationId xmlns:a16="http://schemas.microsoft.com/office/drawing/2014/main" id="{1CF4F581-28C4-44B2-8AE5-2AA14008F3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564"/>
            <a:ext cx="7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8" name="公式" r:id="rId15" imgW="1143000" imgH="406080" progId="Equation.3">
                    <p:embed/>
                  </p:oleObj>
                </mc:Choice>
                <mc:Fallback>
                  <p:oleObj name="公式" r:id="rId15" imgW="1143000" imgH="4060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564"/>
                          <a:ext cx="7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0" name="Rectangle 20">
              <a:extLst>
                <a:ext uri="{FF2B5EF4-FFF2-40B4-BE49-F238E27FC236}">
                  <a16:creationId xmlns:a16="http://schemas.microsoft.com/office/drawing/2014/main" id="{331C6DFE-1858-4735-A064-3F6676E8F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488"/>
              <a:ext cx="10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/>
                <a:t>有极限，</a:t>
              </a:r>
            </a:p>
          </p:txBody>
        </p:sp>
      </p:grpSp>
      <p:sp>
        <p:nvSpPr>
          <p:cNvPr id="31765" name="Text Box 21">
            <a:extLst>
              <a:ext uri="{FF2B5EF4-FFF2-40B4-BE49-F238E27FC236}">
                <a16:creationId xmlns:a16="http://schemas.microsoft.com/office/drawing/2014/main" id="{B2146D1E-E0E9-4FE0-BE23-6D7EE0DC6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530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由极限运算法则可知：</a:t>
            </a:r>
          </a:p>
        </p:txBody>
      </p:sp>
      <p:graphicFrame>
        <p:nvGraphicFramePr>
          <p:cNvPr id="31766" name="Object 22">
            <a:extLst>
              <a:ext uri="{FF2B5EF4-FFF2-40B4-BE49-F238E27FC236}">
                <a16:creationId xmlns:a16="http://schemas.microsoft.com/office/drawing/2014/main" id="{7AC72F7D-FA76-4597-91D7-E4FA496CE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638800"/>
          <a:ext cx="4419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公式" r:id="rId17" imgW="4419360" imgH="444240" progId="Equation.3">
                  <p:embed/>
                </p:oleObj>
              </mc:Choice>
              <mc:Fallback>
                <p:oleObj name="公式" r:id="rId17" imgW="441936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638800"/>
                        <a:ext cx="44196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7" name="Rectangle 23">
            <a:extLst>
              <a:ext uri="{FF2B5EF4-FFF2-40B4-BE49-F238E27FC236}">
                <a16:creationId xmlns:a16="http://schemas.microsoft.com/office/drawing/2014/main" id="{78D1838B-BCBC-44FC-8ABC-20D3F7FC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768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必有极限，</a:t>
            </a:r>
          </a:p>
        </p:txBody>
      </p:sp>
      <p:sp>
        <p:nvSpPr>
          <p:cNvPr id="31768" name="Rectangle 24">
            <a:extLst>
              <a:ext uri="{FF2B5EF4-FFF2-40B4-BE49-F238E27FC236}">
                <a16:creationId xmlns:a16="http://schemas.microsoft.com/office/drawing/2014/main" id="{DF351F3C-3F14-4992-A43C-4301595A7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1722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与已知矛盾，</a:t>
            </a:r>
          </a:p>
        </p:txBody>
      </p:sp>
      <p:sp>
        <p:nvSpPr>
          <p:cNvPr id="31769" name="Text Box 25">
            <a:extLst>
              <a:ext uri="{FF2B5EF4-FFF2-40B4-BE49-F238E27FC236}">
                <a16:creationId xmlns:a16="http://schemas.microsoft.com/office/drawing/2014/main" id="{6AC20BAE-9FFB-46B0-B425-040478C18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1722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故假设错误．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autoUpdateAnimBg="0"/>
      <p:bldP spid="31757" grpId="0" autoUpdateAnimBg="0"/>
      <p:bldP spid="31758" grpId="0" autoUpdateAnimBg="0"/>
      <p:bldP spid="31765" grpId="0" autoUpdateAnimBg="0"/>
      <p:bldP spid="31767" grpId="0" autoUpdateAnimBg="0"/>
      <p:bldP spid="31768" grpId="0" autoUpdateAnimBg="0"/>
      <p:bldP spid="3176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E2FA6CDA-7E52-464F-9D28-B105494F7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rgbClr val="0000FF"/>
                </a:solidFill>
              </a:rPr>
              <a:t>2.</a:t>
            </a:r>
            <a:r>
              <a:rPr kumimoji="0" lang="zh-CN" altLang="en-US">
                <a:solidFill>
                  <a:srgbClr val="0000FF"/>
                </a:solidFill>
              </a:rPr>
              <a:t>无穷小与函数极限的关系</a:t>
            </a:r>
            <a:r>
              <a:rPr kumimoji="0" lang="en-US" altLang="zh-CN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65E7552E-162D-40E7-9DF0-27EC43656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ea typeface="黑体" panose="02010609060101010101" pitchFamily="49" charset="-122"/>
              </a:rPr>
              <a:t>证</a:t>
            </a:r>
            <a:endParaRPr kumimoji="0" lang="zh-CN" altLang="en-US"/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C5461A25-CDED-4801-B8FB-451C6369E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89138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>
                <a:solidFill>
                  <a:schemeClr val="accent2"/>
                </a:solidFill>
              </a:rPr>
              <a:t>必要性</a:t>
            </a:r>
          </a:p>
        </p:txBody>
      </p:sp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19AA61D1-9177-49FB-9ABC-4D51D702A0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060575"/>
          <a:ext cx="23066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公式" r:id="rId3" imgW="2755800" imgH="647640" progId="Equation.3">
                  <p:embed/>
                </p:oleObj>
              </mc:Choice>
              <mc:Fallback>
                <p:oleObj name="公式" r:id="rId3" imgW="2755800" imgH="647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060575"/>
                        <a:ext cx="2306637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>
            <a:extLst>
              <a:ext uri="{FF2B5EF4-FFF2-40B4-BE49-F238E27FC236}">
                <a16:creationId xmlns:a16="http://schemas.microsoft.com/office/drawing/2014/main" id="{9D64AB2D-3AC2-4C23-B1C8-52B92DBA0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565400"/>
          <a:ext cx="76739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公式" r:id="rId5" imgW="3288960" imgH="533160" progId="Equation.3">
                  <p:embed/>
                </p:oleObj>
              </mc:Choice>
              <mc:Fallback>
                <p:oleObj name="公式" r:id="rId5" imgW="328896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565400"/>
                        <a:ext cx="767397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0">
            <a:extLst>
              <a:ext uri="{FF2B5EF4-FFF2-40B4-BE49-F238E27FC236}">
                <a16:creationId xmlns:a16="http://schemas.microsoft.com/office/drawing/2014/main" id="{5ED27894-12A3-4B01-A0F6-B13E8E9FF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789363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>
                <a:solidFill>
                  <a:schemeClr val="accent2"/>
                </a:solidFill>
              </a:rPr>
              <a:t>充分性</a:t>
            </a:r>
          </a:p>
        </p:txBody>
      </p:sp>
      <p:graphicFrame>
        <p:nvGraphicFramePr>
          <p:cNvPr id="5131" name="Object 11">
            <a:extLst>
              <a:ext uri="{FF2B5EF4-FFF2-40B4-BE49-F238E27FC236}">
                <a16:creationId xmlns:a16="http://schemas.microsoft.com/office/drawing/2014/main" id="{B30FA963-9386-4BDF-9031-3C2894886E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860800"/>
          <a:ext cx="274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公式" r:id="rId7" imgW="3187440" imgH="444240" progId="Equation.3">
                  <p:embed/>
                </p:oleObj>
              </mc:Choice>
              <mc:Fallback>
                <p:oleObj name="公式" r:id="rId7" imgW="318744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860800"/>
                        <a:ext cx="2743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>
            <a:extLst>
              <a:ext uri="{FF2B5EF4-FFF2-40B4-BE49-F238E27FC236}">
                <a16:creationId xmlns:a16="http://schemas.microsoft.com/office/drawing/2014/main" id="{EC9AF1E4-8000-459D-9565-638E144A43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3789363"/>
          <a:ext cx="28082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公式" r:id="rId9" imgW="1168200" imgH="215640" progId="Equation.3">
                  <p:embed/>
                </p:oleObj>
              </mc:Choice>
              <mc:Fallback>
                <p:oleObj name="公式" r:id="rId9" imgW="116820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789363"/>
                        <a:ext cx="28082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>
            <a:extLst>
              <a:ext uri="{FF2B5EF4-FFF2-40B4-BE49-F238E27FC236}">
                <a16:creationId xmlns:a16="http://schemas.microsoft.com/office/drawing/2014/main" id="{23FD6AE3-F2E8-438D-8ABC-7540B9DC6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661025"/>
          <a:ext cx="25908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公式" r:id="rId11" imgW="1015920" imgH="291960" progId="Equation.3">
                  <p:embed/>
                </p:oleObj>
              </mc:Choice>
              <mc:Fallback>
                <p:oleObj name="公式" r:id="rId11" imgW="1015920" imgH="291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661025"/>
                        <a:ext cx="25908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17">
            <a:extLst>
              <a:ext uri="{FF2B5EF4-FFF2-40B4-BE49-F238E27FC236}">
                <a16:creationId xmlns:a16="http://schemas.microsoft.com/office/drawing/2014/main" id="{854DB814-270C-4023-85EF-510678BCE7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365625"/>
          <a:ext cx="8496300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公式" r:id="rId13" imgW="3619440" imgH="990360" progId="Equation.3">
                  <p:embed/>
                </p:oleObj>
              </mc:Choice>
              <mc:Fallback>
                <p:oleObj name="公式" r:id="rId13" imgW="3619440" imgH="9903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365625"/>
                        <a:ext cx="8496300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19">
            <a:extLst>
              <a:ext uri="{FF2B5EF4-FFF2-40B4-BE49-F238E27FC236}">
                <a16:creationId xmlns:a16="http://schemas.microsoft.com/office/drawing/2014/main" id="{2D788072-C2ED-4C9B-92BE-6015D9FCEF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0"/>
          <a:ext cx="76327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Document" r:id="rId15" imgW="8065080" imgH="2133360" progId="Word.Document.8">
                  <p:embed/>
                </p:oleObj>
              </mc:Choice>
              <mc:Fallback>
                <p:oleObj name="Document" r:id="rId15" imgW="8065080" imgH="2133360" progId="Word.Document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0"/>
                        <a:ext cx="7632700" cy="2019300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4" grpId="0" autoUpdateAnimBg="0"/>
      <p:bldP spid="5125" grpId="0" autoUpdateAnimBg="0"/>
      <p:bldP spid="513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7BC89FD3-8C61-4A13-9607-50A38FF57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5888"/>
            <a:ext cx="1184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意义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94834AD6-EA3E-415F-B01A-B7A3E6ADE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7921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rgbClr val="0000FF"/>
                </a:solidFill>
              </a:rPr>
              <a:t>1.</a:t>
            </a:r>
            <a:r>
              <a:rPr kumimoji="0" lang="zh-CN" altLang="en-US">
                <a:solidFill>
                  <a:srgbClr val="0000FF"/>
                </a:solidFill>
              </a:rPr>
              <a:t>将一般极限问题转化为特殊极限问题</a:t>
            </a:r>
            <a:r>
              <a:rPr kumimoji="0" lang="en-US" altLang="zh-CN">
                <a:solidFill>
                  <a:srgbClr val="0000FF"/>
                </a:solidFill>
              </a:rPr>
              <a:t>(</a:t>
            </a:r>
            <a:r>
              <a:rPr kumimoji="0" lang="zh-CN" altLang="en-US">
                <a:solidFill>
                  <a:srgbClr val="0000FF"/>
                </a:solidFill>
              </a:rPr>
              <a:t>无穷小</a:t>
            </a:r>
            <a:r>
              <a:rPr kumimoji="0" lang="en-US" altLang="zh-CN">
                <a:solidFill>
                  <a:srgbClr val="0000FF"/>
                </a:solidFill>
              </a:rPr>
              <a:t>);</a:t>
            </a:r>
          </a:p>
        </p:txBody>
      </p:sp>
      <p:graphicFrame>
        <p:nvGraphicFramePr>
          <p:cNvPr id="37888" name="Object 1024">
            <a:extLst>
              <a:ext uri="{FF2B5EF4-FFF2-40B4-BE49-F238E27FC236}">
                <a16:creationId xmlns:a16="http://schemas.microsoft.com/office/drawing/2014/main" id="{1E59342B-9006-4854-9CA9-B10B75246D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341438"/>
          <a:ext cx="67056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公式" r:id="rId3" imgW="6730920" imgH="1066680" progId="Equation.3">
                  <p:embed/>
                </p:oleObj>
              </mc:Choice>
              <mc:Fallback>
                <p:oleObj name="公式" r:id="rId3" imgW="6730920" imgH="10666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341438"/>
                        <a:ext cx="67056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>
            <a:extLst>
              <a:ext uri="{FF2B5EF4-FFF2-40B4-BE49-F238E27FC236}">
                <a16:creationId xmlns:a16="http://schemas.microsoft.com/office/drawing/2014/main" id="{C2E302D2-4DC5-4A8A-BFA4-2C860A325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92375"/>
            <a:ext cx="541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rgbClr val="0000FF"/>
                </a:solidFill>
              </a:rPr>
              <a:t>3.</a:t>
            </a:r>
            <a:r>
              <a:rPr kumimoji="0" lang="zh-CN" altLang="en-US" sz="3200">
                <a:solidFill>
                  <a:srgbClr val="0000FF"/>
                </a:solidFill>
              </a:rPr>
              <a:t>无穷小的运算性质</a:t>
            </a:r>
            <a:r>
              <a:rPr kumimoji="0" lang="en-US" altLang="zh-CN" sz="3200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A58D4D3C-EA69-4347-B9EE-17D4AC8DD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284538"/>
            <a:ext cx="7315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0000"/>
                </a:solidFill>
                <a:ea typeface="黑体" panose="02010609060101010101" pitchFamily="49" charset="-122"/>
              </a:rPr>
              <a:t>定理</a:t>
            </a:r>
            <a:r>
              <a:rPr kumimoji="0" lang="en-US" altLang="zh-CN">
                <a:solidFill>
                  <a:srgbClr val="FF0000"/>
                </a:solidFill>
                <a:ea typeface="黑体" panose="02010609060101010101" pitchFamily="49" charset="-122"/>
              </a:rPr>
              <a:t>2  </a:t>
            </a:r>
            <a:r>
              <a:rPr kumimoji="0" lang="zh-CN" altLang="en-US">
                <a:solidFill>
                  <a:srgbClr val="FF0000"/>
                </a:solidFill>
                <a:ea typeface="黑体" panose="02010609060101010101" pitchFamily="49" charset="-122"/>
              </a:rPr>
              <a:t>在同一过程中</a:t>
            </a:r>
            <a:r>
              <a:rPr kumimoji="0" lang="en-US" altLang="zh-CN">
                <a:solidFill>
                  <a:srgbClr val="FF0000"/>
                </a:solidFill>
                <a:ea typeface="黑体" panose="02010609060101010101" pitchFamily="49" charset="-122"/>
              </a:rPr>
              <a:t>,</a:t>
            </a:r>
            <a:r>
              <a:rPr kumimoji="0" lang="zh-CN" altLang="en-US">
                <a:solidFill>
                  <a:srgbClr val="FF0000"/>
                </a:solidFill>
                <a:ea typeface="黑体" panose="02010609060101010101" pitchFamily="49" charset="-122"/>
              </a:rPr>
              <a:t>有限个无穷小的代数和仍是无穷小</a:t>
            </a:r>
            <a:r>
              <a:rPr kumimoji="0" lang="en-US" altLang="zh-CN">
                <a:solidFill>
                  <a:srgbClr val="FF0000"/>
                </a:solidFill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1AE605D1-81F9-4893-B039-B898CF528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085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ea typeface="黑体" panose="02010609060101010101" pitchFamily="49" charset="-122"/>
              </a:rPr>
              <a:t>证</a:t>
            </a:r>
            <a:endParaRPr kumimoji="0" lang="zh-CN" altLang="en-US"/>
          </a:p>
        </p:txBody>
      </p:sp>
      <p:graphicFrame>
        <p:nvGraphicFramePr>
          <p:cNvPr id="37889" name="Object 1025">
            <a:extLst>
              <a:ext uri="{FF2B5EF4-FFF2-40B4-BE49-F238E27FC236}">
                <a16:creationId xmlns:a16="http://schemas.microsoft.com/office/drawing/2014/main" id="{35D554C8-3DE0-4B41-88C0-39989BFDE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581525"/>
          <a:ext cx="5676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公式" r:id="rId5" imgW="5867280" imgH="457200" progId="Equation.3">
                  <p:embed/>
                </p:oleObj>
              </mc:Choice>
              <mc:Fallback>
                <p:oleObj name="公式" r:id="rId5" imgW="5867280" imgH="4572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81525"/>
                        <a:ext cx="56769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" name="Object 1026">
            <a:extLst>
              <a:ext uri="{FF2B5EF4-FFF2-40B4-BE49-F238E27FC236}">
                <a16:creationId xmlns:a16="http://schemas.microsoft.com/office/drawing/2014/main" id="{ACE5029D-5C59-4E33-A6AF-2D42CBA48E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229225"/>
          <a:ext cx="4495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公式" r:id="rId7" imgW="4647960" imgH="469800" progId="Equation.3">
                  <p:embed/>
                </p:oleObj>
              </mc:Choice>
              <mc:Fallback>
                <p:oleObj name="公式" r:id="rId7" imgW="4647960" imgH="4698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229225"/>
                        <a:ext cx="4495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autoUpdateAnimBg="0"/>
      <p:bldP spid="6149" grpId="0" autoUpdateAnimBg="0"/>
      <p:bldP spid="6150" grpId="0" autoUpdateAnimBg="0"/>
      <p:bldP spid="615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024">
            <a:extLst>
              <a:ext uri="{FF2B5EF4-FFF2-40B4-BE49-F238E27FC236}">
                <a16:creationId xmlns:a16="http://schemas.microsoft.com/office/drawing/2014/main" id="{17079798-0903-457C-B62A-1186FC45CB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738188"/>
          <a:ext cx="37560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公式" r:id="rId3" imgW="3924000" imgH="888840" progId="Equation.3">
                  <p:embed/>
                </p:oleObj>
              </mc:Choice>
              <mc:Fallback>
                <p:oleObj name="公式" r:id="rId3" imgW="3924000" imgH="8888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738188"/>
                        <a:ext cx="37560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3" name="Object 1025">
            <a:extLst>
              <a:ext uri="{FF2B5EF4-FFF2-40B4-BE49-F238E27FC236}">
                <a16:creationId xmlns:a16="http://schemas.microsoft.com/office/drawing/2014/main" id="{3739F105-4CEC-4F50-827E-D9E5D775CB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763588"/>
          <a:ext cx="373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公式" r:id="rId5" imgW="3898800" imgH="888840" progId="Equation.3">
                  <p:embed/>
                </p:oleObj>
              </mc:Choice>
              <mc:Fallback>
                <p:oleObj name="公式" r:id="rId5" imgW="3898800" imgH="8888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763588"/>
                        <a:ext cx="3733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4" name="Object 1026">
            <a:extLst>
              <a:ext uri="{FF2B5EF4-FFF2-40B4-BE49-F238E27FC236}">
                <a16:creationId xmlns:a16="http://schemas.microsoft.com/office/drawing/2014/main" id="{0EBC6548-771A-4824-B2E8-E364A201AD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762125"/>
          <a:ext cx="33099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公式" r:id="rId7" imgW="3454200" imgH="457200" progId="Equation.3">
                  <p:embed/>
                </p:oleObj>
              </mc:Choice>
              <mc:Fallback>
                <p:oleObj name="公式" r:id="rId7" imgW="3454200" imgH="4572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62125"/>
                        <a:ext cx="33099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1027">
            <a:extLst>
              <a:ext uri="{FF2B5EF4-FFF2-40B4-BE49-F238E27FC236}">
                <a16:creationId xmlns:a16="http://schemas.microsoft.com/office/drawing/2014/main" id="{C815DA13-5454-4E7D-A9E7-46EF9DFCA4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766888"/>
          <a:ext cx="26495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公式" r:id="rId9" imgW="2768400" imgH="482400" progId="Equation.3">
                  <p:embed/>
                </p:oleObj>
              </mc:Choice>
              <mc:Fallback>
                <p:oleObj name="公式" r:id="rId9" imgW="2768400" imgH="4824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766888"/>
                        <a:ext cx="26495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1028">
            <a:extLst>
              <a:ext uri="{FF2B5EF4-FFF2-40B4-BE49-F238E27FC236}">
                <a16:creationId xmlns:a16="http://schemas.microsoft.com/office/drawing/2014/main" id="{F0CB201F-5561-4AF2-A7B9-3C05D6834A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473325"/>
          <a:ext cx="22367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公式" r:id="rId11" imgW="2336760" imgH="482400" progId="Equation.3">
                  <p:embed/>
                </p:oleObj>
              </mc:Choice>
              <mc:Fallback>
                <p:oleObj name="公式" r:id="rId11" imgW="2336760" imgH="4824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73325"/>
                        <a:ext cx="22367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1029">
            <a:extLst>
              <a:ext uri="{FF2B5EF4-FFF2-40B4-BE49-F238E27FC236}">
                <a16:creationId xmlns:a16="http://schemas.microsoft.com/office/drawing/2014/main" id="{1E441F78-9CD5-4ECE-B700-8D5F8ED437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262188"/>
          <a:ext cx="11064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公式" r:id="rId13" imgW="1155600" imgH="888840" progId="Equation.3">
                  <p:embed/>
                </p:oleObj>
              </mc:Choice>
              <mc:Fallback>
                <p:oleObj name="公式" r:id="rId13" imgW="1155600" imgH="8888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62188"/>
                        <a:ext cx="110648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1030">
            <a:extLst>
              <a:ext uri="{FF2B5EF4-FFF2-40B4-BE49-F238E27FC236}">
                <a16:creationId xmlns:a16="http://schemas.microsoft.com/office/drawing/2014/main" id="{9E996000-7D4D-4477-9ACB-AB51A3B807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608263"/>
          <a:ext cx="5826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公式" r:id="rId15" imgW="609480" imgH="317160" progId="Equation.3">
                  <p:embed/>
                </p:oleObj>
              </mc:Choice>
              <mc:Fallback>
                <p:oleObj name="公式" r:id="rId15" imgW="609480" imgH="31716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608263"/>
                        <a:ext cx="5826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1031">
            <a:extLst>
              <a:ext uri="{FF2B5EF4-FFF2-40B4-BE49-F238E27FC236}">
                <a16:creationId xmlns:a16="http://schemas.microsoft.com/office/drawing/2014/main" id="{9150D961-3F23-4B05-A5CD-1169261B6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284538"/>
          <a:ext cx="31956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公式" r:id="rId17" imgW="3340080" imgH="406080" progId="Equation.3">
                  <p:embed/>
                </p:oleObj>
              </mc:Choice>
              <mc:Fallback>
                <p:oleObj name="公式" r:id="rId17" imgW="3340080" imgH="40608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84538"/>
                        <a:ext cx="319563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>
            <a:extLst>
              <a:ext uri="{FF2B5EF4-FFF2-40B4-BE49-F238E27FC236}">
                <a16:creationId xmlns:a16="http://schemas.microsoft.com/office/drawing/2014/main" id="{BE3EAF77-ACA6-445C-B0C3-4AC11189D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789363"/>
            <a:ext cx="777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kumimoji="0" lang="zh-CN" altLang="en-US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kumimoji="0"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无穷多个无穷小的代数和未必是无穷小</a:t>
            </a:r>
            <a:r>
              <a:rPr kumimoji="0"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.</a:t>
            </a:r>
            <a:endParaRPr kumimoji="0" lang="en-US" altLang="zh-CN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38920" name="Object 1032">
            <a:extLst>
              <a:ext uri="{FF2B5EF4-FFF2-40B4-BE49-F238E27FC236}">
                <a16:creationId xmlns:a16="http://schemas.microsoft.com/office/drawing/2014/main" id="{EA410885-BEE4-4A27-80CA-341BC40AD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398963"/>
          <a:ext cx="42672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公式" r:id="rId19" imgW="4483080" imgH="901440" progId="Equation.3">
                  <p:embed/>
                </p:oleObj>
              </mc:Choice>
              <mc:Fallback>
                <p:oleObj name="公式" r:id="rId19" imgW="4483080" imgH="9014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98963"/>
                        <a:ext cx="42672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1033">
            <a:extLst>
              <a:ext uri="{FF2B5EF4-FFF2-40B4-BE49-F238E27FC236}">
                <a16:creationId xmlns:a16="http://schemas.microsoft.com/office/drawing/2014/main" id="{2679E55E-41DE-47BB-AB21-8D88D1C8B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265738"/>
          <a:ext cx="42672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公式" r:id="rId21" imgW="4635360" imgH="901440" progId="Equation.3">
                  <p:embed/>
                </p:oleObj>
              </mc:Choice>
              <mc:Fallback>
                <p:oleObj name="公式" r:id="rId21" imgW="4635360" imgH="90144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65738"/>
                        <a:ext cx="426720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2">
            <a:extLst>
              <a:ext uri="{FF2B5EF4-FFF2-40B4-BE49-F238E27FC236}">
                <a16:creationId xmlns:a16="http://schemas.microsoft.com/office/drawing/2014/main" id="{F232AE96-D63E-4647-8D2A-17DB7DD6A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625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定理</a:t>
            </a:r>
            <a:r>
              <a:rPr kumimoji="0"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3  </a:t>
            </a:r>
            <a:r>
              <a:rPr kumimoji="0"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有界函数与无穷小的乘积是无穷小</a:t>
            </a:r>
            <a:r>
              <a:rPr kumimoji="0"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37FB6879-1E6B-4412-AB36-25E9564A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ea typeface="黑体" panose="02010609060101010101" pitchFamily="49" charset="-122"/>
              </a:rPr>
              <a:t>证</a:t>
            </a:r>
            <a:endParaRPr kumimoji="0" lang="zh-CN" altLang="en-US"/>
          </a:p>
        </p:txBody>
      </p:sp>
      <p:graphicFrame>
        <p:nvGraphicFramePr>
          <p:cNvPr id="39936" name="Object 1024">
            <a:extLst>
              <a:ext uri="{FF2B5EF4-FFF2-40B4-BE49-F238E27FC236}">
                <a16:creationId xmlns:a16="http://schemas.microsoft.com/office/drawing/2014/main" id="{09A6EB56-0FEB-4BC1-888E-D2ACA8E13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412875"/>
          <a:ext cx="44894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公式" r:id="rId3" imgW="4686120" imgH="507960" progId="Equation.3">
                  <p:embed/>
                </p:oleObj>
              </mc:Choice>
              <mc:Fallback>
                <p:oleObj name="公式" r:id="rId3" imgW="4686120" imgH="5079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12875"/>
                        <a:ext cx="44894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" name="Object 1025">
            <a:extLst>
              <a:ext uri="{FF2B5EF4-FFF2-40B4-BE49-F238E27FC236}">
                <a16:creationId xmlns:a16="http://schemas.microsoft.com/office/drawing/2014/main" id="{A2705331-E5C3-489A-9D0A-0CEB6E716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133600"/>
          <a:ext cx="64008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公式" r:id="rId5" imgW="6680160" imgH="1091880" progId="Equation.3">
                  <p:embed/>
                </p:oleObj>
              </mc:Choice>
              <mc:Fallback>
                <p:oleObj name="公式" r:id="rId5" imgW="6680160" imgH="10918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33600"/>
                        <a:ext cx="64008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" name="Object 1026">
            <a:extLst>
              <a:ext uri="{FF2B5EF4-FFF2-40B4-BE49-F238E27FC236}">
                <a16:creationId xmlns:a16="http://schemas.microsoft.com/office/drawing/2014/main" id="{2D897AA4-0641-450E-8D83-EDC6327354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357563"/>
          <a:ext cx="47196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公式" r:id="rId7" imgW="4927320" imgH="469800" progId="Equation.3">
                  <p:embed/>
                </p:oleObj>
              </mc:Choice>
              <mc:Fallback>
                <p:oleObj name="公式" r:id="rId7" imgW="4927320" imgH="4698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57563"/>
                        <a:ext cx="47196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1027">
            <a:extLst>
              <a:ext uri="{FF2B5EF4-FFF2-40B4-BE49-F238E27FC236}">
                <a16:creationId xmlns:a16="http://schemas.microsoft.com/office/drawing/2014/main" id="{8811517A-7811-4F49-B53F-F3C0B15E2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149725"/>
          <a:ext cx="6450013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公式" r:id="rId9" imgW="6730920" imgH="1498320" progId="Equation.3">
                  <p:embed/>
                </p:oleObj>
              </mc:Choice>
              <mc:Fallback>
                <p:oleObj name="公式" r:id="rId9" imgW="6730920" imgH="14983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149725"/>
                        <a:ext cx="6450013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0">
            <a:extLst>
              <a:ext uri="{FF2B5EF4-FFF2-40B4-BE49-F238E27FC236}">
                <a16:creationId xmlns:a16="http://schemas.microsoft.com/office/drawing/2014/main" id="{AA713B93-83A6-4E6D-9E12-46C5DB443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7275" y="914400"/>
          <a:ext cx="28717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公式" r:id="rId3" imgW="2997000" imgH="457200" progId="Equation.3">
                  <p:embed/>
                </p:oleObj>
              </mc:Choice>
              <mc:Fallback>
                <p:oleObj name="公式" r:id="rId3" imgW="2997000" imgH="457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914400"/>
                        <a:ext cx="28717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" name="Object 1">
            <a:extLst>
              <a:ext uri="{FF2B5EF4-FFF2-40B4-BE49-F238E27FC236}">
                <a16:creationId xmlns:a16="http://schemas.microsoft.com/office/drawing/2014/main" id="{E2E7B62E-36AE-4E78-BFE7-7F63F6120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7813" y="914400"/>
          <a:ext cx="42179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公式" r:id="rId5" imgW="4406760" imgH="482400" progId="Equation.3">
                  <p:embed/>
                </p:oleObj>
              </mc:Choice>
              <mc:Fallback>
                <p:oleObj name="公式" r:id="rId5" imgW="4406760" imgH="48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813" y="914400"/>
                        <a:ext cx="42179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" name="Object 2">
            <a:extLst>
              <a:ext uri="{FF2B5EF4-FFF2-40B4-BE49-F238E27FC236}">
                <a16:creationId xmlns:a16="http://schemas.microsoft.com/office/drawing/2014/main" id="{B586E259-A410-4B07-8177-B32F4251CB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5700" y="1600200"/>
          <a:ext cx="1968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公式" r:id="rId7" imgW="2057400" imgH="482400" progId="Equation.3">
                  <p:embed/>
                </p:oleObj>
              </mc:Choice>
              <mc:Fallback>
                <p:oleObj name="公式" r:id="rId7" imgW="205740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600200"/>
                        <a:ext cx="1968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>
            <a:extLst>
              <a:ext uri="{FF2B5EF4-FFF2-40B4-BE49-F238E27FC236}">
                <a16:creationId xmlns:a16="http://schemas.microsoft.com/office/drawing/2014/main" id="{F3CD71B3-2AAD-4CF6-B53A-504612164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2300" y="1409700"/>
          <a:ext cx="13366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公式" r:id="rId9" imgW="1396800" imgH="888840" progId="Equation.3">
                  <p:embed/>
                </p:oleObj>
              </mc:Choice>
              <mc:Fallback>
                <p:oleObj name="公式" r:id="rId9" imgW="1396800" imgH="888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1409700"/>
                        <a:ext cx="13366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AA37A07F-22CA-4EDD-847B-7FD944D80B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755775"/>
          <a:ext cx="5826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公式" r:id="rId11" imgW="609480" imgH="317160" progId="Equation.3">
                  <p:embed/>
                </p:oleObj>
              </mc:Choice>
              <mc:Fallback>
                <p:oleObj name="公式" r:id="rId11" imgW="60948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5775"/>
                        <a:ext cx="5826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>
            <a:extLst>
              <a:ext uri="{FF2B5EF4-FFF2-40B4-BE49-F238E27FC236}">
                <a16:creationId xmlns:a16="http://schemas.microsoft.com/office/drawing/2014/main" id="{44450987-3425-4CCC-8FA3-C9AAD3CBD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4725" y="2446338"/>
          <a:ext cx="44354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公式" r:id="rId13" imgW="4635360" imgH="469800" progId="Equation.3">
                  <p:embed/>
                </p:oleObj>
              </mc:Choice>
              <mc:Fallback>
                <p:oleObj name="公式" r:id="rId13" imgW="463536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2446338"/>
                        <a:ext cx="44354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>
            <a:extLst>
              <a:ext uri="{FF2B5EF4-FFF2-40B4-BE49-F238E27FC236}">
                <a16:creationId xmlns:a16="http://schemas.microsoft.com/office/drawing/2014/main" id="{856C8531-D31A-422E-A06D-1E3944E18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00375"/>
            <a:ext cx="800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推论</a:t>
            </a:r>
            <a:r>
              <a:rPr kumimoji="0"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1  </a:t>
            </a:r>
            <a:r>
              <a:rPr kumimoji="0"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在同一过程中</a:t>
            </a:r>
            <a:r>
              <a:rPr kumimoji="0"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,</a:t>
            </a:r>
            <a:r>
              <a:rPr kumimoji="0"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有极限的变量与无穷小的乘积是无穷小</a:t>
            </a:r>
            <a:r>
              <a:rPr kumimoji="0"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A374CA79-26F2-432C-8EDE-43C3363BA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6240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推论</a:t>
            </a:r>
            <a:r>
              <a:rPr kumimoji="0"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2  </a:t>
            </a:r>
            <a:r>
              <a:rPr kumimoji="0"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常数与无穷小的乘积是无穷小</a:t>
            </a:r>
            <a:r>
              <a:rPr kumimoji="0"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7E1ECBD9-3536-44DE-9D5D-5CF33BCDA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7200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推论</a:t>
            </a:r>
            <a:r>
              <a:rPr kumimoji="0"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3  </a:t>
            </a:r>
            <a:r>
              <a:rPr kumimoji="0"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有限个无穷小的乘积也是无穷小</a:t>
            </a:r>
            <a:r>
              <a:rPr kumimoji="0"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40966" name="Object 6">
            <a:extLst>
              <a:ext uri="{FF2B5EF4-FFF2-40B4-BE49-F238E27FC236}">
                <a16:creationId xmlns:a16="http://schemas.microsoft.com/office/drawing/2014/main" id="{F8789DD9-7077-4ADE-B785-AFACEE57C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041900"/>
          <a:ext cx="57800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公式" r:id="rId15" imgW="5778360" imgH="901440" progId="Equation.3">
                  <p:embed/>
                </p:oleObj>
              </mc:Choice>
              <mc:Fallback>
                <p:oleObj name="公式" r:id="rId15" imgW="5778360" imgH="901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41900"/>
                        <a:ext cx="578008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>
            <a:extLst>
              <a:ext uri="{FF2B5EF4-FFF2-40B4-BE49-F238E27FC236}">
                <a16:creationId xmlns:a16="http://schemas.microsoft.com/office/drawing/2014/main" id="{FE66384C-A7E0-4A81-8E77-C7E9B2E90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21335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都是无穷小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autoUpdateAnimBg="0"/>
      <p:bldP spid="9225" grpId="0" autoUpdateAnimBg="0"/>
      <p:bldP spid="9226" grpId="0" autoUpdateAnimBg="0"/>
      <p:bldP spid="92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F57F1671-56E0-4827-B6DC-DE754AAE552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0825" y="260350"/>
            <a:ext cx="335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>
                <a:solidFill>
                  <a:srgbClr val="0000FF"/>
                </a:solidFill>
                <a:ea typeface="黑体" panose="02010609060101010101" pitchFamily="49" charset="-122"/>
              </a:rPr>
              <a:t>二、无穷大</a:t>
            </a:r>
            <a:endParaRPr kumimoji="0" lang="zh-CN" altLang="en-US" sz="4800" b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D5EBA3D5-C93B-4C4C-8D85-4723BE65C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41438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</a:rPr>
              <a:t>绝对值无限增大的变量称为</a:t>
            </a:r>
            <a:r>
              <a:rPr kumimoji="0" lang="zh-CN" altLang="en-US" u="sng">
                <a:solidFill>
                  <a:srgbClr val="0000FF"/>
                </a:solidFill>
              </a:rPr>
              <a:t>无穷大</a:t>
            </a:r>
            <a:r>
              <a:rPr kumimoji="0" lang="en-US" altLang="zh-CN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722E5589-FE49-42C2-97E1-C463B4F8B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916113"/>
          <a:ext cx="7386637" cy="370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3" imgW="7521167" imgH="3762272" progId="Word.Document.8">
                  <p:embed/>
                </p:oleObj>
              </mc:Choice>
              <mc:Fallback>
                <p:oleObj name="Document" r:id="rId3" imgW="7521167" imgH="37622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16113"/>
                        <a:ext cx="7386637" cy="3706812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21TGp_bizmedical_light">
  <a:themeElements>
    <a:clrScheme name="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9999FF"/>
      </a:accent1>
      <a:accent2>
        <a:srgbClr val="2C95A0"/>
      </a:accent2>
      <a:accent3>
        <a:srgbClr val="FFFFFF"/>
      </a:accent3>
      <a:accent4>
        <a:srgbClr val="000057"/>
      </a:accent4>
      <a:accent5>
        <a:srgbClr val="CACAFF"/>
      </a:accent5>
      <a:accent6>
        <a:srgbClr val="27858F"/>
      </a:accent6>
      <a:hlink>
        <a:srgbClr val="5A7CC0"/>
      </a:hlink>
      <a:folHlink>
        <a:srgbClr val="872ECA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21TGp_bizmedical_light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1TGp_bizmedical_light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1TGp_bizmedical_light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9999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CACAFF"/>
        </a:accent5>
        <a:accent6>
          <a:srgbClr val="278791"/>
        </a:accent6>
        <a:hlink>
          <a:srgbClr val="5A7CC0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834</Words>
  <Application>Microsoft Office PowerPoint</Application>
  <PresentationFormat>全屏显示(4:3)</PresentationFormat>
  <Paragraphs>117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Times New Roman</vt:lpstr>
      <vt:lpstr>宋体</vt:lpstr>
      <vt:lpstr>Arial</vt:lpstr>
      <vt:lpstr>Calibri</vt:lpstr>
      <vt:lpstr>Verdana</vt:lpstr>
      <vt:lpstr>Wingdings</vt:lpstr>
      <vt:lpstr>Gulim</vt:lpstr>
      <vt:lpstr>隶书</vt:lpstr>
      <vt:lpstr>黑体</vt:lpstr>
      <vt:lpstr>华文行楷</vt:lpstr>
      <vt:lpstr>默认设计模板</vt:lpstr>
      <vt:lpstr>021TGp_bizmedical_light</vt:lpstr>
      <vt:lpstr>Microsoft Word 97 - 2003 文档</vt:lpstr>
      <vt:lpstr>Microsoft 公式 3.0</vt:lpstr>
      <vt:lpstr>画笔图片</vt:lpstr>
      <vt:lpstr>极限运算法则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谢金宏</cp:lastModifiedBy>
  <cp:revision>37</cp:revision>
  <dcterms:created xsi:type="dcterms:W3CDTF">2001-08-08T07:37:04Z</dcterms:created>
  <dcterms:modified xsi:type="dcterms:W3CDTF">2017-09-25T12:03:05Z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