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23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4" r:id="rId11"/>
    <p:sldId id="35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55" r:id="rId20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69">
          <p15:clr>
            <a:srgbClr val="A4A3A4"/>
          </p15:clr>
        </p15:guide>
        <p15:guide id="2" pos="1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1818"/>
    <a:srgbClr val="0033CC"/>
    <a:srgbClr val="00FF99"/>
    <a:srgbClr val="0000FF"/>
    <a:srgbClr val="FFFF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00" y="36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10.xml"/><Relationship Id="rId1" Type="http://schemas.openxmlformats.org/officeDocument/2006/relationships/slide" Target="slides/slide1.xml"/><Relationship Id="rId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F4757FD-9375-4CB3-8DA9-AC6BFE832D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CB07663-096D-4259-8A07-4970B86D88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F2E709A9-C628-4980-8742-A055B43BBF0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0AD5E693-FC1D-4951-9B05-5AA481CDFC2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4A52259-034E-4011-9227-023E3F307D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162195D-42B0-4F8B-8C83-7CA96636B9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07B85D1-8F35-430E-AC94-9EC9470DDE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29BC359-16E3-4A0D-8CB2-D309EB892D6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1EA2E31-27C7-4917-ABC6-62923E1C2D1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42DF0DF-AB46-4A7C-B692-5EC90F8D4F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7B00533-E1F4-4F8A-9385-C67F880676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fld id="{D8D6A3F2-84E5-418A-BFC1-B92469BCA6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CEA6A-0D83-49DE-AD74-6CDD6750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EFB897-75C7-412B-8FC5-8A3C7D8E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22D8D-603E-4CCB-9D0B-9A236093F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2032B7-9F08-45C5-A0E7-70DED3CBD2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04169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F2C1F-5568-48D9-8791-CD363590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4C3B19-DB22-40D2-A726-A1ED227AD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DAF6D-6D51-4BA1-B2B6-490177E5D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665E8A-0A53-45AB-A4B9-A61BDBB94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54104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242BC9-DF11-442B-B88A-66F798684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58E3D8-08AD-4010-9F35-25FDC4EDB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7D64C-FABF-4D25-8921-EE5C245340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0C432B-76FD-406A-BD5E-760C5888CA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42057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C2DD5-4C0B-48B9-8D7F-658BA265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BBB56-7D95-4A4D-A785-89C6FF64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C521D6-F21B-462C-87EA-F56AA48B7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198C8D-D6B6-448B-9A2F-771C5C38F3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49863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12D4F-8C18-49CE-BFB5-24A8A103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95786-C2AA-4165-8D69-AAB386B3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DE5F7-8140-4C0C-A953-E577DFB90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106A02-7CB3-4BF7-BE56-71FECFFD69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74766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0B778-6A9B-4100-AB38-3B8D5C1A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CCF1D-A196-4E1C-87C8-8BD4A5378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A91FDD-A3C8-4983-810B-B47F5554C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AF307C-63C4-46F9-8806-D3EC061FA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AC5F3D-CF7A-44FB-A630-0977CB438F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20900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FA153-A73B-49F8-B37F-C6EBF1D4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340618-9CBA-4C2E-A110-1B4B3F264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F2548-4597-43CD-BED7-B58C1180F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75B521-A508-4BCB-BE17-23DD17DFB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096FCA-67F4-4BB3-8BD4-1415B04B7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DF038D-24E9-402E-9C9B-74E3ACD1F2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1F1EB1-818F-4ABD-A9D1-3D5F56928F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11592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760BC-4DD0-4EC2-91DC-45B87F77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BEBC65-9BE9-475F-87DF-F306B2E9E3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22AF62-3B00-4124-8E6D-6707057FE4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69358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627B87-6460-4A86-A51E-9EEE5474D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7DCAD6-C038-444F-BFFA-1458CBBFEF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25341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368A3-C6B3-426C-BEF3-9B149983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296EA-7368-4F52-A189-F374542D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C8BAB-0FF0-443D-8A8C-6C85BF58A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5B3143-C7A5-4DBC-A250-1E93EC574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2115D1-CF92-40DA-9FEF-642730BAC6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0748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1F72B-E24E-4CDD-96B2-97F4D734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0752CB-9498-411E-9C4A-CD565E2D5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CF5C19-7070-480A-BB97-5B63B41CE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81959B-50CA-42D1-8381-6964C803C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6778D-5297-4C39-8E64-8631933562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26445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71" name="Picture 159">
            <a:extLst>
              <a:ext uri="{FF2B5EF4-FFF2-40B4-BE49-F238E27FC236}">
                <a16:creationId xmlns:a16="http://schemas.microsoft.com/office/drawing/2014/main" id="{2DCE512E-2C4F-45A9-8607-8700976ED8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28" name="Oval 16" descr="未标题-2">
            <a:extLst>
              <a:ext uri="{FF2B5EF4-FFF2-40B4-BE49-F238E27FC236}">
                <a16:creationId xmlns:a16="http://schemas.microsoft.com/office/drawing/2014/main" id="{DD5851E9-3749-46B4-B587-3EC0CE5C21E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53425" y="0"/>
            <a:ext cx="790575" cy="830263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27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64" name="AutoShape 15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A7CEC75-1D71-4E56-A482-5AC47D86F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</a:rPr>
              <a:t>上页</a:t>
            </a:r>
          </a:p>
        </p:txBody>
      </p:sp>
      <p:sp>
        <p:nvSpPr>
          <p:cNvPr id="64665" name="AutoShape 15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E9ED036-A9E2-4E5A-9D4B-6776FAC507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</a:rPr>
              <a:t>下页</a:t>
            </a:r>
          </a:p>
        </p:txBody>
      </p:sp>
      <p:sp>
        <p:nvSpPr>
          <p:cNvPr id="64666" name="AutoShape 154">
            <a:hlinkClick r:id="" action="ppaction://noaction" highlightClick="1"/>
            <a:hlinkHover r:id="" action="ppaction://noaction" highlightClick="1">
              <a:snd r:embed="rId15" name="zr547.wav"/>
            </a:hlinkHover>
            <a:extLst>
              <a:ext uri="{FF2B5EF4-FFF2-40B4-BE49-F238E27FC236}">
                <a16:creationId xmlns:a16="http://schemas.microsoft.com/office/drawing/2014/main" id="{37958A32-8BFB-493C-B368-89E35DEDB5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  <a:sym typeface="MS Outlook" panose="05010100010000000000" pitchFamily="2" charset="2"/>
              </a:rPr>
              <a:t>铃</a:t>
            </a:r>
          </a:p>
        </p:txBody>
      </p:sp>
      <p:sp>
        <p:nvSpPr>
          <p:cNvPr id="64667" name="AutoShape 15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BDC7C5E-29AD-44BD-832C-7CCDCBC8AD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</a:rPr>
              <a:t>结束</a:t>
            </a:r>
          </a:p>
        </p:txBody>
      </p:sp>
      <p:sp>
        <p:nvSpPr>
          <p:cNvPr id="64668" name="AutoShape 15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59F6FDC-B556-48E8-88F4-681DFBB9A9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</a:rPr>
              <a:t>返回</a:t>
            </a:r>
          </a:p>
        </p:txBody>
      </p:sp>
      <p:sp>
        <p:nvSpPr>
          <p:cNvPr id="64669" name="AutoShape 15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B6BF3E3-ED5F-4E6A-871F-78557C1DC2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endParaRPr kumimoji="0" lang="zh-CN" altLang="zh-CN" sz="1800" b="0">
              <a:solidFill>
                <a:srgbClr val="0000FF"/>
              </a:solidFill>
            </a:endParaRPr>
          </a:p>
        </p:txBody>
      </p:sp>
      <p:sp>
        <p:nvSpPr>
          <p:cNvPr id="64670" name="AutoShape 15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825D4A2-92A1-4F24-8409-FD7703A55C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</a:rPr>
              <a:t>首页</a:t>
            </a:r>
          </a:p>
        </p:txBody>
      </p:sp>
      <p:sp>
        <p:nvSpPr>
          <p:cNvPr id="64527" name="Rectangle 15">
            <a:extLst>
              <a:ext uri="{FF2B5EF4-FFF2-40B4-BE49-F238E27FC236}">
                <a16:creationId xmlns:a16="http://schemas.microsoft.com/office/drawing/2014/main" id="{AFAA2B12-0890-43A4-8248-7E9712CF23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524625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FF"/>
                </a:solidFill>
              </a:defRPr>
            </a:lvl1pPr>
          </a:lstStyle>
          <a:p>
            <a:fld id="{21E2188A-56D2-4DE5-A8D0-AB30B02CF2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37.w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1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emf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hyperlink" Target="../../../chapter03/04-4.exe" TargetMode="External"/><Relationship Id="rId5" Type="http://schemas.openxmlformats.org/officeDocument/2006/relationships/image" Target="../media/image10.png"/><Relationship Id="rId4" Type="http://schemas.openxmlformats.org/officeDocument/2006/relationships/hyperlink" Target="../../../chapter03/04-3.ex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7.emf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6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8.emf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EA594F88-C62A-41CD-8A4D-6402DCF3F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2F83F-6FC8-41CD-85D3-D372BE35358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1E149477-6FC7-46F1-82FF-0E541A4A5FAB}"/>
              </a:ext>
            </a:extLst>
          </p:cNvPr>
          <p:cNvSpPr>
            <a:spLocks noChangeArrowheads="1"/>
          </p:cNvSpPr>
          <p:nvPr>
            <p:ph type="ctrTitle"/>
          </p:nvPr>
        </p:nvSpPr>
        <p:spPr bwMode="auto">
          <a:xfrm>
            <a:off x="685800" y="115888"/>
            <a:ext cx="7772400" cy="72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0">
                <a:solidFill>
                  <a:srgbClr val="CC0000"/>
                </a:solidFill>
              </a:rPr>
              <a:t>函数图形的描绘</a:t>
            </a:r>
          </a:p>
        </p:txBody>
      </p:sp>
      <p:sp>
        <p:nvSpPr>
          <p:cNvPr id="347157" name="Line 21">
            <a:extLst>
              <a:ext uri="{FF2B5EF4-FFF2-40B4-BE49-F238E27FC236}">
                <a16:creationId xmlns:a16="http://schemas.microsoft.com/office/drawing/2014/main" id="{E8B4F4E6-4991-4FDF-81ED-44582AEEE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7158" name="Rectangle 22">
            <a:hlinkClick r:id="rId2" action="ppaction://hlinksldjump"/>
            <a:extLst>
              <a:ext uri="{FF2B5EF4-FFF2-40B4-BE49-F238E27FC236}">
                <a16:creationId xmlns:a16="http://schemas.microsoft.com/office/drawing/2014/main" id="{4961A197-D0D3-47F0-9FD9-889FD703B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439863"/>
            <a:ext cx="4470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一、</a:t>
            </a:r>
            <a:r>
              <a:rPr lang="zh-CN" altLang="en-US" sz="3200" b="0">
                <a:solidFill>
                  <a:srgbClr val="CC0000"/>
                </a:solidFill>
                <a:ea typeface="黑体" panose="02010609060101010101" pitchFamily="49" charset="-122"/>
              </a:rPr>
              <a:t>曲线的</a:t>
            </a:r>
            <a:r>
              <a:rPr lang="en-US" altLang="zh-CN" sz="3200" b="0">
                <a:solidFill>
                  <a:srgbClr val="CC0000"/>
                </a:solidFill>
                <a:ea typeface="黑体" panose="02010609060101010101" pitchFamily="49" charset="-122"/>
              </a:rPr>
              <a:t>凹凸性</a:t>
            </a:r>
            <a:r>
              <a:rPr lang="zh-CN" altLang="en-US" sz="3200" b="0">
                <a:solidFill>
                  <a:srgbClr val="CC0000"/>
                </a:solidFill>
                <a:ea typeface="黑体" panose="02010609060101010101" pitchFamily="49" charset="-122"/>
              </a:rPr>
              <a:t>与拐</a:t>
            </a:r>
            <a:r>
              <a:rPr lang="zh-CN" altLang="en-US" sz="3200" b="0">
                <a:solidFill>
                  <a:srgbClr val="CC0000"/>
                </a:solidFill>
              </a:rPr>
              <a:t>点</a:t>
            </a:r>
          </a:p>
        </p:txBody>
      </p:sp>
      <p:sp>
        <p:nvSpPr>
          <p:cNvPr id="347159" name="Rectangle 23">
            <a:hlinkClick r:id="rId3" action="ppaction://hlinksldjump"/>
            <a:extLst>
              <a:ext uri="{FF2B5EF4-FFF2-40B4-BE49-F238E27FC236}">
                <a16:creationId xmlns:a16="http://schemas.microsoft.com/office/drawing/2014/main" id="{31E46950-E7D6-4727-A22F-6260B59DC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76475"/>
            <a:ext cx="3657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二、函数图形的描绘</a:t>
            </a:r>
            <a:endParaRPr lang="zh-CN" altLang="en-US" sz="3200" b="0">
              <a:solidFill>
                <a:srgbClr val="CC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>
            <a:extLst>
              <a:ext uri="{FF2B5EF4-FFF2-40B4-BE49-F238E27FC236}">
                <a16:creationId xmlns:a16="http://schemas.microsoft.com/office/drawing/2014/main" id="{1920B01B-A686-47B1-A625-B4D242E482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EEAA3-EFF8-47A0-A648-F8FF2100C3F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85046" name="Text Box 22">
            <a:extLst>
              <a:ext uri="{FF2B5EF4-FFF2-40B4-BE49-F238E27FC236}">
                <a16:creationId xmlns:a16="http://schemas.microsoft.com/office/drawing/2014/main" id="{9855B3BE-3EF4-40BF-9A82-150B9E274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3375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</a:t>
            </a:r>
            <a:r>
              <a:rPr lang="zh-CN" altLang="en-US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800" b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rgbClr val="000000"/>
                </a:solidFill>
              </a:rPr>
              <a:t>求曲线                        的凹凸区间和拐点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chemeClr val="tx2"/>
                </a:solidFill>
              </a:rPr>
              <a:t> </a:t>
            </a:r>
            <a:r>
              <a:rPr lang="zh-CN" altLang="en-US" sz="28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85047" name="Text Box 23">
            <a:extLst>
              <a:ext uri="{FF2B5EF4-FFF2-40B4-BE49-F238E27FC236}">
                <a16:creationId xmlns:a16="http://schemas.microsoft.com/office/drawing/2014/main" id="{E823590A-C552-478D-B807-0DD7D3A8B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16013"/>
            <a:ext cx="117475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0">
              <a:solidFill>
                <a:srgbClr val="000000"/>
              </a:solidFill>
            </a:endParaRPr>
          </a:p>
        </p:txBody>
      </p:sp>
      <p:graphicFrame>
        <p:nvGraphicFramePr>
          <p:cNvPr id="385048" name="Object 24">
            <a:extLst>
              <a:ext uri="{FF2B5EF4-FFF2-40B4-BE49-F238E27FC236}">
                <a16:creationId xmlns:a16="http://schemas.microsoft.com/office/drawing/2014/main" id="{C5834A9C-01C9-468F-95C5-52F56F7208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3638" y="293688"/>
          <a:ext cx="213836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72" name="公式" r:id="rId3" imgW="927000" imgH="266400" progId="Equation.3">
                  <p:embed/>
                </p:oleObj>
              </mc:Choice>
              <mc:Fallback>
                <p:oleObj name="公式" r:id="rId3" imgW="927000" imgH="266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293688"/>
                        <a:ext cx="2138362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9" name="Object 25">
            <a:extLst>
              <a:ext uri="{FF2B5EF4-FFF2-40B4-BE49-F238E27FC236}">
                <a16:creationId xmlns:a16="http://schemas.microsoft.com/office/drawing/2014/main" id="{25BC67CC-72EE-44FD-8F7D-8AB047478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908050"/>
          <a:ext cx="20494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73" name="Equation" r:id="rId5" imgW="888840" imgH="419040" progId="Equation.DSMT4">
                  <p:embed/>
                </p:oleObj>
              </mc:Choice>
              <mc:Fallback>
                <p:oleObj name="Equation" r:id="rId5" imgW="888840" imgH="419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908050"/>
                        <a:ext cx="204946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50" name="Object 26">
            <a:extLst>
              <a:ext uri="{FF2B5EF4-FFF2-40B4-BE49-F238E27FC236}">
                <a16:creationId xmlns:a16="http://schemas.microsoft.com/office/drawing/2014/main" id="{D280B705-8942-4F25-A6AE-8E8B5682C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908050"/>
          <a:ext cx="20494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74" name="Equation" r:id="rId7" imgW="888840" imgH="431640" progId="Equation.DSMT4">
                  <p:embed/>
                </p:oleObj>
              </mc:Choice>
              <mc:Fallback>
                <p:oleObj name="Equation" r:id="rId7" imgW="88884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908050"/>
                        <a:ext cx="20494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51" name="Text Box 27">
            <a:extLst>
              <a:ext uri="{FF2B5EF4-FFF2-40B4-BE49-F238E27FC236}">
                <a16:creationId xmlns:a16="http://schemas.microsoft.com/office/drawing/2014/main" id="{3085B1F6-BF9D-4F4F-9CBB-C83E450E8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82775"/>
            <a:ext cx="6503988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</a:t>
            </a:r>
            <a:r>
              <a:rPr lang="zh-CN" altLang="en-US" sz="2800" b="0">
                <a:solidFill>
                  <a:srgbClr val="000000"/>
                </a:solidFill>
              </a:rPr>
              <a:t>二阶导数的零点为 </a:t>
            </a:r>
            <a:r>
              <a:rPr lang="en-US" altLang="zh-CN" sz="2800" b="0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="0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1, </a:t>
            </a:r>
            <a:r>
              <a:rPr lang="en-US" altLang="zh-CN" sz="2800" b="0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="0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=1,</a:t>
            </a:r>
            <a:endParaRPr lang="en-US" altLang="zh-CN" sz="2800" b="0">
              <a:solidFill>
                <a:srgbClr val="000000"/>
              </a:solidFill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   </a:t>
            </a:r>
            <a:r>
              <a:rPr lang="zh-CN" altLang="en-US" sz="2800" b="0">
                <a:solidFill>
                  <a:srgbClr val="000000"/>
                </a:solidFill>
              </a:rPr>
              <a:t>二阶导数不存在的点为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=0.</a:t>
            </a:r>
            <a:endParaRPr lang="en-US" altLang="zh-CN" sz="2800" b="0">
              <a:solidFill>
                <a:srgbClr val="000000"/>
              </a:solidFill>
            </a:endParaRPr>
          </a:p>
        </p:txBody>
      </p:sp>
      <p:grpSp>
        <p:nvGrpSpPr>
          <p:cNvPr id="385071" name="Group 47">
            <a:extLst>
              <a:ext uri="{FF2B5EF4-FFF2-40B4-BE49-F238E27FC236}">
                <a16:creationId xmlns:a16="http://schemas.microsoft.com/office/drawing/2014/main" id="{C3BCFCD2-206D-4C49-89AD-01DD61F7581A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997200"/>
            <a:ext cx="7921625" cy="1728788"/>
            <a:chOff x="385" y="1888"/>
            <a:chExt cx="4990" cy="1089"/>
          </a:xfrm>
        </p:grpSpPr>
        <p:sp>
          <p:nvSpPr>
            <p:cNvPr id="385026" name="Rectangle 2">
              <a:extLst>
                <a:ext uri="{FF2B5EF4-FFF2-40B4-BE49-F238E27FC236}">
                  <a16:creationId xmlns:a16="http://schemas.microsoft.com/office/drawing/2014/main" id="{0AEB9EE4-3FC4-447C-B73F-4E1959D84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888"/>
              <a:ext cx="4990" cy="10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027" name="Line 3">
              <a:extLst>
                <a:ext uri="{FF2B5EF4-FFF2-40B4-BE49-F238E27FC236}">
                  <a16:creationId xmlns:a16="http://schemas.microsoft.com/office/drawing/2014/main" id="{53320705-0730-495A-B31E-C3D3259A8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251"/>
              <a:ext cx="4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28" name="Line 4">
              <a:extLst>
                <a:ext uri="{FF2B5EF4-FFF2-40B4-BE49-F238E27FC236}">
                  <a16:creationId xmlns:a16="http://schemas.microsoft.com/office/drawing/2014/main" id="{639DFEE2-BFC5-45E8-9F0B-DDBCE00A9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614"/>
              <a:ext cx="4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29" name="Line 5">
              <a:extLst>
                <a:ext uri="{FF2B5EF4-FFF2-40B4-BE49-F238E27FC236}">
                  <a16:creationId xmlns:a16="http://schemas.microsoft.com/office/drawing/2014/main" id="{0A037016-DA4E-497D-97F2-2DA844D6D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888"/>
              <a:ext cx="0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5030" name="Object 6">
              <a:extLst>
                <a:ext uri="{FF2B5EF4-FFF2-40B4-BE49-F238E27FC236}">
                  <a16:creationId xmlns:a16="http://schemas.microsoft.com/office/drawing/2014/main" id="{47DEA167-C312-4986-A6E1-8B446F8BD7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1979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75" name="公式" r:id="rId9" imgW="126720" imgH="139680" progId="Equation.3">
                    <p:embed/>
                  </p:oleObj>
                </mc:Choice>
                <mc:Fallback>
                  <p:oleObj name="公式" r:id="rId9" imgW="126720" imgH="1396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979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5031" name="Object 7">
              <a:extLst>
                <a:ext uri="{FF2B5EF4-FFF2-40B4-BE49-F238E27FC236}">
                  <a16:creationId xmlns:a16="http://schemas.microsoft.com/office/drawing/2014/main" id="{72E08613-EB62-43FC-8C78-B1C2ED6D0B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" y="2296"/>
            <a:ext cx="27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76" name="公式" r:id="rId11" imgW="190440" imgH="203040" progId="Equation.3">
                    <p:embed/>
                  </p:oleObj>
                </mc:Choice>
                <mc:Fallback>
                  <p:oleObj name="公式" r:id="rId11" imgW="19044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" y="2296"/>
                          <a:ext cx="27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5032" name="Object 8">
              <a:extLst>
                <a:ext uri="{FF2B5EF4-FFF2-40B4-BE49-F238E27FC236}">
                  <a16:creationId xmlns:a16="http://schemas.microsoft.com/office/drawing/2014/main" id="{51464EDC-6CC0-496C-9CB7-DE4A2D4457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" y="2686"/>
            <a:ext cx="20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77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2686"/>
                          <a:ext cx="202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5033" name="Object 9">
              <a:extLst>
                <a:ext uri="{FF2B5EF4-FFF2-40B4-BE49-F238E27FC236}">
                  <a16:creationId xmlns:a16="http://schemas.microsoft.com/office/drawing/2014/main" id="{B44628B2-F396-411A-9EA2-F8C70A6DC8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2" y="1912"/>
            <a:ext cx="77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78" name="公式" r:id="rId15" imgW="533160" imgH="203040" progId="Equation.3">
                    <p:embed/>
                  </p:oleObj>
                </mc:Choice>
                <mc:Fallback>
                  <p:oleObj name="公式" r:id="rId15" imgW="53316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1912"/>
                          <a:ext cx="773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5034" name="Object 10">
              <a:extLst>
                <a:ext uri="{FF2B5EF4-FFF2-40B4-BE49-F238E27FC236}">
                  <a16:creationId xmlns:a16="http://schemas.microsoft.com/office/drawing/2014/main" id="{598ED38A-4292-4E43-898D-14D2E18927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1934"/>
            <a:ext cx="64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79" name="公式" r:id="rId17" imgW="444240" imgH="203040" progId="Equation.3">
                    <p:embed/>
                  </p:oleObj>
                </mc:Choice>
                <mc:Fallback>
                  <p:oleObj name="公式" r:id="rId17" imgW="44424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934"/>
                          <a:ext cx="64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5035" name="Line 11">
              <a:extLst>
                <a:ext uri="{FF2B5EF4-FFF2-40B4-BE49-F238E27FC236}">
                  <a16:creationId xmlns:a16="http://schemas.microsoft.com/office/drawing/2014/main" id="{F7B6D9B9-449C-48DD-B136-FEF168A5D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1888"/>
              <a:ext cx="0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36" name="Line 12">
              <a:extLst>
                <a:ext uri="{FF2B5EF4-FFF2-40B4-BE49-F238E27FC236}">
                  <a16:creationId xmlns:a16="http://schemas.microsoft.com/office/drawing/2014/main" id="{78721D8E-BB8B-4926-BFB8-379D76858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888"/>
              <a:ext cx="0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5037" name="Object 13">
              <a:extLst>
                <a:ext uri="{FF2B5EF4-FFF2-40B4-BE49-F238E27FC236}">
                  <a16:creationId xmlns:a16="http://schemas.microsoft.com/office/drawing/2014/main" id="{4B34F7B8-FFB4-4AA7-BE3F-DF0D6D446F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1922"/>
            <a:ext cx="29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80" name="公式" r:id="rId19" imgW="203040" imgH="164880" progId="Equation.3">
                    <p:embed/>
                  </p:oleObj>
                </mc:Choice>
                <mc:Fallback>
                  <p:oleObj name="公式" r:id="rId19" imgW="203040" imgH="1648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922"/>
                          <a:ext cx="29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5038" name="Line 14">
              <a:extLst>
                <a:ext uri="{FF2B5EF4-FFF2-40B4-BE49-F238E27FC236}">
                  <a16:creationId xmlns:a16="http://schemas.microsoft.com/office/drawing/2014/main" id="{9F4A9D45-2EFA-4FB5-86AE-7E89FA896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888"/>
              <a:ext cx="0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39" name="Line 15">
              <a:extLst>
                <a:ext uri="{FF2B5EF4-FFF2-40B4-BE49-F238E27FC236}">
                  <a16:creationId xmlns:a16="http://schemas.microsoft.com/office/drawing/2014/main" id="{B6B5A845-8056-4234-BAB8-98971F42E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888"/>
              <a:ext cx="0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40" name="Line 16">
              <a:extLst>
                <a:ext uri="{FF2B5EF4-FFF2-40B4-BE49-F238E27FC236}">
                  <a16:creationId xmlns:a16="http://schemas.microsoft.com/office/drawing/2014/main" id="{78B40594-4833-474D-AD34-20A66D8B1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888"/>
              <a:ext cx="0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41" name="Line 17">
              <a:extLst>
                <a:ext uri="{FF2B5EF4-FFF2-40B4-BE49-F238E27FC236}">
                  <a16:creationId xmlns:a16="http://schemas.microsoft.com/office/drawing/2014/main" id="{AE50CB4B-548E-498C-AE79-167A66110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888"/>
              <a:ext cx="0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5042" name="Object 18">
              <a:extLst>
                <a:ext uri="{FF2B5EF4-FFF2-40B4-BE49-F238E27FC236}">
                  <a16:creationId xmlns:a16="http://schemas.microsoft.com/office/drawing/2014/main" id="{2B7E4185-C920-4301-806C-F2830FC73B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6" y="1934"/>
            <a:ext cx="49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81" name="公式" r:id="rId21" imgW="342720" imgH="203040" progId="Equation.3">
                    <p:embed/>
                  </p:oleObj>
                </mc:Choice>
                <mc:Fallback>
                  <p:oleObj name="公式" r:id="rId21" imgW="342720" imgH="2030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6" y="1934"/>
                          <a:ext cx="497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5043" name="Object 19">
              <a:extLst>
                <a:ext uri="{FF2B5EF4-FFF2-40B4-BE49-F238E27FC236}">
                  <a16:creationId xmlns:a16="http://schemas.microsoft.com/office/drawing/2014/main" id="{E41AA21A-4B83-41C6-B823-25F5D456B7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1" y="1934"/>
            <a:ext cx="71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82" name="公式" r:id="rId23" imgW="495000" imgH="203040" progId="Equation.3">
                    <p:embed/>
                  </p:oleObj>
                </mc:Choice>
                <mc:Fallback>
                  <p:oleObj name="公式" r:id="rId23" imgW="495000" imgH="2030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1" y="1934"/>
                          <a:ext cx="71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5044" name="Object 20">
              <a:extLst>
                <a:ext uri="{FF2B5EF4-FFF2-40B4-BE49-F238E27FC236}">
                  <a16:creationId xmlns:a16="http://schemas.microsoft.com/office/drawing/2014/main" id="{FCD0F40D-7F28-4054-A155-AE9E6A06E2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1934"/>
            <a:ext cx="18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83" name="公式" r:id="rId25" imgW="126720" imgH="177480" progId="Equation.3">
                    <p:embed/>
                  </p:oleObj>
                </mc:Choice>
                <mc:Fallback>
                  <p:oleObj name="公式" r:id="rId25" imgW="126720" imgH="1774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934"/>
                          <a:ext cx="18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5045" name="Object 21">
              <a:extLst>
                <a:ext uri="{FF2B5EF4-FFF2-40B4-BE49-F238E27FC236}">
                  <a16:creationId xmlns:a16="http://schemas.microsoft.com/office/drawing/2014/main" id="{1B8BC4A6-E4CE-43A0-B5FB-485682F4AF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9" y="1934"/>
            <a:ext cx="12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84" name="公式" r:id="rId27" imgW="88560" imgH="164880" progId="Equation.3">
                    <p:embed/>
                  </p:oleObj>
                </mc:Choice>
                <mc:Fallback>
                  <p:oleObj name="公式" r:id="rId27" imgW="88560" imgH="1648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" y="1934"/>
                          <a:ext cx="12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5052" name="Text Box 28">
              <a:extLst>
                <a:ext uri="{FF2B5EF4-FFF2-40B4-BE49-F238E27FC236}">
                  <a16:creationId xmlns:a16="http://schemas.microsoft.com/office/drawing/2014/main" id="{7C27E3BC-F9B1-4920-9B08-E60A82785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251"/>
              <a:ext cx="22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800" b="0">
                  <a:solidFill>
                    <a:srgbClr val="000000"/>
                  </a:solidFill>
                </a:rPr>
                <a:t>＋</a:t>
              </a:r>
            </a:p>
          </p:txBody>
        </p:sp>
        <p:sp>
          <p:nvSpPr>
            <p:cNvPr id="385053" name="Text Box 29">
              <a:extLst>
                <a:ext uri="{FF2B5EF4-FFF2-40B4-BE49-F238E27FC236}">
                  <a16:creationId xmlns:a16="http://schemas.microsoft.com/office/drawing/2014/main" id="{17A60308-DFFB-4F31-93AD-F34039E6C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251"/>
              <a:ext cx="22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800" b="0">
                  <a:solidFill>
                    <a:srgbClr val="000000"/>
                  </a:solidFill>
                </a:rPr>
                <a:t>＋</a:t>
              </a:r>
            </a:p>
          </p:txBody>
        </p:sp>
        <p:sp>
          <p:nvSpPr>
            <p:cNvPr id="385054" name="Text Box 30">
              <a:extLst>
                <a:ext uri="{FF2B5EF4-FFF2-40B4-BE49-F238E27FC236}">
                  <a16:creationId xmlns:a16="http://schemas.microsoft.com/office/drawing/2014/main" id="{C9ABC072-4014-43CE-899B-F196AF77E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" y="2251"/>
              <a:ext cx="22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800" b="0">
                  <a:solidFill>
                    <a:srgbClr val="000000"/>
                  </a:solidFill>
                </a:rPr>
                <a:t>－</a:t>
              </a:r>
            </a:p>
          </p:txBody>
        </p:sp>
        <p:sp>
          <p:nvSpPr>
            <p:cNvPr id="385055" name="Text Box 31">
              <a:extLst>
                <a:ext uri="{FF2B5EF4-FFF2-40B4-BE49-F238E27FC236}">
                  <a16:creationId xmlns:a16="http://schemas.microsoft.com/office/drawing/2014/main" id="{C2D0EB14-B095-4720-8AED-94CA5274B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251"/>
              <a:ext cx="22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800" b="0">
                  <a:solidFill>
                    <a:srgbClr val="000000"/>
                  </a:solidFill>
                </a:rPr>
                <a:t>－</a:t>
              </a:r>
            </a:p>
          </p:txBody>
        </p:sp>
        <p:sp>
          <p:nvSpPr>
            <p:cNvPr id="385056" name="Arc 32">
              <a:extLst>
                <a:ext uri="{FF2B5EF4-FFF2-40B4-BE49-F238E27FC236}">
                  <a16:creationId xmlns:a16="http://schemas.microsoft.com/office/drawing/2014/main" id="{102AECD9-BC09-4AFE-8F19-EAA677251123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020" y="2750"/>
              <a:ext cx="248" cy="1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057" name="Arc 33">
              <a:extLst>
                <a:ext uri="{FF2B5EF4-FFF2-40B4-BE49-F238E27FC236}">
                  <a16:creationId xmlns:a16="http://schemas.microsoft.com/office/drawing/2014/main" id="{12E1D941-DB63-4072-947D-A5C2734DB199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4830" y="2750"/>
              <a:ext cx="248" cy="1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058" name="Arc 34">
              <a:extLst>
                <a:ext uri="{FF2B5EF4-FFF2-40B4-BE49-F238E27FC236}">
                  <a16:creationId xmlns:a16="http://schemas.microsoft.com/office/drawing/2014/main" id="{19C1F3BF-DE05-411F-84AB-27ACE806FD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24" y="2750"/>
              <a:ext cx="248" cy="1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059" name="Arc 35">
              <a:extLst>
                <a:ext uri="{FF2B5EF4-FFF2-40B4-BE49-F238E27FC236}">
                  <a16:creationId xmlns:a16="http://schemas.microsoft.com/office/drawing/2014/main" id="{CF7F7D6A-AF3F-41A0-BA1F-AB6F8A749B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39" y="2750"/>
              <a:ext cx="248" cy="1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060" name="Text Box 36">
              <a:extLst>
                <a:ext uri="{FF2B5EF4-FFF2-40B4-BE49-F238E27FC236}">
                  <a16:creationId xmlns:a16="http://schemas.microsoft.com/office/drawing/2014/main" id="{F9524590-56F7-490D-B674-24D28E147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2614"/>
              <a:ext cx="22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385061" name="Text Box 37">
              <a:extLst>
                <a:ext uri="{FF2B5EF4-FFF2-40B4-BE49-F238E27FC236}">
                  <a16:creationId xmlns:a16="http://schemas.microsoft.com/office/drawing/2014/main" id="{45A9F1B1-BDB4-486A-8898-B25E85B8D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614"/>
              <a:ext cx="22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385062" name="Text Box 38">
              <a:extLst>
                <a:ext uri="{FF2B5EF4-FFF2-40B4-BE49-F238E27FC236}">
                  <a16:creationId xmlns:a16="http://schemas.microsoft.com/office/drawing/2014/main" id="{DC1980B4-F528-4D48-8E07-F0B818594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" y="2608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85063" name="Text Box 39">
              <a:extLst>
                <a:ext uri="{FF2B5EF4-FFF2-40B4-BE49-F238E27FC236}">
                  <a16:creationId xmlns:a16="http://schemas.microsoft.com/office/drawing/2014/main" id="{67CA48FE-5C9A-471C-98BC-FC946079E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245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85064" name="Text Box 40">
              <a:extLst>
                <a:ext uri="{FF2B5EF4-FFF2-40B4-BE49-F238E27FC236}">
                  <a16:creationId xmlns:a16="http://schemas.microsoft.com/office/drawing/2014/main" id="{DD6A2E3E-28E0-4653-8436-BAE723E66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" y="2251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85065" name="Text Box 41">
              <a:extLst>
                <a:ext uri="{FF2B5EF4-FFF2-40B4-BE49-F238E27FC236}">
                  <a16:creationId xmlns:a16="http://schemas.microsoft.com/office/drawing/2014/main" id="{4B2B034C-6555-41F2-BCE1-94596832A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7" y="2251"/>
              <a:ext cx="67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800" b="0">
                  <a:solidFill>
                    <a:srgbClr val="CC0000"/>
                  </a:solidFill>
                </a:rPr>
                <a:t>不存在</a:t>
              </a:r>
            </a:p>
          </p:txBody>
        </p:sp>
      </p:grpSp>
      <p:sp>
        <p:nvSpPr>
          <p:cNvPr id="385066" name="Text Box 42">
            <a:extLst>
              <a:ext uri="{FF2B5EF4-FFF2-40B4-BE49-F238E27FC236}">
                <a16:creationId xmlns:a16="http://schemas.microsoft.com/office/drawing/2014/main" id="{99984411-261E-4C02-B452-E79A0E451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97425"/>
            <a:ext cx="51355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</a:t>
            </a:r>
            <a:r>
              <a:rPr lang="zh-CN" altLang="en-US" sz="2800" b="0">
                <a:solidFill>
                  <a:srgbClr val="000000"/>
                </a:solidFill>
              </a:rPr>
              <a:t>凹区间为 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, 1</a:t>
            </a:r>
            <a:r>
              <a:rPr lang="en-US" altLang="zh-CN" sz="2800" b="0">
                <a:solidFill>
                  <a:srgbClr val="000000"/>
                </a:solidFill>
              </a:rPr>
              <a:t>]</a:t>
            </a:r>
            <a:r>
              <a:rPr lang="zh-CN" altLang="en-US" sz="2800" b="0">
                <a:solidFill>
                  <a:srgbClr val="000000"/>
                </a:solidFill>
              </a:rPr>
              <a:t>和</a:t>
            </a:r>
            <a:r>
              <a:rPr lang="en-US" altLang="zh-CN" sz="2800" b="0">
                <a:solidFill>
                  <a:srgbClr val="000000"/>
                </a:solidFill>
              </a:rPr>
              <a:t>[1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, </a:t>
            </a:r>
            <a:r>
              <a:rPr lang="en-US" altLang="zh-CN" sz="2800" b="0">
                <a:solidFill>
                  <a:srgbClr val="000000"/>
                </a:solidFill>
              </a:rPr>
              <a:t>),</a:t>
            </a:r>
          </a:p>
        </p:txBody>
      </p:sp>
      <p:sp>
        <p:nvSpPr>
          <p:cNvPr id="385067" name="Text Box 43">
            <a:extLst>
              <a:ext uri="{FF2B5EF4-FFF2-40B4-BE49-F238E27FC236}">
                <a16:creationId xmlns:a16="http://schemas.microsoft.com/office/drawing/2014/main" id="{7355F1CE-518F-4247-A217-9E5BD3217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797425"/>
            <a:ext cx="3744912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</a:rPr>
              <a:t>凸区间为</a:t>
            </a:r>
            <a:r>
              <a:rPr lang="en-US" altLang="zh-CN" sz="2800" b="0">
                <a:solidFill>
                  <a:srgbClr val="000000"/>
                </a:solidFill>
              </a:rPr>
              <a:t>[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1, 0</a:t>
            </a:r>
            <a:r>
              <a:rPr lang="en-US" altLang="zh-CN" sz="2800" b="0">
                <a:solidFill>
                  <a:srgbClr val="000000"/>
                </a:solidFill>
              </a:rPr>
              <a:t>]</a:t>
            </a:r>
            <a:r>
              <a:rPr lang="zh-CN" altLang="en-US" sz="2800" b="0">
                <a:solidFill>
                  <a:srgbClr val="000000"/>
                </a:solidFill>
              </a:rPr>
              <a:t>和</a:t>
            </a:r>
            <a:r>
              <a:rPr lang="en-US" altLang="zh-CN" sz="2800" b="0">
                <a:solidFill>
                  <a:srgbClr val="000000"/>
                </a:solidFill>
              </a:rPr>
              <a:t>[0, 1],</a:t>
            </a:r>
          </a:p>
        </p:txBody>
      </p:sp>
      <p:sp>
        <p:nvSpPr>
          <p:cNvPr id="385068" name="Text Box 44">
            <a:extLst>
              <a:ext uri="{FF2B5EF4-FFF2-40B4-BE49-F238E27FC236}">
                <a16:creationId xmlns:a16="http://schemas.microsoft.com/office/drawing/2014/main" id="{4F355941-8F4F-4D67-9E52-A62440773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373688"/>
            <a:ext cx="8686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</a:t>
            </a:r>
            <a:r>
              <a:rPr lang="zh-CN" altLang="en-US" sz="2800" b="0">
                <a:solidFill>
                  <a:srgbClr val="000000"/>
                </a:solidFill>
              </a:rPr>
              <a:t>拐点为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1, 10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和</a:t>
            </a:r>
            <a:r>
              <a:rPr lang="en-US" altLang="zh-CN" sz="2800" b="0">
                <a:solidFill>
                  <a:srgbClr val="000000"/>
                </a:solidFill>
              </a:rPr>
              <a:t>(1, 10).</a:t>
            </a:r>
          </a:p>
        </p:txBody>
      </p:sp>
      <p:sp>
        <p:nvSpPr>
          <p:cNvPr id="385069" name="Text Box 45">
            <a:extLst>
              <a:ext uri="{FF2B5EF4-FFF2-40B4-BE49-F238E27FC236}">
                <a16:creationId xmlns:a16="http://schemas.microsoft.com/office/drawing/2014/main" id="{C30CCF44-3FD6-462B-A8F7-0558090A3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940425"/>
            <a:ext cx="12477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思考</a:t>
            </a:r>
            <a:r>
              <a:rPr lang="en-US" altLang="zh-CN" sz="2800" b="0">
                <a:solidFill>
                  <a:srgbClr val="CC0000"/>
                </a:solidFill>
                <a:ea typeface="黑体" panose="02010609060101010101" pitchFamily="49" charset="-122"/>
              </a:rPr>
              <a:t>: </a:t>
            </a:r>
            <a:endParaRPr lang="en-US" altLang="zh-CN" sz="2800" b="0">
              <a:solidFill>
                <a:srgbClr val="000000"/>
              </a:solidFill>
            </a:endParaRPr>
          </a:p>
        </p:txBody>
      </p:sp>
      <p:sp>
        <p:nvSpPr>
          <p:cNvPr id="385070" name="Text Box 46">
            <a:extLst>
              <a:ext uri="{FF2B5EF4-FFF2-40B4-BE49-F238E27FC236}">
                <a16:creationId xmlns:a16="http://schemas.microsoft.com/office/drawing/2014/main" id="{36D476A6-A7FD-482F-AA3E-D516A4DD7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940425"/>
            <a:ext cx="65532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</a:rPr>
              <a:t>凸区间</a:t>
            </a:r>
            <a:r>
              <a:rPr lang="en-US" altLang="zh-CN" sz="2800" b="0">
                <a:solidFill>
                  <a:srgbClr val="000000"/>
                </a:solidFill>
              </a:rPr>
              <a:t>[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1, 0</a:t>
            </a:r>
            <a:r>
              <a:rPr lang="en-US" altLang="zh-CN" sz="2800" b="0">
                <a:solidFill>
                  <a:srgbClr val="000000"/>
                </a:solidFill>
              </a:rPr>
              <a:t>]</a:t>
            </a:r>
            <a:r>
              <a:rPr lang="zh-CN" altLang="en-US" sz="2800" b="0">
                <a:solidFill>
                  <a:srgbClr val="000000"/>
                </a:solidFill>
              </a:rPr>
              <a:t>与</a:t>
            </a:r>
            <a:r>
              <a:rPr lang="en-US" altLang="zh-CN" sz="2800" b="0">
                <a:solidFill>
                  <a:srgbClr val="000000"/>
                </a:solidFill>
              </a:rPr>
              <a:t>[0, 1]</a:t>
            </a:r>
            <a:r>
              <a:rPr lang="zh-CN" altLang="en-US" sz="2800" b="0">
                <a:solidFill>
                  <a:srgbClr val="000000"/>
                </a:solidFill>
              </a:rPr>
              <a:t>可否合并为</a:t>
            </a:r>
            <a:r>
              <a:rPr lang="en-US" altLang="zh-CN" sz="2800" b="0">
                <a:solidFill>
                  <a:srgbClr val="000000"/>
                </a:solidFill>
              </a:rPr>
              <a:t>[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1, 1</a:t>
            </a:r>
            <a:r>
              <a:rPr lang="en-US" altLang="zh-CN" sz="2800" b="0">
                <a:solidFill>
                  <a:srgbClr val="000000"/>
                </a:solidFill>
              </a:rPr>
              <a:t>] 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5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5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47" grpId="0"/>
      <p:bldP spid="385051" grpId="0" build="p"/>
      <p:bldP spid="385066" grpId="0"/>
      <p:bldP spid="385067" grpId="0"/>
      <p:bldP spid="385068" grpId="0"/>
      <p:bldP spid="385069" grpId="0"/>
      <p:bldP spid="3850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B6AD0A80-D3FC-4707-9AD6-F24AC8413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5A0D3-936C-4113-8C0F-D0B2E1FBC68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EA0CB77D-EE2F-418C-A3DC-A23F986EFAA3}"/>
              </a:ext>
            </a:extLst>
          </p:cNvPr>
          <p:cNvSpPr>
            <a:spLocks noChangeArrowheads="1"/>
          </p:cNvSpPr>
          <p:nvPr>
            <p:ph type="ctrTitle"/>
          </p:nvPr>
        </p:nvSpPr>
        <p:spPr bwMode="auto">
          <a:xfrm>
            <a:off x="685800" y="260350"/>
            <a:ext cx="7772400" cy="72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0">
                <a:solidFill>
                  <a:srgbClr val="CC0000"/>
                </a:solidFill>
              </a:rPr>
              <a:t>二、函数图形的描绘</a:t>
            </a:r>
          </a:p>
        </p:txBody>
      </p:sp>
      <p:grpSp>
        <p:nvGrpSpPr>
          <p:cNvPr id="384003" name="Group 3">
            <a:extLst>
              <a:ext uri="{FF2B5EF4-FFF2-40B4-BE49-F238E27FC236}">
                <a16:creationId xmlns:a16="http://schemas.microsoft.com/office/drawing/2014/main" id="{25224465-B7E7-492F-BB68-77E8A4E5F5EE}"/>
              </a:ext>
            </a:extLst>
          </p:cNvPr>
          <p:cNvGrpSpPr>
            <a:grpSpLocks/>
          </p:cNvGrpSpPr>
          <p:nvPr/>
        </p:nvGrpSpPr>
        <p:grpSpPr bwMode="auto">
          <a:xfrm>
            <a:off x="2012950" y="3573463"/>
            <a:ext cx="4575175" cy="2743200"/>
            <a:chOff x="2569" y="1676"/>
            <a:chExt cx="2882" cy="1728"/>
          </a:xfrm>
        </p:grpSpPr>
        <p:pic>
          <p:nvPicPr>
            <p:cNvPr id="384004" name="Picture 4" descr="坐标系400x220">
              <a:extLst>
                <a:ext uri="{FF2B5EF4-FFF2-40B4-BE49-F238E27FC236}">
                  <a16:creationId xmlns:a16="http://schemas.microsoft.com/office/drawing/2014/main" id="{2E3D6F9E-6FD7-48A6-BF35-DD8C18036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" t="636" r="8507"/>
            <a:stretch>
              <a:fillRect/>
            </a:stretch>
          </p:blipFill>
          <p:spPr bwMode="auto">
            <a:xfrm>
              <a:off x="2577" y="1684"/>
              <a:ext cx="2872" cy="172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4005" name="Picture 5" descr="T03-8-1">
              <a:extLst>
                <a:ext uri="{FF2B5EF4-FFF2-40B4-BE49-F238E27FC236}">
                  <a16:creationId xmlns:a16="http://schemas.microsoft.com/office/drawing/2014/main" id="{F6E293AA-2C57-47EC-933B-432D15673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9"/>
            <a:stretch>
              <a:fillRect/>
            </a:stretch>
          </p:blipFill>
          <p:spPr bwMode="auto">
            <a:xfrm>
              <a:off x="2569" y="1676"/>
              <a:ext cx="2882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4006" name="Oval 6">
              <a:extLst>
                <a:ext uri="{FF2B5EF4-FFF2-40B4-BE49-F238E27FC236}">
                  <a16:creationId xmlns:a16="http://schemas.microsoft.com/office/drawing/2014/main" id="{B8D45540-ACF9-4E8F-8074-922A43C38C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44" y="3096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4007" name="Oval 7">
              <a:extLst>
                <a:ext uri="{FF2B5EF4-FFF2-40B4-BE49-F238E27FC236}">
                  <a16:creationId xmlns:a16="http://schemas.microsoft.com/office/drawing/2014/main" id="{19F284FB-3712-4815-A936-03DA258F9D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4" y="2080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4008" name="Oval 8">
              <a:extLst>
                <a:ext uri="{FF2B5EF4-FFF2-40B4-BE49-F238E27FC236}">
                  <a16:creationId xmlns:a16="http://schemas.microsoft.com/office/drawing/2014/main" id="{865BD413-2883-4CEA-8836-99D341552A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03" y="2233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4009" name="Oval 9">
              <a:extLst>
                <a:ext uri="{FF2B5EF4-FFF2-40B4-BE49-F238E27FC236}">
                  <a16:creationId xmlns:a16="http://schemas.microsoft.com/office/drawing/2014/main" id="{48A9AC2E-EC44-4C3E-9F22-E2B3712EB9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92" y="2558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4010" name="Oval 10">
              <a:extLst>
                <a:ext uri="{FF2B5EF4-FFF2-40B4-BE49-F238E27FC236}">
                  <a16:creationId xmlns:a16="http://schemas.microsoft.com/office/drawing/2014/main" id="{8F00E234-97E8-4E8A-921A-06835A7AA2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2" y="3096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4011" name="Oval 11">
              <a:extLst>
                <a:ext uri="{FF2B5EF4-FFF2-40B4-BE49-F238E27FC236}">
                  <a16:creationId xmlns:a16="http://schemas.microsoft.com/office/drawing/2014/main" id="{1DB23CCA-0CFC-438F-A9F2-3AA70863FA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7" y="2543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4012" name="Text Box 12">
            <a:extLst>
              <a:ext uri="{FF2B5EF4-FFF2-40B4-BE49-F238E27FC236}">
                <a16:creationId xmlns:a16="http://schemas.microsoft.com/office/drawing/2014/main" id="{E81DED23-9228-4F0C-AD7C-FC5E260CF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41438"/>
            <a:ext cx="86868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用描点法作函数图形需要计算许多点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,  </a:t>
            </a:r>
            <a:r>
              <a:rPr lang="zh-CN" altLang="en-US" sz="2800" b="0">
                <a:solidFill>
                  <a:srgbClr val="000000"/>
                </a:solidFill>
              </a:rPr>
              <a:t>才能画出较精确的函数图形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.  </a:t>
            </a:r>
          </a:p>
        </p:txBody>
      </p:sp>
      <p:sp>
        <p:nvSpPr>
          <p:cNvPr id="384013" name="Text Box 13">
            <a:extLst>
              <a:ext uri="{FF2B5EF4-FFF2-40B4-BE49-F238E27FC236}">
                <a16:creationId xmlns:a16="http://schemas.microsoft.com/office/drawing/2014/main" id="{60C3C52A-998E-4D06-A356-69CC4C90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20938"/>
            <a:ext cx="8664575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  <a:latin typeface="Symbol" panose="05050102010706020507" pitchFamily="18" charset="2"/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  <a:latin typeface="Symbol" panose="05050102010706020507" pitchFamily="18" charset="2"/>
              </a:rPr>
              <a:t>当我们对函数曲线的性态有了全面了解之后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,   </a:t>
            </a:r>
            <a:r>
              <a:rPr lang="zh-CN" altLang="en-US" sz="2800" b="0">
                <a:solidFill>
                  <a:srgbClr val="000000"/>
                </a:solidFill>
                <a:latin typeface="Symbol" panose="05050102010706020507" pitchFamily="18" charset="2"/>
              </a:rPr>
              <a:t>只需少数几个点就能画出较精确的函数图形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12" grpId="0"/>
      <p:bldP spid="3840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>
            <a:extLst>
              <a:ext uri="{FF2B5EF4-FFF2-40B4-BE49-F238E27FC236}">
                <a16:creationId xmlns:a16="http://schemas.microsoft.com/office/drawing/2014/main" id="{AA4F1890-9062-4A2E-93FD-3F2B956C43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9F57E-343E-478E-9BFE-B07FDB24EC8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833A6DA5-D51D-49B6-9063-155EA275C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4013200"/>
            <a:ext cx="7086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E4359F9D-40E8-4E2F-A6C5-2D1E44A09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2794000"/>
            <a:ext cx="7162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4" name="Rectangle 4">
            <a:extLst>
              <a:ext uri="{FF2B5EF4-FFF2-40B4-BE49-F238E27FC236}">
                <a16:creationId xmlns:a16="http://schemas.microsoft.com/office/drawing/2014/main" id="{00FA84A9-1601-487B-B6DA-CA161DA5B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498600"/>
            <a:ext cx="7162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5" name="Text Box 5">
            <a:extLst>
              <a:ext uri="{FF2B5EF4-FFF2-40B4-BE49-F238E27FC236}">
                <a16:creationId xmlns:a16="http://schemas.microsoft.com/office/drawing/2014/main" id="{1AD257B5-4813-4DD3-9B8A-8174C8053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1779588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0">
                <a:solidFill>
                  <a:srgbClr val="000000"/>
                </a:solidFill>
              </a:rPr>
              <a:t>确定函数的定义域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zh-CN" altLang="en-US" sz="2800" b="0">
                <a:solidFill>
                  <a:srgbClr val="000000"/>
                </a:solidFill>
              </a:rPr>
              <a:t>奇偶性和周期性</a:t>
            </a:r>
            <a:r>
              <a:rPr lang="en-US" altLang="zh-CN" sz="2800" b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348166" name="Text Box 6">
            <a:extLst>
              <a:ext uri="{FF2B5EF4-FFF2-40B4-BE49-F238E27FC236}">
                <a16:creationId xmlns:a16="http://schemas.microsoft.com/office/drawing/2014/main" id="{9AC1B090-E6D6-4A9E-9725-E2D2C3035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2512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0">
                <a:solidFill>
                  <a:srgbClr val="000000"/>
                </a:solidFill>
              </a:rPr>
              <a:t>和拐点</a:t>
            </a:r>
            <a:r>
              <a:rPr lang="en-US" altLang="zh-CN" sz="2800" b="0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348167" name="Rectangle 7">
            <a:extLst>
              <a:ext uri="{FF2B5EF4-FFF2-40B4-BE49-F238E27FC236}">
                <a16:creationId xmlns:a16="http://schemas.microsoft.com/office/drawing/2014/main" id="{3C51D698-839C-410C-92D5-C7DE64691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795588"/>
            <a:ext cx="4184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0">
                <a:solidFill>
                  <a:srgbClr val="000000"/>
                </a:solidFill>
              </a:rPr>
              <a:t>讨论函数的单调性和极值</a:t>
            </a:r>
            <a:r>
              <a:rPr lang="en-US" altLang="zh-CN" sz="2800" b="0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348168" name="Rectangle 8">
            <a:extLst>
              <a:ext uri="{FF2B5EF4-FFF2-40B4-BE49-F238E27FC236}">
                <a16:creationId xmlns:a16="http://schemas.microsoft.com/office/drawing/2014/main" id="{B7B00ACD-78C7-4B98-8258-580C9C3D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27940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0">
                <a:solidFill>
                  <a:srgbClr val="000000"/>
                </a:solidFill>
              </a:rPr>
              <a:t>曲线的凹凸性</a:t>
            </a:r>
          </a:p>
        </p:txBody>
      </p:sp>
      <p:sp>
        <p:nvSpPr>
          <p:cNvPr id="348169" name="Rectangle 9">
            <a:extLst>
              <a:ext uri="{FF2B5EF4-FFF2-40B4-BE49-F238E27FC236}">
                <a16:creationId xmlns:a16="http://schemas.microsoft.com/office/drawing/2014/main" id="{2358938B-E915-4BF0-84C0-A579D69AB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32512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0">
                <a:solidFill>
                  <a:srgbClr val="000000"/>
                </a:solidFill>
              </a:rPr>
              <a:t>渐近线</a:t>
            </a:r>
            <a:r>
              <a:rPr lang="en-US" altLang="zh-CN" sz="2800" b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48170" name="Rectangle 10">
            <a:extLst>
              <a:ext uri="{FF2B5EF4-FFF2-40B4-BE49-F238E27FC236}">
                <a16:creationId xmlns:a16="http://schemas.microsoft.com/office/drawing/2014/main" id="{30F20541-B793-4761-9BED-ECDD1490C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0274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b="0">
                <a:solidFill>
                  <a:srgbClr val="000000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定点作图</a:t>
            </a:r>
            <a:r>
              <a:rPr lang="en-US" altLang="zh-CN" sz="2800" b="0">
                <a:solidFill>
                  <a:srgbClr val="000000"/>
                </a:solidFill>
              </a:rPr>
              <a:t>: </a:t>
            </a:r>
          </a:p>
        </p:txBody>
      </p:sp>
      <p:sp>
        <p:nvSpPr>
          <p:cNvPr id="348171" name="Rectangle 11">
            <a:extLst>
              <a:ext uri="{FF2B5EF4-FFF2-40B4-BE49-F238E27FC236}">
                <a16:creationId xmlns:a16="http://schemas.microsoft.com/office/drawing/2014/main" id="{E114324E-3883-44D4-A11B-05CB2EE48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4704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zh-CN" altLang="en-US" sz="2800" b="0">
                <a:solidFill>
                  <a:srgbClr val="000000"/>
                </a:solidFill>
              </a:rPr>
              <a:t>适当补点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用光滑曲线连接定点</a:t>
            </a:r>
            <a:r>
              <a:rPr lang="en-US" altLang="zh-CN" sz="2800" b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348172" name="Group 12">
            <a:extLst>
              <a:ext uri="{FF2B5EF4-FFF2-40B4-BE49-F238E27FC236}">
                <a16:creationId xmlns:a16="http://schemas.microsoft.com/office/drawing/2014/main" id="{F445BDE2-67F0-4CBB-B3CA-8059D5BBB726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1193800"/>
            <a:ext cx="609600" cy="609600"/>
            <a:chOff x="720" y="1344"/>
            <a:chExt cx="384" cy="384"/>
          </a:xfrm>
        </p:grpSpPr>
        <p:sp>
          <p:nvSpPr>
            <p:cNvPr id="348173" name="Oval 13">
              <a:extLst>
                <a:ext uri="{FF2B5EF4-FFF2-40B4-BE49-F238E27FC236}">
                  <a16:creationId xmlns:a16="http://schemas.microsoft.com/office/drawing/2014/main" id="{44FC3A51-FEC6-4E6D-9B97-2B6B5C087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344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174" name="WordArt 14">
              <a:extLst>
                <a:ext uri="{FF2B5EF4-FFF2-40B4-BE49-F238E27FC236}">
                  <a16:creationId xmlns:a16="http://schemas.microsoft.com/office/drawing/2014/main" id="{D8ACF23E-8FA7-4D9F-B400-EBF6EF9589E6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864" y="1440"/>
              <a:ext cx="48" cy="19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solidFill>
                    <a:srgbClr val="FF0000"/>
                  </a:soli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1</a:t>
              </a:r>
              <a:endParaRPr lang="zh-CN" altLang="en-US" sz="3600" kern="10"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348175" name="Group 15">
            <a:extLst>
              <a:ext uri="{FF2B5EF4-FFF2-40B4-BE49-F238E27FC236}">
                <a16:creationId xmlns:a16="http://schemas.microsoft.com/office/drawing/2014/main" id="{38C6B6F4-B45F-4022-9DE1-93D82D9A832B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2565400"/>
            <a:ext cx="609600" cy="609600"/>
            <a:chOff x="480" y="2208"/>
            <a:chExt cx="384" cy="384"/>
          </a:xfrm>
        </p:grpSpPr>
        <p:sp>
          <p:nvSpPr>
            <p:cNvPr id="348176" name="Oval 16">
              <a:extLst>
                <a:ext uri="{FF2B5EF4-FFF2-40B4-BE49-F238E27FC236}">
                  <a16:creationId xmlns:a16="http://schemas.microsoft.com/office/drawing/2014/main" id="{0893F5AE-01F1-487A-A5FB-D5CC3EC6C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08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177" name="WordArt 17">
              <a:extLst>
                <a:ext uri="{FF2B5EF4-FFF2-40B4-BE49-F238E27FC236}">
                  <a16:creationId xmlns:a16="http://schemas.microsoft.com/office/drawing/2014/main" id="{22753750-0C68-4F64-9989-0B61AC6AD33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24" y="2304"/>
              <a:ext cx="96" cy="19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solidFill>
                    <a:srgbClr val="FF0000"/>
                  </a:soli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3600" kern="10"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8178" name="Group 18">
            <a:extLst>
              <a:ext uri="{FF2B5EF4-FFF2-40B4-BE49-F238E27FC236}">
                <a16:creationId xmlns:a16="http://schemas.microsoft.com/office/drawing/2014/main" id="{44B6A883-6899-4F25-81C0-1BA1BC642A0F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3860800"/>
            <a:ext cx="609600" cy="609600"/>
            <a:chOff x="768" y="3888"/>
            <a:chExt cx="384" cy="384"/>
          </a:xfrm>
        </p:grpSpPr>
        <p:sp>
          <p:nvSpPr>
            <p:cNvPr id="348179" name="Oval 19">
              <a:extLst>
                <a:ext uri="{FF2B5EF4-FFF2-40B4-BE49-F238E27FC236}">
                  <a16:creationId xmlns:a16="http://schemas.microsoft.com/office/drawing/2014/main" id="{ED7D8049-757F-48B1-9CBF-82E7C77D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888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180" name="WordArt 20">
              <a:extLst>
                <a:ext uri="{FF2B5EF4-FFF2-40B4-BE49-F238E27FC236}">
                  <a16:creationId xmlns:a16="http://schemas.microsoft.com/office/drawing/2014/main" id="{11A17E09-2F8F-47BF-889B-79D838A4A49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912" y="3984"/>
              <a:ext cx="96" cy="19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solidFill>
                    <a:srgbClr val="FF0000"/>
                  </a:soli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3600" kern="10"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48181" name="Text Box 21">
            <a:extLst>
              <a:ext uri="{FF2B5EF4-FFF2-40B4-BE49-F238E27FC236}">
                <a16:creationId xmlns:a16="http://schemas.microsoft.com/office/drawing/2014/main" id="{CF054521-A5E7-4A58-BC63-C80988EA7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3388"/>
            <a:ext cx="55626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微分法描绘函数图形的一般步骤</a:t>
            </a:r>
            <a:r>
              <a:rPr lang="zh-CN" altLang="en-US" sz="2800" b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348182" name="Rectangle 22">
            <a:extLst>
              <a:ext uri="{FF2B5EF4-FFF2-40B4-BE49-F238E27FC236}">
                <a16:creationId xmlns:a16="http://schemas.microsoft.com/office/drawing/2014/main" id="{0DA08DCC-2443-4183-A530-24A87EB39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4029075"/>
            <a:ext cx="4789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0">
                <a:solidFill>
                  <a:srgbClr val="000000"/>
                </a:solidFill>
              </a:rPr>
              <a:t>峰点</a:t>
            </a:r>
            <a:r>
              <a:rPr lang="en-US" altLang="zh-CN" sz="2800" b="0">
                <a:solidFill>
                  <a:srgbClr val="000000"/>
                </a:solidFill>
              </a:rPr>
              <a:t>, </a:t>
            </a:r>
            <a:r>
              <a:rPr lang="zh-CN" altLang="en-US" sz="2800" b="0">
                <a:solidFill>
                  <a:srgbClr val="000000"/>
                </a:solidFill>
              </a:rPr>
              <a:t>谷点</a:t>
            </a:r>
            <a:r>
              <a:rPr lang="en-US" altLang="zh-CN" sz="2800" b="0">
                <a:solidFill>
                  <a:srgbClr val="000000"/>
                </a:solidFill>
              </a:rPr>
              <a:t>, </a:t>
            </a:r>
            <a:r>
              <a:rPr lang="zh-CN" altLang="en-US" sz="2800" b="0">
                <a:solidFill>
                  <a:srgbClr val="000000"/>
                </a:solidFill>
              </a:rPr>
              <a:t>拐点</a:t>
            </a:r>
            <a:r>
              <a:rPr lang="en-US" altLang="zh-CN" sz="2800" b="0">
                <a:solidFill>
                  <a:srgbClr val="000000"/>
                </a:solidFill>
              </a:rPr>
              <a:t>, </a:t>
            </a:r>
            <a:r>
              <a:rPr lang="zh-CN" altLang="en-US" sz="2800" b="0">
                <a:solidFill>
                  <a:srgbClr val="000000"/>
                </a:solidFill>
              </a:rPr>
              <a:t>坐标轴交点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5" grpId="0" autoUpdateAnimBg="0"/>
      <p:bldP spid="348166" grpId="0" autoUpdateAnimBg="0"/>
      <p:bldP spid="348167" grpId="0" autoUpdateAnimBg="0"/>
      <p:bldP spid="348168" grpId="0" autoUpdateAnimBg="0"/>
      <p:bldP spid="348169" grpId="0" autoUpdateAnimBg="0"/>
      <p:bldP spid="348170" grpId="0" autoUpdateAnimBg="0"/>
      <p:bldP spid="348171" grpId="0" autoUpdateAnimBg="0"/>
      <p:bldP spid="348181" grpId="0" build="p" autoUpdateAnimBg="0"/>
      <p:bldP spid="34818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1">
            <a:extLst>
              <a:ext uri="{FF2B5EF4-FFF2-40B4-BE49-F238E27FC236}">
                <a16:creationId xmlns:a16="http://schemas.microsoft.com/office/drawing/2014/main" id="{0785A1A6-D671-4E9B-B3D3-0F5F7B5792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C4F47-DC58-48D1-9D82-A5D12962AF5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49186" name="Text Box 2">
            <a:extLst>
              <a:ext uri="{FF2B5EF4-FFF2-40B4-BE49-F238E27FC236}">
                <a16:creationId xmlns:a16="http://schemas.microsoft.com/office/drawing/2014/main" id="{AF13A3A3-A7BB-4BDC-B4AB-CA2B877C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sz="26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6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600" b="0">
                <a:solidFill>
                  <a:srgbClr val="A5002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600" b="0">
                <a:solidFill>
                  <a:schemeClr val="tx2"/>
                </a:solidFill>
              </a:rPr>
              <a:t> </a:t>
            </a:r>
            <a:r>
              <a:rPr lang="zh-CN" altLang="en-US" sz="2600" b="0">
                <a:solidFill>
                  <a:srgbClr val="000000"/>
                </a:solidFill>
              </a:rPr>
              <a:t>画出函数</a:t>
            </a:r>
            <a:r>
              <a:rPr lang="en-US" altLang="zh-CN" sz="2600" b="0" i="1">
                <a:solidFill>
                  <a:srgbClr val="000000"/>
                </a:solidFill>
              </a:rPr>
              <a:t>y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 baseline="30000">
                <a:solidFill>
                  <a:srgbClr val="000000"/>
                </a:solidFill>
              </a:rPr>
              <a:t> 3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 baseline="30000">
                <a:solidFill>
                  <a:srgbClr val="000000"/>
                </a:solidFill>
              </a:rPr>
              <a:t> 2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2600" b="0">
                <a:solidFill>
                  <a:srgbClr val="000000"/>
                </a:solidFill>
              </a:rPr>
              <a:t>1</a:t>
            </a:r>
            <a:r>
              <a:rPr lang="zh-CN" altLang="en-US" sz="2600" b="0">
                <a:solidFill>
                  <a:srgbClr val="000000"/>
                </a:solidFill>
              </a:rPr>
              <a:t>的图形</a:t>
            </a:r>
            <a:r>
              <a:rPr lang="zh-CN" altLang="en-US" sz="26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600" b="0">
                <a:solidFill>
                  <a:schemeClr val="tx2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sz="2600" b="0">
                <a:solidFill>
                  <a:schemeClr val="tx2"/>
                </a:solidFill>
              </a:rPr>
              <a:t>        </a:t>
            </a:r>
            <a:r>
              <a:rPr lang="zh-CN" altLang="en-US" sz="26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600" b="0">
                <a:solidFill>
                  <a:srgbClr val="A50021"/>
                </a:solidFill>
                <a:sym typeface="Symbol" panose="05050102010706020507" pitchFamily="18" charset="2"/>
              </a:rPr>
              <a:t> </a:t>
            </a:r>
            <a:r>
              <a:rPr lang="zh-CN" altLang="en-US" sz="2600" b="0">
                <a:solidFill>
                  <a:schemeClr val="tx2"/>
                </a:solidFill>
              </a:rPr>
              <a:t>  </a:t>
            </a:r>
            <a:r>
              <a:rPr lang="en-US" altLang="zh-CN" sz="2600" b="0">
                <a:solidFill>
                  <a:srgbClr val="000000"/>
                </a:solidFill>
              </a:rPr>
              <a:t>(1)</a:t>
            </a:r>
            <a:r>
              <a:rPr lang="zh-CN" altLang="en-US" sz="2600" b="0">
                <a:solidFill>
                  <a:srgbClr val="000000"/>
                </a:solidFill>
              </a:rPr>
              <a:t>函数的定义域为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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</a:t>
            </a:r>
            <a:r>
              <a:rPr lang="en-US" altLang="zh-CN" sz="2600" b="0">
                <a:solidFill>
                  <a:srgbClr val="000000"/>
                </a:solidFill>
              </a:rPr>
              <a:t>)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.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zh-CN" sz="2600" b="0">
                <a:solidFill>
                  <a:srgbClr val="000000"/>
                </a:solidFill>
              </a:rPr>
              <a:t>        (2)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</a:rPr>
              <a:t>)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>
                <a:solidFill>
                  <a:srgbClr val="000000"/>
                </a:solidFill>
              </a:rPr>
              <a:t>3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 baseline="30000">
                <a:solidFill>
                  <a:srgbClr val="000000"/>
                </a:solidFill>
              </a:rPr>
              <a:t>2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600" b="0">
                <a:solidFill>
                  <a:srgbClr val="000000"/>
                </a:solidFill>
              </a:rPr>
              <a:t>2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600" b="0">
                <a:solidFill>
                  <a:srgbClr val="000000"/>
                </a:solidFill>
              </a:rPr>
              <a:t>1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>
                <a:solidFill>
                  <a:srgbClr val="000000"/>
                </a:solidFill>
              </a:rPr>
              <a:t>(3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2600" b="0">
                <a:solidFill>
                  <a:srgbClr val="000000"/>
                </a:solidFill>
              </a:rPr>
              <a:t>1)(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600" b="0">
                <a:solidFill>
                  <a:srgbClr val="000000"/>
                </a:solidFill>
              </a:rPr>
              <a:t>1)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 b="0">
                <a:solidFill>
                  <a:srgbClr val="000000"/>
                </a:solidFill>
              </a:rPr>
              <a:t>   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</a:rPr>
              <a:t>)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>
                <a:solidFill>
                  <a:srgbClr val="000000"/>
                </a:solidFill>
              </a:rPr>
              <a:t>6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600" b="0">
                <a:solidFill>
                  <a:srgbClr val="000000"/>
                </a:solidFill>
              </a:rPr>
              <a:t>2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>
                <a:solidFill>
                  <a:srgbClr val="000000"/>
                </a:solidFill>
              </a:rPr>
              <a:t>2(3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600" b="0">
                <a:solidFill>
                  <a:srgbClr val="000000"/>
                </a:solidFill>
              </a:rPr>
              <a:t>1)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zh-CN" sz="2600" b="0">
                <a:solidFill>
                  <a:srgbClr val="000000"/>
                </a:solidFill>
              </a:rPr>
              <a:t>        </a:t>
            </a:r>
            <a:r>
              <a:rPr lang="zh-CN" altLang="en-US" sz="2600" b="0">
                <a:solidFill>
                  <a:srgbClr val="000000"/>
                </a:solidFill>
              </a:rPr>
              <a:t>令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</a:rPr>
              <a:t>)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0</a:t>
            </a:r>
            <a:r>
              <a:rPr lang="zh-CN" altLang="en-US" sz="2600" b="0">
                <a:solidFill>
                  <a:srgbClr val="000000"/>
                </a:solidFill>
              </a:rPr>
              <a:t>得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</a:t>
            </a:r>
            <a:r>
              <a:rPr lang="en-US" altLang="zh-CN" sz="2600" b="0">
                <a:solidFill>
                  <a:srgbClr val="000000"/>
                </a:solidFill>
              </a:rPr>
              <a:t>1/3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 b="0">
                <a:solidFill>
                  <a:srgbClr val="000000"/>
                </a:solidFill>
              </a:rPr>
              <a:t> 1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  </a:t>
            </a:r>
            <a:r>
              <a:rPr lang="zh-CN" altLang="en-US" sz="2600" b="0">
                <a:solidFill>
                  <a:srgbClr val="000000"/>
                </a:solidFill>
              </a:rPr>
              <a:t>令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</a:rPr>
              <a:t>) 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0</a:t>
            </a:r>
            <a:r>
              <a:rPr lang="zh-CN" altLang="en-US" sz="2600" b="0">
                <a:solidFill>
                  <a:srgbClr val="000000"/>
                </a:solidFill>
              </a:rPr>
              <a:t>得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>
                <a:solidFill>
                  <a:srgbClr val="000000"/>
                </a:solidFill>
              </a:rPr>
              <a:t>1/3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zh-CN" sz="2600" b="0">
                <a:solidFill>
                  <a:srgbClr val="000000"/>
                </a:solidFill>
              </a:rPr>
              <a:t>        (3)</a:t>
            </a:r>
            <a:r>
              <a:rPr lang="zh-CN" altLang="en-US" sz="2600" b="0">
                <a:solidFill>
                  <a:srgbClr val="000000"/>
                </a:solidFill>
                <a:sym typeface="Symbol" panose="05050102010706020507" pitchFamily="18" charset="2"/>
              </a:rPr>
              <a:t>曲线性态分析表</a:t>
            </a:r>
            <a:r>
              <a:rPr lang="zh-CN" altLang="en-US" sz="2600" b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349187" name="Group 3">
            <a:extLst>
              <a:ext uri="{FF2B5EF4-FFF2-40B4-BE49-F238E27FC236}">
                <a16:creationId xmlns:a16="http://schemas.microsoft.com/office/drawing/2014/main" id="{FB8693F0-18E6-4241-88D4-C2554A82169A}"/>
              </a:ext>
            </a:extLst>
          </p:cNvPr>
          <p:cNvGrpSpPr>
            <a:grpSpLocks/>
          </p:cNvGrpSpPr>
          <p:nvPr/>
        </p:nvGrpSpPr>
        <p:grpSpPr bwMode="auto">
          <a:xfrm>
            <a:off x="723900" y="3154363"/>
            <a:ext cx="723900" cy="1303337"/>
            <a:chOff x="264" y="2166"/>
            <a:chExt cx="456" cy="821"/>
          </a:xfrm>
        </p:grpSpPr>
        <p:sp>
          <p:nvSpPr>
            <p:cNvPr id="349188" name="Text Box 4">
              <a:extLst>
                <a:ext uri="{FF2B5EF4-FFF2-40B4-BE49-F238E27FC236}">
                  <a16:creationId xmlns:a16="http://schemas.microsoft.com/office/drawing/2014/main" id="{A964305A-4432-4F3E-B6D1-1630B5576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" y="2166"/>
              <a:ext cx="40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i="1">
                  <a:solidFill>
                    <a:schemeClr val="tx2"/>
                  </a:solidFill>
                </a:rPr>
                <a:t> 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f</a:t>
              </a:r>
              <a:r>
                <a:rPr lang="en-US" altLang="zh-CN" sz="2400" b="0">
                  <a:solidFill>
                    <a:srgbClr val="000000"/>
                  </a:solidFill>
                </a:rPr>
                <a:t> </a:t>
              </a:r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</a:t>
              </a:r>
              <a:r>
                <a:rPr lang="en-US" altLang="zh-CN" sz="2400" b="0">
                  <a:solidFill>
                    <a:srgbClr val="000000"/>
                  </a:solidFill>
                </a:rPr>
                <a:t>(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x</a:t>
              </a:r>
              <a:r>
                <a:rPr lang="en-US" altLang="zh-CN" sz="2400" b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49189" name="Text Box 5">
              <a:extLst>
                <a:ext uri="{FF2B5EF4-FFF2-40B4-BE49-F238E27FC236}">
                  <a16:creationId xmlns:a16="http://schemas.microsoft.com/office/drawing/2014/main" id="{07B04E5C-CCE0-44D1-BAF7-44F565078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" y="2444"/>
              <a:ext cx="4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0" i="1">
                  <a:solidFill>
                    <a:schemeClr val="tx2"/>
                  </a:solidFill>
                </a:rPr>
                <a:t> 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f</a:t>
              </a:r>
              <a:r>
                <a:rPr lang="en-US" altLang="zh-CN" sz="2400" b="0">
                  <a:solidFill>
                    <a:srgbClr val="000000"/>
                  </a:solidFill>
                </a:rPr>
                <a:t> </a:t>
              </a:r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</a:t>
              </a:r>
              <a:r>
                <a:rPr lang="en-US" altLang="zh-CN" sz="2400" b="0">
                  <a:solidFill>
                    <a:srgbClr val="000000"/>
                  </a:solidFill>
                </a:rPr>
                <a:t>(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x</a:t>
              </a:r>
              <a:r>
                <a:rPr lang="en-US" altLang="zh-CN" sz="2400" b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49190" name="Text Box 6">
              <a:extLst>
                <a:ext uri="{FF2B5EF4-FFF2-40B4-BE49-F238E27FC236}">
                  <a16:creationId xmlns:a16="http://schemas.microsoft.com/office/drawing/2014/main" id="{EB5BF593-BE71-46FC-9F8A-E7BD99AD7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" y="2757"/>
              <a:ext cx="36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0" i="1">
                  <a:solidFill>
                    <a:schemeClr val="tx2"/>
                  </a:solidFill>
                </a:rPr>
                <a:t> 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f</a:t>
              </a:r>
              <a:r>
                <a:rPr lang="en-US" altLang="zh-CN" sz="2400" b="0">
                  <a:solidFill>
                    <a:srgbClr val="000000"/>
                  </a:solidFill>
                </a:rPr>
                <a:t> (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x</a:t>
              </a:r>
              <a:r>
                <a:rPr lang="en-US" altLang="zh-CN" sz="2400" b="0">
                  <a:solidFill>
                    <a:srgbClr val="000000"/>
                  </a:solidFill>
                </a:rPr>
                <a:t>)</a:t>
              </a:r>
            </a:p>
          </p:txBody>
        </p:sp>
      </p:grpSp>
      <p:grpSp>
        <p:nvGrpSpPr>
          <p:cNvPr id="349191" name="Group 7">
            <a:extLst>
              <a:ext uri="{FF2B5EF4-FFF2-40B4-BE49-F238E27FC236}">
                <a16:creationId xmlns:a16="http://schemas.microsoft.com/office/drawing/2014/main" id="{CD403A44-1655-477F-B402-DB37916570BC}"/>
              </a:ext>
            </a:extLst>
          </p:cNvPr>
          <p:cNvGrpSpPr>
            <a:grpSpLocks/>
          </p:cNvGrpSpPr>
          <p:nvPr/>
        </p:nvGrpSpPr>
        <p:grpSpPr bwMode="auto">
          <a:xfrm>
            <a:off x="1931988" y="3154363"/>
            <a:ext cx="6477000" cy="385762"/>
            <a:chOff x="1025" y="2166"/>
            <a:chExt cx="4080" cy="243"/>
          </a:xfrm>
        </p:grpSpPr>
        <p:sp>
          <p:nvSpPr>
            <p:cNvPr id="349192" name="Text Box 8">
              <a:extLst>
                <a:ext uri="{FF2B5EF4-FFF2-40B4-BE49-F238E27FC236}">
                  <a16:creationId xmlns:a16="http://schemas.microsoft.com/office/drawing/2014/main" id="{21008A1C-C8F4-4302-9A91-3407FB877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5" y="2179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＋</a:t>
              </a:r>
            </a:p>
          </p:txBody>
        </p:sp>
        <p:sp>
          <p:nvSpPr>
            <p:cNvPr id="349193" name="Text Box 9">
              <a:extLst>
                <a:ext uri="{FF2B5EF4-FFF2-40B4-BE49-F238E27FC236}">
                  <a16:creationId xmlns:a16="http://schemas.microsoft.com/office/drawing/2014/main" id="{40383995-234C-4587-BA4E-949DB1847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179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＋</a:t>
              </a:r>
            </a:p>
          </p:txBody>
        </p:sp>
        <p:sp>
          <p:nvSpPr>
            <p:cNvPr id="349194" name="Text Box 10">
              <a:extLst>
                <a:ext uri="{FF2B5EF4-FFF2-40B4-BE49-F238E27FC236}">
                  <a16:creationId xmlns:a16="http://schemas.microsoft.com/office/drawing/2014/main" id="{40F85873-79E3-4737-B996-C5E91FF31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" y="2179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349195" name="Text Box 11">
              <a:extLst>
                <a:ext uri="{FF2B5EF4-FFF2-40B4-BE49-F238E27FC236}">
                  <a16:creationId xmlns:a16="http://schemas.microsoft.com/office/drawing/2014/main" id="{FBEEE731-9AAE-4418-8B05-35A114E88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179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349196" name="Text Box 12">
              <a:extLst>
                <a:ext uri="{FF2B5EF4-FFF2-40B4-BE49-F238E27FC236}">
                  <a16:creationId xmlns:a16="http://schemas.microsoft.com/office/drawing/2014/main" id="{2780E155-7CD7-4996-9407-7893EFB83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6" y="2179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349197" name="Text Box 13">
              <a:extLst>
                <a:ext uri="{FF2B5EF4-FFF2-40B4-BE49-F238E27FC236}">
                  <a16:creationId xmlns:a16="http://schemas.microsoft.com/office/drawing/2014/main" id="{35F4F1B0-7193-4598-8C29-7267814FE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2166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349198" name="Text Box 14">
              <a:extLst>
                <a:ext uri="{FF2B5EF4-FFF2-40B4-BE49-F238E27FC236}">
                  <a16:creationId xmlns:a16="http://schemas.microsoft.com/office/drawing/2014/main" id="{1900F245-FE3C-460A-BDD7-9B00E7771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2166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</a:p>
          </p:txBody>
        </p:sp>
      </p:grpSp>
      <p:grpSp>
        <p:nvGrpSpPr>
          <p:cNvPr id="349199" name="Group 15">
            <a:extLst>
              <a:ext uri="{FF2B5EF4-FFF2-40B4-BE49-F238E27FC236}">
                <a16:creationId xmlns:a16="http://schemas.microsoft.com/office/drawing/2014/main" id="{8157BD21-B186-4F41-83C0-460186C93321}"/>
              </a:ext>
            </a:extLst>
          </p:cNvPr>
          <p:cNvGrpSpPr>
            <a:grpSpLocks/>
          </p:cNvGrpSpPr>
          <p:nvPr/>
        </p:nvGrpSpPr>
        <p:grpSpPr bwMode="auto">
          <a:xfrm>
            <a:off x="1931988" y="3595688"/>
            <a:ext cx="6477000" cy="385762"/>
            <a:chOff x="1025" y="2444"/>
            <a:chExt cx="4080" cy="243"/>
          </a:xfrm>
        </p:grpSpPr>
        <p:sp>
          <p:nvSpPr>
            <p:cNvPr id="349200" name="Text Box 16">
              <a:extLst>
                <a:ext uri="{FF2B5EF4-FFF2-40B4-BE49-F238E27FC236}">
                  <a16:creationId xmlns:a16="http://schemas.microsoft.com/office/drawing/2014/main" id="{0B050063-FD9D-4E22-8FE3-8C9DF10EC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5" y="2457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349201" name="Text Box 17">
              <a:extLst>
                <a:ext uri="{FF2B5EF4-FFF2-40B4-BE49-F238E27FC236}">
                  <a16:creationId xmlns:a16="http://schemas.microsoft.com/office/drawing/2014/main" id="{892AD4BF-9F05-48C6-9DB5-F103AD1C5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" y="2457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349202" name="Text Box 18">
              <a:extLst>
                <a:ext uri="{FF2B5EF4-FFF2-40B4-BE49-F238E27FC236}">
                  <a16:creationId xmlns:a16="http://schemas.microsoft.com/office/drawing/2014/main" id="{F8B4A04B-9152-4468-A99A-238B3688A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2457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349203" name="Text Box 19">
              <a:extLst>
                <a:ext uri="{FF2B5EF4-FFF2-40B4-BE49-F238E27FC236}">
                  <a16:creationId xmlns:a16="http://schemas.microsoft.com/office/drawing/2014/main" id="{E33F205F-017C-4E51-AA2C-7F2BF1EEF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1" y="2444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349204" name="Text Box 20">
              <a:extLst>
                <a:ext uri="{FF2B5EF4-FFF2-40B4-BE49-F238E27FC236}">
                  <a16:creationId xmlns:a16="http://schemas.microsoft.com/office/drawing/2014/main" id="{A8B9AE9A-4FB5-4396-9C99-58F48FF8E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457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＋</a:t>
              </a:r>
            </a:p>
          </p:txBody>
        </p:sp>
        <p:sp>
          <p:nvSpPr>
            <p:cNvPr id="349205" name="Text Box 21">
              <a:extLst>
                <a:ext uri="{FF2B5EF4-FFF2-40B4-BE49-F238E27FC236}">
                  <a16:creationId xmlns:a16="http://schemas.microsoft.com/office/drawing/2014/main" id="{67EBA20B-D6B4-466B-A9BE-29A8B7665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4" y="2457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＋</a:t>
              </a:r>
            </a:p>
          </p:txBody>
        </p:sp>
        <p:sp>
          <p:nvSpPr>
            <p:cNvPr id="349206" name="Text Box 22">
              <a:extLst>
                <a:ext uri="{FF2B5EF4-FFF2-40B4-BE49-F238E27FC236}">
                  <a16:creationId xmlns:a16="http://schemas.microsoft.com/office/drawing/2014/main" id="{1844B82E-13DA-497B-9A86-EECDA50BE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6" y="2457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＋</a:t>
              </a:r>
            </a:p>
          </p:txBody>
        </p:sp>
      </p:grpSp>
      <p:sp>
        <p:nvSpPr>
          <p:cNvPr id="349207" name="Text Box 23">
            <a:extLst>
              <a:ext uri="{FF2B5EF4-FFF2-40B4-BE49-F238E27FC236}">
                <a16:creationId xmlns:a16="http://schemas.microsoft.com/office/drawing/2014/main" id="{A148BE1A-BF87-4A78-8CAA-FDDF01267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238" y="4033838"/>
            <a:ext cx="6937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400" b="0">
                <a:solidFill>
                  <a:srgbClr val="000000"/>
                </a:solidFill>
                <a:sym typeface="Symbol" panose="05050102010706020507" pitchFamily="18" charset="2"/>
              </a:rPr>
              <a:t>32/27</a:t>
            </a:r>
          </a:p>
          <a:p>
            <a:pPr>
              <a:lnSpc>
                <a:spcPct val="70000"/>
              </a:lnSpc>
            </a:pPr>
            <a:r>
              <a:rPr lang="zh-CN" altLang="en-US" sz="2400" b="0">
                <a:solidFill>
                  <a:srgbClr val="000000"/>
                </a:solidFill>
                <a:sym typeface="Symbol" panose="05050102010706020507" pitchFamily="18" charset="2"/>
              </a:rPr>
              <a:t>极大</a:t>
            </a:r>
          </a:p>
        </p:txBody>
      </p:sp>
      <p:sp>
        <p:nvSpPr>
          <p:cNvPr id="349208" name="Text Box 24">
            <a:extLst>
              <a:ext uri="{FF2B5EF4-FFF2-40B4-BE49-F238E27FC236}">
                <a16:creationId xmlns:a16="http://schemas.microsoft.com/office/drawing/2014/main" id="{02135D6C-9131-4871-89F1-95389CB24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75" y="4033838"/>
            <a:ext cx="6096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400" b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</a:p>
          <a:p>
            <a:pPr>
              <a:lnSpc>
                <a:spcPct val="70000"/>
              </a:lnSpc>
            </a:pPr>
            <a:r>
              <a:rPr lang="zh-CN" altLang="en-US" sz="2400" b="0">
                <a:solidFill>
                  <a:srgbClr val="000000"/>
                </a:solidFill>
                <a:sym typeface="Symbol" panose="05050102010706020507" pitchFamily="18" charset="2"/>
              </a:rPr>
              <a:t>极小</a:t>
            </a:r>
          </a:p>
        </p:txBody>
      </p:sp>
      <p:sp>
        <p:nvSpPr>
          <p:cNvPr id="349209" name="Text Box 25">
            <a:extLst>
              <a:ext uri="{FF2B5EF4-FFF2-40B4-BE49-F238E27FC236}">
                <a16:creationId xmlns:a16="http://schemas.microsoft.com/office/drawing/2014/main" id="{A714E02C-9F14-4ECB-96CE-F8C6A5A2A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4033838"/>
            <a:ext cx="6937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400" b="0">
                <a:solidFill>
                  <a:srgbClr val="000000"/>
                </a:solidFill>
                <a:sym typeface="Symbol" panose="05050102010706020507" pitchFamily="18" charset="2"/>
              </a:rPr>
              <a:t>16/27</a:t>
            </a:r>
          </a:p>
          <a:p>
            <a:pPr>
              <a:lnSpc>
                <a:spcPct val="70000"/>
              </a:lnSpc>
            </a:pPr>
            <a:r>
              <a:rPr lang="zh-CN" altLang="en-US" sz="2400" b="0">
                <a:solidFill>
                  <a:srgbClr val="000000"/>
                </a:solidFill>
                <a:sym typeface="Symbol" panose="05050102010706020507" pitchFamily="18" charset="2"/>
              </a:rPr>
              <a:t>拐点</a:t>
            </a:r>
          </a:p>
        </p:txBody>
      </p:sp>
      <p:grpSp>
        <p:nvGrpSpPr>
          <p:cNvPr id="349210" name="Group 26">
            <a:extLst>
              <a:ext uri="{FF2B5EF4-FFF2-40B4-BE49-F238E27FC236}">
                <a16:creationId xmlns:a16="http://schemas.microsoft.com/office/drawing/2014/main" id="{D0124A7D-7B30-4EBF-B00A-01AB01867C2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87638"/>
            <a:ext cx="8229600" cy="1863725"/>
            <a:chOff x="240" y="1872"/>
            <a:chExt cx="5184" cy="1174"/>
          </a:xfrm>
        </p:grpSpPr>
        <p:grpSp>
          <p:nvGrpSpPr>
            <p:cNvPr id="349211" name="Group 27">
              <a:extLst>
                <a:ext uri="{FF2B5EF4-FFF2-40B4-BE49-F238E27FC236}">
                  <a16:creationId xmlns:a16="http://schemas.microsoft.com/office/drawing/2014/main" id="{CD381058-748B-4B70-AE10-8DB9747DA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872"/>
              <a:ext cx="5184" cy="1171"/>
              <a:chOff x="240" y="1872"/>
              <a:chExt cx="5184" cy="1171"/>
            </a:xfrm>
          </p:grpSpPr>
          <p:sp>
            <p:nvSpPr>
              <p:cNvPr id="349212" name="Line 28">
                <a:extLst>
                  <a:ext uri="{FF2B5EF4-FFF2-40B4-BE49-F238E27FC236}">
                    <a16:creationId xmlns:a16="http://schemas.microsoft.com/office/drawing/2014/main" id="{CE17E98B-7C76-4F91-8DD7-DED1A9AA9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145"/>
                <a:ext cx="5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213" name="Line 29">
                <a:extLst>
                  <a:ext uri="{FF2B5EF4-FFF2-40B4-BE49-F238E27FC236}">
                    <a16:creationId xmlns:a16="http://schemas.microsoft.com/office/drawing/2014/main" id="{DD720A5C-1AB9-4F1D-B36A-9A336DDB7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18"/>
                <a:ext cx="5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214" name="Line 30">
                <a:extLst>
                  <a:ext uri="{FF2B5EF4-FFF2-40B4-BE49-F238E27FC236}">
                    <a16:creationId xmlns:a16="http://schemas.microsoft.com/office/drawing/2014/main" id="{F15DAD9D-4928-4167-A71E-76D6B39FE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690"/>
                <a:ext cx="5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215" name="Line 31">
                <a:extLst>
                  <a:ext uri="{FF2B5EF4-FFF2-40B4-BE49-F238E27FC236}">
                    <a16:creationId xmlns:a16="http://schemas.microsoft.com/office/drawing/2014/main" id="{BDA9BCA3-1323-407D-B419-AC1517B87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872"/>
                <a:ext cx="5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216" name="Line 32">
                <a:extLst>
                  <a:ext uri="{FF2B5EF4-FFF2-40B4-BE49-F238E27FC236}">
                    <a16:creationId xmlns:a16="http://schemas.microsoft.com/office/drawing/2014/main" id="{0265D1E3-8A5E-418E-B68C-9A965CD529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3043"/>
                <a:ext cx="5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9217" name="Group 33">
              <a:extLst>
                <a:ext uri="{FF2B5EF4-FFF2-40B4-BE49-F238E27FC236}">
                  <a16:creationId xmlns:a16="http://schemas.microsoft.com/office/drawing/2014/main" id="{CD49BCB2-E7BD-4468-B6C7-78D272516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872"/>
              <a:ext cx="5184" cy="1174"/>
              <a:chOff x="240" y="1797"/>
              <a:chExt cx="5184" cy="1318"/>
            </a:xfrm>
          </p:grpSpPr>
          <p:grpSp>
            <p:nvGrpSpPr>
              <p:cNvPr id="349218" name="Group 34">
                <a:extLst>
                  <a:ext uri="{FF2B5EF4-FFF2-40B4-BE49-F238E27FC236}">
                    <a16:creationId xmlns:a16="http://schemas.microsoft.com/office/drawing/2014/main" id="{285B49C6-892D-4919-8182-1235F22EDF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1797"/>
                <a:ext cx="489" cy="1318"/>
                <a:chOff x="240" y="1797"/>
                <a:chExt cx="489" cy="1318"/>
              </a:xfrm>
            </p:grpSpPr>
            <p:sp>
              <p:nvSpPr>
                <p:cNvPr id="349219" name="Line 35">
                  <a:extLst>
                    <a:ext uri="{FF2B5EF4-FFF2-40B4-BE49-F238E27FC236}">
                      <a16:creationId xmlns:a16="http://schemas.microsoft.com/office/drawing/2014/main" id="{273A224A-4F00-4091-AAD1-EA34093CAB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9" y="1797"/>
                  <a:ext cx="0" cy="1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220" name="Line 36">
                  <a:extLst>
                    <a:ext uri="{FF2B5EF4-FFF2-40B4-BE49-F238E27FC236}">
                      <a16:creationId xmlns:a16="http://schemas.microsoft.com/office/drawing/2014/main" id="{619A92F4-0AB4-4072-B093-54CB26FC7E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797"/>
                  <a:ext cx="0" cy="1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9221" name="Line 37">
                <a:extLst>
                  <a:ext uri="{FF2B5EF4-FFF2-40B4-BE49-F238E27FC236}">
                    <a16:creationId xmlns:a16="http://schemas.microsoft.com/office/drawing/2014/main" id="{82402B46-21B4-462C-810C-570C88FA7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1797"/>
                <a:ext cx="0" cy="1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49222" name="Group 38">
                <a:extLst>
                  <a:ext uri="{FF2B5EF4-FFF2-40B4-BE49-F238E27FC236}">
                    <a16:creationId xmlns:a16="http://schemas.microsoft.com/office/drawing/2014/main" id="{D7F9F364-D380-48E4-A548-41702028BE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797"/>
                <a:ext cx="489" cy="1318"/>
                <a:chOff x="240" y="1797"/>
                <a:chExt cx="489" cy="1318"/>
              </a:xfrm>
            </p:grpSpPr>
            <p:sp>
              <p:nvSpPr>
                <p:cNvPr id="349223" name="Line 39">
                  <a:extLst>
                    <a:ext uri="{FF2B5EF4-FFF2-40B4-BE49-F238E27FC236}">
                      <a16:creationId xmlns:a16="http://schemas.microsoft.com/office/drawing/2014/main" id="{C9728D5D-055B-44BB-BF41-AEA422D8C5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9" y="1797"/>
                  <a:ext cx="0" cy="1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224" name="Line 40">
                  <a:extLst>
                    <a:ext uri="{FF2B5EF4-FFF2-40B4-BE49-F238E27FC236}">
                      <a16:creationId xmlns:a16="http://schemas.microsoft.com/office/drawing/2014/main" id="{D9F527AD-69FD-47EB-BE4B-68B04AEC4F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797"/>
                  <a:ext cx="0" cy="1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225" name="Group 41">
                <a:extLst>
                  <a:ext uri="{FF2B5EF4-FFF2-40B4-BE49-F238E27FC236}">
                    <a16:creationId xmlns:a16="http://schemas.microsoft.com/office/drawing/2014/main" id="{6BF49E4C-0817-4AC3-856E-8C5184EE10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797"/>
                <a:ext cx="489" cy="1318"/>
                <a:chOff x="240" y="1797"/>
                <a:chExt cx="489" cy="1318"/>
              </a:xfrm>
            </p:grpSpPr>
            <p:sp>
              <p:nvSpPr>
                <p:cNvPr id="349226" name="Line 42">
                  <a:extLst>
                    <a:ext uri="{FF2B5EF4-FFF2-40B4-BE49-F238E27FC236}">
                      <a16:creationId xmlns:a16="http://schemas.microsoft.com/office/drawing/2014/main" id="{4B298579-132C-4848-A2F5-7945410B5E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9" y="1797"/>
                  <a:ext cx="0" cy="1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227" name="Line 43">
                  <a:extLst>
                    <a:ext uri="{FF2B5EF4-FFF2-40B4-BE49-F238E27FC236}">
                      <a16:creationId xmlns:a16="http://schemas.microsoft.com/office/drawing/2014/main" id="{53497C12-21EB-42DE-B0B5-7095CBB36D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797"/>
                  <a:ext cx="0" cy="1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228" name="Group 44">
                <a:extLst>
                  <a:ext uri="{FF2B5EF4-FFF2-40B4-BE49-F238E27FC236}">
                    <a16:creationId xmlns:a16="http://schemas.microsoft.com/office/drawing/2014/main" id="{6D798105-E3B5-4EF5-AE47-1FC252E792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797"/>
                <a:ext cx="489" cy="1318"/>
                <a:chOff x="240" y="1797"/>
                <a:chExt cx="489" cy="1318"/>
              </a:xfrm>
            </p:grpSpPr>
            <p:sp>
              <p:nvSpPr>
                <p:cNvPr id="349229" name="Line 45">
                  <a:extLst>
                    <a:ext uri="{FF2B5EF4-FFF2-40B4-BE49-F238E27FC236}">
                      <a16:creationId xmlns:a16="http://schemas.microsoft.com/office/drawing/2014/main" id="{DD760361-BFDF-4A33-A14D-F200B303D5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9" y="1797"/>
                  <a:ext cx="0" cy="1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230" name="Line 46">
                  <a:extLst>
                    <a:ext uri="{FF2B5EF4-FFF2-40B4-BE49-F238E27FC236}">
                      <a16:creationId xmlns:a16="http://schemas.microsoft.com/office/drawing/2014/main" id="{3D2A0DB4-7BDC-47C5-BD0D-9BD56C224C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797"/>
                  <a:ext cx="0" cy="1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49231" name="Rectangle 47">
            <a:extLst>
              <a:ext uri="{FF2B5EF4-FFF2-40B4-BE49-F238E27FC236}">
                <a16:creationId xmlns:a16="http://schemas.microsoft.com/office/drawing/2014/main" id="{010D3602-BA09-4171-BD30-5D880F933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72013"/>
            <a:ext cx="7377113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en-US" altLang="zh-CN" sz="2600" b="0">
                <a:solidFill>
                  <a:srgbClr val="000000"/>
                </a:solidFill>
              </a:rPr>
              <a:t>(4)</a:t>
            </a:r>
            <a:r>
              <a:rPr lang="zh-CN" altLang="en-US" sz="2600" b="0">
                <a:solidFill>
                  <a:srgbClr val="000000"/>
                </a:solidFill>
              </a:rPr>
              <a:t>特殊点的函数值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:</a:t>
            </a:r>
            <a:r>
              <a:rPr lang="en-US" altLang="zh-CN" sz="2600" b="0">
                <a:solidFill>
                  <a:srgbClr val="000000"/>
                </a:solidFill>
              </a:rPr>
              <a:t>  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(0)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>
                <a:solidFill>
                  <a:srgbClr val="000000"/>
                </a:solidFill>
              </a:rPr>
              <a:t>1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,</a:t>
            </a:r>
            <a:r>
              <a:rPr lang="en-US" altLang="zh-CN" sz="2600" b="0">
                <a:solidFill>
                  <a:srgbClr val="000000"/>
                </a:solidFill>
                <a:latin typeface="华文中宋" panose="02010600040101010101" pitchFamily="2" charset="-122"/>
              </a:rPr>
              <a:t> </a:t>
            </a:r>
            <a:r>
              <a:rPr lang="en-US" altLang="zh-CN" sz="2600" b="0" i="1">
                <a:solidFill>
                  <a:srgbClr val="000000"/>
                </a:solidFill>
              </a:rPr>
              <a:t> f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600" b="0">
                <a:solidFill>
                  <a:srgbClr val="000000"/>
                </a:solidFill>
              </a:rPr>
              <a:t>1)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>
                <a:solidFill>
                  <a:srgbClr val="000000"/>
                </a:solidFill>
              </a:rPr>
              <a:t>0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,</a:t>
            </a:r>
            <a:r>
              <a:rPr lang="en-US" altLang="zh-CN" sz="2600" b="0">
                <a:solidFill>
                  <a:srgbClr val="000000"/>
                </a:solidFill>
              </a:rPr>
              <a:t>  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(3/2)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>
                <a:solidFill>
                  <a:srgbClr val="000000"/>
                </a:solidFill>
              </a:rPr>
              <a:t>5/8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.</a:t>
            </a:r>
          </a:p>
        </p:txBody>
      </p:sp>
      <p:grpSp>
        <p:nvGrpSpPr>
          <p:cNvPr id="349232" name="Group 48">
            <a:extLst>
              <a:ext uri="{FF2B5EF4-FFF2-40B4-BE49-F238E27FC236}">
                <a16:creationId xmlns:a16="http://schemas.microsoft.com/office/drawing/2014/main" id="{65DB43E2-29CA-4C5E-BD99-C4CAF1539473}"/>
              </a:ext>
            </a:extLst>
          </p:cNvPr>
          <p:cNvGrpSpPr>
            <a:grpSpLocks/>
          </p:cNvGrpSpPr>
          <p:nvPr/>
        </p:nvGrpSpPr>
        <p:grpSpPr bwMode="auto">
          <a:xfrm>
            <a:off x="1065213" y="2720975"/>
            <a:ext cx="7637462" cy="379413"/>
            <a:chOff x="671" y="1845"/>
            <a:chExt cx="4811" cy="239"/>
          </a:xfrm>
        </p:grpSpPr>
        <p:grpSp>
          <p:nvGrpSpPr>
            <p:cNvPr id="349233" name="Group 49">
              <a:extLst>
                <a:ext uri="{FF2B5EF4-FFF2-40B4-BE49-F238E27FC236}">
                  <a16:creationId xmlns:a16="http://schemas.microsoft.com/office/drawing/2014/main" id="{435A1CFD-4470-4916-8DE3-0459E534E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" y="1854"/>
              <a:ext cx="4553" cy="230"/>
              <a:chOff x="737" y="1902"/>
              <a:chExt cx="4553" cy="230"/>
            </a:xfrm>
          </p:grpSpPr>
          <p:sp>
            <p:nvSpPr>
              <p:cNvPr id="349234" name="Text Box 50">
                <a:extLst>
                  <a:ext uri="{FF2B5EF4-FFF2-40B4-BE49-F238E27FC236}">
                    <a16:creationId xmlns:a16="http://schemas.microsoft.com/office/drawing/2014/main" id="{56AE02B1-C27D-4AEB-A3A9-6D5D5B2DD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7" y="1902"/>
                <a:ext cx="76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(</a:t>
                </a:r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</a:t>
                </a:r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,-1/3)</a:t>
                </a:r>
              </a:p>
            </p:txBody>
          </p:sp>
          <p:sp>
            <p:nvSpPr>
              <p:cNvPr id="349235" name="Text Box 51">
                <a:extLst>
                  <a:ext uri="{FF2B5EF4-FFF2-40B4-BE49-F238E27FC236}">
                    <a16:creationId xmlns:a16="http://schemas.microsoft.com/office/drawing/2014/main" id="{94C3266C-8394-453B-824C-3AB8CDFC32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8" y="1902"/>
                <a:ext cx="35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-1/3</a:t>
                </a:r>
              </a:p>
            </p:txBody>
          </p:sp>
          <p:sp>
            <p:nvSpPr>
              <p:cNvPr id="349236" name="Text Box 52">
                <a:extLst>
                  <a:ext uri="{FF2B5EF4-FFF2-40B4-BE49-F238E27FC236}">
                    <a16:creationId xmlns:a16="http://schemas.microsoft.com/office/drawing/2014/main" id="{2DEB688C-1738-4479-99EF-142166E61A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8" y="1902"/>
                <a:ext cx="77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(-1/3,1/3)</a:t>
                </a:r>
              </a:p>
            </p:txBody>
          </p:sp>
          <p:sp>
            <p:nvSpPr>
              <p:cNvPr id="349237" name="Text Box 53">
                <a:extLst>
                  <a:ext uri="{FF2B5EF4-FFF2-40B4-BE49-F238E27FC236}">
                    <a16:creationId xmlns:a16="http://schemas.microsoft.com/office/drawing/2014/main" id="{3F5BA235-DF48-416F-AE9D-50CDD28C78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1902"/>
                <a:ext cx="2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1/3</a:t>
                </a:r>
              </a:p>
            </p:txBody>
          </p:sp>
          <p:sp>
            <p:nvSpPr>
              <p:cNvPr id="349238" name="Text Box 54">
                <a:extLst>
                  <a:ext uri="{FF2B5EF4-FFF2-40B4-BE49-F238E27FC236}">
                    <a16:creationId xmlns:a16="http://schemas.microsoft.com/office/drawing/2014/main" id="{B55720A8-6AAA-4F1E-943D-A1009B09B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9" y="1902"/>
                <a:ext cx="56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(1/3, 1)</a:t>
                </a:r>
              </a:p>
            </p:txBody>
          </p:sp>
          <p:sp>
            <p:nvSpPr>
              <p:cNvPr id="349239" name="Text Box 55">
                <a:extLst>
                  <a:ext uri="{FF2B5EF4-FFF2-40B4-BE49-F238E27FC236}">
                    <a16:creationId xmlns:a16="http://schemas.microsoft.com/office/drawing/2014/main" id="{69633036-DB00-4871-8698-8525C192DE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8" y="1902"/>
                <a:ext cx="56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(1</a:t>
                </a:r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</a:t>
                </a:r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 </a:t>
                </a:r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)</a:t>
                </a:r>
              </a:p>
            </p:txBody>
          </p:sp>
          <p:sp>
            <p:nvSpPr>
              <p:cNvPr id="349240" name="Text Box 56">
                <a:extLst>
                  <a:ext uri="{FF2B5EF4-FFF2-40B4-BE49-F238E27FC236}">
                    <a16:creationId xmlns:a16="http://schemas.microsoft.com/office/drawing/2014/main" id="{2D7781F9-4083-4EC4-B10E-C46ECE85F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2" y="190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1</a:t>
                </a:r>
              </a:p>
            </p:txBody>
          </p:sp>
        </p:grpSp>
        <p:sp>
          <p:nvSpPr>
            <p:cNvPr id="349241" name="Text Box 57">
              <a:extLst>
                <a:ext uri="{FF2B5EF4-FFF2-40B4-BE49-F238E27FC236}">
                  <a16:creationId xmlns:a16="http://schemas.microsoft.com/office/drawing/2014/main" id="{E2FC4E27-88FB-4DAC-9383-2A17F87E8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1845"/>
              <a:ext cx="8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b="0" i="1">
                  <a:solidFill>
                    <a:srgbClr val="000000"/>
                  </a:solidFill>
                </a:rPr>
                <a:t>x</a:t>
              </a:r>
            </a:p>
          </p:txBody>
        </p:sp>
      </p:grpSp>
      <p:sp>
        <p:nvSpPr>
          <p:cNvPr id="349242" name="Arc 58">
            <a:extLst>
              <a:ext uri="{FF2B5EF4-FFF2-40B4-BE49-F238E27FC236}">
                <a16:creationId xmlns:a16="http://schemas.microsoft.com/office/drawing/2014/main" id="{525CD6B2-0CCB-4F08-8348-3CC11A5EFD4B}"/>
              </a:ext>
            </a:extLst>
          </p:cNvPr>
          <p:cNvSpPr>
            <a:spLocks/>
          </p:cNvSpPr>
          <p:nvPr/>
        </p:nvSpPr>
        <p:spPr bwMode="auto">
          <a:xfrm>
            <a:off x="3975100" y="415290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243" name="Arc 59">
            <a:extLst>
              <a:ext uri="{FF2B5EF4-FFF2-40B4-BE49-F238E27FC236}">
                <a16:creationId xmlns:a16="http://schemas.microsoft.com/office/drawing/2014/main" id="{9E9C7BB6-3B0D-4013-9157-D87AB4DD1017}"/>
              </a:ext>
            </a:extLst>
          </p:cNvPr>
          <p:cNvSpPr>
            <a:spLocks/>
          </p:cNvSpPr>
          <p:nvPr/>
        </p:nvSpPr>
        <p:spPr bwMode="auto">
          <a:xfrm>
            <a:off x="6034088" y="4130675"/>
            <a:ext cx="373062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6400 w 26400"/>
              <a:gd name="T1" fmla="*/ 21169 h 21709"/>
              <a:gd name="T2" fmla="*/ 0 w 26400"/>
              <a:gd name="T3" fmla="*/ 0 h 21709"/>
              <a:gd name="T4" fmla="*/ 21600 w 26400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0" h="21709" fill="none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6400" h="21709" stroke="0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244" name="Arc 60">
            <a:extLst>
              <a:ext uri="{FF2B5EF4-FFF2-40B4-BE49-F238E27FC236}">
                <a16:creationId xmlns:a16="http://schemas.microsoft.com/office/drawing/2014/main" id="{2E9FDFC3-6B81-4EA7-B82F-6A439783B4F6}"/>
              </a:ext>
            </a:extLst>
          </p:cNvPr>
          <p:cNvSpPr>
            <a:spLocks/>
          </p:cNvSpPr>
          <p:nvPr/>
        </p:nvSpPr>
        <p:spPr bwMode="auto">
          <a:xfrm>
            <a:off x="1908175" y="4191000"/>
            <a:ext cx="396875" cy="304800"/>
          </a:xfrm>
          <a:custGeom>
            <a:avLst/>
            <a:gdLst>
              <a:gd name="G0" fmla="+- 21148 0 0"/>
              <a:gd name="G1" fmla="+- 21600 0 0"/>
              <a:gd name="G2" fmla="+- 21600 0 0"/>
              <a:gd name="T0" fmla="*/ 0 w 28134"/>
              <a:gd name="T1" fmla="*/ 17203 h 21600"/>
              <a:gd name="T2" fmla="*/ 28134 w 28134"/>
              <a:gd name="T3" fmla="*/ 1161 h 21600"/>
              <a:gd name="T4" fmla="*/ 21148 w 2813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34" h="21600" fill="none" extrusionOk="0">
                <a:moveTo>
                  <a:pt x="0" y="17203"/>
                </a:moveTo>
                <a:cubicBezTo>
                  <a:pt x="2083" y="7182"/>
                  <a:pt x="10913" y="0"/>
                  <a:pt x="21148" y="0"/>
                </a:cubicBezTo>
                <a:cubicBezTo>
                  <a:pt x="23524" y="0"/>
                  <a:pt x="25885" y="392"/>
                  <a:pt x="28134" y="1160"/>
                </a:cubicBezTo>
              </a:path>
              <a:path w="28134" h="21600" stroke="0" extrusionOk="0">
                <a:moveTo>
                  <a:pt x="0" y="17203"/>
                </a:moveTo>
                <a:cubicBezTo>
                  <a:pt x="2083" y="7182"/>
                  <a:pt x="10913" y="0"/>
                  <a:pt x="21148" y="0"/>
                </a:cubicBezTo>
                <a:cubicBezTo>
                  <a:pt x="23524" y="0"/>
                  <a:pt x="25885" y="392"/>
                  <a:pt x="28134" y="1160"/>
                </a:cubicBezTo>
                <a:lnTo>
                  <a:pt x="21148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245" name="Arc 61">
            <a:extLst>
              <a:ext uri="{FF2B5EF4-FFF2-40B4-BE49-F238E27FC236}">
                <a16:creationId xmlns:a16="http://schemas.microsoft.com/office/drawing/2014/main" id="{ACE2AAC3-C317-454E-A8B9-842248DA1040}"/>
              </a:ext>
            </a:extLst>
          </p:cNvPr>
          <p:cNvSpPr>
            <a:spLocks/>
          </p:cNvSpPr>
          <p:nvPr/>
        </p:nvSpPr>
        <p:spPr bwMode="auto">
          <a:xfrm>
            <a:off x="8094663" y="4111625"/>
            <a:ext cx="304800" cy="346075"/>
          </a:xfrm>
          <a:custGeom>
            <a:avLst/>
            <a:gdLst>
              <a:gd name="G0" fmla="+- 0 0 0"/>
              <a:gd name="G1" fmla="+- 2931 0 0"/>
              <a:gd name="G2" fmla="+- 21600 0 0"/>
              <a:gd name="T0" fmla="*/ 21400 w 21600"/>
              <a:gd name="T1" fmla="*/ 0 h 24531"/>
              <a:gd name="T2" fmla="*/ 0 w 21600"/>
              <a:gd name="T3" fmla="*/ 24531 h 24531"/>
              <a:gd name="T4" fmla="*/ 0 w 21600"/>
              <a:gd name="T5" fmla="*/ 2931 h 24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531" fill="none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</a:path>
              <a:path w="21600" h="24531" stroke="0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  <a:lnTo>
                  <a:pt x="0" y="2931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9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9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9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9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9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9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build="p" autoUpdateAnimBg="0"/>
      <p:bldP spid="349207" grpId="0" build="p" autoUpdateAnimBg="0"/>
      <p:bldP spid="349208" grpId="0" build="p" autoUpdateAnimBg="0"/>
      <p:bldP spid="349209" grpId="0" build="p" autoUpdateAnimBg="0"/>
      <p:bldP spid="34923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1">
            <a:extLst>
              <a:ext uri="{FF2B5EF4-FFF2-40B4-BE49-F238E27FC236}">
                <a16:creationId xmlns:a16="http://schemas.microsoft.com/office/drawing/2014/main" id="{15FB2F64-9217-4909-A267-462A87FFD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9A03F-D03C-486D-9E29-6404C9F8B455}" type="slidenum">
              <a:rPr lang="en-US" altLang="zh-CN"/>
              <a:pPr/>
              <a:t>14</a:t>
            </a:fld>
            <a:endParaRPr lang="en-US" altLang="zh-CN"/>
          </a:p>
        </p:txBody>
      </p:sp>
      <p:pic>
        <p:nvPicPr>
          <p:cNvPr id="350210" name="Picture 2" descr="坐标系400x220">
            <a:extLst>
              <a:ext uri="{FF2B5EF4-FFF2-40B4-BE49-F238E27FC236}">
                <a16:creationId xmlns:a16="http://schemas.microsoft.com/office/drawing/2014/main" id="{D6A48B6C-A019-42D5-AE16-6454CD9DB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" t="636" r="8507"/>
          <a:stretch>
            <a:fillRect/>
          </a:stretch>
        </p:blipFill>
        <p:spPr bwMode="auto">
          <a:xfrm>
            <a:off x="2251075" y="3624263"/>
            <a:ext cx="4559300" cy="27305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211" name="Picture 3" descr="T03-8-1">
            <a:extLst>
              <a:ext uri="{FF2B5EF4-FFF2-40B4-BE49-F238E27FC236}">
                <a16:creationId xmlns:a16="http://schemas.microsoft.com/office/drawing/2014/main" id="{83317C3E-B766-4403-940F-C515222FD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48"/>
          <a:stretch>
            <a:fillRect/>
          </a:stretch>
        </p:blipFill>
        <p:spPr bwMode="auto">
          <a:xfrm>
            <a:off x="2251075" y="3611563"/>
            <a:ext cx="13557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0212" name="Rectangle 4">
            <a:extLst>
              <a:ext uri="{FF2B5EF4-FFF2-40B4-BE49-F238E27FC236}">
                <a16:creationId xmlns:a16="http://schemas.microsoft.com/office/drawing/2014/main" id="{713B4682-D3D0-43E6-B4A7-C05E1557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973388"/>
            <a:ext cx="3384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sz="2600" b="0">
                <a:solidFill>
                  <a:srgbClr val="000000"/>
                </a:solidFill>
              </a:rPr>
              <a:t>描点联线画出图形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350213" name="Rectangle 5">
            <a:extLst>
              <a:ext uri="{FF2B5EF4-FFF2-40B4-BE49-F238E27FC236}">
                <a16:creationId xmlns:a16="http://schemas.microsoft.com/office/drawing/2014/main" id="{0511DBC8-80AE-4928-8783-48313424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482850"/>
            <a:ext cx="6992938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sz="2600" b="0">
                <a:solidFill>
                  <a:srgbClr val="000000"/>
                </a:solidFill>
              </a:rPr>
              <a:t>特殊点的函数值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:</a:t>
            </a:r>
            <a:r>
              <a:rPr lang="en-US" altLang="zh-CN" sz="2600" b="0">
                <a:solidFill>
                  <a:srgbClr val="000000"/>
                </a:solidFill>
              </a:rPr>
              <a:t>  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(0)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>
                <a:solidFill>
                  <a:srgbClr val="000000"/>
                </a:solidFill>
              </a:rPr>
              <a:t>1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,</a:t>
            </a:r>
            <a:r>
              <a:rPr lang="en-US" altLang="zh-CN" sz="2600" b="0">
                <a:solidFill>
                  <a:srgbClr val="000000"/>
                </a:solidFill>
                <a:latin typeface="华文中宋" panose="02010600040101010101" pitchFamily="2" charset="-122"/>
              </a:rPr>
              <a:t> </a:t>
            </a:r>
            <a:r>
              <a:rPr lang="en-US" altLang="zh-CN" sz="2600" b="0" i="1">
                <a:solidFill>
                  <a:srgbClr val="000000"/>
                </a:solidFill>
              </a:rPr>
              <a:t> f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600" b="0">
                <a:solidFill>
                  <a:srgbClr val="000000"/>
                </a:solidFill>
              </a:rPr>
              <a:t>1)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>
                <a:solidFill>
                  <a:srgbClr val="000000"/>
                </a:solidFill>
              </a:rPr>
              <a:t>0,  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(3/2)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>
                <a:solidFill>
                  <a:srgbClr val="000000"/>
                </a:solidFill>
              </a:rPr>
              <a:t>5/8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.</a:t>
            </a:r>
          </a:p>
        </p:txBody>
      </p:sp>
      <p:pic>
        <p:nvPicPr>
          <p:cNvPr id="350214" name="Picture 6">
            <a:extLst>
              <a:ext uri="{FF2B5EF4-FFF2-40B4-BE49-F238E27FC236}">
                <a16:creationId xmlns:a16="http://schemas.microsoft.com/office/drawing/2014/main" id="{CBEBB6B3-5578-4675-8ADA-3DA329FC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3" y="3937000"/>
            <a:ext cx="1071562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0215" name="Picture 7">
            <a:extLst>
              <a:ext uri="{FF2B5EF4-FFF2-40B4-BE49-F238E27FC236}">
                <a16:creationId xmlns:a16="http://schemas.microsoft.com/office/drawing/2014/main" id="{79D2F076-1143-427E-8F41-44BD4214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4656138"/>
            <a:ext cx="892175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0216" name="Oval 8">
            <a:extLst>
              <a:ext uri="{FF2B5EF4-FFF2-40B4-BE49-F238E27FC236}">
                <a16:creationId xmlns:a16="http://schemas.microsoft.com/office/drawing/2014/main" id="{9BEDC5B5-B6E4-44CC-ABE9-77848F21A5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4938" y="5865813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350217" name="Picture 9">
            <a:extLst>
              <a:ext uri="{FF2B5EF4-FFF2-40B4-BE49-F238E27FC236}">
                <a16:creationId xmlns:a16="http://schemas.microsoft.com/office/drawing/2014/main" id="{812068F9-C7C7-4247-8060-C80D0889C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4660900"/>
            <a:ext cx="769937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0218" name="Picture 10" descr="T03-8-1">
            <a:extLst>
              <a:ext uri="{FF2B5EF4-FFF2-40B4-BE49-F238E27FC236}">
                <a16:creationId xmlns:a16="http://schemas.microsoft.com/office/drawing/2014/main" id="{D880FF29-EC28-4BE6-B6D9-03EE2D14E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1" r="60208"/>
          <a:stretch>
            <a:fillRect/>
          </a:stretch>
        </p:blipFill>
        <p:spPr bwMode="auto">
          <a:xfrm>
            <a:off x="3616325" y="3611563"/>
            <a:ext cx="4540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0219" name="Picture 11" descr="T03-8-1">
            <a:extLst>
              <a:ext uri="{FF2B5EF4-FFF2-40B4-BE49-F238E27FC236}">
                <a16:creationId xmlns:a16="http://schemas.microsoft.com/office/drawing/2014/main" id="{55D342D0-8DF1-4645-8E19-038466D4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2" r="49792"/>
          <a:stretch>
            <a:fillRect/>
          </a:stretch>
        </p:blipFill>
        <p:spPr bwMode="auto">
          <a:xfrm>
            <a:off x="4067175" y="3611563"/>
            <a:ext cx="4794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0220" name="Picture 12" descr="T03-8-1">
            <a:extLst>
              <a:ext uri="{FF2B5EF4-FFF2-40B4-BE49-F238E27FC236}">
                <a16:creationId xmlns:a16="http://schemas.microsoft.com/office/drawing/2014/main" id="{D444D038-CDAD-469C-AEB9-ADA3979D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1" r="30069"/>
          <a:stretch>
            <a:fillRect/>
          </a:stretch>
        </p:blipFill>
        <p:spPr bwMode="auto">
          <a:xfrm>
            <a:off x="4530725" y="3611563"/>
            <a:ext cx="917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0221" name="Picture 13" descr="T03-8-1">
            <a:extLst>
              <a:ext uri="{FF2B5EF4-FFF2-40B4-BE49-F238E27FC236}">
                <a16:creationId xmlns:a16="http://schemas.microsoft.com/office/drawing/2014/main" id="{4E1AA41A-6CEC-4332-8878-E75D326E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61"/>
          <a:stretch>
            <a:fillRect/>
          </a:stretch>
        </p:blipFill>
        <p:spPr bwMode="auto">
          <a:xfrm>
            <a:off x="5445125" y="3611563"/>
            <a:ext cx="13779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0222" name="Oval 14">
            <a:extLst>
              <a:ext uri="{FF2B5EF4-FFF2-40B4-BE49-F238E27FC236}">
                <a16:creationId xmlns:a16="http://schemas.microsoft.com/office/drawing/2014/main" id="{FE6CF530-3DAC-4A5C-AEE6-25AD9F51FF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2513" y="4252913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50223" name="Oval 15">
            <a:extLst>
              <a:ext uri="{FF2B5EF4-FFF2-40B4-BE49-F238E27FC236}">
                <a16:creationId xmlns:a16="http://schemas.microsoft.com/office/drawing/2014/main" id="{C0892E39-476C-480A-9755-BCE222F3CF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8600" y="4483100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50224" name="Oval 16">
            <a:extLst>
              <a:ext uri="{FF2B5EF4-FFF2-40B4-BE49-F238E27FC236}">
                <a16:creationId xmlns:a16="http://schemas.microsoft.com/office/drawing/2014/main" id="{4A47D7E7-BEB1-4407-B519-3BC9A855DE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0088" y="5011738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50225" name="Oval 17">
            <a:extLst>
              <a:ext uri="{FF2B5EF4-FFF2-40B4-BE49-F238E27FC236}">
                <a16:creationId xmlns:a16="http://schemas.microsoft.com/office/drawing/2014/main" id="{7EFB0439-C0BC-4AA7-909B-D2E9914B4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4963" y="5865813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50226" name="Oval 18">
            <a:extLst>
              <a:ext uri="{FF2B5EF4-FFF2-40B4-BE49-F238E27FC236}">
                <a16:creationId xmlns:a16="http://schemas.microsoft.com/office/drawing/2014/main" id="{E92C69EC-E25D-4018-B8AB-D2F595E9BC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08700" y="49879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50227" name="Text Box 19">
            <a:extLst>
              <a:ext uri="{FF2B5EF4-FFF2-40B4-BE49-F238E27FC236}">
                <a16:creationId xmlns:a16="http://schemas.microsoft.com/office/drawing/2014/main" id="{CD9C4A09-D6D2-4141-87E1-D36E03CB6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3911600"/>
            <a:ext cx="1638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400" b="0" i="1"/>
              <a:t> </a:t>
            </a:r>
            <a:r>
              <a:rPr lang="en-US" altLang="zh-CN" sz="2400" b="0" i="1">
                <a:solidFill>
                  <a:srgbClr val="000000"/>
                </a:solidFill>
              </a:rPr>
              <a:t>y</a:t>
            </a:r>
            <a:r>
              <a:rPr lang="en-US" altLang="zh-CN" sz="24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400" b="0" i="1">
                <a:solidFill>
                  <a:srgbClr val="000000"/>
                </a:solidFill>
              </a:rPr>
              <a:t>x</a:t>
            </a:r>
            <a:r>
              <a:rPr lang="en-US" altLang="zh-CN" sz="2400" b="0" baseline="30000">
                <a:solidFill>
                  <a:srgbClr val="000000"/>
                </a:solidFill>
              </a:rPr>
              <a:t>3</a:t>
            </a:r>
            <a:r>
              <a:rPr lang="en-US" altLang="zh-CN" sz="24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0" i="1">
                <a:solidFill>
                  <a:srgbClr val="000000"/>
                </a:solidFill>
              </a:rPr>
              <a:t>x</a:t>
            </a:r>
            <a:r>
              <a:rPr lang="en-US" altLang="zh-CN" sz="2400" b="0" baseline="30000">
                <a:solidFill>
                  <a:srgbClr val="000000"/>
                </a:solidFill>
              </a:rPr>
              <a:t>2</a:t>
            </a:r>
            <a:r>
              <a:rPr lang="en-US" altLang="zh-CN" sz="24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0" i="1">
                <a:solidFill>
                  <a:srgbClr val="000000"/>
                </a:solidFill>
              </a:rPr>
              <a:t>x</a:t>
            </a:r>
            <a:r>
              <a:rPr lang="en-US" altLang="zh-CN" sz="2400" b="0">
                <a:solidFill>
                  <a:srgbClr val="00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2400" b="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50228" name="Group 20">
            <a:extLst>
              <a:ext uri="{FF2B5EF4-FFF2-40B4-BE49-F238E27FC236}">
                <a16:creationId xmlns:a16="http://schemas.microsoft.com/office/drawing/2014/main" id="{2C660B78-E908-41EE-BDA9-F720E03994F6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1276350"/>
            <a:ext cx="8229600" cy="1063625"/>
            <a:chOff x="424" y="932"/>
            <a:chExt cx="5184" cy="670"/>
          </a:xfrm>
        </p:grpSpPr>
        <p:sp>
          <p:nvSpPr>
            <p:cNvPr id="350229" name="Text Box 21">
              <a:extLst>
                <a:ext uri="{FF2B5EF4-FFF2-40B4-BE49-F238E27FC236}">
                  <a16:creationId xmlns:a16="http://schemas.microsoft.com/office/drawing/2014/main" id="{7B25DEB4-663E-4495-893E-FE7DE2C11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" y="1313"/>
              <a:ext cx="36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0" i="1">
                  <a:solidFill>
                    <a:schemeClr val="tx2"/>
                  </a:solidFill>
                </a:rPr>
                <a:t> 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f</a:t>
              </a:r>
              <a:r>
                <a:rPr lang="en-US" altLang="zh-CN" sz="2400" b="0">
                  <a:solidFill>
                    <a:srgbClr val="000000"/>
                  </a:solidFill>
                </a:rPr>
                <a:t> (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x</a:t>
              </a:r>
              <a:r>
                <a:rPr lang="en-US" altLang="zh-CN" sz="2400" b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50230" name="Text Box 22">
              <a:extLst>
                <a:ext uri="{FF2B5EF4-FFF2-40B4-BE49-F238E27FC236}">
                  <a16:creationId xmlns:a16="http://schemas.microsoft.com/office/drawing/2014/main" id="{1FCF9962-40A8-4265-9CBB-3C20E87B4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" y="962"/>
              <a:ext cx="76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</a:t>
              </a:r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</a:rPr>
                <a:t>,-1/3)</a:t>
              </a:r>
            </a:p>
          </p:txBody>
        </p:sp>
        <p:sp>
          <p:nvSpPr>
            <p:cNvPr id="350231" name="Text Box 23">
              <a:extLst>
                <a:ext uri="{FF2B5EF4-FFF2-40B4-BE49-F238E27FC236}">
                  <a16:creationId xmlns:a16="http://schemas.microsoft.com/office/drawing/2014/main" id="{5ECE9AB3-725A-46FB-B80B-1C57AB96A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962"/>
              <a:ext cx="35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</a:rPr>
                <a:t>-1/3</a:t>
              </a:r>
            </a:p>
          </p:txBody>
        </p:sp>
        <p:sp>
          <p:nvSpPr>
            <p:cNvPr id="350232" name="Text Box 24">
              <a:extLst>
                <a:ext uri="{FF2B5EF4-FFF2-40B4-BE49-F238E27FC236}">
                  <a16:creationId xmlns:a16="http://schemas.microsoft.com/office/drawing/2014/main" id="{0D042F8E-4B20-45ED-A148-3CA112679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962"/>
              <a:ext cx="77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</a:rPr>
                <a:t>(-1/3,1/3)</a:t>
              </a:r>
            </a:p>
          </p:txBody>
        </p:sp>
        <p:sp>
          <p:nvSpPr>
            <p:cNvPr id="350233" name="Text Box 25">
              <a:extLst>
                <a:ext uri="{FF2B5EF4-FFF2-40B4-BE49-F238E27FC236}">
                  <a16:creationId xmlns:a16="http://schemas.microsoft.com/office/drawing/2014/main" id="{72C4DA57-DBAF-49A1-9D24-2AD5616D7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" y="962"/>
              <a:ext cx="2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</a:rPr>
                <a:t>1/3</a:t>
              </a:r>
            </a:p>
          </p:txBody>
        </p:sp>
        <p:sp>
          <p:nvSpPr>
            <p:cNvPr id="350234" name="Text Box 26">
              <a:extLst>
                <a:ext uri="{FF2B5EF4-FFF2-40B4-BE49-F238E27FC236}">
                  <a16:creationId xmlns:a16="http://schemas.microsoft.com/office/drawing/2014/main" id="{752EAB24-476E-4975-ACE7-F2FA4BB22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3" y="962"/>
              <a:ext cx="56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</a:rPr>
                <a:t>(1/3, 1)</a:t>
              </a:r>
            </a:p>
          </p:txBody>
        </p:sp>
        <p:sp>
          <p:nvSpPr>
            <p:cNvPr id="350235" name="Text Box 27">
              <a:extLst>
                <a:ext uri="{FF2B5EF4-FFF2-40B4-BE49-F238E27FC236}">
                  <a16:creationId xmlns:a16="http://schemas.microsoft.com/office/drawing/2014/main" id="{BFE9A743-D402-45C1-959F-2356EA842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2" y="962"/>
              <a:ext cx="56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(1</a:t>
              </a:r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</a:t>
              </a:r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</a:t>
              </a:r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</a:p>
          </p:txBody>
        </p:sp>
        <p:sp>
          <p:nvSpPr>
            <p:cNvPr id="350236" name="Text Box 28">
              <a:extLst>
                <a:ext uri="{FF2B5EF4-FFF2-40B4-BE49-F238E27FC236}">
                  <a16:creationId xmlns:a16="http://schemas.microsoft.com/office/drawing/2014/main" id="{08A436B5-B9DD-4961-BD8F-AC412A03F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6" y="962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350237" name="Text Box 29">
              <a:extLst>
                <a:ext uri="{FF2B5EF4-FFF2-40B4-BE49-F238E27FC236}">
                  <a16:creationId xmlns:a16="http://schemas.microsoft.com/office/drawing/2014/main" id="{334D03CF-8847-4D68-8287-C087465A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9" y="1276"/>
              <a:ext cx="437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32/27</a:t>
              </a:r>
            </a:p>
            <a:p>
              <a:pPr>
                <a:lnSpc>
                  <a:spcPct val="70000"/>
                </a:lnSpc>
              </a:pPr>
              <a:r>
                <a:rPr lang="zh-CN" altLang="en-US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极大</a:t>
              </a:r>
            </a:p>
          </p:txBody>
        </p:sp>
        <p:sp>
          <p:nvSpPr>
            <p:cNvPr id="350238" name="Text Box 30">
              <a:extLst>
                <a:ext uri="{FF2B5EF4-FFF2-40B4-BE49-F238E27FC236}">
                  <a16:creationId xmlns:a16="http://schemas.microsoft.com/office/drawing/2014/main" id="{10BB1B28-2154-4BD9-93C3-2FDEF3259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2" y="1276"/>
              <a:ext cx="384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zh-CN" altLang="en-US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极小</a:t>
              </a:r>
            </a:p>
          </p:txBody>
        </p:sp>
        <p:sp>
          <p:nvSpPr>
            <p:cNvPr id="350239" name="Text Box 31">
              <a:extLst>
                <a:ext uri="{FF2B5EF4-FFF2-40B4-BE49-F238E27FC236}">
                  <a16:creationId xmlns:a16="http://schemas.microsoft.com/office/drawing/2014/main" id="{4DEADF40-D662-4F31-ADB0-37CE8A6CC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" y="1276"/>
              <a:ext cx="437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16/27</a:t>
              </a:r>
            </a:p>
            <a:p>
              <a:pPr>
                <a:lnSpc>
                  <a:spcPct val="70000"/>
                </a:lnSpc>
              </a:pPr>
              <a:r>
                <a:rPr lang="zh-CN" altLang="en-US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拐点</a:t>
              </a:r>
            </a:p>
          </p:txBody>
        </p:sp>
        <p:sp>
          <p:nvSpPr>
            <p:cNvPr id="350240" name="Line 32">
              <a:extLst>
                <a:ext uri="{FF2B5EF4-FFF2-40B4-BE49-F238E27FC236}">
                  <a16:creationId xmlns:a16="http://schemas.microsoft.com/office/drawing/2014/main" id="{AC8303C3-C25C-49B9-B22F-164F8A6C2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" y="1205"/>
              <a:ext cx="5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0241" name="Line 33">
              <a:extLst>
                <a:ext uri="{FF2B5EF4-FFF2-40B4-BE49-F238E27FC236}">
                  <a16:creationId xmlns:a16="http://schemas.microsoft.com/office/drawing/2014/main" id="{1BE2D57A-ADCB-4A32-B269-CFA2AB02C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" y="932"/>
              <a:ext cx="5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0242" name="Line 34">
              <a:extLst>
                <a:ext uri="{FF2B5EF4-FFF2-40B4-BE49-F238E27FC236}">
                  <a16:creationId xmlns:a16="http://schemas.microsoft.com/office/drawing/2014/main" id="{1DA01023-EEB3-46A5-94CA-3709DDF63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" y="1599"/>
              <a:ext cx="5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50243" name="Group 35">
              <a:extLst>
                <a:ext uri="{FF2B5EF4-FFF2-40B4-BE49-F238E27FC236}">
                  <a16:creationId xmlns:a16="http://schemas.microsoft.com/office/drawing/2014/main" id="{AD328084-F71F-4319-8BF2-A6F541EEB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" y="933"/>
              <a:ext cx="5184" cy="669"/>
              <a:chOff x="240" y="1797"/>
              <a:chExt cx="5184" cy="1318"/>
            </a:xfrm>
          </p:grpSpPr>
          <p:grpSp>
            <p:nvGrpSpPr>
              <p:cNvPr id="350244" name="Group 36">
                <a:extLst>
                  <a:ext uri="{FF2B5EF4-FFF2-40B4-BE49-F238E27FC236}">
                    <a16:creationId xmlns:a16="http://schemas.microsoft.com/office/drawing/2014/main" id="{F4504E0A-CE9F-4C18-B061-C68BDD99BE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1797"/>
                <a:ext cx="489" cy="1318"/>
                <a:chOff x="240" y="1797"/>
                <a:chExt cx="489" cy="1318"/>
              </a:xfrm>
            </p:grpSpPr>
            <p:sp>
              <p:nvSpPr>
                <p:cNvPr id="350245" name="Line 37">
                  <a:extLst>
                    <a:ext uri="{FF2B5EF4-FFF2-40B4-BE49-F238E27FC236}">
                      <a16:creationId xmlns:a16="http://schemas.microsoft.com/office/drawing/2014/main" id="{C05C2C9B-D4CB-43EA-8511-93B97E55C0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9" y="1797"/>
                  <a:ext cx="0" cy="1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246" name="Line 38">
                  <a:extLst>
                    <a:ext uri="{FF2B5EF4-FFF2-40B4-BE49-F238E27FC236}">
                      <a16:creationId xmlns:a16="http://schemas.microsoft.com/office/drawing/2014/main" id="{5AA2FB1E-FA61-4D25-8F56-0B34ED00CC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797"/>
                  <a:ext cx="0" cy="1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50247" name="Line 39">
                <a:extLst>
                  <a:ext uri="{FF2B5EF4-FFF2-40B4-BE49-F238E27FC236}">
                    <a16:creationId xmlns:a16="http://schemas.microsoft.com/office/drawing/2014/main" id="{0131A469-3D2D-4D4E-B123-2C50ACBC9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1797"/>
                <a:ext cx="0" cy="1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50248" name="Group 40">
                <a:extLst>
                  <a:ext uri="{FF2B5EF4-FFF2-40B4-BE49-F238E27FC236}">
                    <a16:creationId xmlns:a16="http://schemas.microsoft.com/office/drawing/2014/main" id="{F7D4BCD7-7BCA-45E9-831F-1F1A024916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797"/>
                <a:ext cx="489" cy="1318"/>
                <a:chOff x="240" y="1797"/>
                <a:chExt cx="489" cy="1318"/>
              </a:xfrm>
            </p:grpSpPr>
            <p:sp>
              <p:nvSpPr>
                <p:cNvPr id="350249" name="Line 41">
                  <a:extLst>
                    <a:ext uri="{FF2B5EF4-FFF2-40B4-BE49-F238E27FC236}">
                      <a16:creationId xmlns:a16="http://schemas.microsoft.com/office/drawing/2014/main" id="{44613CAE-9359-49C0-B4FD-38DE638191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9" y="1797"/>
                  <a:ext cx="0" cy="1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250" name="Line 42">
                  <a:extLst>
                    <a:ext uri="{FF2B5EF4-FFF2-40B4-BE49-F238E27FC236}">
                      <a16:creationId xmlns:a16="http://schemas.microsoft.com/office/drawing/2014/main" id="{8AC09040-DE95-43F4-AFD1-5E7D9E8084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797"/>
                  <a:ext cx="0" cy="1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0251" name="Group 43">
                <a:extLst>
                  <a:ext uri="{FF2B5EF4-FFF2-40B4-BE49-F238E27FC236}">
                    <a16:creationId xmlns:a16="http://schemas.microsoft.com/office/drawing/2014/main" id="{EFAB703C-0351-4153-8060-28C9D5A2FB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797"/>
                <a:ext cx="489" cy="1318"/>
                <a:chOff x="240" y="1797"/>
                <a:chExt cx="489" cy="1318"/>
              </a:xfrm>
            </p:grpSpPr>
            <p:sp>
              <p:nvSpPr>
                <p:cNvPr id="350252" name="Line 44">
                  <a:extLst>
                    <a:ext uri="{FF2B5EF4-FFF2-40B4-BE49-F238E27FC236}">
                      <a16:creationId xmlns:a16="http://schemas.microsoft.com/office/drawing/2014/main" id="{D8BECFD6-CE23-492E-8118-F7D9AB180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9" y="1797"/>
                  <a:ext cx="0" cy="1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253" name="Line 45">
                  <a:extLst>
                    <a:ext uri="{FF2B5EF4-FFF2-40B4-BE49-F238E27FC236}">
                      <a16:creationId xmlns:a16="http://schemas.microsoft.com/office/drawing/2014/main" id="{D5AF5737-F0D8-42CD-B6F6-5A2724033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797"/>
                  <a:ext cx="0" cy="1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0254" name="Group 46">
                <a:extLst>
                  <a:ext uri="{FF2B5EF4-FFF2-40B4-BE49-F238E27FC236}">
                    <a16:creationId xmlns:a16="http://schemas.microsoft.com/office/drawing/2014/main" id="{9F3B20A1-8DF5-4674-9F07-349D96D280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797"/>
                <a:ext cx="489" cy="1318"/>
                <a:chOff x="240" y="1797"/>
                <a:chExt cx="489" cy="1318"/>
              </a:xfrm>
            </p:grpSpPr>
            <p:sp>
              <p:nvSpPr>
                <p:cNvPr id="350255" name="Line 47">
                  <a:extLst>
                    <a:ext uri="{FF2B5EF4-FFF2-40B4-BE49-F238E27FC236}">
                      <a16:creationId xmlns:a16="http://schemas.microsoft.com/office/drawing/2014/main" id="{3CB96B5A-662E-4C6C-8E2E-064C7C52E2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9" y="1797"/>
                  <a:ext cx="0" cy="1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256" name="Line 48">
                  <a:extLst>
                    <a:ext uri="{FF2B5EF4-FFF2-40B4-BE49-F238E27FC236}">
                      <a16:creationId xmlns:a16="http://schemas.microsoft.com/office/drawing/2014/main" id="{7AD85141-2128-4D58-920A-F3F5636C6B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797"/>
                  <a:ext cx="0" cy="1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0257" name="Text Box 49">
              <a:extLst>
                <a:ext uri="{FF2B5EF4-FFF2-40B4-BE49-F238E27FC236}">
                  <a16:creationId xmlns:a16="http://schemas.microsoft.com/office/drawing/2014/main" id="{3947DD30-6CF4-41B5-B200-5CE98B34C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1326"/>
              <a:ext cx="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2400" b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50258" name="Text Box 50">
              <a:extLst>
                <a:ext uri="{FF2B5EF4-FFF2-40B4-BE49-F238E27FC236}">
                  <a16:creationId xmlns:a16="http://schemas.microsoft.com/office/drawing/2014/main" id="{4855E2DE-03FF-4B64-BA4A-DE170E338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5" y="1326"/>
              <a:ext cx="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2400" b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50259" name="Text Box 51">
              <a:extLst>
                <a:ext uri="{FF2B5EF4-FFF2-40B4-BE49-F238E27FC236}">
                  <a16:creationId xmlns:a16="http://schemas.microsoft.com/office/drawing/2014/main" id="{27904572-5C33-4154-B783-9DCC9F91A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4" y="1326"/>
              <a:ext cx="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2400" b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50260" name="Text Box 52">
              <a:extLst>
                <a:ext uri="{FF2B5EF4-FFF2-40B4-BE49-F238E27FC236}">
                  <a16:creationId xmlns:a16="http://schemas.microsoft.com/office/drawing/2014/main" id="{85EAD284-C072-49A5-A727-09FE1BE31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" y="1326"/>
              <a:ext cx="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2400" b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50261" name="Text Box 53">
              <a:extLst>
                <a:ext uri="{FF2B5EF4-FFF2-40B4-BE49-F238E27FC236}">
                  <a16:creationId xmlns:a16="http://schemas.microsoft.com/office/drawing/2014/main" id="{C64458D8-2D66-4317-8563-1096AE862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" y="962"/>
              <a:ext cx="8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b="0" i="1">
                  <a:solidFill>
                    <a:srgbClr val="000000"/>
                  </a:solidFill>
                </a:rPr>
                <a:t>x</a:t>
              </a:r>
            </a:p>
          </p:txBody>
        </p:sp>
      </p:grpSp>
      <p:sp>
        <p:nvSpPr>
          <p:cNvPr id="350262" name="Text Box 54">
            <a:extLst>
              <a:ext uri="{FF2B5EF4-FFF2-40B4-BE49-F238E27FC236}">
                <a16:creationId xmlns:a16="http://schemas.microsoft.com/office/drawing/2014/main" id="{F95437D1-D539-4E15-8187-2F24ED757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sz="26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6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600" b="0">
                <a:solidFill>
                  <a:srgbClr val="A5002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600" b="0">
                <a:solidFill>
                  <a:schemeClr val="tx2"/>
                </a:solidFill>
              </a:rPr>
              <a:t> </a:t>
            </a:r>
            <a:r>
              <a:rPr lang="zh-CN" altLang="en-US" sz="2600" b="0">
                <a:solidFill>
                  <a:srgbClr val="000000"/>
                </a:solidFill>
              </a:rPr>
              <a:t>画出函数</a:t>
            </a:r>
            <a:r>
              <a:rPr lang="en-US" altLang="zh-CN" sz="2600" b="0" i="1">
                <a:solidFill>
                  <a:srgbClr val="000000"/>
                </a:solidFill>
              </a:rPr>
              <a:t>y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 baseline="30000">
                <a:solidFill>
                  <a:srgbClr val="000000"/>
                </a:solidFill>
              </a:rPr>
              <a:t> 3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 baseline="30000">
                <a:solidFill>
                  <a:srgbClr val="000000"/>
                </a:solidFill>
              </a:rPr>
              <a:t> 2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2600" b="0">
                <a:solidFill>
                  <a:srgbClr val="000000"/>
                </a:solidFill>
              </a:rPr>
              <a:t>1</a:t>
            </a:r>
            <a:r>
              <a:rPr lang="zh-CN" altLang="en-US" sz="2600" b="0">
                <a:solidFill>
                  <a:srgbClr val="000000"/>
                </a:solidFill>
              </a:rPr>
              <a:t>的图形</a:t>
            </a:r>
            <a:r>
              <a:rPr lang="zh-CN" altLang="en-US" sz="26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600" b="0">
                <a:solidFill>
                  <a:schemeClr val="tx2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sz="2600" b="0">
                <a:solidFill>
                  <a:schemeClr val="tx2"/>
                </a:solidFill>
              </a:rPr>
              <a:t>        </a:t>
            </a:r>
            <a:r>
              <a:rPr lang="zh-CN" altLang="en-US" sz="26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600" b="0">
                <a:solidFill>
                  <a:srgbClr val="A50021"/>
                </a:solidFill>
                <a:sym typeface="Symbol" panose="05050102010706020507" pitchFamily="18" charset="2"/>
              </a:rPr>
              <a:t> </a:t>
            </a:r>
            <a:r>
              <a:rPr lang="zh-CN" altLang="en-US" sz="2600" b="0">
                <a:solidFill>
                  <a:schemeClr val="tx2"/>
                </a:solidFill>
              </a:rPr>
              <a:t>  </a:t>
            </a:r>
            <a:r>
              <a:rPr lang="zh-CN" altLang="en-US" sz="2600" b="0">
                <a:solidFill>
                  <a:srgbClr val="000000"/>
                </a:solidFill>
                <a:sym typeface="Symbol" panose="05050102010706020507" pitchFamily="18" charset="2"/>
              </a:rPr>
              <a:t>曲线性态分析表</a:t>
            </a:r>
            <a:r>
              <a:rPr lang="zh-CN" altLang="en-US" sz="26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50263" name="Arc 55">
            <a:extLst>
              <a:ext uri="{FF2B5EF4-FFF2-40B4-BE49-F238E27FC236}">
                <a16:creationId xmlns:a16="http://schemas.microsoft.com/office/drawing/2014/main" id="{6445702C-5D61-414B-8581-162B9F78C33C}"/>
              </a:ext>
            </a:extLst>
          </p:cNvPr>
          <p:cNvSpPr>
            <a:spLocks/>
          </p:cNvSpPr>
          <p:nvPr/>
        </p:nvSpPr>
        <p:spPr bwMode="auto">
          <a:xfrm>
            <a:off x="1908175" y="1955800"/>
            <a:ext cx="396875" cy="304800"/>
          </a:xfrm>
          <a:custGeom>
            <a:avLst/>
            <a:gdLst>
              <a:gd name="G0" fmla="+- 21148 0 0"/>
              <a:gd name="G1" fmla="+- 21600 0 0"/>
              <a:gd name="G2" fmla="+- 21600 0 0"/>
              <a:gd name="T0" fmla="*/ 0 w 28134"/>
              <a:gd name="T1" fmla="*/ 17203 h 21600"/>
              <a:gd name="T2" fmla="*/ 28134 w 28134"/>
              <a:gd name="T3" fmla="*/ 1161 h 21600"/>
              <a:gd name="T4" fmla="*/ 21148 w 2813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34" h="21600" fill="none" extrusionOk="0">
                <a:moveTo>
                  <a:pt x="0" y="17203"/>
                </a:moveTo>
                <a:cubicBezTo>
                  <a:pt x="2083" y="7182"/>
                  <a:pt x="10913" y="0"/>
                  <a:pt x="21148" y="0"/>
                </a:cubicBezTo>
                <a:cubicBezTo>
                  <a:pt x="23524" y="0"/>
                  <a:pt x="25885" y="392"/>
                  <a:pt x="28134" y="1160"/>
                </a:cubicBezTo>
              </a:path>
              <a:path w="28134" h="21600" stroke="0" extrusionOk="0">
                <a:moveTo>
                  <a:pt x="0" y="17203"/>
                </a:moveTo>
                <a:cubicBezTo>
                  <a:pt x="2083" y="7182"/>
                  <a:pt x="10913" y="0"/>
                  <a:pt x="21148" y="0"/>
                </a:cubicBezTo>
                <a:cubicBezTo>
                  <a:pt x="23524" y="0"/>
                  <a:pt x="25885" y="392"/>
                  <a:pt x="28134" y="1160"/>
                </a:cubicBezTo>
                <a:lnTo>
                  <a:pt x="21148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264" name="Arc 56">
            <a:extLst>
              <a:ext uri="{FF2B5EF4-FFF2-40B4-BE49-F238E27FC236}">
                <a16:creationId xmlns:a16="http://schemas.microsoft.com/office/drawing/2014/main" id="{F3EC7F40-072C-4DE3-8759-1CA8FFC1ECF9}"/>
              </a:ext>
            </a:extLst>
          </p:cNvPr>
          <p:cNvSpPr>
            <a:spLocks/>
          </p:cNvSpPr>
          <p:nvPr/>
        </p:nvSpPr>
        <p:spPr bwMode="auto">
          <a:xfrm>
            <a:off x="3940175" y="1931988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265" name="Arc 57">
            <a:extLst>
              <a:ext uri="{FF2B5EF4-FFF2-40B4-BE49-F238E27FC236}">
                <a16:creationId xmlns:a16="http://schemas.microsoft.com/office/drawing/2014/main" id="{C4D968E4-BB72-452B-9347-E2CF3ABDF827}"/>
              </a:ext>
            </a:extLst>
          </p:cNvPr>
          <p:cNvSpPr>
            <a:spLocks/>
          </p:cNvSpPr>
          <p:nvPr/>
        </p:nvSpPr>
        <p:spPr bwMode="auto">
          <a:xfrm>
            <a:off x="5962650" y="1879600"/>
            <a:ext cx="373063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6400 w 26400"/>
              <a:gd name="T1" fmla="*/ 21169 h 21709"/>
              <a:gd name="T2" fmla="*/ 0 w 26400"/>
              <a:gd name="T3" fmla="*/ 0 h 21709"/>
              <a:gd name="T4" fmla="*/ 21600 w 26400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0" h="21709" fill="none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6400" h="21709" stroke="0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266" name="Arc 58">
            <a:extLst>
              <a:ext uri="{FF2B5EF4-FFF2-40B4-BE49-F238E27FC236}">
                <a16:creationId xmlns:a16="http://schemas.microsoft.com/office/drawing/2014/main" id="{547B5712-D865-4A41-B03B-874A7DF2E5A7}"/>
              </a:ext>
            </a:extLst>
          </p:cNvPr>
          <p:cNvSpPr>
            <a:spLocks/>
          </p:cNvSpPr>
          <p:nvPr/>
        </p:nvSpPr>
        <p:spPr bwMode="auto">
          <a:xfrm>
            <a:off x="8089900" y="1860550"/>
            <a:ext cx="304800" cy="346075"/>
          </a:xfrm>
          <a:custGeom>
            <a:avLst/>
            <a:gdLst>
              <a:gd name="G0" fmla="+- 0 0 0"/>
              <a:gd name="G1" fmla="+- 2931 0 0"/>
              <a:gd name="G2" fmla="+- 21600 0 0"/>
              <a:gd name="T0" fmla="*/ 21400 w 21600"/>
              <a:gd name="T1" fmla="*/ 0 h 24531"/>
              <a:gd name="T2" fmla="*/ 0 w 21600"/>
              <a:gd name="T3" fmla="*/ 24531 h 24531"/>
              <a:gd name="T4" fmla="*/ 0 w 21600"/>
              <a:gd name="T5" fmla="*/ 2931 h 24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531" fill="none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</a:path>
              <a:path w="21600" h="24531" stroke="0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  <a:lnTo>
                  <a:pt x="0" y="2931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 build="p" autoUpdateAnimBg="0"/>
      <p:bldP spid="350227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1">
            <a:extLst>
              <a:ext uri="{FF2B5EF4-FFF2-40B4-BE49-F238E27FC236}">
                <a16:creationId xmlns:a16="http://schemas.microsoft.com/office/drawing/2014/main" id="{C1C61F29-0F5A-4DBA-BD68-A537095E5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9BE1-6074-4C7D-9CCF-2F5C3731977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51234" name="Text Box 2">
            <a:extLst>
              <a:ext uri="{FF2B5EF4-FFF2-40B4-BE49-F238E27FC236}">
                <a16:creationId xmlns:a16="http://schemas.microsoft.com/office/drawing/2014/main" id="{9999499E-F64B-46B1-80EE-9C7FEA24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075"/>
            <a:ext cx="86868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sz="26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600" b="0">
                <a:solidFill>
                  <a:srgbClr val="A50021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600" b="0">
                <a:solidFill>
                  <a:srgbClr val="000000"/>
                </a:solidFill>
              </a:rPr>
              <a:t>(1)</a:t>
            </a:r>
            <a:r>
              <a:rPr lang="zh-CN" altLang="en-US" sz="2600" b="0">
                <a:solidFill>
                  <a:srgbClr val="000000"/>
                </a:solidFill>
              </a:rPr>
              <a:t>函数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</a:rPr>
              <a:t>)</a:t>
            </a:r>
            <a:r>
              <a:rPr lang="zh-CN" altLang="en-US" sz="2600" b="0">
                <a:solidFill>
                  <a:srgbClr val="000000"/>
                </a:solidFill>
              </a:rPr>
              <a:t>的定义域为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</a:t>
            </a:r>
            <a:r>
              <a:rPr lang="en-US" altLang="zh-CN" sz="2600" b="0">
                <a:solidFill>
                  <a:srgbClr val="000000"/>
                </a:solidFill>
              </a:rPr>
              <a:t>, 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</a:t>
            </a:r>
            <a:r>
              <a:rPr lang="en-US" altLang="zh-CN" sz="2600" b="0">
                <a:solidFill>
                  <a:srgbClr val="000000"/>
                </a:solidFill>
              </a:rPr>
              <a:t>)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 </a:t>
            </a:r>
          </a:p>
          <a:p>
            <a:pPr algn="l">
              <a:lnSpc>
                <a:spcPct val="120000"/>
              </a:lnSpc>
            </a:pPr>
            <a:r>
              <a:rPr lang="en-US" altLang="zh-CN" sz="2600" b="0" i="1">
                <a:solidFill>
                  <a:srgbClr val="000000"/>
                </a:solidFill>
              </a:rPr>
              <a:t> f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</a:rPr>
              <a:t>)</a:t>
            </a:r>
            <a:r>
              <a:rPr lang="zh-CN" altLang="en-US" sz="2600" b="0">
                <a:solidFill>
                  <a:srgbClr val="000000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600" b="0">
                <a:solidFill>
                  <a:srgbClr val="000000"/>
                </a:solidFill>
              </a:rPr>
              <a:t>偶函数</a:t>
            </a:r>
            <a:r>
              <a:rPr lang="zh-CN" altLang="en-US" sz="2600" b="0">
                <a:solidFill>
                  <a:srgbClr val="000000"/>
                </a:solidFill>
                <a:sym typeface="Symbol" panose="05050102010706020507" pitchFamily="18" charset="2"/>
              </a:rPr>
              <a:t> </a:t>
            </a:r>
            <a:r>
              <a:rPr lang="zh-CN" altLang="en-US" sz="2600" b="0">
                <a:solidFill>
                  <a:srgbClr val="000000"/>
                </a:solidFill>
              </a:rPr>
              <a:t>图形关于</a:t>
            </a:r>
            <a:r>
              <a:rPr lang="en-US" altLang="zh-CN" sz="2600" b="0" i="1">
                <a:solidFill>
                  <a:srgbClr val="000000"/>
                </a:solidFill>
              </a:rPr>
              <a:t>y </a:t>
            </a:r>
            <a:r>
              <a:rPr lang="zh-CN" altLang="en-US" sz="2600" b="0">
                <a:solidFill>
                  <a:srgbClr val="000000"/>
                </a:solidFill>
              </a:rPr>
              <a:t>轴对称</a:t>
            </a:r>
            <a:r>
              <a:rPr lang="zh-CN" altLang="en-US" sz="26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600" b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351235" name="Group 3">
            <a:extLst>
              <a:ext uri="{FF2B5EF4-FFF2-40B4-BE49-F238E27FC236}">
                <a16:creationId xmlns:a16="http://schemas.microsoft.com/office/drawing/2014/main" id="{61360E3C-A36A-46C1-9C51-2D4A4FF03A2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5902325" cy="868363"/>
            <a:chOff x="144" y="144"/>
            <a:chExt cx="3718" cy="547"/>
          </a:xfrm>
        </p:grpSpPr>
        <p:pic>
          <p:nvPicPr>
            <p:cNvPr id="351236" name="Picture 4">
              <a:extLst>
                <a:ext uri="{FF2B5EF4-FFF2-40B4-BE49-F238E27FC236}">
                  <a16:creationId xmlns:a16="http://schemas.microsoft.com/office/drawing/2014/main" id="{FFCABFBB-23FA-43AA-BF1A-B534E2A32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4" t="4541" r="52493" b="7266"/>
            <a:stretch>
              <a:fillRect/>
            </a:stretch>
          </p:blipFill>
          <p:spPr bwMode="auto">
            <a:xfrm>
              <a:off x="960" y="144"/>
              <a:ext cx="2902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1237" name="Text Box 5">
              <a:extLst>
                <a:ext uri="{FF2B5EF4-FFF2-40B4-BE49-F238E27FC236}">
                  <a16:creationId xmlns:a16="http://schemas.microsoft.com/office/drawing/2014/main" id="{B34DFE3A-35F2-422E-9F48-982D7054D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30"/>
              <a:ext cx="83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600" b="0">
                  <a:solidFill>
                    <a:schemeClr val="tx2"/>
                  </a:solidFill>
                </a:rPr>
                <a:t>        </a:t>
              </a:r>
              <a:r>
                <a:rPr lang="zh-CN" altLang="en-US" sz="26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6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en-US" altLang="zh-CN" sz="2600" b="0">
                  <a:solidFill>
                    <a:srgbClr val="A50021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zh-CN" sz="2600" b="0"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51238" name="Text Box 6">
            <a:extLst>
              <a:ext uri="{FF2B5EF4-FFF2-40B4-BE49-F238E27FC236}">
                <a16:creationId xmlns:a16="http://schemas.microsoft.com/office/drawing/2014/main" id="{0324C6ED-542E-4DF6-8EE2-4694D79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3388"/>
            <a:ext cx="66532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sz="2600" b="0">
                <a:solidFill>
                  <a:srgbClr val="000000"/>
                </a:solidFill>
              </a:rPr>
              <a:t>令</a:t>
            </a:r>
            <a:r>
              <a:rPr lang="en-US" altLang="zh-CN" sz="2600" b="0" i="1">
                <a:solidFill>
                  <a:srgbClr val="000000"/>
                </a:solidFill>
              </a:rPr>
              <a:t>f 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</a:rPr>
              <a:t>)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2600" b="0">
                <a:solidFill>
                  <a:srgbClr val="000000"/>
                </a:solidFill>
              </a:rPr>
              <a:t>0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  <a:r>
              <a:rPr lang="zh-CN" altLang="en-US" sz="2600" b="0">
                <a:solidFill>
                  <a:srgbClr val="000000"/>
                </a:solidFill>
              </a:rPr>
              <a:t>得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2600" b="0">
                <a:solidFill>
                  <a:srgbClr val="000000"/>
                </a:solidFill>
              </a:rPr>
              <a:t>0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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  <a:r>
              <a:rPr lang="zh-CN" altLang="en-US" sz="2600" b="0">
                <a:solidFill>
                  <a:srgbClr val="000000"/>
                </a:solidFill>
              </a:rPr>
              <a:t>令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</a:rPr>
              <a:t>)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2600" b="0">
                <a:solidFill>
                  <a:srgbClr val="000000"/>
                </a:solidFill>
              </a:rPr>
              <a:t>0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  <a:r>
              <a:rPr lang="zh-CN" altLang="en-US" sz="2600" b="0">
                <a:solidFill>
                  <a:srgbClr val="000000"/>
                </a:solidFill>
              </a:rPr>
              <a:t>得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=-</a:t>
            </a:r>
            <a:r>
              <a:rPr lang="en-US" altLang="zh-CN" sz="2600" b="0">
                <a:solidFill>
                  <a:srgbClr val="000000"/>
                </a:solidFill>
              </a:rPr>
              <a:t>1</a:t>
            </a:r>
            <a:r>
              <a:rPr lang="zh-CN" altLang="en-US" sz="2600" b="0">
                <a:solidFill>
                  <a:srgbClr val="000000"/>
                </a:solidFill>
              </a:rPr>
              <a:t>和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2600" b="0">
                <a:solidFill>
                  <a:srgbClr val="000000"/>
                </a:solidFill>
              </a:rPr>
              <a:t>1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en-US" altLang="zh-CN" sz="2600" b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51239" name="Text Box 7">
            <a:extLst>
              <a:ext uri="{FF2B5EF4-FFF2-40B4-BE49-F238E27FC236}">
                <a16:creationId xmlns:a16="http://schemas.microsoft.com/office/drawing/2014/main" id="{01D6B30D-B347-49E3-89F3-232C0C861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6788"/>
            <a:ext cx="3530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en-US" altLang="zh-CN" sz="2600" b="0">
                <a:solidFill>
                  <a:srgbClr val="000000"/>
                </a:solidFill>
              </a:rPr>
              <a:t>(3)</a:t>
            </a:r>
            <a:r>
              <a:rPr lang="zh-CN" altLang="en-US" sz="2600" b="0">
                <a:solidFill>
                  <a:srgbClr val="000000"/>
                </a:solidFill>
                <a:sym typeface="Symbol" panose="05050102010706020507" pitchFamily="18" charset="2"/>
              </a:rPr>
              <a:t>曲线性态分析表</a:t>
            </a:r>
            <a:r>
              <a:rPr lang="zh-CN" altLang="en-US" sz="2600" b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51240" name="Text Box 8">
            <a:extLst>
              <a:ext uri="{FF2B5EF4-FFF2-40B4-BE49-F238E27FC236}">
                <a16:creationId xmlns:a16="http://schemas.microsoft.com/office/drawing/2014/main" id="{822D2CE7-EBC2-4208-8101-E715E872C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5353050"/>
            <a:ext cx="6096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8000">
            <a:spAutoFit/>
          </a:bodyPr>
          <a:lstStyle/>
          <a:p>
            <a:r>
              <a:rPr lang="zh-CN" altLang="en-US" sz="2400" b="0">
                <a:solidFill>
                  <a:srgbClr val="000000"/>
                </a:solidFill>
              </a:rPr>
              <a:t>极大</a:t>
            </a:r>
          </a:p>
        </p:txBody>
      </p:sp>
      <p:pic>
        <p:nvPicPr>
          <p:cNvPr id="351241" name="Picture 9">
            <a:extLst>
              <a:ext uri="{FF2B5EF4-FFF2-40B4-BE49-F238E27FC236}">
                <a16:creationId xmlns:a16="http://schemas.microsoft.com/office/drawing/2014/main" id="{D357D851-EAB8-4449-88CC-D4BEDBD6E31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5154613"/>
            <a:ext cx="649287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1242" name="Picture 10">
            <a:extLst>
              <a:ext uri="{FF2B5EF4-FFF2-40B4-BE49-F238E27FC236}">
                <a16:creationId xmlns:a16="http://schemas.microsoft.com/office/drawing/2014/main" id="{D7341A93-7C41-459C-BD2B-50BBF85AC9C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5154613"/>
            <a:ext cx="725488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1243" name="Text Box 11">
            <a:extLst>
              <a:ext uri="{FF2B5EF4-FFF2-40B4-BE49-F238E27FC236}">
                <a16:creationId xmlns:a16="http://schemas.microsoft.com/office/drawing/2014/main" id="{5CC39E63-2116-4DB0-9808-94F3FA19A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525" y="5353050"/>
            <a:ext cx="6096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8000">
            <a:spAutoFit/>
          </a:bodyPr>
          <a:lstStyle/>
          <a:p>
            <a:pPr algn="l"/>
            <a:r>
              <a:rPr lang="zh-CN" altLang="en-US" sz="2400" b="0">
                <a:solidFill>
                  <a:srgbClr val="000000"/>
                </a:solidFill>
              </a:rPr>
              <a:t>拐点</a:t>
            </a:r>
          </a:p>
        </p:txBody>
      </p:sp>
      <p:grpSp>
        <p:nvGrpSpPr>
          <p:cNvPr id="351244" name="Group 12">
            <a:extLst>
              <a:ext uri="{FF2B5EF4-FFF2-40B4-BE49-F238E27FC236}">
                <a16:creationId xmlns:a16="http://schemas.microsoft.com/office/drawing/2014/main" id="{ED4771D9-F514-4321-80D2-CC7867503E20}"/>
              </a:ext>
            </a:extLst>
          </p:cNvPr>
          <p:cNvGrpSpPr>
            <a:grpSpLocks/>
          </p:cNvGrpSpPr>
          <p:nvPr/>
        </p:nvGrpSpPr>
        <p:grpSpPr bwMode="auto">
          <a:xfrm>
            <a:off x="1671638" y="4038600"/>
            <a:ext cx="5867400" cy="1828800"/>
            <a:chOff x="1920" y="2620"/>
            <a:chExt cx="3696" cy="1152"/>
          </a:xfrm>
        </p:grpSpPr>
        <p:grpSp>
          <p:nvGrpSpPr>
            <p:cNvPr id="351245" name="Group 13">
              <a:extLst>
                <a:ext uri="{FF2B5EF4-FFF2-40B4-BE49-F238E27FC236}">
                  <a16:creationId xmlns:a16="http://schemas.microsoft.com/office/drawing/2014/main" id="{7A3B57E8-56C3-4682-8DC7-8B52C8884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620"/>
              <a:ext cx="3696" cy="1152"/>
              <a:chOff x="1200" y="2620"/>
              <a:chExt cx="4416" cy="1152"/>
            </a:xfrm>
          </p:grpSpPr>
          <p:sp>
            <p:nvSpPr>
              <p:cNvPr id="351246" name="Line 14">
                <a:extLst>
                  <a:ext uri="{FF2B5EF4-FFF2-40B4-BE49-F238E27FC236}">
                    <a16:creationId xmlns:a16="http://schemas.microsoft.com/office/drawing/2014/main" id="{1D2E45E2-E34A-4A31-B18B-7DBA40677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620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1247" name="Line 15">
                <a:extLst>
                  <a:ext uri="{FF2B5EF4-FFF2-40B4-BE49-F238E27FC236}">
                    <a16:creationId xmlns:a16="http://schemas.microsoft.com/office/drawing/2014/main" id="{4D617BA5-A0A9-4E20-A2A0-B06983691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860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1248" name="Line 16">
                <a:extLst>
                  <a:ext uri="{FF2B5EF4-FFF2-40B4-BE49-F238E27FC236}">
                    <a16:creationId xmlns:a16="http://schemas.microsoft.com/office/drawing/2014/main" id="{8DAC033C-AEBB-448C-A57F-A7ECD1F7D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100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1249" name="Line 17">
                <a:extLst>
                  <a:ext uri="{FF2B5EF4-FFF2-40B4-BE49-F238E27FC236}">
                    <a16:creationId xmlns:a16="http://schemas.microsoft.com/office/drawing/2014/main" id="{C32C7855-5326-4253-AC88-8806824B5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340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1250" name="Line 18">
                <a:extLst>
                  <a:ext uri="{FF2B5EF4-FFF2-40B4-BE49-F238E27FC236}">
                    <a16:creationId xmlns:a16="http://schemas.microsoft.com/office/drawing/2014/main" id="{59B83444-E426-4D0E-BFDE-B3267CA21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772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1251" name="Group 19">
              <a:extLst>
                <a:ext uri="{FF2B5EF4-FFF2-40B4-BE49-F238E27FC236}">
                  <a16:creationId xmlns:a16="http://schemas.microsoft.com/office/drawing/2014/main" id="{BFE622B1-9C7D-4154-9F67-15DC919406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620"/>
              <a:ext cx="3696" cy="1152"/>
              <a:chOff x="1920" y="2620"/>
              <a:chExt cx="3696" cy="1152"/>
            </a:xfrm>
          </p:grpSpPr>
          <p:sp>
            <p:nvSpPr>
              <p:cNvPr id="351252" name="Line 20">
                <a:extLst>
                  <a:ext uri="{FF2B5EF4-FFF2-40B4-BE49-F238E27FC236}">
                    <a16:creationId xmlns:a16="http://schemas.microsoft.com/office/drawing/2014/main" id="{1FE50F8B-A184-414F-8DC2-55C058ECD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62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1253" name="Line 21">
                <a:extLst>
                  <a:ext uri="{FF2B5EF4-FFF2-40B4-BE49-F238E27FC236}">
                    <a16:creationId xmlns:a16="http://schemas.microsoft.com/office/drawing/2014/main" id="{60C2D2D7-43E6-4466-B13A-B291B71FA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62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1254" name="Line 22">
                <a:extLst>
                  <a:ext uri="{FF2B5EF4-FFF2-40B4-BE49-F238E27FC236}">
                    <a16:creationId xmlns:a16="http://schemas.microsoft.com/office/drawing/2014/main" id="{BD2B977A-761F-40C7-BDFC-8A8A2DEA9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2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1255" name="Line 23">
                <a:extLst>
                  <a:ext uri="{FF2B5EF4-FFF2-40B4-BE49-F238E27FC236}">
                    <a16:creationId xmlns:a16="http://schemas.microsoft.com/office/drawing/2014/main" id="{B85B1C28-DACB-47CA-AB98-02A2AF7AE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62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1256" name="Line 24">
                <a:extLst>
                  <a:ext uri="{FF2B5EF4-FFF2-40B4-BE49-F238E27FC236}">
                    <a16:creationId xmlns:a16="http://schemas.microsoft.com/office/drawing/2014/main" id="{5BE05956-9C37-482E-AB52-FEC305DB9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16" y="262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1257" name="Line 25">
                <a:extLst>
                  <a:ext uri="{FF2B5EF4-FFF2-40B4-BE49-F238E27FC236}">
                    <a16:creationId xmlns:a16="http://schemas.microsoft.com/office/drawing/2014/main" id="{7622E875-C89A-4557-A464-05D2CB88C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0" y="262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51258" name="Group 26">
            <a:extLst>
              <a:ext uri="{FF2B5EF4-FFF2-40B4-BE49-F238E27FC236}">
                <a16:creationId xmlns:a16="http://schemas.microsoft.com/office/drawing/2014/main" id="{40B1C231-878D-4115-A007-F6E84B21AC3E}"/>
              </a:ext>
            </a:extLst>
          </p:cNvPr>
          <p:cNvGrpSpPr>
            <a:grpSpLocks/>
          </p:cNvGrpSpPr>
          <p:nvPr/>
        </p:nvGrpSpPr>
        <p:grpSpPr bwMode="auto">
          <a:xfrm>
            <a:off x="2549525" y="4040188"/>
            <a:ext cx="4967288" cy="365125"/>
            <a:chOff x="2473" y="2621"/>
            <a:chExt cx="3129" cy="230"/>
          </a:xfrm>
        </p:grpSpPr>
        <p:sp>
          <p:nvSpPr>
            <p:cNvPr id="351259" name="Rectangle 27">
              <a:extLst>
                <a:ext uri="{FF2B5EF4-FFF2-40B4-BE49-F238E27FC236}">
                  <a16:creationId xmlns:a16="http://schemas.microsoft.com/office/drawing/2014/main" id="{3B6B53B7-D8A4-4A5A-8C7F-D1E0787E1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621"/>
              <a:ext cx="56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b="0">
                  <a:solidFill>
                    <a:srgbClr val="000000"/>
                  </a:solidFill>
                </a:rPr>
                <a:t>(1, </a:t>
              </a:r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</a:t>
              </a:r>
              <a:r>
                <a:rPr lang="en-US" altLang="zh-CN" sz="2400" b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51260" name="Rectangle 28">
              <a:extLst>
                <a:ext uri="{FF2B5EF4-FFF2-40B4-BE49-F238E27FC236}">
                  <a16:creationId xmlns:a16="http://schemas.microsoft.com/office/drawing/2014/main" id="{71C7C2B8-6C67-44EC-A1AF-59CA89F5F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2621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1261" name="Rectangle 29">
              <a:extLst>
                <a:ext uri="{FF2B5EF4-FFF2-40B4-BE49-F238E27FC236}">
                  <a16:creationId xmlns:a16="http://schemas.microsoft.com/office/drawing/2014/main" id="{87A5201A-022E-43E8-9F45-38F145FFC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2621"/>
              <a:ext cx="4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b="0">
                  <a:solidFill>
                    <a:srgbClr val="000000"/>
                  </a:solidFill>
                </a:rPr>
                <a:t>(0, 1)</a:t>
              </a:r>
            </a:p>
          </p:txBody>
        </p:sp>
        <p:sp>
          <p:nvSpPr>
            <p:cNvPr id="351262" name="Rectangle 30">
              <a:extLst>
                <a:ext uri="{FF2B5EF4-FFF2-40B4-BE49-F238E27FC236}">
                  <a16:creationId xmlns:a16="http://schemas.microsoft.com/office/drawing/2014/main" id="{844FF685-ACD9-4516-8D49-AC2C75036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21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51263" name="Rectangle 31">
              <a:extLst>
                <a:ext uri="{FF2B5EF4-FFF2-40B4-BE49-F238E27FC236}">
                  <a16:creationId xmlns:a16="http://schemas.microsoft.com/office/drawing/2014/main" id="{BD60E02F-7F77-4192-AEF7-F158DDA01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2621"/>
              <a:ext cx="8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b="0" i="1">
                  <a:solidFill>
                    <a:srgbClr val="000000"/>
                  </a:solidFill>
                </a:rPr>
                <a:t>x</a:t>
              </a:r>
            </a:p>
          </p:txBody>
        </p:sp>
      </p:grpSp>
      <p:grpSp>
        <p:nvGrpSpPr>
          <p:cNvPr id="351264" name="Group 32">
            <a:extLst>
              <a:ext uri="{FF2B5EF4-FFF2-40B4-BE49-F238E27FC236}">
                <a16:creationId xmlns:a16="http://schemas.microsoft.com/office/drawing/2014/main" id="{8A4AE8D4-914E-486D-B3CC-90F5347F3428}"/>
              </a:ext>
            </a:extLst>
          </p:cNvPr>
          <p:cNvGrpSpPr>
            <a:grpSpLocks/>
          </p:cNvGrpSpPr>
          <p:nvPr/>
        </p:nvGrpSpPr>
        <p:grpSpPr bwMode="auto">
          <a:xfrm>
            <a:off x="1633538" y="4421188"/>
            <a:ext cx="1790700" cy="1277937"/>
            <a:chOff x="687" y="2948"/>
            <a:chExt cx="1128" cy="805"/>
          </a:xfrm>
        </p:grpSpPr>
        <p:sp>
          <p:nvSpPr>
            <p:cNvPr id="351265" name="Rectangle 33">
              <a:extLst>
                <a:ext uri="{FF2B5EF4-FFF2-40B4-BE49-F238E27FC236}">
                  <a16:creationId xmlns:a16="http://schemas.microsoft.com/office/drawing/2014/main" id="{E196D729-A2C3-4EC7-B5EC-73C28AC5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2948"/>
              <a:ext cx="45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b="0" i="1">
                  <a:solidFill>
                    <a:schemeClr val="tx2"/>
                  </a:solidFill>
                </a:rPr>
                <a:t> 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f </a:t>
              </a:r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</a:t>
              </a:r>
              <a:r>
                <a:rPr lang="en-US" altLang="zh-CN" sz="2400" b="0">
                  <a:solidFill>
                    <a:srgbClr val="000000"/>
                  </a:solidFill>
                </a:rPr>
                <a:t>(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x</a:t>
              </a:r>
              <a:r>
                <a:rPr lang="en-US" altLang="zh-CN" sz="2400" b="0">
                  <a:solidFill>
                    <a:srgbClr val="000000"/>
                  </a:solidFill>
                </a:rPr>
                <a:t>) </a:t>
              </a:r>
            </a:p>
          </p:txBody>
        </p:sp>
        <p:sp>
          <p:nvSpPr>
            <p:cNvPr id="351266" name="Rectangle 34">
              <a:extLst>
                <a:ext uri="{FF2B5EF4-FFF2-40B4-BE49-F238E27FC236}">
                  <a16:creationId xmlns:a16="http://schemas.microsoft.com/office/drawing/2014/main" id="{D606BBDF-E31D-4931-9968-846567D8E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3188"/>
              <a:ext cx="5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b="0" i="1">
                  <a:solidFill>
                    <a:schemeClr val="tx2"/>
                  </a:solidFill>
                </a:rPr>
                <a:t> 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f </a:t>
              </a:r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</a:t>
              </a:r>
              <a:r>
                <a:rPr lang="en-US" altLang="zh-CN" sz="2400" b="0">
                  <a:solidFill>
                    <a:srgbClr val="000000"/>
                  </a:solidFill>
                </a:rPr>
                <a:t>(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x</a:t>
              </a:r>
              <a:r>
                <a:rPr lang="en-US" altLang="zh-CN" sz="2400" b="0">
                  <a:solidFill>
                    <a:srgbClr val="000000"/>
                  </a:solidFill>
                </a:rPr>
                <a:t>) </a:t>
              </a:r>
            </a:p>
          </p:txBody>
        </p:sp>
        <p:sp>
          <p:nvSpPr>
            <p:cNvPr id="351267" name="Rectangle 35">
              <a:extLst>
                <a:ext uri="{FF2B5EF4-FFF2-40B4-BE49-F238E27FC236}">
                  <a16:creationId xmlns:a16="http://schemas.microsoft.com/office/drawing/2014/main" id="{9C874AF8-33FB-49C4-A99D-246391D8D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3523"/>
              <a:ext cx="112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b="0" i="1">
                  <a:solidFill>
                    <a:schemeClr val="tx2"/>
                  </a:solidFill>
                </a:rPr>
                <a:t> 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y</a:t>
              </a:r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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f</a:t>
              </a:r>
              <a:r>
                <a:rPr lang="en-US" altLang="zh-CN" sz="2400" b="0">
                  <a:solidFill>
                    <a:srgbClr val="000000"/>
                  </a:solidFill>
                </a:rPr>
                <a:t>(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x</a:t>
              </a:r>
              <a:r>
                <a:rPr lang="en-US" altLang="zh-CN" sz="2400" b="0">
                  <a:solidFill>
                    <a:srgbClr val="000000"/>
                  </a:solidFill>
                </a:rPr>
                <a:t>)</a:t>
              </a:r>
              <a:r>
                <a:rPr lang="zh-CN" altLang="en-US" sz="2400" b="0">
                  <a:solidFill>
                    <a:srgbClr val="000000"/>
                  </a:solidFill>
                </a:rPr>
                <a:t>的图形</a:t>
              </a:r>
              <a:r>
                <a:rPr lang="zh-CN" altLang="en-US" sz="2400" b="0">
                  <a:solidFill>
                    <a:schemeClr val="tx2"/>
                  </a:solidFill>
                </a:rPr>
                <a:t> </a:t>
              </a:r>
            </a:p>
          </p:txBody>
        </p:sp>
      </p:grpSp>
      <p:grpSp>
        <p:nvGrpSpPr>
          <p:cNvPr id="351268" name="Group 36">
            <a:extLst>
              <a:ext uri="{FF2B5EF4-FFF2-40B4-BE49-F238E27FC236}">
                <a16:creationId xmlns:a16="http://schemas.microsoft.com/office/drawing/2014/main" id="{DFFBB3EF-98F1-4181-BB8B-FD20CC029C65}"/>
              </a:ext>
            </a:extLst>
          </p:cNvPr>
          <p:cNvGrpSpPr>
            <a:grpSpLocks/>
          </p:cNvGrpSpPr>
          <p:nvPr/>
        </p:nvGrpSpPr>
        <p:grpSpPr bwMode="auto">
          <a:xfrm>
            <a:off x="3881438" y="4419600"/>
            <a:ext cx="3341687" cy="385763"/>
            <a:chOff x="3312" y="2860"/>
            <a:chExt cx="2105" cy="243"/>
          </a:xfrm>
        </p:grpSpPr>
        <p:sp>
          <p:nvSpPr>
            <p:cNvPr id="351269" name="Rectangle 37">
              <a:extLst>
                <a:ext uri="{FF2B5EF4-FFF2-40B4-BE49-F238E27FC236}">
                  <a16:creationId xmlns:a16="http://schemas.microsoft.com/office/drawing/2014/main" id="{24A31FE8-FFD6-4CC9-80B8-3C546AF5B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60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51270" name="Rectangle 38">
              <a:extLst>
                <a:ext uri="{FF2B5EF4-FFF2-40B4-BE49-F238E27FC236}">
                  <a16:creationId xmlns:a16="http://schemas.microsoft.com/office/drawing/2014/main" id="{842B369E-6C1B-4A70-8C4A-DC3D264AB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873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400" b="0">
                  <a:solidFill>
                    <a:srgbClr val="000000"/>
                  </a:solidFill>
                </a:rPr>
                <a:t>－</a:t>
              </a:r>
            </a:p>
          </p:txBody>
        </p:sp>
        <p:sp>
          <p:nvSpPr>
            <p:cNvPr id="351271" name="Rectangle 39">
              <a:extLst>
                <a:ext uri="{FF2B5EF4-FFF2-40B4-BE49-F238E27FC236}">
                  <a16:creationId xmlns:a16="http://schemas.microsoft.com/office/drawing/2014/main" id="{15D47B80-96B6-4E5F-977B-4713719E4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5" y="2873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400" b="0">
                  <a:solidFill>
                    <a:srgbClr val="000000"/>
                  </a:solidFill>
                </a:rPr>
                <a:t>－</a:t>
              </a:r>
            </a:p>
          </p:txBody>
        </p:sp>
        <p:sp>
          <p:nvSpPr>
            <p:cNvPr id="351272" name="Rectangle 40">
              <a:extLst>
                <a:ext uri="{FF2B5EF4-FFF2-40B4-BE49-F238E27FC236}">
                  <a16:creationId xmlns:a16="http://schemas.microsoft.com/office/drawing/2014/main" id="{86838FEF-1291-4930-A044-A16D8D867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2873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400" b="0">
                  <a:solidFill>
                    <a:srgbClr val="000000"/>
                  </a:solidFill>
                </a:rPr>
                <a:t>－</a:t>
              </a:r>
            </a:p>
          </p:txBody>
        </p:sp>
      </p:grpSp>
      <p:grpSp>
        <p:nvGrpSpPr>
          <p:cNvPr id="351273" name="Group 41">
            <a:extLst>
              <a:ext uri="{FF2B5EF4-FFF2-40B4-BE49-F238E27FC236}">
                <a16:creationId xmlns:a16="http://schemas.microsoft.com/office/drawing/2014/main" id="{540C08BA-0D2B-487C-B23D-19B953BA9A08}"/>
              </a:ext>
            </a:extLst>
          </p:cNvPr>
          <p:cNvGrpSpPr>
            <a:grpSpLocks/>
          </p:cNvGrpSpPr>
          <p:nvPr/>
        </p:nvGrpSpPr>
        <p:grpSpPr bwMode="auto">
          <a:xfrm>
            <a:off x="3805238" y="4800600"/>
            <a:ext cx="3417887" cy="385763"/>
            <a:chOff x="3264" y="3100"/>
            <a:chExt cx="2153" cy="243"/>
          </a:xfrm>
        </p:grpSpPr>
        <p:sp>
          <p:nvSpPr>
            <p:cNvPr id="351274" name="Rectangle 42">
              <a:extLst>
                <a:ext uri="{FF2B5EF4-FFF2-40B4-BE49-F238E27FC236}">
                  <a16:creationId xmlns:a16="http://schemas.microsoft.com/office/drawing/2014/main" id="{04B73CE4-70E8-40F0-8B20-63BC9180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3113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400" b="0">
                  <a:solidFill>
                    <a:srgbClr val="000000"/>
                  </a:solidFill>
                </a:rPr>
                <a:t>－</a:t>
              </a:r>
            </a:p>
          </p:txBody>
        </p:sp>
        <p:sp>
          <p:nvSpPr>
            <p:cNvPr id="351275" name="Rectangle 43">
              <a:extLst>
                <a:ext uri="{FF2B5EF4-FFF2-40B4-BE49-F238E27FC236}">
                  <a16:creationId xmlns:a16="http://schemas.microsoft.com/office/drawing/2014/main" id="{AB797583-67E0-4D89-AAE8-3398913B9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3100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51276" name="Rectangle 44">
              <a:extLst>
                <a:ext uri="{FF2B5EF4-FFF2-40B4-BE49-F238E27FC236}">
                  <a16:creationId xmlns:a16="http://schemas.microsoft.com/office/drawing/2014/main" id="{FB3802D0-CF70-4400-A4BD-9B505B003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5" y="3113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400" b="0">
                  <a:solidFill>
                    <a:srgbClr val="000000"/>
                  </a:solidFill>
                </a:rPr>
                <a:t>＋</a:t>
              </a:r>
            </a:p>
          </p:txBody>
        </p:sp>
        <p:sp>
          <p:nvSpPr>
            <p:cNvPr id="351277" name="Rectangle 45">
              <a:extLst>
                <a:ext uri="{FF2B5EF4-FFF2-40B4-BE49-F238E27FC236}">
                  <a16:creationId xmlns:a16="http://schemas.microsoft.com/office/drawing/2014/main" id="{A7117566-11B3-4BCF-AF28-56B7BB91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13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400" b="0">
                  <a:solidFill>
                    <a:srgbClr val="000000"/>
                  </a:solidFill>
                </a:rPr>
                <a:t>－</a:t>
              </a:r>
            </a:p>
          </p:txBody>
        </p:sp>
      </p:grpSp>
      <p:sp>
        <p:nvSpPr>
          <p:cNvPr id="351278" name="Text Box 46">
            <a:extLst>
              <a:ext uri="{FF2B5EF4-FFF2-40B4-BE49-F238E27FC236}">
                <a16:creationId xmlns:a16="http://schemas.microsoft.com/office/drawing/2014/main" id="{2EC4A30F-0BDA-4D25-ACCA-0AA388B23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945188"/>
            <a:ext cx="434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en-US" altLang="zh-CN" sz="2600" b="0">
                <a:solidFill>
                  <a:srgbClr val="000000"/>
                </a:solidFill>
              </a:rPr>
              <a:t>(4)</a:t>
            </a:r>
            <a:r>
              <a:rPr lang="zh-CN" altLang="en-US" sz="2600" b="0">
                <a:solidFill>
                  <a:srgbClr val="000000"/>
                </a:solidFill>
              </a:rPr>
              <a:t>曲线有水平渐近线</a:t>
            </a:r>
            <a:r>
              <a:rPr lang="en-US" altLang="zh-CN" sz="2600" b="0" i="1">
                <a:solidFill>
                  <a:srgbClr val="000000"/>
                </a:solidFill>
              </a:rPr>
              <a:t>y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2600" b="0">
                <a:solidFill>
                  <a:srgbClr val="000000"/>
                </a:solidFill>
              </a:rPr>
              <a:t>0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51279" name="Picture 47">
            <a:extLst>
              <a:ext uri="{FF2B5EF4-FFF2-40B4-BE49-F238E27FC236}">
                <a16:creationId xmlns:a16="http://schemas.microsoft.com/office/drawing/2014/main" id="{EE8BBA06-CA08-440C-A48D-DF4739C19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1" r="69852" b="5449"/>
          <a:stretch>
            <a:fillRect/>
          </a:stretch>
        </p:blipFill>
        <p:spPr bwMode="auto">
          <a:xfrm>
            <a:off x="228600" y="2133600"/>
            <a:ext cx="38766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1280" name="Picture 48">
            <a:extLst>
              <a:ext uri="{FF2B5EF4-FFF2-40B4-BE49-F238E27FC236}">
                <a16:creationId xmlns:a16="http://schemas.microsoft.com/office/drawing/2014/main" id="{8AAC151E-3C84-45BC-86BF-1F4B7F2D6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5" t="4541" r="42424" b="5449"/>
          <a:stretch>
            <a:fillRect/>
          </a:stretch>
        </p:blipFill>
        <p:spPr bwMode="auto">
          <a:xfrm>
            <a:off x="4075113" y="2133600"/>
            <a:ext cx="3516312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1281" name="Arc 49">
            <a:extLst>
              <a:ext uri="{FF2B5EF4-FFF2-40B4-BE49-F238E27FC236}">
                <a16:creationId xmlns:a16="http://schemas.microsoft.com/office/drawing/2014/main" id="{CEA69DAC-7690-4BAE-B616-832817909294}"/>
              </a:ext>
            </a:extLst>
          </p:cNvPr>
          <p:cNvSpPr>
            <a:spLocks/>
          </p:cNvSpPr>
          <p:nvPr/>
        </p:nvSpPr>
        <p:spPr bwMode="auto">
          <a:xfrm>
            <a:off x="4757738" y="541020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1282" name="Arc 50">
            <a:extLst>
              <a:ext uri="{FF2B5EF4-FFF2-40B4-BE49-F238E27FC236}">
                <a16:creationId xmlns:a16="http://schemas.microsoft.com/office/drawing/2014/main" id="{102861C6-6AF6-4965-A5FB-6877739D1754}"/>
              </a:ext>
            </a:extLst>
          </p:cNvPr>
          <p:cNvSpPr>
            <a:spLocks/>
          </p:cNvSpPr>
          <p:nvPr/>
        </p:nvSpPr>
        <p:spPr bwMode="auto">
          <a:xfrm>
            <a:off x="6850063" y="5391150"/>
            <a:ext cx="373062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6400 w 26400"/>
              <a:gd name="T1" fmla="*/ 21169 h 21709"/>
              <a:gd name="T2" fmla="*/ 0 w 26400"/>
              <a:gd name="T3" fmla="*/ 0 h 21709"/>
              <a:gd name="T4" fmla="*/ 21600 w 26400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0" h="21709" fill="none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6400" h="21709" stroke="0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1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1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1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build="p" autoUpdateAnimBg="0"/>
      <p:bldP spid="351238" grpId="0" build="p" autoUpdateAnimBg="0"/>
      <p:bldP spid="351239" grpId="0" build="p" autoUpdateAnimBg="0"/>
      <p:bldP spid="351240" grpId="0" build="p" autoUpdateAnimBg="0" advAuto="0"/>
      <p:bldP spid="351243" grpId="0" build="p" autoUpdateAnimBg="0" advAuto="0"/>
      <p:bldP spid="35127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1">
            <a:extLst>
              <a:ext uri="{FF2B5EF4-FFF2-40B4-BE49-F238E27FC236}">
                <a16:creationId xmlns:a16="http://schemas.microsoft.com/office/drawing/2014/main" id="{0BEC5A12-5FC8-4BFF-A38A-79D74CAFD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92966-B271-4507-995D-0A3E15354854}" type="slidenum">
              <a:rPr lang="en-US" altLang="zh-CN"/>
              <a:pPr/>
              <a:t>16</a:t>
            </a:fld>
            <a:endParaRPr lang="en-US" altLang="zh-CN"/>
          </a:p>
        </p:txBody>
      </p:sp>
      <p:grpSp>
        <p:nvGrpSpPr>
          <p:cNvPr id="352258" name="Group 2">
            <a:extLst>
              <a:ext uri="{FF2B5EF4-FFF2-40B4-BE49-F238E27FC236}">
                <a16:creationId xmlns:a16="http://schemas.microsoft.com/office/drawing/2014/main" id="{44D88461-E1A0-49DD-9862-C759B278F7AB}"/>
              </a:ext>
            </a:extLst>
          </p:cNvPr>
          <p:cNvGrpSpPr>
            <a:grpSpLocks/>
          </p:cNvGrpSpPr>
          <p:nvPr/>
        </p:nvGrpSpPr>
        <p:grpSpPr bwMode="auto">
          <a:xfrm>
            <a:off x="1431925" y="4632325"/>
            <a:ext cx="6405563" cy="1828800"/>
            <a:chOff x="902" y="2918"/>
            <a:chExt cx="4035" cy="1152"/>
          </a:xfrm>
        </p:grpSpPr>
        <p:pic>
          <p:nvPicPr>
            <p:cNvPr id="352259" name="Picture 3" descr="坐标系400x220">
              <a:extLst>
                <a:ext uri="{FF2B5EF4-FFF2-40B4-BE49-F238E27FC236}">
                  <a16:creationId xmlns:a16="http://schemas.microsoft.com/office/drawing/2014/main" id="{7AAEDCDF-A918-443C-AA3D-48670D428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" r="1320" b="3824"/>
            <a:stretch>
              <a:fillRect/>
            </a:stretch>
          </p:blipFill>
          <p:spPr bwMode="auto">
            <a:xfrm>
              <a:off x="902" y="2918"/>
              <a:ext cx="4035" cy="115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2260" name="Rectangle 4">
              <a:extLst>
                <a:ext uri="{FF2B5EF4-FFF2-40B4-BE49-F238E27FC236}">
                  <a16:creationId xmlns:a16="http://schemas.microsoft.com/office/drawing/2014/main" id="{F97B65FB-6203-4615-A799-AEBD547B4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3049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400" b="0"/>
                <a:t>0.5</a:t>
              </a:r>
            </a:p>
          </p:txBody>
        </p:sp>
        <p:sp>
          <p:nvSpPr>
            <p:cNvPr id="352261" name="Rectangle 5">
              <a:extLst>
                <a:ext uri="{FF2B5EF4-FFF2-40B4-BE49-F238E27FC236}">
                  <a16:creationId xmlns:a16="http://schemas.microsoft.com/office/drawing/2014/main" id="{C460AD16-F17F-441F-A936-8418777B6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3768"/>
              <a:ext cx="9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400" b="0"/>
                <a:t>1</a:t>
              </a:r>
            </a:p>
          </p:txBody>
        </p:sp>
      </p:grpSp>
      <p:sp>
        <p:nvSpPr>
          <p:cNvPr id="352262" name="Text Box 6">
            <a:extLst>
              <a:ext uri="{FF2B5EF4-FFF2-40B4-BE49-F238E27FC236}">
                <a16:creationId xmlns:a16="http://schemas.microsoft.com/office/drawing/2014/main" id="{3F48EE9F-FC4A-4AA3-A5C4-35C0AFFF7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7188"/>
            <a:ext cx="4371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 </a:t>
            </a:r>
            <a:r>
              <a:rPr lang="en-US" altLang="zh-CN" sz="2600" b="0" i="1">
                <a:solidFill>
                  <a:srgbClr val="000000"/>
                </a:solidFill>
              </a:rPr>
              <a:t>y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2600" b="0">
                <a:solidFill>
                  <a:srgbClr val="000000"/>
                </a:solidFill>
              </a:rPr>
              <a:t>0</a:t>
            </a:r>
            <a:r>
              <a:rPr lang="zh-CN" altLang="en-US" sz="2600" b="0">
                <a:solidFill>
                  <a:srgbClr val="000000"/>
                </a:solidFill>
              </a:rPr>
              <a:t>是曲线的水平渐近线</a:t>
            </a:r>
            <a:r>
              <a:rPr lang="zh-CN" altLang="en-US" sz="26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600" b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52263" name="Group 7">
            <a:extLst>
              <a:ext uri="{FF2B5EF4-FFF2-40B4-BE49-F238E27FC236}">
                <a16:creationId xmlns:a16="http://schemas.microsoft.com/office/drawing/2014/main" id="{9516D632-06AD-480C-84BB-B9CA2434A5E8}"/>
              </a:ext>
            </a:extLst>
          </p:cNvPr>
          <p:cNvGrpSpPr>
            <a:grpSpLocks/>
          </p:cNvGrpSpPr>
          <p:nvPr/>
        </p:nvGrpSpPr>
        <p:grpSpPr bwMode="auto">
          <a:xfrm>
            <a:off x="1630363" y="1643063"/>
            <a:ext cx="5905500" cy="1219200"/>
            <a:chOff x="1027" y="1035"/>
            <a:chExt cx="3720" cy="768"/>
          </a:xfrm>
        </p:grpSpPr>
        <p:sp>
          <p:nvSpPr>
            <p:cNvPr id="352264" name="Text Box 8">
              <a:extLst>
                <a:ext uri="{FF2B5EF4-FFF2-40B4-BE49-F238E27FC236}">
                  <a16:creationId xmlns:a16="http://schemas.microsoft.com/office/drawing/2014/main" id="{DD1AC861-1AD7-4CE0-99F3-EA3391D5C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1" y="1447"/>
              <a:ext cx="38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000">
              <a:spAutoFit/>
            </a:bodyPr>
            <a:lstStyle/>
            <a:p>
              <a:r>
                <a:rPr lang="zh-CN" altLang="en-US" sz="2400" b="0">
                  <a:solidFill>
                    <a:srgbClr val="000000"/>
                  </a:solidFill>
                </a:rPr>
                <a:t>极大</a:t>
              </a:r>
            </a:p>
          </p:txBody>
        </p:sp>
        <p:pic>
          <p:nvPicPr>
            <p:cNvPr id="352265" name="Picture 9">
              <a:extLst>
                <a:ext uri="{FF2B5EF4-FFF2-40B4-BE49-F238E27FC236}">
                  <a16:creationId xmlns:a16="http://schemas.microsoft.com/office/drawing/2014/main" id="{7CE35065-A34B-460E-8C39-7D9AD0049781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" y="1322"/>
              <a:ext cx="409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2266" name="Picture 10">
              <a:extLst>
                <a:ext uri="{FF2B5EF4-FFF2-40B4-BE49-F238E27FC236}">
                  <a16:creationId xmlns:a16="http://schemas.microsoft.com/office/drawing/2014/main" id="{E72EA93D-CDD4-4CDE-B2CC-3429294D7A87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" y="1322"/>
              <a:ext cx="457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2267" name="Text Box 11">
              <a:extLst>
                <a:ext uri="{FF2B5EF4-FFF2-40B4-BE49-F238E27FC236}">
                  <a16:creationId xmlns:a16="http://schemas.microsoft.com/office/drawing/2014/main" id="{68CACB4D-389F-4AAA-A0BF-FB6CF2E58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" y="1447"/>
              <a:ext cx="38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000">
              <a:spAutoFit/>
            </a:bodyPr>
            <a:lstStyle/>
            <a:p>
              <a:pPr algn="l"/>
              <a:r>
                <a:rPr lang="zh-CN" altLang="en-US" sz="2400" b="0">
                  <a:solidFill>
                    <a:srgbClr val="000000"/>
                  </a:solidFill>
                </a:rPr>
                <a:t>拐点</a:t>
              </a:r>
            </a:p>
          </p:txBody>
        </p:sp>
        <p:grpSp>
          <p:nvGrpSpPr>
            <p:cNvPr id="352268" name="Group 12">
              <a:extLst>
                <a:ext uri="{FF2B5EF4-FFF2-40B4-BE49-F238E27FC236}">
                  <a16:creationId xmlns:a16="http://schemas.microsoft.com/office/drawing/2014/main" id="{14712404-CDE6-4DAB-9B77-1723673CEA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1" y="1035"/>
              <a:ext cx="3696" cy="752"/>
              <a:chOff x="1320" y="832"/>
              <a:chExt cx="3696" cy="1152"/>
            </a:xfrm>
          </p:grpSpPr>
          <p:sp>
            <p:nvSpPr>
              <p:cNvPr id="352269" name="Line 13">
                <a:extLst>
                  <a:ext uri="{FF2B5EF4-FFF2-40B4-BE49-F238E27FC236}">
                    <a16:creationId xmlns:a16="http://schemas.microsoft.com/office/drawing/2014/main" id="{657D6C9E-FCA3-438F-BFA9-B9CBD0794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83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2270" name="Line 14">
                <a:extLst>
                  <a:ext uri="{FF2B5EF4-FFF2-40B4-BE49-F238E27FC236}">
                    <a16:creationId xmlns:a16="http://schemas.microsoft.com/office/drawing/2014/main" id="{3E4170A3-D228-4DA1-A814-E0DDB340E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83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2271" name="Line 15">
                <a:extLst>
                  <a:ext uri="{FF2B5EF4-FFF2-40B4-BE49-F238E27FC236}">
                    <a16:creationId xmlns:a16="http://schemas.microsoft.com/office/drawing/2014/main" id="{BBFBB8AC-FC61-43BE-91FB-6E8B6B822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4" y="83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2272" name="Line 16">
                <a:extLst>
                  <a:ext uri="{FF2B5EF4-FFF2-40B4-BE49-F238E27FC236}">
                    <a16:creationId xmlns:a16="http://schemas.microsoft.com/office/drawing/2014/main" id="{135B780B-76D5-42E8-A8C3-BBC88C678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6" y="83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2273" name="Line 17">
                <a:extLst>
                  <a:ext uri="{FF2B5EF4-FFF2-40B4-BE49-F238E27FC236}">
                    <a16:creationId xmlns:a16="http://schemas.microsoft.com/office/drawing/2014/main" id="{485ED0D6-7830-4565-8769-F4F5B46DA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6" y="83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2274" name="Line 18">
                <a:extLst>
                  <a:ext uri="{FF2B5EF4-FFF2-40B4-BE49-F238E27FC236}">
                    <a16:creationId xmlns:a16="http://schemas.microsoft.com/office/drawing/2014/main" id="{06406B83-4406-498B-BCF9-2A51248F0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0" y="83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2275" name="Group 19">
              <a:extLst>
                <a:ext uri="{FF2B5EF4-FFF2-40B4-BE49-F238E27FC236}">
                  <a16:creationId xmlns:a16="http://schemas.microsoft.com/office/drawing/2014/main" id="{85DD6502-208A-4E75-ACF2-22C49F014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4" y="1036"/>
              <a:ext cx="3129" cy="230"/>
              <a:chOff x="2473" y="2621"/>
              <a:chExt cx="3129" cy="230"/>
            </a:xfrm>
          </p:grpSpPr>
          <p:sp>
            <p:nvSpPr>
              <p:cNvPr id="352276" name="Rectangle 20">
                <a:extLst>
                  <a:ext uri="{FF2B5EF4-FFF2-40B4-BE49-F238E27FC236}">
                    <a16:creationId xmlns:a16="http://schemas.microsoft.com/office/drawing/2014/main" id="{84528C08-EF5C-44E9-91C2-503B3486C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621"/>
                <a:ext cx="56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00"/>
                    </a:solidFill>
                  </a:rPr>
                  <a:t>(1, </a:t>
                </a:r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</a:t>
                </a:r>
                <a:r>
                  <a:rPr lang="en-US" altLang="zh-CN" sz="2400" b="0">
                    <a:solidFill>
                      <a:srgbClr val="000000"/>
                    </a:solidFill>
                  </a:rPr>
                  <a:t>)</a:t>
                </a:r>
              </a:p>
            </p:txBody>
          </p:sp>
          <p:sp>
            <p:nvSpPr>
              <p:cNvPr id="352277" name="Rectangle 21">
                <a:extLst>
                  <a:ext uri="{FF2B5EF4-FFF2-40B4-BE49-F238E27FC236}">
                    <a16:creationId xmlns:a16="http://schemas.microsoft.com/office/drawing/2014/main" id="{C16336FC-0784-4EA0-AC6F-F15B5AEF8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262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52278" name="Rectangle 22">
                <a:extLst>
                  <a:ext uri="{FF2B5EF4-FFF2-40B4-BE49-F238E27FC236}">
                    <a16:creationId xmlns:a16="http://schemas.microsoft.com/office/drawing/2014/main" id="{21335011-4DBD-4E1C-9B2A-42F280027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2621"/>
                <a:ext cx="41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00"/>
                    </a:solidFill>
                  </a:rPr>
                  <a:t>(0, 1)</a:t>
                </a:r>
              </a:p>
            </p:txBody>
          </p:sp>
          <p:sp>
            <p:nvSpPr>
              <p:cNvPr id="352279" name="Rectangle 23">
                <a:extLst>
                  <a:ext uri="{FF2B5EF4-FFF2-40B4-BE49-F238E27FC236}">
                    <a16:creationId xmlns:a16="http://schemas.microsoft.com/office/drawing/2014/main" id="{E2A3771E-8B25-47CD-A3F8-29873AF95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62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352280" name="Rectangle 24">
                <a:extLst>
                  <a:ext uri="{FF2B5EF4-FFF2-40B4-BE49-F238E27FC236}">
                    <a16:creationId xmlns:a16="http://schemas.microsoft.com/office/drawing/2014/main" id="{D4CB614E-7531-47F8-B5D9-B6ADABFC3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2621"/>
                <a:ext cx="8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400" b="0" i="1">
                    <a:solidFill>
                      <a:srgbClr val="000000"/>
                    </a:solidFill>
                  </a:rPr>
                  <a:t>x</a:t>
                </a:r>
              </a:p>
            </p:txBody>
          </p:sp>
        </p:grpSp>
        <p:sp>
          <p:nvSpPr>
            <p:cNvPr id="352281" name="Rectangle 25">
              <a:extLst>
                <a:ext uri="{FF2B5EF4-FFF2-40B4-BE49-F238E27FC236}">
                  <a16:creationId xmlns:a16="http://schemas.microsoft.com/office/drawing/2014/main" id="{2282B967-7B51-4A88-BEFC-E48D171E5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1435"/>
              <a:ext cx="112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b="0" i="1">
                  <a:solidFill>
                    <a:schemeClr val="tx2"/>
                  </a:solidFill>
                </a:rPr>
                <a:t> 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y</a:t>
              </a:r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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f</a:t>
              </a:r>
              <a:r>
                <a:rPr lang="en-US" altLang="zh-CN" sz="2400" b="0">
                  <a:solidFill>
                    <a:srgbClr val="000000"/>
                  </a:solidFill>
                </a:rPr>
                <a:t>(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x</a:t>
              </a:r>
              <a:r>
                <a:rPr lang="en-US" altLang="zh-CN" sz="2400" b="0">
                  <a:solidFill>
                    <a:srgbClr val="000000"/>
                  </a:solidFill>
                </a:rPr>
                <a:t>)</a:t>
              </a:r>
              <a:r>
                <a:rPr lang="zh-CN" altLang="en-US" sz="2400" b="0">
                  <a:solidFill>
                    <a:srgbClr val="000000"/>
                  </a:solidFill>
                </a:rPr>
                <a:t>的图形</a:t>
              </a:r>
              <a:r>
                <a:rPr lang="zh-CN" altLang="en-US" sz="2400" b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352282" name="Rectangle 26">
              <a:extLst>
                <a:ext uri="{FF2B5EF4-FFF2-40B4-BE49-F238E27FC236}">
                  <a16:creationId xmlns:a16="http://schemas.microsoft.com/office/drawing/2014/main" id="{4A0FCD48-CC28-472C-A9A3-E803085E6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1434"/>
              <a:ext cx="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endParaRPr lang="zh-CN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352283" name="Rectangle 27">
              <a:extLst>
                <a:ext uri="{FF2B5EF4-FFF2-40B4-BE49-F238E27FC236}">
                  <a16:creationId xmlns:a16="http://schemas.microsoft.com/office/drawing/2014/main" id="{BD7AED76-B29F-4B79-860D-9CCF8A70F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1447"/>
              <a:ext cx="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endParaRPr lang="zh-CN" altLang="zh-CN" sz="2400" b="0">
                <a:solidFill>
                  <a:srgbClr val="000000"/>
                </a:solidFill>
              </a:endParaRPr>
            </a:p>
          </p:txBody>
        </p:sp>
        <p:grpSp>
          <p:nvGrpSpPr>
            <p:cNvPr id="352284" name="Group 28">
              <a:extLst>
                <a:ext uri="{FF2B5EF4-FFF2-40B4-BE49-F238E27FC236}">
                  <a16:creationId xmlns:a16="http://schemas.microsoft.com/office/drawing/2014/main" id="{E942122B-A266-4FD3-886E-CC16F6208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1" y="1035"/>
              <a:ext cx="3696" cy="752"/>
              <a:chOff x="1320" y="832"/>
              <a:chExt cx="3696" cy="752"/>
            </a:xfrm>
          </p:grpSpPr>
          <p:sp>
            <p:nvSpPr>
              <p:cNvPr id="352285" name="Line 29">
                <a:extLst>
                  <a:ext uri="{FF2B5EF4-FFF2-40B4-BE49-F238E27FC236}">
                    <a16:creationId xmlns:a16="http://schemas.microsoft.com/office/drawing/2014/main" id="{0F110654-AF40-4C0E-9EE0-A92A7C757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832"/>
                <a:ext cx="36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2286" name="Line 30">
                <a:extLst>
                  <a:ext uri="{FF2B5EF4-FFF2-40B4-BE49-F238E27FC236}">
                    <a16:creationId xmlns:a16="http://schemas.microsoft.com/office/drawing/2014/main" id="{9F23A7B5-6FF2-47EA-A5F6-A1DE0CC49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1584"/>
                <a:ext cx="36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2287" name="Line 31">
                <a:extLst>
                  <a:ext uri="{FF2B5EF4-FFF2-40B4-BE49-F238E27FC236}">
                    <a16:creationId xmlns:a16="http://schemas.microsoft.com/office/drawing/2014/main" id="{FB5DD9E8-A61D-4719-AF3E-434E61F1A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1152"/>
                <a:ext cx="36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52288" name="Text Box 32">
            <a:extLst>
              <a:ext uri="{FF2B5EF4-FFF2-40B4-BE49-F238E27FC236}">
                <a16:creationId xmlns:a16="http://schemas.microsoft.com/office/drawing/2014/main" id="{33F6376F-5918-4AC2-8D08-981F0B3AD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94075"/>
            <a:ext cx="86868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sz="2600" b="0">
                <a:solidFill>
                  <a:srgbClr val="000000"/>
                </a:solidFill>
              </a:rPr>
              <a:t>先作出区间</a:t>
            </a:r>
            <a:r>
              <a:rPr lang="en-US" altLang="zh-CN" sz="2600" b="0">
                <a:solidFill>
                  <a:srgbClr val="000000"/>
                </a:solidFill>
              </a:rPr>
              <a:t>(0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,+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</a:t>
            </a:r>
            <a:r>
              <a:rPr lang="en-US" altLang="zh-CN" sz="2600" b="0">
                <a:solidFill>
                  <a:srgbClr val="000000"/>
                </a:solidFill>
              </a:rPr>
              <a:t>)</a:t>
            </a:r>
            <a:r>
              <a:rPr lang="zh-CN" altLang="en-US" sz="2600" b="0">
                <a:solidFill>
                  <a:srgbClr val="000000"/>
                </a:solidFill>
              </a:rPr>
              <a:t>内的图形</a:t>
            </a:r>
            <a:r>
              <a:rPr lang="zh-CN" altLang="en-US" sz="26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</a:t>
            </a:r>
            <a:r>
              <a:rPr lang="zh-CN" altLang="en-US" sz="2600" b="0">
                <a:solidFill>
                  <a:srgbClr val="000000"/>
                </a:solidFill>
              </a:rPr>
              <a:t> 然后利用对称性作出区间</a:t>
            </a:r>
          </a:p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</a:t>
            </a:r>
            <a:r>
              <a:rPr lang="en-US" altLang="zh-CN" sz="2600" b="0">
                <a:solidFill>
                  <a:srgbClr val="000000"/>
                </a:solidFill>
              </a:rPr>
              <a:t>, 0)</a:t>
            </a:r>
            <a:r>
              <a:rPr lang="zh-CN" altLang="en-US" sz="2600" b="0">
                <a:solidFill>
                  <a:srgbClr val="000000"/>
                </a:solidFill>
              </a:rPr>
              <a:t>内的图形</a:t>
            </a:r>
            <a:r>
              <a:rPr lang="zh-CN" altLang="en-US" sz="26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6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52289" name="Oval 33">
            <a:extLst>
              <a:ext uri="{FF2B5EF4-FFF2-40B4-BE49-F238E27FC236}">
                <a16:creationId xmlns:a16="http://schemas.microsoft.com/office/drawing/2014/main" id="{E48A4987-FC6D-454B-BC21-2C8A2109A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8425" y="5580063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endParaRPr lang="zh-CN" altLang="en-US"/>
          </a:p>
        </p:txBody>
      </p:sp>
      <p:sp>
        <p:nvSpPr>
          <p:cNvPr id="352290" name="Oval 34">
            <a:extLst>
              <a:ext uri="{FF2B5EF4-FFF2-40B4-BE49-F238E27FC236}">
                <a16:creationId xmlns:a16="http://schemas.microsoft.com/office/drawing/2014/main" id="{2141A7AA-D227-4B4C-BBF2-7140D03F1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6450" y="5272088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endParaRPr lang="zh-CN" altLang="en-US"/>
          </a:p>
        </p:txBody>
      </p:sp>
      <p:pic>
        <p:nvPicPr>
          <p:cNvPr id="352291" name="Picture 35">
            <a:extLst>
              <a:ext uri="{FF2B5EF4-FFF2-40B4-BE49-F238E27FC236}">
                <a16:creationId xmlns:a16="http://schemas.microsoft.com/office/drawing/2014/main" id="{20DFE7DE-EAC2-497E-BAF8-22C5984CC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8CF"/>
              </a:clrFrom>
              <a:clrTo>
                <a:srgbClr val="FFF8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5278438"/>
            <a:ext cx="320040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2292" name="Picture 36">
            <a:extLst>
              <a:ext uri="{FF2B5EF4-FFF2-40B4-BE49-F238E27FC236}">
                <a16:creationId xmlns:a16="http://schemas.microsoft.com/office/drawing/2014/main" id="{3B505092-6EFB-4CB4-9D5A-76266808A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8CF"/>
              </a:clrFrom>
              <a:clrTo>
                <a:srgbClr val="FFF8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57"/>
          <a:stretch>
            <a:fillRect/>
          </a:stretch>
        </p:blipFill>
        <p:spPr bwMode="auto">
          <a:xfrm>
            <a:off x="4649788" y="5278438"/>
            <a:ext cx="18256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2293" name="Picture 37">
            <a:extLst>
              <a:ext uri="{FF2B5EF4-FFF2-40B4-BE49-F238E27FC236}">
                <a16:creationId xmlns:a16="http://schemas.microsoft.com/office/drawing/2014/main" id="{5014BE0E-B093-4009-A6B9-BF180978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8CF"/>
              </a:clrFrom>
              <a:clrTo>
                <a:srgbClr val="FFF8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9"/>
          <a:stretch>
            <a:fillRect/>
          </a:stretch>
        </p:blipFill>
        <p:spPr bwMode="auto">
          <a:xfrm>
            <a:off x="6491288" y="5278438"/>
            <a:ext cx="135890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2294" name="Text Box 38">
            <a:extLst>
              <a:ext uri="{FF2B5EF4-FFF2-40B4-BE49-F238E27FC236}">
                <a16:creationId xmlns:a16="http://schemas.microsoft.com/office/drawing/2014/main" id="{E7309F94-DF68-4743-9609-6E66438AB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075"/>
            <a:ext cx="8686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sz="26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600" b="0">
                <a:solidFill>
                  <a:srgbClr val="A50021"/>
                </a:solidFill>
                <a:sym typeface="Symbol" panose="05050102010706020507" pitchFamily="18" charset="2"/>
              </a:rPr>
              <a:t>  </a:t>
            </a:r>
            <a:r>
              <a:rPr lang="zh-CN" altLang="en-US" sz="2600" b="0">
                <a:solidFill>
                  <a:srgbClr val="000000"/>
                </a:solidFill>
              </a:rPr>
              <a:t>函数性态分析表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:</a:t>
            </a:r>
            <a:endParaRPr lang="en-US" altLang="zh-CN" sz="2600" b="0">
              <a:solidFill>
                <a:srgbClr val="000000"/>
              </a:solidFill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grpSp>
        <p:nvGrpSpPr>
          <p:cNvPr id="352295" name="Group 39">
            <a:extLst>
              <a:ext uri="{FF2B5EF4-FFF2-40B4-BE49-F238E27FC236}">
                <a16:creationId xmlns:a16="http://schemas.microsoft.com/office/drawing/2014/main" id="{7002C456-2272-4656-8643-2454CDD6BCB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5902325" cy="868363"/>
            <a:chOff x="144" y="144"/>
            <a:chExt cx="3718" cy="547"/>
          </a:xfrm>
        </p:grpSpPr>
        <p:pic>
          <p:nvPicPr>
            <p:cNvPr id="352296" name="Picture 40">
              <a:extLst>
                <a:ext uri="{FF2B5EF4-FFF2-40B4-BE49-F238E27FC236}">
                  <a16:creationId xmlns:a16="http://schemas.microsoft.com/office/drawing/2014/main" id="{A3E8A362-18C4-4DD9-B3DF-546F23B32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4" t="4541" r="52493" b="7266"/>
            <a:stretch>
              <a:fillRect/>
            </a:stretch>
          </p:blipFill>
          <p:spPr bwMode="auto">
            <a:xfrm>
              <a:off x="960" y="144"/>
              <a:ext cx="2902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2297" name="Text Box 41">
              <a:extLst>
                <a:ext uri="{FF2B5EF4-FFF2-40B4-BE49-F238E27FC236}">
                  <a16:creationId xmlns:a16="http://schemas.microsoft.com/office/drawing/2014/main" id="{C7B2D094-BE5A-46BF-B8D7-99D86D662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30"/>
              <a:ext cx="83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600" b="0">
                  <a:solidFill>
                    <a:schemeClr val="tx2"/>
                  </a:solidFill>
                </a:rPr>
                <a:t>        </a:t>
              </a:r>
              <a:r>
                <a:rPr lang="zh-CN" altLang="en-US" sz="26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6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en-US" altLang="zh-CN" sz="2600" b="0">
                  <a:solidFill>
                    <a:srgbClr val="A50021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zh-CN" sz="2600" b="0"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52298" name="Arc 42">
            <a:extLst>
              <a:ext uri="{FF2B5EF4-FFF2-40B4-BE49-F238E27FC236}">
                <a16:creationId xmlns:a16="http://schemas.microsoft.com/office/drawing/2014/main" id="{C8C002B0-6874-45AD-8050-EBD4117737D3}"/>
              </a:ext>
            </a:extLst>
          </p:cNvPr>
          <p:cNvSpPr>
            <a:spLocks/>
          </p:cNvSpPr>
          <p:nvPr/>
        </p:nvSpPr>
        <p:spPr bwMode="auto">
          <a:xfrm>
            <a:off x="4745038" y="2392363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99" name="Arc 43">
            <a:extLst>
              <a:ext uri="{FF2B5EF4-FFF2-40B4-BE49-F238E27FC236}">
                <a16:creationId xmlns:a16="http://schemas.microsoft.com/office/drawing/2014/main" id="{B5BED112-B6AF-42DB-AB6F-BEB470F39F7A}"/>
              </a:ext>
            </a:extLst>
          </p:cNvPr>
          <p:cNvSpPr>
            <a:spLocks/>
          </p:cNvSpPr>
          <p:nvPr/>
        </p:nvSpPr>
        <p:spPr bwMode="auto">
          <a:xfrm>
            <a:off x="6850063" y="2352675"/>
            <a:ext cx="373062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6400 w 26400"/>
              <a:gd name="T1" fmla="*/ 21169 h 21709"/>
              <a:gd name="T2" fmla="*/ 0 w 26400"/>
              <a:gd name="T3" fmla="*/ 0 h 21709"/>
              <a:gd name="T4" fmla="*/ 21600 w 26400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0" h="21709" fill="none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6400" h="21709" stroke="0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2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2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5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8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1">
            <a:extLst>
              <a:ext uri="{FF2B5EF4-FFF2-40B4-BE49-F238E27FC236}">
                <a16:creationId xmlns:a16="http://schemas.microsoft.com/office/drawing/2014/main" id="{997C5C93-76BE-4169-8B3A-570D504046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BA7A8-CFC1-4BB8-BBEE-949A45C61CB6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353282" name="Group 2">
            <a:extLst>
              <a:ext uri="{FF2B5EF4-FFF2-40B4-BE49-F238E27FC236}">
                <a16:creationId xmlns:a16="http://schemas.microsoft.com/office/drawing/2014/main" id="{860A6656-4E18-4E76-8D19-B95705E090C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5410200" cy="784225"/>
            <a:chOff x="144" y="144"/>
            <a:chExt cx="3408" cy="494"/>
          </a:xfrm>
        </p:grpSpPr>
        <p:pic>
          <p:nvPicPr>
            <p:cNvPr id="353283" name="Picture 3">
              <a:extLst>
                <a:ext uri="{FF2B5EF4-FFF2-40B4-BE49-F238E27FC236}">
                  <a16:creationId xmlns:a16="http://schemas.microsoft.com/office/drawing/2014/main" id="{856865F3-C2FD-48B0-A0DC-CC6FCE07D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7266" r="55061" b="12715"/>
            <a:stretch>
              <a:fillRect/>
            </a:stretch>
          </p:blipFill>
          <p:spPr bwMode="auto">
            <a:xfrm>
              <a:off x="865" y="144"/>
              <a:ext cx="2687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3284" name="Rectangle 4">
              <a:extLst>
                <a:ext uri="{FF2B5EF4-FFF2-40B4-BE49-F238E27FC236}">
                  <a16:creationId xmlns:a16="http://schemas.microsoft.com/office/drawing/2014/main" id="{4A00752C-2F22-4AC1-82A9-E0831C7C2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93"/>
              <a:ext cx="7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600" b="0">
                  <a:solidFill>
                    <a:srgbClr val="A50021"/>
                  </a:solidFill>
                </a:rPr>
                <a:t>        </a:t>
              </a:r>
              <a:r>
                <a:rPr lang="zh-CN" altLang="en-US" sz="26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6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en-US" altLang="zh-CN" sz="2600" b="0">
                  <a:solidFill>
                    <a:srgbClr val="A50021"/>
                  </a:solidFill>
                  <a:sym typeface="Symbol" panose="05050102010706020507" pitchFamily="18" charset="2"/>
                </a:rPr>
                <a:t> </a:t>
              </a:r>
            </a:p>
          </p:txBody>
        </p:sp>
      </p:grpSp>
      <p:sp>
        <p:nvSpPr>
          <p:cNvPr id="353285" name="Text Box 5">
            <a:extLst>
              <a:ext uri="{FF2B5EF4-FFF2-40B4-BE49-F238E27FC236}">
                <a16:creationId xmlns:a16="http://schemas.microsoft.com/office/drawing/2014/main" id="{A98CCF07-C441-4FA1-9F29-5C01E3317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012825"/>
            <a:ext cx="8686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rgbClr val="A50021"/>
                </a:solidFill>
              </a:rPr>
              <a:t>        </a:t>
            </a:r>
            <a:r>
              <a:rPr lang="zh-CN" altLang="en-US" sz="26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600" b="0">
                <a:solidFill>
                  <a:srgbClr val="A50021"/>
                </a:solidFill>
                <a:sym typeface="Symbol" panose="05050102010706020507" pitchFamily="18" charset="2"/>
              </a:rPr>
              <a:t> </a:t>
            </a:r>
            <a:r>
              <a:rPr lang="zh-CN" altLang="en-US" sz="2600" b="0"/>
              <a:t>  </a:t>
            </a:r>
            <a:r>
              <a:rPr lang="en-US" altLang="zh-CN" sz="2600" b="0">
                <a:solidFill>
                  <a:srgbClr val="000000"/>
                </a:solidFill>
              </a:rPr>
              <a:t>(1)</a:t>
            </a:r>
            <a:r>
              <a:rPr lang="zh-CN" altLang="en-US" sz="2600" b="0">
                <a:solidFill>
                  <a:srgbClr val="000000"/>
                </a:solidFill>
              </a:rPr>
              <a:t>函数的定义域为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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600" b="0">
                <a:solidFill>
                  <a:srgbClr val="000000"/>
                </a:solidFill>
              </a:rPr>
              <a:t>3)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600" b="0">
                <a:solidFill>
                  <a:srgbClr val="000000"/>
                </a:solidFill>
              </a:rPr>
              <a:t>3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</a:t>
            </a:r>
            <a:r>
              <a:rPr lang="en-US" altLang="zh-CN" sz="2600" b="0">
                <a:solidFill>
                  <a:srgbClr val="000000"/>
                </a:solidFill>
              </a:rPr>
              <a:t>)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endParaRPr lang="en-US" altLang="zh-CN" sz="2600" b="0">
              <a:solidFill>
                <a:srgbClr val="000000"/>
              </a:solidFill>
            </a:endParaRPr>
          </a:p>
        </p:txBody>
      </p:sp>
      <p:sp>
        <p:nvSpPr>
          <p:cNvPr id="353286" name="Text Box 6">
            <a:extLst>
              <a:ext uri="{FF2B5EF4-FFF2-40B4-BE49-F238E27FC236}">
                <a16:creationId xmlns:a16="http://schemas.microsoft.com/office/drawing/2014/main" id="{8262B31D-27E9-400C-AA3C-09B8A665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24100"/>
            <a:ext cx="86868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sz="2600" b="0">
                <a:solidFill>
                  <a:srgbClr val="000000"/>
                </a:solidFill>
              </a:rPr>
              <a:t>令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</a:rPr>
              <a:t>)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>
                <a:solidFill>
                  <a:srgbClr val="000000"/>
                </a:solidFill>
              </a:rPr>
              <a:t>0</a:t>
            </a:r>
            <a:r>
              <a:rPr lang="zh-CN" altLang="en-US" sz="2600" b="0">
                <a:solidFill>
                  <a:srgbClr val="000000"/>
                </a:solidFill>
              </a:rPr>
              <a:t>得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>
                <a:solidFill>
                  <a:srgbClr val="000000"/>
                </a:solidFill>
              </a:rPr>
              <a:t>3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 b="0">
                <a:solidFill>
                  <a:srgbClr val="000000"/>
                </a:solidFill>
              </a:rPr>
              <a:t>  </a:t>
            </a:r>
            <a:r>
              <a:rPr lang="zh-CN" altLang="en-US" sz="2600" b="0">
                <a:solidFill>
                  <a:srgbClr val="000000"/>
                </a:solidFill>
              </a:rPr>
              <a:t>令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</a:rPr>
              <a:t>)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>
                <a:solidFill>
                  <a:srgbClr val="000000"/>
                </a:solidFill>
              </a:rPr>
              <a:t>0</a:t>
            </a:r>
            <a:r>
              <a:rPr lang="zh-CN" altLang="en-US" sz="2600" b="0">
                <a:solidFill>
                  <a:srgbClr val="000000"/>
                </a:solidFill>
              </a:rPr>
              <a:t>得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b="0">
                <a:solidFill>
                  <a:srgbClr val="000000"/>
                </a:solidFill>
              </a:rPr>
              <a:t>6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endParaRPr lang="en-US" altLang="zh-CN" sz="2600" b="0">
              <a:solidFill>
                <a:srgbClr val="00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rgbClr val="000000"/>
                </a:solidFill>
              </a:rPr>
              <a:t>        (3)</a:t>
            </a:r>
            <a:r>
              <a:rPr lang="zh-CN" altLang="en-US" sz="2600" b="0">
                <a:solidFill>
                  <a:srgbClr val="000000"/>
                </a:solidFill>
              </a:rPr>
              <a:t>曲线性态分析表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:</a:t>
            </a:r>
            <a:endParaRPr lang="en-US" altLang="zh-CN" sz="2600" b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353332" name="Text Box 52">
            <a:extLst>
              <a:ext uri="{FF2B5EF4-FFF2-40B4-BE49-F238E27FC236}">
                <a16:creationId xmlns:a16="http://schemas.microsoft.com/office/drawing/2014/main" id="{EC30D6B2-C2EE-419D-B61F-DD22E20B7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72050"/>
            <a:ext cx="86868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en-US" altLang="zh-CN" sz="2600" b="0">
                <a:solidFill>
                  <a:srgbClr val="000000"/>
                </a:solidFill>
              </a:rPr>
              <a:t>(4)</a:t>
            </a:r>
            <a:r>
              <a:rPr lang="zh-CN" altLang="en-US" sz="2600" b="0">
                <a:solidFill>
                  <a:srgbClr val="000000"/>
                </a:solidFill>
              </a:rPr>
              <a:t>曲线有铅直渐近线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=-</a:t>
            </a:r>
            <a:r>
              <a:rPr lang="en-US" altLang="zh-CN" sz="2600" b="0">
                <a:solidFill>
                  <a:srgbClr val="000000"/>
                </a:solidFill>
              </a:rPr>
              <a:t>3</a:t>
            </a:r>
            <a:r>
              <a:rPr lang="zh-CN" altLang="en-US" sz="2600" b="0">
                <a:solidFill>
                  <a:srgbClr val="000000"/>
                </a:solidFill>
              </a:rPr>
              <a:t>与水平渐近线</a:t>
            </a:r>
            <a:r>
              <a:rPr lang="en-US" altLang="zh-CN" sz="2600" b="0" i="1">
                <a:solidFill>
                  <a:srgbClr val="000000"/>
                </a:solidFill>
              </a:rPr>
              <a:t>y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2600" b="0">
                <a:solidFill>
                  <a:srgbClr val="000000"/>
                </a:solidFill>
              </a:rPr>
              <a:t>1</a:t>
            </a:r>
            <a:r>
              <a:rPr lang="en-US" altLang="zh-CN" sz="2600" b="0">
                <a:solidFill>
                  <a:srgbClr val="000000"/>
                </a:solidFill>
                <a:latin typeface="华文中宋" panose="02010600040101010101" pitchFamily="2" charset="-122"/>
                <a:sym typeface="Symbol" panose="05050102010706020507" pitchFamily="18" charset="2"/>
              </a:rPr>
              <a:t></a:t>
            </a:r>
            <a:endParaRPr lang="en-US" altLang="zh-CN" sz="2600" b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600" b="0">
                <a:solidFill>
                  <a:srgbClr val="000000"/>
                </a:solidFill>
              </a:rPr>
              <a:t>        (5)</a:t>
            </a:r>
            <a:r>
              <a:rPr lang="zh-CN" altLang="en-US" sz="2600" b="0">
                <a:solidFill>
                  <a:srgbClr val="000000"/>
                </a:solidFill>
              </a:rPr>
              <a:t>特殊点的函数值</a:t>
            </a:r>
            <a:r>
              <a:rPr lang="zh-CN" altLang="en-US" sz="2600" b="0">
                <a:solidFill>
                  <a:srgbClr val="000000"/>
                </a:solidFill>
                <a:sym typeface="Symbol" panose="05050102010706020507" pitchFamily="18" charset="2"/>
              </a:rPr>
              <a:t></a:t>
            </a:r>
            <a:r>
              <a:rPr lang="zh-CN" altLang="en-US" sz="2600" b="0">
                <a:solidFill>
                  <a:srgbClr val="000000"/>
                </a:solidFill>
              </a:rPr>
              <a:t> 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(0)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2600" b="0">
                <a:solidFill>
                  <a:srgbClr val="000000"/>
                </a:solidFill>
              </a:rPr>
              <a:t>1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 b="0">
                <a:solidFill>
                  <a:srgbClr val="000000"/>
                </a:solidFill>
              </a:rPr>
              <a:t>  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CN" sz="2600" b="0">
                <a:solidFill>
                  <a:srgbClr val="000000"/>
                </a:solidFill>
              </a:rPr>
              <a:t>1)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=-</a:t>
            </a:r>
            <a:r>
              <a:rPr lang="en-US" altLang="zh-CN" sz="2600" b="0">
                <a:solidFill>
                  <a:srgbClr val="000000"/>
                </a:solidFill>
              </a:rPr>
              <a:t>8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 b="0">
                <a:solidFill>
                  <a:srgbClr val="000000"/>
                </a:solidFill>
              </a:rPr>
              <a:t>  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CN" sz="2600" b="0">
                <a:solidFill>
                  <a:srgbClr val="000000"/>
                </a:solidFill>
              </a:rPr>
              <a:t>9)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=-</a:t>
            </a:r>
            <a:r>
              <a:rPr lang="en-US" altLang="zh-CN" sz="2600" b="0">
                <a:solidFill>
                  <a:srgbClr val="000000"/>
                </a:solidFill>
              </a:rPr>
              <a:t>8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zh-CN" sz="2600" b="0" i="1">
                <a:solidFill>
                  <a:srgbClr val="000000"/>
                </a:solidFill>
              </a:rPr>
              <a:t> f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CN" sz="2600" b="0">
                <a:solidFill>
                  <a:srgbClr val="000000"/>
                </a:solidFill>
              </a:rPr>
              <a:t>15)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=-</a:t>
            </a:r>
            <a:r>
              <a:rPr lang="en-US" altLang="zh-CN" sz="2600" b="0">
                <a:solidFill>
                  <a:srgbClr val="000000"/>
                </a:solidFill>
              </a:rPr>
              <a:t>11/4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</a:p>
        </p:txBody>
      </p:sp>
      <p:pic>
        <p:nvPicPr>
          <p:cNvPr id="353333" name="Picture 53">
            <a:extLst>
              <a:ext uri="{FF2B5EF4-FFF2-40B4-BE49-F238E27FC236}">
                <a16:creationId xmlns:a16="http://schemas.microsoft.com/office/drawing/2014/main" id="{A16C4ADB-BC70-4A15-901F-DCD11A54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5449" r="52910" b="5449"/>
          <a:stretch>
            <a:fillRect/>
          </a:stretch>
        </p:blipFill>
        <p:spPr bwMode="auto">
          <a:xfrm>
            <a:off x="230188" y="1524000"/>
            <a:ext cx="5942012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3338" name="Group 58">
            <a:extLst>
              <a:ext uri="{FF2B5EF4-FFF2-40B4-BE49-F238E27FC236}">
                <a16:creationId xmlns:a16="http://schemas.microsoft.com/office/drawing/2014/main" id="{240F5D19-EC5F-45F9-9A07-94725477C35D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3352800"/>
            <a:ext cx="7988300" cy="1550988"/>
            <a:chOff x="368" y="2112"/>
            <a:chExt cx="5032" cy="977"/>
          </a:xfrm>
        </p:grpSpPr>
        <p:grpSp>
          <p:nvGrpSpPr>
            <p:cNvPr id="353287" name="Group 7">
              <a:extLst>
                <a:ext uri="{FF2B5EF4-FFF2-40B4-BE49-F238E27FC236}">
                  <a16:creationId xmlns:a16="http://schemas.microsoft.com/office/drawing/2014/main" id="{F23C3340-4964-4454-BAAC-185BCFD41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" y="2112"/>
              <a:ext cx="5032" cy="977"/>
              <a:chOff x="424" y="2194"/>
              <a:chExt cx="5032" cy="977"/>
            </a:xfrm>
          </p:grpSpPr>
          <p:sp>
            <p:nvSpPr>
              <p:cNvPr id="353288" name="Text Box 8">
                <a:extLst>
                  <a:ext uri="{FF2B5EF4-FFF2-40B4-BE49-F238E27FC236}">
                    <a16:creationId xmlns:a16="http://schemas.microsoft.com/office/drawing/2014/main" id="{C6611E20-F0C4-4007-A932-2908C12942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2194"/>
                <a:ext cx="667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-, -3)</a:t>
                </a:r>
              </a:p>
            </p:txBody>
          </p:sp>
          <p:sp>
            <p:nvSpPr>
              <p:cNvPr id="353289" name="Text Box 9">
                <a:extLst>
                  <a:ext uri="{FF2B5EF4-FFF2-40B4-BE49-F238E27FC236}">
                    <a16:creationId xmlns:a16="http://schemas.microsoft.com/office/drawing/2014/main" id="{B9777D04-B79C-4773-A3D2-0B1BEC57C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5" y="2194"/>
                <a:ext cx="52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-</a:t>
                </a:r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3)</a:t>
                </a:r>
              </a:p>
            </p:txBody>
          </p:sp>
          <p:sp>
            <p:nvSpPr>
              <p:cNvPr id="353290" name="Text Box 10">
                <a:extLst>
                  <a:ext uri="{FF2B5EF4-FFF2-40B4-BE49-F238E27FC236}">
                    <a16:creationId xmlns:a16="http://schemas.microsoft.com/office/drawing/2014/main" id="{BD6D16CD-F791-480E-A176-4BAFAAC3C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4" y="2194"/>
                <a:ext cx="9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3</a:t>
                </a:r>
              </a:p>
            </p:txBody>
          </p:sp>
          <p:sp>
            <p:nvSpPr>
              <p:cNvPr id="353291" name="Text Box 11">
                <a:extLst>
                  <a:ext uri="{FF2B5EF4-FFF2-40B4-BE49-F238E27FC236}">
                    <a16:creationId xmlns:a16="http://schemas.microsoft.com/office/drawing/2014/main" id="{4FC52489-84E3-4264-BDF7-4017D4C06E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2194"/>
                <a:ext cx="41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(3</a:t>
                </a:r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6)</a:t>
                </a:r>
              </a:p>
            </p:txBody>
          </p:sp>
          <p:sp>
            <p:nvSpPr>
              <p:cNvPr id="353292" name="Text Box 12">
                <a:extLst>
                  <a:ext uri="{FF2B5EF4-FFF2-40B4-BE49-F238E27FC236}">
                    <a16:creationId xmlns:a16="http://schemas.microsoft.com/office/drawing/2014/main" id="{9CB93BF1-385D-4933-B489-A36357E5FD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2" y="2194"/>
                <a:ext cx="9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6</a:t>
                </a:r>
              </a:p>
            </p:txBody>
          </p:sp>
          <p:sp>
            <p:nvSpPr>
              <p:cNvPr id="353293" name="Text Box 13">
                <a:extLst>
                  <a:ext uri="{FF2B5EF4-FFF2-40B4-BE49-F238E27FC236}">
                    <a16:creationId xmlns:a16="http://schemas.microsoft.com/office/drawing/2014/main" id="{ED9C38A2-F33A-46E7-9055-4328F7E05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8" y="2194"/>
                <a:ext cx="56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(6, +)</a:t>
                </a:r>
              </a:p>
            </p:txBody>
          </p:sp>
          <p:sp>
            <p:nvSpPr>
              <p:cNvPr id="353294" name="Text Box 14">
                <a:extLst>
                  <a:ext uri="{FF2B5EF4-FFF2-40B4-BE49-F238E27FC236}">
                    <a16:creationId xmlns:a16="http://schemas.microsoft.com/office/drawing/2014/main" id="{3FA07312-654D-44E4-9612-D7A6C9A92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" y="2194"/>
                <a:ext cx="8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l"/>
                <a:r>
                  <a:rPr lang="en-US" altLang="zh-CN" sz="2400" b="0" i="1">
                    <a:solidFill>
                      <a:srgbClr val="000000"/>
                    </a:solidFill>
                    <a:sym typeface="Symbol" panose="05050102010706020507" pitchFamily="18" charset="2"/>
                  </a:rPr>
                  <a:t>x</a:t>
                </a:r>
                <a:endPara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353295" name="Text Box 15">
                <a:extLst>
                  <a:ext uri="{FF2B5EF4-FFF2-40B4-BE49-F238E27FC236}">
                    <a16:creationId xmlns:a16="http://schemas.microsoft.com/office/drawing/2014/main" id="{E400204B-F0FA-4A8B-A175-8AC6E6BF6B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2447"/>
                <a:ext cx="409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altLang="zh-CN" sz="2400" b="0" i="1">
                    <a:solidFill>
                      <a:schemeClr val="tx2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>
                    <a:solidFill>
                      <a:srgbClr val="000000"/>
                    </a:solidFill>
                    <a:sym typeface="Symbol" panose="05050102010706020507" pitchFamily="18" charset="2"/>
                  </a:rPr>
                  <a:t>f </a:t>
                </a:r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>
                    <a:solidFill>
                      <a:srgbClr val="00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)</a:t>
                </a:r>
              </a:p>
            </p:txBody>
          </p:sp>
          <p:sp>
            <p:nvSpPr>
              <p:cNvPr id="353296" name="Text Box 16">
                <a:extLst>
                  <a:ext uri="{FF2B5EF4-FFF2-40B4-BE49-F238E27FC236}">
                    <a16:creationId xmlns:a16="http://schemas.microsoft.com/office/drawing/2014/main" id="{D666DA68-3069-463D-8609-011EA16001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" y="2685"/>
                <a:ext cx="45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altLang="zh-CN" sz="2400" b="0" i="1">
                    <a:solidFill>
                      <a:schemeClr val="tx2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>
                    <a:solidFill>
                      <a:srgbClr val="000000"/>
                    </a:solidFill>
                    <a:sym typeface="Symbol" panose="05050102010706020507" pitchFamily="18" charset="2"/>
                  </a:rPr>
                  <a:t>f </a:t>
                </a:r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(</a:t>
                </a:r>
                <a:r>
                  <a:rPr lang="en-US" altLang="zh-CN" sz="2400" b="0" i="1">
                    <a:solidFill>
                      <a:srgbClr val="00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)</a:t>
                </a:r>
              </a:p>
            </p:txBody>
          </p:sp>
          <p:sp>
            <p:nvSpPr>
              <p:cNvPr id="353297" name="Text Box 17">
                <a:extLst>
                  <a:ext uri="{FF2B5EF4-FFF2-40B4-BE49-F238E27FC236}">
                    <a16:creationId xmlns:a16="http://schemas.microsoft.com/office/drawing/2014/main" id="{98331346-C0BB-421A-8F9F-20B48B387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" y="2928"/>
                <a:ext cx="108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altLang="zh-CN" sz="2400" b="0" i="1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400" b="0" i="1">
                    <a:solidFill>
                      <a:srgbClr val="000000"/>
                    </a:solidFill>
                  </a:rPr>
                  <a:t>y</a:t>
                </a:r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</a:t>
                </a:r>
                <a:r>
                  <a:rPr lang="en-US" altLang="zh-CN" sz="2400" b="0" i="1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2400" b="0">
                    <a:solidFill>
                      <a:srgbClr val="000000"/>
                    </a:solidFill>
                  </a:rPr>
                  <a:t>(</a:t>
                </a:r>
                <a:r>
                  <a:rPr lang="en-US" altLang="zh-CN" sz="2400" b="0" i="1">
                    <a:solidFill>
                      <a:srgbClr val="000000"/>
                    </a:solidFill>
                  </a:rPr>
                  <a:t>x</a:t>
                </a:r>
                <a:r>
                  <a:rPr lang="en-US" altLang="zh-CN" sz="2400" b="0">
                    <a:solidFill>
                      <a:srgbClr val="000000"/>
                    </a:solidFill>
                  </a:rPr>
                  <a:t>)</a:t>
                </a:r>
                <a:r>
                  <a:rPr lang="zh-CN" altLang="en-US" sz="2400" b="0">
                    <a:solidFill>
                      <a:srgbClr val="000000"/>
                    </a:solidFill>
                  </a:rPr>
                  <a:t>的图形</a:t>
                </a:r>
              </a:p>
            </p:txBody>
          </p:sp>
          <p:sp>
            <p:nvSpPr>
              <p:cNvPr id="353298" name="Text Box 18">
                <a:extLst>
                  <a:ext uri="{FF2B5EF4-FFF2-40B4-BE49-F238E27FC236}">
                    <a16:creationId xmlns:a16="http://schemas.microsoft.com/office/drawing/2014/main" id="{C3450875-0320-4350-9EDF-8940BE923B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3" y="2447"/>
                <a:ext cx="19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－</a:t>
                </a:r>
              </a:p>
            </p:txBody>
          </p:sp>
          <p:sp>
            <p:nvSpPr>
              <p:cNvPr id="353299" name="Text Box 19">
                <a:extLst>
                  <a:ext uri="{FF2B5EF4-FFF2-40B4-BE49-F238E27FC236}">
                    <a16:creationId xmlns:a16="http://schemas.microsoft.com/office/drawing/2014/main" id="{756FE90F-ACBF-4502-BE08-9DA9E6A587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3" y="2685"/>
                <a:ext cx="19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－</a:t>
                </a:r>
              </a:p>
            </p:txBody>
          </p:sp>
          <p:sp>
            <p:nvSpPr>
              <p:cNvPr id="353300" name="Text Box 20">
                <a:extLst>
                  <a:ext uri="{FF2B5EF4-FFF2-40B4-BE49-F238E27FC236}">
                    <a16:creationId xmlns:a16="http://schemas.microsoft.com/office/drawing/2014/main" id="{7714BB65-87EB-42FA-B56A-1CA4E38AD6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1" y="2685"/>
                <a:ext cx="19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－</a:t>
                </a:r>
              </a:p>
            </p:txBody>
          </p:sp>
          <p:sp>
            <p:nvSpPr>
              <p:cNvPr id="353301" name="Text Box 21">
                <a:extLst>
                  <a:ext uri="{FF2B5EF4-FFF2-40B4-BE49-F238E27FC236}">
                    <a16:creationId xmlns:a16="http://schemas.microsoft.com/office/drawing/2014/main" id="{BC63863A-7EE2-41A4-97AA-8F97904402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7" y="2685"/>
                <a:ext cx="19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－</a:t>
                </a:r>
              </a:p>
            </p:txBody>
          </p:sp>
          <p:sp>
            <p:nvSpPr>
              <p:cNvPr id="353302" name="Text Box 22">
                <a:extLst>
                  <a:ext uri="{FF2B5EF4-FFF2-40B4-BE49-F238E27FC236}">
                    <a16:creationId xmlns:a16="http://schemas.microsoft.com/office/drawing/2014/main" id="{C3EAB0F1-D568-424F-AC0C-A1D7B5D5E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9" y="2685"/>
                <a:ext cx="19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－</a:t>
                </a:r>
              </a:p>
            </p:txBody>
          </p:sp>
          <p:sp>
            <p:nvSpPr>
              <p:cNvPr id="353303" name="Text Box 23">
                <a:extLst>
                  <a:ext uri="{FF2B5EF4-FFF2-40B4-BE49-F238E27FC236}">
                    <a16:creationId xmlns:a16="http://schemas.microsoft.com/office/drawing/2014/main" id="{2A2934C9-5421-4D5B-8D74-A88A79F169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4" y="2447"/>
                <a:ext cx="19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－</a:t>
                </a:r>
              </a:p>
            </p:txBody>
          </p:sp>
          <p:sp>
            <p:nvSpPr>
              <p:cNvPr id="353304" name="Text Box 24">
                <a:extLst>
                  <a:ext uri="{FF2B5EF4-FFF2-40B4-BE49-F238E27FC236}">
                    <a16:creationId xmlns:a16="http://schemas.microsoft.com/office/drawing/2014/main" id="{5A410A9D-9E19-4039-AF9A-5C05B4F7C8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4" y="2447"/>
                <a:ext cx="19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－</a:t>
                </a:r>
              </a:p>
            </p:txBody>
          </p:sp>
          <p:sp>
            <p:nvSpPr>
              <p:cNvPr id="353305" name="Text Box 25">
                <a:extLst>
                  <a:ext uri="{FF2B5EF4-FFF2-40B4-BE49-F238E27FC236}">
                    <a16:creationId xmlns:a16="http://schemas.microsoft.com/office/drawing/2014/main" id="{D120E719-AC84-4BC5-8482-D00606663D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9" y="2447"/>
                <a:ext cx="19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－</a:t>
                </a:r>
              </a:p>
            </p:txBody>
          </p:sp>
          <p:sp>
            <p:nvSpPr>
              <p:cNvPr id="353306" name="Text Box 26">
                <a:extLst>
                  <a:ext uri="{FF2B5EF4-FFF2-40B4-BE49-F238E27FC236}">
                    <a16:creationId xmlns:a16="http://schemas.microsoft.com/office/drawing/2014/main" id="{53828A4F-B613-4059-B19E-04F64303F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1" y="2447"/>
                <a:ext cx="19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＋</a:t>
                </a:r>
              </a:p>
            </p:txBody>
          </p:sp>
          <p:sp>
            <p:nvSpPr>
              <p:cNvPr id="353307" name="Text Box 27">
                <a:extLst>
                  <a:ext uri="{FF2B5EF4-FFF2-40B4-BE49-F238E27FC236}">
                    <a16:creationId xmlns:a16="http://schemas.microsoft.com/office/drawing/2014/main" id="{42BE4F83-2BFE-4D81-B5FB-C0881726C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4" y="2685"/>
                <a:ext cx="19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＋</a:t>
                </a:r>
              </a:p>
            </p:txBody>
          </p:sp>
          <p:sp>
            <p:nvSpPr>
              <p:cNvPr id="353308" name="Text Box 28">
                <a:extLst>
                  <a:ext uri="{FF2B5EF4-FFF2-40B4-BE49-F238E27FC236}">
                    <a16:creationId xmlns:a16="http://schemas.microsoft.com/office/drawing/2014/main" id="{838A0563-7D4E-4308-BB93-727111BFB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2" y="2685"/>
                <a:ext cx="9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353309" name="Text Box 29">
                <a:extLst>
                  <a:ext uri="{FF2B5EF4-FFF2-40B4-BE49-F238E27FC236}">
                    <a16:creationId xmlns:a16="http://schemas.microsoft.com/office/drawing/2014/main" id="{FEAAD2C2-C1E9-478D-A682-FAA3DD6EBB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4" y="2447"/>
                <a:ext cx="9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altLang="zh-CN" sz="2400" b="0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353310" name="Text Box 30">
                <a:extLst>
                  <a:ext uri="{FF2B5EF4-FFF2-40B4-BE49-F238E27FC236}">
                    <a16:creationId xmlns:a16="http://schemas.microsoft.com/office/drawing/2014/main" id="{E7C85872-0FC0-46B2-8A84-8A06C477C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8" y="2928"/>
                <a:ext cx="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zh-CN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endParaRPr>
              </a:p>
            </p:txBody>
          </p:sp>
          <p:sp>
            <p:nvSpPr>
              <p:cNvPr id="353311" name="Text Box 31">
                <a:extLst>
                  <a:ext uri="{FF2B5EF4-FFF2-40B4-BE49-F238E27FC236}">
                    <a16:creationId xmlns:a16="http://schemas.microsoft.com/office/drawing/2014/main" id="{E961BA00-6E69-475C-9ABE-D9DC8B8E4F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5" y="2928"/>
                <a:ext cx="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zh-CN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endParaRPr>
              </a:p>
            </p:txBody>
          </p:sp>
          <p:sp>
            <p:nvSpPr>
              <p:cNvPr id="353312" name="Text Box 32">
                <a:extLst>
                  <a:ext uri="{FF2B5EF4-FFF2-40B4-BE49-F238E27FC236}">
                    <a16:creationId xmlns:a16="http://schemas.microsoft.com/office/drawing/2014/main" id="{F3C887E2-F3E0-43C6-8903-7B5E3EA172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2928"/>
                <a:ext cx="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zh-CN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endParaRPr>
              </a:p>
            </p:txBody>
          </p:sp>
          <p:sp>
            <p:nvSpPr>
              <p:cNvPr id="353313" name="Text Box 33">
                <a:extLst>
                  <a:ext uri="{FF2B5EF4-FFF2-40B4-BE49-F238E27FC236}">
                    <a16:creationId xmlns:a16="http://schemas.microsoft.com/office/drawing/2014/main" id="{B37476CC-EAC6-48D2-B6CB-C82117F30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8" y="2928"/>
                <a:ext cx="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zh-CN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endParaRPr>
              </a:p>
            </p:txBody>
          </p:sp>
          <p:grpSp>
            <p:nvGrpSpPr>
              <p:cNvPr id="353314" name="Group 34">
                <a:extLst>
                  <a:ext uri="{FF2B5EF4-FFF2-40B4-BE49-F238E27FC236}">
                    <a16:creationId xmlns:a16="http://schemas.microsoft.com/office/drawing/2014/main" id="{7D00A019-7D74-4B25-9E45-AE8A41053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208"/>
                <a:ext cx="5024" cy="960"/>
                <a:chOff x="432" y="2208"/>
                <a:chExt cx="5024" cy="960"/>
              </a:xfrm>
            </p:grpSpPr>
            <p:grpSp>
              <p:nvGrpSpPr>
                <p:cNvPr id="353315" name="Group 35">
                  <a:extLst>
                    <a:ext uri="{FF2B5EF4-FFF2-40B4-BE49-F238E27FC236}">
                      <a16:creationId xmlns:a16="http://schemas.microsoft.com/office/drawing/2014/main" id="{3C5337AB-F507-4FC2-A7DA-A7EABEB7A2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" y="2208"/>
                  <a:ext cx="5024" cy="960"/>
                  <a:chOff x="432" y="2208"/>
                  <a:chExt cx="5024" cy="960"/>
                </a:xfrm>
              </p:grpSpPr>
              <p:sp>
                <p:nvSpPr>
                  <p:cNvPr id="353316" name="Line 36">
                    <a:extLst>
                      <a:ext uri="{FF2B5EF4-FFF2-40B4-BE49-F238E27FC236}">
                        <a16:creationId xmlns:a16="http://schemas.microsoft.com/office/drawing/2014/main" id="{286CA982-3E7A-402D-8662-353549DFF6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2" y="2448"/>
                    <a:ext cx="501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317" name="Line 37">
                    <a:extLst>
                      <a:ext uri="{FF2B5EF4-FFF2-40B4-BE49-F238E27FC236}">
                        <a16:creationId xmlns:a16="http://schemas.microsoft.com/office/drawing/2014/main" id="{0EC9EF2D-8354-4674-A39F-11C550B567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2" y="2688"/>
                    <a:ext cx="501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318" name="Line 38">
                    <a:extLst>
                      <a:ext uri="{FF2B5EF4-FFF2-40B4-BE49-F238E27FC236}">
                        <a16:creationId xmlns:a16="http://schemas.microsoft.com/office/drawing/2014/main" id="{EE3831F0-A9FC-41EE-B890-2E2C7578D2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2" y="3168"/>
                    <a:ext cx="501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319" name="Line 39">
                    <a:extLst>
                      <a:ext uri="{FF2B5EF4-FFF2-40B4-BE49-F238E27FC236}">
                        <a16:creationId xmlns:a16="http://schemas.microsoft.com/office/drawing/2014/main" id="{1B283E9F-09BA-4699-ABEA-3DAD864BE5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2" y="2928"/>
                    <a:ext cx="50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320" name="Line 40">
                    <a:extLst>
                      <a:ext uri="{FF2B5EF4-FFF2-40B4-BE49-F238E27FC236}">
                        <a16:creationId xmlns:a16="http://schemas.microsoft.com/office/drawing/2014/main" id="{7F73CCFF-D779-442D-8DA5-72ACD3606D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2" y="2208"/>
                    <a:ext cx="5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3321" name="Group 41">
                  <a:extLst>
                    <a:ext uri="{FF2B5EF4-FFF2-40B4-BE49-F238E27FC236}">
                      <a16:creationId xmlns:a16="http://schemas.microsoft.com/office/drawing/2014/main" id="{35AA4220-9987-40E5-A9EA-F2624A2628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" y="2208"/>
                  <a:ext cx="5016" cy="960"/>
                  <a:chOff x="600" y="2160"/>
                  <a:chExt cx="5016" cy="1008"/>
                </a:xfrm>
              </p:grpSpPr>
              <p:sp>
                <p:nvSpPr>
                  <p:cNvPr id="353322" name="Line 42">
                    <a:extLst>
                      <a:ext uri="{FF2B5EF4-FFF2-40B4-BE49-F238E27FC236}">
                        <a16:creationId xmlns:a16="http://schemas.microsoft.com/office/drawing/2014/main" id="{8E65BBB4-C5E4-4261-8F48-F95EADA02F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160"/>
                    <a:ext cx="0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323" name="Line 43">
                    <a:extLst>
                      <a:ext uri="{FF2B5EF4-FFF2-40B4-BE49-F238E27FC236}">
                        <a16:creationId xmlns:a16="http://schemas.microsoft.com/office/drawing/2014/main" id="{EF968B7D-80FF-4077-8E71-52A5E5B580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60"/>
                    <a:ext cx="0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324" name="Line 44">
                    <a:extLst>
                      <a:ext uri="{FF2B5EF4-FFF2-40B4-BE49-F238E27FC236}">
                        <a16:creationId xmlns:a16="http://schemas.microsoft.com/office/drawing/2014/main" id="{E60A616E-F6FC-4DB9-99BC-F6BE527701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160"/>
                    <a:ext cx="0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325" name="Line 45">
                    <a:extLst>
                      <a:ext uri="{FF2B5EF4-FFF2-40B4-BE49-F238E27FC236}">
                        <a16:creationId xmlns:a16="http://schemas.microsoft.com/office/drawing/2014/main" id="{DC019522-57F7-4751-A0BE-A8EC62EDE6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160"/>
                    <a:ext cx="0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326" name="Line 46">
                    <a:extLst>
                      <a:ext uri="{FF2B5EF4-FFF2-40B4-BE49-F238E27FC236}">
                        <a16:creationId xmlns:a16="http://schemas.microsoft.com/office/drawing/2014/main" id="{C4AF262A-E8BF-4CCE-A2EB-7B541263BC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160"/>
                    <a:ext cx="0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327" name="Line 47">
                    <a:extLst>
                      <a:ext uri="{FF2B5EF4-FFF2-40B4-BE49-F238E27FC236}">
                        <a16:creationId xmlns:a16="http://schemas.microsoft.com/office/drawing/2014/main" id="{E6308D53-1B3F-44FF-9C4F-90E5C7685C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92" y="2160"/>
                    <a:ext cx="0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328" name="Line 48">
                    <a:extLst>
                      <a:ext uri="{FF2B5EF4-FFF2-40B4-BE49-F238E27FC236}">
                        <a16:creationId xmlns:a16="http://schemas.microsoft.com/office/drawing/2014/main" id="{983443C4-C7EB-4359-B6F1-148036356F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00" y="2160"/>
                    <a:ext cx="0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329" name="Line 49">
                    <a:extLst>
                      <a:ext uri="{FF2B5EF4-FFF2-40B4-BE49-F238E27FC236}">
                        <a16:creationId xmlns:a16="http://schemas.microsoft.com/office/drawing/2014/main" id="{FC3826E4-EA17-438B-9B03-BCD5ABD0EA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616" y="2160"/>
                    <a:ext cx="0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53330" name="Rectangle 50">
                <a:extLst>
                  <a:ext uri="{FF2B5EF4-FFF2-40B4-BE49-F238E27FC236}">
                    <a16:creationId xmlns:a16="http://schemas.microsoft.com/office/drawing/2014/main" id="{255E4B9F-0A65-4548-98FA-8ADDCAF40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941"/>
                <a:ext cx="72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11/3</a:t>
                </a:r>
                <a:r>
                  <a:rPr lang="zh-CN" altLang="en-US" sz="2400" b="0">
                    <a:solidFill>
                      <a:srgbClr val="000000"/>
                    </a:solidFill>
                    <a:latin typeface="华文中宋" panose="02010600040101010101" pitchFamily="2" charset="-122"/>
                    <a:sym typeface="Symbol" panose="05050102010706020507" pitchFamily="18" charset="2"/>
                  </a:rPr>
                  <a:t>拐点</a:t>
                </a:r>
              </a:p>
            </p:txBody>
          </p:sp>
          <p:sp>
            <p:nvSpPr>
              <p:cNvPr id="353331" name="Rectangle 51">
                <a:extLst>
                  <a:ext uri="{FF2B5EF4-FFF2-40B4-BE49-F238E27FC236}">
                    <a16:creationId xmlns:a16="http://schemas.microsoft.com/office/drawing/2014/main" id="{9BFA9ED8-75C8-4C6F-ACEF-5814B643D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41"/>
                <a:ext cx="48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00"/>
                    </a:solidFill>
                    <a:sym typeface="Symbol" panose="05050102010706020507" pitchFamily="18" charset="2"/>
                  </a:rPr>
                  <a:t>4</a:t>
                </a:r>
                <a:r>
                  <a:rPr lang="zh-CN" altLang="en-US" sz="2400" b="0">
                    <a:solidFill>
                      <a:srgbClr val="000000"/>
                    </a:solidFill>
                    <a:latin typeface="华文中宋" panose="02010600040101010101" pitchFamily="2" charset="-122"/>
                    <a:sym typeface="Symbol" panose="05050102010706020507" pitchFamily="18" charset="2"/>
                  </a:rPr>
                  <a:t>极大</a:t>
                </a:r>
              </a:p>
            </p:txBody>
          </p:sp>
        </p:grpSp>
        <p:sp>
          <p:nvSpPr>
            <p:cNvPr id="353334" name="Arc 54">
              <a:extLst>
                <a:ext uri="{FF2B5EF4-FFF2-40B4-BE49-F238E27FC236}">
                  <a16:creationId xmlns:a16="http://schemas.microsoft.com/office/drawing/2014/main" id="{97B2B2F7-FB69-49B9-A964-5BF95FAE0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" y="2883"/>
              <a:ext cx="192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35" name="Arc 55">
              <a:extLst>
                <a:ext uri="{FF2B5EF4-FFF2-40B4-BE49-F238E27FC236}">
                  <a16:creationId xmlns:a16="http://schemas.microsoft.com/office/drawing/2014/main" id="{5E903029-74BC-4256-B2C3-0F3E4707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2883"/>
              <a:ext cx="192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36" name="Arc 56">
              <a:extLst>
                <a:ext uri="{FF2B5EF4-FFF2-40B4-BE49-F238E27FC236}">
                  <a16:creationId xmlns:a16="http://schemas.microsoft.com/office/drawing/2014/main" id="{E7981254-5E50-423A-86DD-C8037E9B5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" y="2894"/>
              <a:ext cx="250" cy="192"/>
            </a:xfrm>
            <a:custGeom>
              <a:avLst/>
              <a:gdLst>
                <a:gd name="G0" fmla="+- 21148 0 0"/>
                <a:gd name="G1" fmla="+- 21600 0 0"/>
                <a:gd name="G2" fmla="+- 21600 0 0"/>
                <a:gd name="T0" fmla="*/ 0 w 28134"/>
                <a:gd name="T1" fmla="*/ 17203 h 21600"/>
                <a:gd name="T2" fmla="*/ 28134 w 28134"/>
                <a:gd name="T3" fmla="*/ 1161 h 21600"/>
                <a:gd name="T4" fmla="*/ 21148 w 2813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34" h="21600" fill="none" extrusionOk="0">
                  <a:moveTo>
                    <a:pt x="0" y="17203"/>
                  </a:moveTo>
                  <a:cubicBezTo>
                    <a:pt x="2083" y="7182"/>
                    <a:pt x="10913" y="0"/>
                    <a:pt x="21148" y="0"/>
                  </a:cubicBezTo>
                  <a:cubicBezTo>
                    <a:pt x="23524" y="0"/>
                    <a:pt x="25885" y="392"/>
                    <a:pt x="28134" y="1160"/>
                  </a:cubicBezTo>
                </a:path>
                <a:path w="28134" h="21600" stroke="0" extrusionOk="0">
                  <a:moveTo>
                    <a:pt x="0" y="17203"/>
                  </a:moveTo>
                  <a:cubicBezTo>
                    <a:pt x="2083" y="7182"/>
                    <a:pt x="10913" y="0"/>
                    <a:pt x="21148" y="0"/>
                  </a:cubicBezTo>
                  <a:cubicBezTo>
                    <a:pt x="23524" y="0"/>
                    <a:pt x="25885" y="392"/>
                    <a:pt x="28134" y="1160"/>
                  </a:cubicBezTo>
                  <a:lnTo>
                    <a:pt x="21148" y="2160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37" name="Arc 57">
              <a:extLst>
                <a:ext uri="{FF2B5EF4-FFF2-40B4-BE49-F238E27FC236}">
                  <a16:creationId xmlns:a16="http://schemas.microsoft.com/office/drawing/2014/main" id="{12AC5BC3-29F4-4822-B2D2-C27298278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" y="2862"/>
              <a:ext cx="235" cy="193"/>
            </a:xfrm>
            <a:custGeom>
              <a:avLst/>
              <a:gdLst>
                <a:gd name="G0" fmla="+- 21600 0 0"/>
                <a:gd name="G1" fmla="+- 109 0 0"/>
                <a:gd name="G2" fmla="+- 21600 0 0"/>
                <a:gd name="T0" fmla="*/ 26400 w 26400"/>
                <a:gd name="T1" fmla="*/ 21169 h 21709"/>
                <a:gd name="T2" fmla="*/ 0 w 26400"/>
                <a:gd name="T3" fmla="*/ 0 h 21709"/>
                <a:gd name="T4" fmla="*/ 21600 w 26400"/>
                <a:gd name="T5" fmla="*/ 109 h 2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0" h="21709" fill="none" extrusionOk="0">
                  <a:moveTo>
                    <a:pt x="26399" y="21168"/>
                  </a:moveTo>
                  <a:cubicBezTo>
                    <a:pt x="24825" y="21527"/>
                    <a:pt x="23215" y="21709"/>
                    <a:pt x="21600" y="21709"/>
                  </a:cubicBezTo>
                  <a:cubicBezTo>
                    <a:pt x="9670" y="21709"/>
                    <a:pt x="0" y="12038"/>
                    <a:pt x="0" y="109"/>
                  </a:cubicBezTo>
                  <a:cubicBezTo>
                    <a:pt x="0" y="72"/>
                    <a:pt x="0" y="36"/>
                    <a:pt x="0" y="0"/>
                  </a:cubicBezTo>
                </a:path>
                <a:path w="26400" h="21709" stroke="0" extrusionOk="0">
                  <a:moveTo>
                    <a:pt x="26399" y="21168"/>
                  </a:moveTo>
                  <a:cubicBezTo>
                    <a:pt x="24825" y="21527"/>
                    <a:pt x="23215" y="21709"/>
                    <a:pt x="21600" y="21709"/>
                  </a:cubicBezTo>
                  <a:cubicBezTo>
                    <a:pt x="9670" y="21709"/>
                    <a:pt x="0" y="12038"/>
                    <a:pt x="0" y="109"/>
                  </a:cubicBezTo>
                  <a:cubicBezTo>
                    <a:pt x="0" y="72"/>
                    <a:pt x="0" y="36"/>
                    <a:pt x="0" y="0"/>
                  </a:cubicBezTo>
                  <a:lnTo>
                    <a:pt x="21600" y="109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3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5" grpId="0" build="p" autoUpdateAnimBg="0"/>
      <p:bldP spid="353286" grpId="0" build="p" autoUpdateAnimBg="0"/>
      <p:bldP spid="35333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1">
            <a:extLst>
              <a:ext uri="{FF2B5EF4-FFF2-40B4-BE49-F238E27FC236}">
                <a16:creationId xmlns:a16="http://schemas.microsoft.com/office/drawing/2014/main" id="{DCEDBE76-7B36-4348-B8F8-C56469841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0B32E-DFD5-407D-A839-300A2B0CA642}" type="slidenum">
              <a:rPr lang="en-US" altLang="zh-CN"/>
              <a:pPr/>
              <a:t>18</a:t>
            </a:fld>
            <a:endParaRPr lang="en-US" altLang="zh-CN"/>
          </a:p>
        </p:txBody>
      </p:sp>
      <p:grpSp>
        <p:nvGrpSpPr>
          <p:cNvPr id="354306" name="Group 2">
            <a:extLst>
              <a:ext uri="{FF2B5EF4-FFF2-40B4-BE49-F238E27FC236}">
                <a16:creationId xmlns:a16="http://schemas.microsoft.com/office/drawing/2014/main" id="{AF2169ED-4F6E-49DA-9E52-9BCE533BCCDB}"/>
              </a:ext>
            </a:extLst>
          </p:cNvPr>
          <p:cNvGrpSpPr>
            <a:grpSpLocks/>
          </p:cNvGrpSpPr>
          <p:nvPr/>
        </p:nvGrpSpPr>
        <p:grpSpPr bwMode="auto">
          <a:xfrm>
            <a:off x="1739900" y="3517900"/>
            <a:ext cx="5495925" cy="2922588"/>
            <a:chOff x="1096" y="2216"/>
            <a:chExt cx="3462" cy="1841"/>
          </a:xfrm>
        </p:grpSpPr>
        <p:pic>
          <p:nvPicPr>
            <p:cNvPr id="354307" name="Picture 3" descr="坐标系400x220">
              <a:extLst>
                <a:ext uri="{FF2B5EF4-FFF2-40B4-BE49-F238E27FC236}">
                  <a16:creationId xmlns:a16="http://schemas.microsoft.com/office/drawing/2014/main" id="{1A23256D-E742-4290-A2BD-54992EC50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5" r="8272"/>
            <a:stretch>
              <a:fillRect/>
            </a:stretch>
          </p:blipFill>
          <p:spPr bwMode="auto">
            <a:xfrm>
              <a:off x="1096" y="2216"/>
              <a:ext cx="3462" cy="184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4308" name="Text Box 4">
              <a:extLst>
                <a:ext uri="{FF2B5EF4-FFF2-40B4-BE49-F238E27FC236}">
                  <a16:creationId xmlns:a16="http://schemas.microsoft.com/office/drawing/2014/main" id="{75DB91D4-3D82-42CD-8676-4393D5C19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120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354309" name="Text Box 5">
              <a:extLst>
                <a:ext uri="{FF2B5EF4-FFF2-40B4-BE49-F238E27FC236}">
                  <a16:creationId xmlns:a16="http://schemas.microsoft.com/office/drawing/2014/main" id="{F36BF628-F2FA-433B-9297-6B218AB35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120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354310" name="Text Box 6">
              <a:extLst>
                <a:ext uri="{FF2B5EF4-FFF2-40B4-BE49-F238E27FC236}">
                  <a16:creationId xmlns:a16="http://schemas.microsoft.com/office/drawing/2014/main" id="{5D55914D-B0D1-469E-804D-B7BA80B32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120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9</a:t>
              </a:r>
            </a:p>
          </p:txBody>
        </p:sp>
        <p:sp>
          <p:nvSpPr>
            <p:cNvPr id="354311" name="Text Box 7">
              <a:extLst>
                <a:ext uri="{FF2B5EF4-FFF2-40B4-BE49-F238E27FC236}">
                  <a16:creationId xmlns:a16="http://schemas.microsoft.com/office/drawing/2014/main" id="{9DE2E4E8-09C2-4BB2-BE0C-86CC741EE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120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12</a:t>
              </a:r>
            </a:p>
          </p:txBody>
        </p:sp>
        <p:sp>
          <p:nvSpPr>
            <p:cNvPr id="354312" name="Text Box 8">
              <a:extLst>
                <a:ext uri="{FF2B5EF4-FFF2-40B4-BE49-F238E27FC236}">
                  <a16:creationId xmlns:a16="http://schemas.microsoft.com/office/drawing/2014/main" id="{6EE46FE4-DCF7-4F4B-83B5-C9AB077EB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9" y="3120"/>
              <a:ext cx="1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-3</a:t>
              </a:r>
            </a:p>
          </p:txBody>
        </p:sp>
        <p:sp>
          <p:nvSpPr>
            <p:cNvPr id="354313" name="Text Box 9">
              <a:extLst>
                <a:ext uri="{FF2B5EF4-FFF2-40B4-BE49-F238E27FC236}">
                  <a16:creationId xmlns:a16="http://schemas.microsoft.com/office/drawing/2014/main" id="{037BC804-C86A-4DD9-8815-F49E033DC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" y="3120"/>
              <a:ext cx="1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-6</a:t>
              </a:r>
            </a:p>
          </p:txBody>
        </p:sp>
        <p:sp>
          <p:nvSpPr>
            <p:cNvPr id="354314" name="Text Box 10">
              <a:extLst>
                <a:ext uri="{FF2B5EF4-FFF2-40B4-BE49-F238E27FC236}">
                  <a16:creationId xmlns:a16="http://schemas.microsoft.com/office/drawing/2014/main" id="{5F7C3499-E019-4FFD-AED3-0013C7B0A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3120"/>
              <a:ext cx="1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-9</a:t>
              </a:r>
            </a:p>
          </p:txBody>
        </p:sp>
        <p:sp>
          <p:nvSpPr>
            <p:cNvPr id="354315" name="Text Box 11">
              <a:extLst>
                <a:ext uri="{FF2B5EF4-FFF2-40B4-BE49-F238E27FC236}">
                  <a16:creationId xmlns:a16="http://schemas.microsoft.com/office/drawing/2014/main" id="{9BDEE8DC-7444-4CAD-BE54-4FF937390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120"/>
              <a:ext cx="2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-12</a:t>
              </a:r>
            </a:p>
          </p:txBody>
        </p:sp>
        <p:sp>
          <p:nvSpPr>
            <p:cNvPr id="354316" name="Text Box 12">
              <a:extLst>
                <a:ext uri="{FF2B5EF4-FFF2-40B4-BE49-F238E27FC236}">
                  <a16:creationId xmlns:a16="http://schemas.microsoft.com/office/drawing/2014/main" id="{6F29F3FD-BEF6-4044-840D-96971E3A0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120"/>
              <a:ext cx="2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-15</a:t>
              </a:r>
            </a:p>
          </p:txBody>
        </p:sp>
        <p:sp>
          <p:nvSpPr>
            <p:cNvPr id="354317" name="Text Box 13">
              <a:extLst>
                <a:ext uri="{FF2B5EF4-FFF2-40B4-BE49-F238E27FC236}">
                  <a16:creationId xmlns:a16="http://schemas.microsoft.com/office/drawing/2014/main" id="{C5594CB5-B98D-4533-8646-7C28FDCB1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688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354318" name="Text Box 14">
              <a:extLst>
                <a:ext uri="{FF2B5EF4-FFF2-40B4-BE49-F238E27FC236}">
                  <a16:creationId xmlns:a16="http://schemas.microsoft.com/office/drawing/2014/main" id="{E5823C0F-9EFE-499C-9AA4-23B563F1A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264"/>
              <a:ext cx="1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b="0">
                  <a:solidFill>
                    <a:srgbClr val="000000"/>
                  </a:solidFill>
                  <a:sym typeface="Symbol" panose="05050102010706020507" pitchFamily="18" charset="2"/>
                </a:rPr>
                <a:t>-3</a:t>
              </a:r>
            </a:p>
          </p:txBody>
        </p:sp>
        <p:sp>
          <p:nvSpPr>
            <p:cNvPr id="354319" name="Oval 15">
              <a:extLst>
                <a:ext uri="{FF2B5EF4-FFF2-40B4-BE49-F238E27FC236}">
                  <a16:creationId xmlns:a16="http://schemas.microsoft.com/office/drawing/2014/main" id="{F17D094F-E1B7-4C46-AC94-2B82A1BE2D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2958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4320" name="Group 16">
            <a:extLst>
              <a:ext uri="{FF2B5EF4-FFF2-40B4-BE49-F238E27FC236}">
                <a16:creationId xmlns:a16="http://schemas.microsoft.com/office/drawing/2014/main" id="{B7A2B023-601B-4384-A434-19650D79E4D1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1524000"/>
            <a:ext cx="7988300" cy="827088"/>
            <a:chOff x="368" y="1018"/>
            <a:chExt cx="5032" cy="521"/>
          </a:xfrm>
        </p:grpSpPr>
        <p:sp>
          <p:nvSpPr>
            <p:cNvPr id="354321" name="Text Box 17">
              <a:extLst>
                <a:ext uri="{FF2B5EF4-FFF2-40B4-BE49-F238E27FC236}">
                  <a16:creationId xmlns:a16="http://schemas.microsoft.com/office/drawing/2014/main" id="{F604B65A-3955-4EA5-93BA-A4B511B56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1018"/>
              <a:ext cx="6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-, -3)</a:t>
              </a:r>
            </a:p>
          </p:txBody>
        </p:sp>
        <p:sp>
          <p:nvSpPr>
            <p:cNvPr id="354322" name="Text Box 18">
              <a:extLst>
                <a:ext uri="{FF2B5EF4-FFF2-40B4-BE49-F238E27FC236}">
                  <a16:creationId xmlns:a16="http://schemas.microsoft.com/office/drawing/2014/main" id="{9048ADDD-2F07-455A-9577-AF9BEC3C1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" y="1018"/>
              <a:ext cx="52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-</a:t>
              </a:r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,</a:t>
              </a:r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 3)</a:t>
              </a:r>
            </a:p>
          </p:txBody>
        </p:sp>
        <p:sp>
          <p:nvSpPr>
            <p:cNvPr id="354323" name="Text Box 19">
              <a:extLst>
                <a:ext uri="{FF2B5EF4-FFF2-40B4-BE49-F238E27FC236}">
                  <a16:creationId xmlns:a16="http://schemas.microsoft.com/office/drawing/2014/main" id="{DFC4C48E-1C77-4956-8248-69846CD2A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018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354324" name="Text Box 20">
              <a:extLst>
                <a:ext uri="{FF2B5EF4-FFF2-40B4-BE49-F238E27FC236}">
                  <a16:creationId xmlns:a16="http://schemas.microsoft.com/office/drawing/2014/main" id="{60722E9A-7C3B-493F-80ED-771693954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1018"/>
              <a:ext cx="4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(3</a:t>
              </a:r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,</a:t>
              </a:r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 6)</a:t>
              </a:r>
            </a:p>
          </p:txBody>
        </p:sp>
        <p:sp>
          <p:nvSpPr>
            <p:cNvPr id="354325" name="Text Box 21">
              <a:extLst>
                <a:ext uri="{FF2B5EF4-FFF2-40B4-BE49-F238E27FC236}">
                  <a16:creationId xmlns:a16="http://schemas.microsoft.com/office/drawing/2014/main" id="{974DDE61-4FF8-4561-AC34-F04C038EE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1018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354326" name="Text Box 22">
              <a:extLst>
                <a:ext uri="{FF2B5EF4-FFF2-40B4-BE49-F238E27FC236}">
                  <a16:creationId xmlns:a16="http://schemas.microsoft.com/office/drawing/2014/main" id="{4C852238-5615-4EF3-8F3B-3785AB108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2" y="1018"/>
              <a:ext cx="56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2400" b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(6, +)</a:t>
              </a:r>
            </a:p>
          </p:txBody>
        </p:sp>
        <p:sp>
          <p:nvSpPr>
            <p:cNvPr id="354327" name="Text Box 23">
              <a:extLst>
                <a:ext uri="{FF2B5EF4-FFF2-40B4-BE49-F238E27FC236}">
                  <a16:creationId xmlns:a16="http://schemas.microsoft.com/office/drawing/2014/main" id="{C3DA2E5B-CEE4-4F13-A03B-6AB55505A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" y="1018"/>
              <a:ext cx="8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400" b="0" i="1">
                  <a:solidFill>
                    <a:srgbClr val="000000"/>
                  </a:solidFill>
                  <a:sym typeface="Symbol" panose="05050102010706020507" pitchFamily="18" charset="2"/>
                </a:rPr>
                <a:t>x</a:t>
              </a:r>
              <a:endParaRPr lang="en-US" altLang="zh-CN" sz="2400" b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54328" name="Text Box 24">
              <a:extLst>
                <a:ext uri="{FF2B5EF4-FFF2-40B4-BE49-F238E27FC236}">
                  <a16:creationId xmlns:a16="http://schemas.microsoft.com/office/drawing/2014/main" id="{0D71B829-4991-498F-B751-6B8A9B246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296"/>
              <a:ext cx="10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2400" b="0" i="1">
                  <a:solidFill>
                    <a:schemeClr val="tx2"/>
                  </a:solidFill>
                </a:rPr>
                <a:t> 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y</a:t>
              </a:r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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f</a:t>
              </a:r>
              <a:r>
                <a:rPr lang="en-US" altLang="zh-CN" sz="2400" b="0">
                  <a:solidFill>
                    <a:srgbClr val="000000"/>
                  </a:solidFill>
                </a:rPr>
                <a:t>(</a:t>
              </a:r>
              <a:r>
                <a:rPr lang="en-US" altLang="zh-CN" sz="2400" b="0" i="1">
                  <a:solidFill>
                    <a:srgbClr val="000000"/>
                  </a:solidFill>
                </a:rPr>
                <a:t>x</a:t>
              </a:r>
              <a:r>
                <a:rPr lang="en-US" altLang="zh-CN" sz="2400" b="0">
                  <a:solidFill>
                    <a:srgbClr val="000000"/>
                  </a:solidFill>
                </a:rPr>
                <a:t>)</a:t>
              </a:r>
              <a:r>
                <a:rPr lang="zh-CN" altLang="en-US" sz="2400" b="0">
                  <a:solidFill>
                    <a:srgbClr val="000000"/>
                  </a:solidFill>
                </a:rPr>
                <a:t>的图形</a:t>
              </a:r>
            </a:p>
          </p:txBody>
        </p:sp>
        <p:sp>
          <p:nvSpPr>
            <p:cNvPr id="354329" name="Text Box 25">
              <a:extLst>
                <a:ext uri="{FF2B5EF4-FFF2-40B4-BE49-F238E27FC236}">
                  <a16:creationId xmlns:a16="http://schemas.microsoft.com/office/drawing/2014/main" id="{9F30E6B0-5E45-4CEB-BD87-15F4A1B7D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1296"/>
              <a:ext cx="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zh-CN" sz="24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54330" name="Text Box 26">
              <a:extLst>
                <a:ext uri="{FF2B5EF4-FFF2-40B4-BE49-F238E27FC236}">
                  <a16:creationId xmlns:a16="http://schemas.microsoft.com/office/drawing/2014/main" id="{9C3069C3-EBD2-4899-94A1-DADAFE62E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1296"/>
              <a:ext cx="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zh-CN" sz="24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54331" name="Text Box 27">
              <a:extLst>
                <a:ext uri="{FF2B5EF4-FFF2-40B4-BE49-F238E27FC236}">
                  <a16:creationId xmlns:a16="http://schemas.microsoft.com/office/drawing/2014/main" id="{E39E1F4B-8A2C-4110-A1DA-B501D565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1296"/>
              <a:ext cx="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zh-CN" sz="24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54332" name="Text Box 28">
              <a:extLst>
                <a:ext uri="{FF2B5EF4-FFF2-40B4-BE49-F238E27FC236}">
                  <a16:creationId xmlns:a16="http://schemas.microsoft.com/office/drawing/2014/main" id="{CDFB2698-1598-4873-B628-2FDC4F7DA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2" y="1296"/>
              <a:ext cx="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zh-CN" sz="24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54333" name="Line 29">
              <a:extLst>
                <a:ext uri="{FF2B5EF4-FFF2-40B4-BE49-F238E27FC236}">
                  <a16:creationId xmlns:a16="http://schemas.microsoft.com/office/drawing/2014/main" id="{48978374-1017-43E8-8BAA-92DE39E23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" y="1536"/>
              <a:ext cx="5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4334" name="Line 30">
              <a:extLst>
                <a:ext uri="{FF2B5EF4-FFF2-40B4-BE49-F238E27FC236}">
                  <a16:creationId xmlns:a16="http://schemas.microsoft.com/office/drawing/2014/main" id="{0B860F49-7017-4306-A6A4-B96CA6A0E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" y="1296"/>
              <a:ext cx="5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4335" name="Line 31">
              <a:extLst>
                <a:ext uri="{FF2B5EF4-FFF2-40B4-BE49-F238E27FC236}">
                  <a16:creationId xmlns:a16="http://schemas.microsoft.com/office/drawing/2014/main" id="{21CAA679-5BAE-400C-A624-E4F7C9AE6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" y="1032"/>
              <a:ext cx="5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54336" name="Group 32">
              <a:extLst>
                <a:ext uri="{FF2B5EF4-FFF2-40B4-BE49-F238E27FC236}">
                  <a16:creationId xmlns:a16="http://schemas.microsoft.com/office/drawing/2014/main" id="{E3CFB178-E7F0-4743-9A8D-D8A1364DF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" y="1032"/>
              <a:ext cx="5016" cy="504"/>
              <a:chOff x="600" y="2160"/>
              <a:chExt cx="5016" cy="1008"/>
            </a:xfrm>
          </p:grpSpPr>
          <p:sp>
            <p:nvSpPr>
              <p:cNvPr id="354337" name="Line 33">
                <a:extLst>
                  <a:ext uri="{FF2B5EF4-FFF2-40B4-BE49-F238E27FC236}">
                    <a16:creationId xmlns:a16="http://schemas.microsoft.com/office/drawing/2014/main" id="{BD8572FC-81C4-4721-852D-F7492C3E4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4338" name="Line 34">
                <a:extLst>
                  <a:ext uri="{FF2B5EF4-FFF2-40B4-BE49-F238E27FC236}">
                    <a16:creationId xmlns:a16="http://schemas.microsoft.com/office/drawing/2014/main" id="{A17A672A-BEFA-4AE8-B3AA-41EB78DBE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16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4339" name="Line 35">
                <a:extLst>
                  <a:ext uri="{FF2B5EF4-FFF2-40B4-BE49-F238E27FC236}">
                    <a16:creationId xmlns:a16="http://schemas.microsoft.com/office/drawing/2014/main" id="{40A5A7EB-BA73-442B-9643-80E239978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16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4340" name="Line 36">
                <a:extLst>
                  <a:ext uri="{FF2B5EF4-FFF2-40B4-BE49-F238E27FC236}">
                    <a16:creationId xmlns:a16="http://schemas.microsoft.com/office/drawing/2014/main" id="{6A26EB27-68EC-4EB1-BD17-70DF3A740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16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4341" name="Line 37">
                <a:extLst>
                  <a:ext uri="{FF2B5EF4-FFF2-40B4-BE49-F238E27FC236}">
                    <a16:creationId xmlns:a16="http://schemas.microsoft.com/office/drawing/2014/main" id="{FAF2002F-2841-4043-A009-B07C3C91A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4342" name="Line 38">
                <a:extLst>
                  <a:ext uri="{FF2B5EF4-FFF2-40B4-BE49-F238E27FC236}">
                    <a16:creationId xmlns:a16="http://schemas.microsoft.com/office/drawing/2014/main" id="{56A5BAB5-0388-4587-B379-1DA45F858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216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4343" name="Line 39">
                <a:extLst>
                  <a:ext uri="{FF2B5EF4-FFF2-40B4-BE49-F238E27FC236}">
                    <a16:creationId xmlns:a16="http://schemas.microsoft.com/office/drawing/2014/main" id="{59D4EBC0-4496-4C4A-9178-18A70E9CD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" y="216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4344" name="Line 40">
                <a:extLst>
                  <a:ext uri="{FF2B5EF4-FFF2-40B4-BE49-F238E27FC236}">
                    <a16:creationId xmlns:a16="http://schemas.microsoft.com/office/drawing/2014/main" id="{32D9F171-8B80-43AE-A38A-2F6092476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16" y="216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4345" name="Rectangle 41">
              <a:extLst>
                <a:ext uri="{FF2B5EF4-FFF2-40B4-BE49-F238E27FC236}">
                  <a16:creationId xmlns:a16="http://schemas.microsoft.com/office/drawing/2014/main" id="{4B70E8B1-BE06-4AFE-BA1E-D267788E2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1309"/>
              <a:ext cx="72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11/3</a:t>
              </a:r>
              <a:r>
                <a:rPr lang="zh-CN" altLang="en-US" sz="2400" b="0">
                  <a:solidFill>
                    <a:srgbClr val="000000"/>
                  </a:solidFill>
                  <a:latin typeface="华文中宋" panose="02010600040101010101" pitchFamily="2" charset="-122"/>
                  <a:sym typeface="Symbol" panose="05050102010706020507" pitchFamily="18" charset="2"/>
                </a:rPr>
                <a:t>拐点</a:t>
              </a:r>
            </a:p>
          </p:txBody>
        </p:sp>
        <p:sp>
          <p:nvSpPr>
            <p:cNvPr id="354346" name="Rectangle 42">
              <a:extLst>
                <a:ext uri="{FF2B5EF4-FFF2-40B4-BE49-F238E27FC236}">
                  <a16:creationId xmlns:a16="http://schemas.microsoft.com/office/drawing/2014/main" id="{2164AA37-2AFD-4EFB-B3A1-ADC2E9D78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309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b="0">
                  <a:solidFill>
                    <a:srgbClr val="000000"/>
                  </a:solidFill>
                  <a:sym typeface="Symbol" panose="05050102010706020507" pitchFamily="18" charset="2"/>
                </a:rPr>
                <a:t>4</a:t>
              </a:r>
              <a:r>
                <a:rPr lang="zh-CN" altLang="en-US" sz="2400" b="0">
                  <a:solidFill>
                    <a:srgbClr val="000000"/>
                  </a:solidFill>
                  <a:latin typeface="华文中宋" panose="02010600040101010101" pitchFamily="2" charset="-122"/>
                  <a:sym typeface="Symbol" panose="05050102010706020507" pitchFamily="18" charset="2"/>
                </a:rPr>
                <a:t>极大</a:t>
              </a:r>
            </a:p>
          </p:txBody>
        </p:sp>
      </p:grpSp>
      <p:sp>
        <p:nvSpPr>
          <p:cNvPr id="354347" name="Text Box 43">
            <a:extLst>
              <a:ext uri="{FF2B5EF4-FFF2-40B4-BE49-F238E27FC236}">
                <a16:creationId xmlns:a16="http://schemas.microsoft.com/office/drawing/2014/main" id="{4A1F7C79-8CF0-47F6-B2E2-B7E0D6F36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00300"/>
            <a:ext cx="86868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sz="2600" b="0">
                <a:solidFill>
                  <a:srgbClr val="000000"/>
                </a:solidFill>
              </a:rPr>
              <a:t>铅直渐近线为</a:t>
            </a:r>
            <a:r>
              <a:rPr lang="en-US" altLang="zh-CN" sz="2600" b="0" i="1">
                <a:solidFill>
                  <a:srgbClr val="000000"/>
                </a:solidFill>
              </a:rPr>
              <a:t>x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=-</a:t>
            </a:r>
            <a:r>
              <a:rPr lang="en-US" altLang="zh-CN" sz="2600" b="0">
                <a:solidFill>
                  <a:srgbClr val="000000"/>
                </a:solidFill>
              </a:rPr>
              <a:t>3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, </a:t>
            </a:r>
            <a:r>
              <a:rPr lang="zh-CN" altLang="en-US" sz="2600" b="0">
                <a:solidFill>
                  <a:srgbClr val="000000"/>
                </a:solidFill>
              </a:rPr>
              <a:t>水平渐近线为</a:t>
            </a:r>
            <a:r>
              <a:rPr lang="en-US" altLang="zh-CN" sz="2600" b="0" i="1">
                <a:solidFill>
                  <a:srgbClr val="000000"/>
                </a:solidFill>
              </a:rPr>
              <a:t>y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2600" b="0">
                <a:solidFill>
                  <a:srgbClr val="000000"/>
                </a:solidFill>
              </a:rPr>
              <a:t>1</a:t>
            </a:r>
            <a:r>
              <a:rPr lang="en-US" altLang="zh-CN" sz="2600" b="0">
                <a:solidFill>
                  <a:srgbClr val="000000"/>
                </a:solidFill>
                <a:latin typeface="华文中宋" panose="02010600040101010101" pitchFamily="2" charset="-122"/>
                <a:sym typeface="Symbol" panose="05050102010706020507" pitchFamily="18" charset="2"/>
              </a:rPr>
              <a:t></a:t>
            </a:r>
            <a:endParaRPr lang="en-US" altLang="zh-CN" sz="2600" b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600" b="0">
                <a:solidFill>
                  <a:srgbClr val="000000"/>
                </a:solidFill>
              </a:rPr>
              <a:t>         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(0)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2600" b="0">
                <a:solidFill>
                  <a:srgbClr val="000000"/>
                </a:solidFill>
              </a:rPr>
              <a:t>1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 b="0">
                <a:solidFill>
                  <a:srgbClr val="000000"/>
                </a:solidFill>
              </a:rPr>
              <a:t>  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CN" sz="2600" b="0">
                <a:solidFill>
                  <a:srgbClr val="000000"/>
                </a:solidFill>
              </a:rPr>
              <a:t>1)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=-</a:t>
            </a:r>
            <a:r>
              <a:rPr lang="en-US" altLang="zh-CN" sz="2600" b="0">
                <a:solidFill>
                  <a:srgbClr val="000000"/>
                </a:solidFill>
              </a:rPr>
              <a:t>8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 b="0">
                <a:solidFill>
                  <a:srgbClr val="000000"/>
                </a:solidFill>
              </a:rPr>
              <a:t>  </a:t>
            </a:r>
            <a:r>
              <a:rPr lang="en-US" altLang="zh-CN" sz="2600" b="0" i="1">
                <a:solidFill>
                  <a:srgbClr val="000000"/>
                </a:solidFill>
              </a:rPr>
              <a:t>f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CN" sz="2600" b="0">
                <a:solidFill>
                  <a:srgbClr val="000000"/>
                </a:solidFill>
              </a:rPr>
              <a:t>9)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=-</a:t>
            </a:r>
            <a:r>
              <a:rPr lang="en-US" altLang="zh-CN" sz="2600" b="0">
                <a:solidFill>
                  <a:srgbClr val="000000"/>
                </a:solidFill>
              </a:rPr>
              <a:t>8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 b="0">
                <a:solidFill>
                  <a:srgbClr val="000000"/>
                </a:solidFill>
              </a:rPr>
              <a:t> </a:t>
            </a:r>
            <a:r>
              <a:rPr lang="en-US" altLang="zh-CN" sz="2600" b="0" i="1">
                <a:solidFill>
                  <a:srgbClr val="000000"/>
                </a:solidFill>
              </a:rPr>
              <a:t> f</a:t>
            </a:r>
            <a:r>
              <a:rPr lang="en-US" altLang="zh-CN" sz="2600" b="0">
                <a:solidFill>
                  <a:srgbClr val="000000"/>
                </a:solidFill>
              </a:rPr>
              <a:t>(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CN" sz="2600" b="0">
                <a:solidFill>
                  <a:srgbClr val="000000"/>
                </a:solidFill>
              </a:rPr>
              <a:t>15)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=-</a:t>
            </a:r>
            <a:r>
              <a:rPr lang="en-US" altLang="zh-CN" sz="2600" b="0">
                <a:solidFill>
                  <a:srgbClr val="000000"/>
                </a:solidFill>
              </a:rPr>
              <a:t>11/4</a:t>
            </a:r>
            <a:r>
              <a:rPr lang="en-US" altLang="zh-CN" sz="26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</a:p>
        </p:txBody>
      </p:sp>
      <p:sp>
        <p:nvSpPr>
          <p:cNvPr id="354348" name="Text Box 44">
            <a:extLst>
              <a:ext uri="{FF2B5EF4-FFF2-40B4-BE49-F238E27FC236}">
                <a16:creationId xmlns:a16="http://schemas.microsoft.com/office/drawing/2014/main" id="{177A88FD-1DDB-42A3-8C51-49F64C43B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650" y="4373563"/>
            <a:ext cx="442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 y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endParaRPr lang="en-US" altLang="zh-CN" b="0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354349" name="Line 45">
            <a:extLst>
              <a:ext uri="{FF2B5EF4-FFF2-40B4-BE49-F238E27FC236}">
                <a16:creationId xmlns:a16="http://schemas.microsoft.com/office/drawing/2014/main" id="{BCDC588E-9786-448C-BC64-D3E3555E8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724400"/>
            <a:ext cx="53340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54350" name="Line 46">
            <a:extLst>
              <a:ext uri="{FF2B5EF4-FFF2-40B4-BE49-F238E27FC236}">
                <a16:creationId xmlns:a16="http://schemas.microsoft.com/office/drawing/2014/main" id="{40A7C570-C7DE-4C89-948F-81E198314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505200"/>
            <a:ext cx="0" cy="2913063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54351" name="Text Box 47">
            <a:extLst>
              <a:ext uri="{FF2B5EF4-FFF2-40B4-BE49-F238E27FC236}">
                <a16:creationId xmlns:a16="http://schemas.microsoft.com/office/drawing/2014/main" id="{1A8BCE9F-604E-42AA-8F16-8051A6E0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3611563"/>
            <a:ext cx="519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=-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endParaRPr lang="en-US" altLang="zh-CN" b="0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354352" name="Text Box 48">
            <a:extLst>
              <a:ext uri="{FF2B5EF4-FFF2-40B4-BE49-F238E27FC236}">
                <a16:creationId xmlns:a16="http://schemas.microsoft.com/office/drawing/2014/main" id="{8AD93818-A2ED-4A8D-9519-EB0CBF99A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688" y="3925888"/>
            <a:ext cx="485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(3,4)</a:t>
            </a:r>
          </a:p>
        </p:txBody>
      </p:sp>
      <p:pic>
        <p:nvPicPr>
          <p:cNvPr id="354353" name="Picture 49">
            <a:extLst>
              <a:ext uri="{FF2B5EF4-FFF2-40B4-BE49-F238E27FC236}">
                <a16:creationId xmlns:a16="http://schemas.microsoft.com/office/drawing/2014/main" id="{F4EFAA79-4803-4663-95E8-F50341104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3978275"/>
            <a:ext cx="623888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4354" name="Text Box 50">
            <a:extLst>
              <a:ext uri="{FF2B5EF4-FFF2-40B4-BE49-F238E27FC236}">
                <a16:creationId xmlns:a16="http://schemas.microsoft.com/office/drawing/2014/main" id="{E4901F2C-2C89-4BC7-AFE8-7C38B50AB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5791200"/>
            <a:ext cx="765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1,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8)</a:t>
            </a:r>
          </a:p>
        </p:txBody>
      </p:sp>
      <p:sp>
        <p:nvSpPr>
          <p:cNvPr id="354355" name="Text Box 51">
            <a:extLst>
              <a:ext uri="{FF2B5EF4-FFF2-40B4-BE49-F238E27FC236}">
                <a16:creationId xmlns:a16="http://schemas.microsoft.com/office/drawing/2014/main" id="{F11CA463-8551-4BE6-A54C-7E4E78FE7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5924550"/>
            <a:ext cx="765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9,</a:t>
            </a:r>
            <a:r>
              <a:rPr lang="en-US" altLang="zh-CN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8)</a:t>
            </a:r>
          </a:p>
        </p:txBody>
      </p:sp>
      <p:pic>
        <p:nvPicPr>
          <p:cNvPr id="354356" name="Picture 52">
            <a:extLst>
              <a:ext uri="{FF2B5EF4-FFF2-40B4-BE49-F238E27FC236}">
                <a16:creationId xmlns:a16="http://schemas.microsoft.com/office/drawing/2014/main" id="{4314336A-A3E5-49B8-8533-1FD8A4941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6" b="4088"/>
          <a:stretch>
            <a:fillRect/>
          </a:stretch>
        </p:blipFill>
        <p:spPr bwMode="auto">
          <a:xfrm>
            <a:off x="1741488" y="5311775"/>
            <a:ext cx="102076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4357" name="Picture 53">
            <a:extLst>
              <a:ext uri="{FF2B5EF4-FFF2-40B4-BE49-F238E27FC236}">
                <a16:creationId xmlns:a16="http://schemas.microsoft.com/office/drawing/2014/main" id="{50582E04-9151-460C-A45A-AEF3EAC3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CE"/>
              </a:clrFrom>
              <a:clrTo>
                <a:srgbClr val="FFFFC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5211763"/>
            <a:ext cx="1473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4358" name="Picture 54">
            <a:extLst>
              <a:ext uri="{FF2B5EF4-FFF2-40B4-BE49-F238E27FC236}">
                <a16:creationId xmlns:a16="http://schemas.microsoft.com/office/drawing/2014/main" id="{ADE4D6F2-B738-4BE6-B963-43EDAAE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CE"/>
              </a:clrFrom>
              <a:clrTo>
                <a:srgbClr val="FFFFC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4251325"/>
            <a:ext cx="2705100" cy="21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4359" name="Oval 55">
            <a:extLst>
              <a:ext uri="{FF2B5EF4-FFF2-40B4-BE49-F238E27FC236}">
                <a16:creationId xmlns:a16="http://schemas.microsoft.com/office/drawing/2014/main" id="{19C53370-A681-487D-891F-A2FA5B3FAB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85988" y="5281613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54360" name="Oval 56">
            <a:extLst>
              <a:ext uri="{FF2B5EF4-FFF2-40B4-BE49-F238E27FC236}">
                <a16:creationId xmlns:a16="http://schemas.microsoft.com/office/drawing/2014/main" id="{325310AD-3B85-40AD-983E-316BF3E23F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0388" y="6076950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54361" name="Oval 57">
            <a:extLst>
              <a:ext uri="{FF2B5EF4-FFF2-40B4-BE49-F238E27FC236}">
                <a16:creationId xmlns:a16="http://schemas.microsoft.com/office/drawing/2014/main" id="{A2623C7B-73BC-47CA-9679-452FF59C76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8475" y="6076950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54362" name="Oval 58">
            <a:extLst>
              <a:ext uri="{FF2B5EF4-FFF2-40B4-BE49-F238E27FC236}">
                <a16:creationId xmlns:a16="http://schemas.microsoft.com/office/drawing/2014/main" id="{3E90DFE8-72E1-48F6-9B8C-BF5603582D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9188" y="4254500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54363" name="Oval 59">
            <a:extLst>
              <a:ext uri="{FF2B5EF4-FFF2-40B4-BE49-F238E27FC236}">
                <a16:creationId xmlns:a16="http://schemas.microsoft.com/office/drawing/2014/main" id="{2EFEB875-415D-49FE-A088-F623709093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6388" y="4337050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354364" name="Group 60">
            <a:extLst>
              <a:ext uri="{FF2B5EF4-FFF2-40B4-BE49-F238E27FC236}">
                <a16:creationId xmlns:a16="http://schemas.microsoft.com/office/drawing/2014/main" id="{3FC778FC-FB4D-4103-955E-4EEC33FF0F2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5410200" cy="784225"/>
            <a:chOff x="144" y="144"/>
            <a:chExt cx="3408" cy="494"/>
          </a:xfrm>
        </p:grpSpPr>
        <p:pic>
          <p:nvPicPr>
            <p:cNvPr id="354365" name="Picture 61">
              <a:extLst>
                <a:ext uri="{FF2B5EF4-FFF2-40B4-BE49-F238E27FC236}">
                  <a16:creationId xmlns:a16="http://schemas.microsoft.com/office/drawing/2014/main" id="{4D1386D0-380B-442F-95ED-4128490296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7266" r="55061" b="12715"/>
            <a:stretch>
              <a:fillRect/>
            </a:stretch>
          </p:blipFill>
          <p:spPr bwMode="auto">
            <a:xfrm>
              <a:off x="865" y="144"/>
              <a:ext cx="2687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4366" name="Rectangle 62">
              <a:extLst>
                <a:ext uri="{FF2B5EF4-FFF2-40B4-BE49-F238E27FC236}">
                  <a16:creationId xmlns:a16="http://schemas.microsoft.com/office/drawing/2014/main" id="{EDB49CEC-A05F-459D-8B5C-CBE6BA1D1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93"/>
              <a:ext cx="7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600" b="0">
                  <a:solidFill>
                    <a:srgbClr val="A50021"/>
                  </a:solidFill>
                </a:rPr>
                <a:t>        </a:t>
              </a:r>
              <a:r>
                <a:rPr lang="zh-CN" altLang="en-US" sz="26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6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en-US" altLang="zh-CN" sz="2600" b="0">
                  <a:solidFill>
                    <a:srgbClr val="A50021"/>
                  </a:solidFill>
                  <a:sym typeface="Symbol" panose="05050102010706020507" pitchFamily="18" charset="2"/>
                </a:rPr>
                <a:t> </a:t>
              </a:r>
            </a:p>
          </p:txBody>
        </p:sp>
      </p:grpSp>
      <p:sp>
        <p:nvSpPr>
          <p:cNvPr id="354367" name="Text Box 63">
            <a:extLst>
              <a:ext uri="{FF2B5EF4-FFF2-40B4-BE49-F238E27FC236}">
                <a16:creationId xmlns:a16="http://schemas.microsoft.com/office/drawing/2014/main" id="{23A12B3B-B2B6-4729-BD5C-03C306ECA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8686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rgbClr val="A50021"/>
                </a:solidFill>
              </a:rPr>
              <a:t>        </a:t>
            </a:r>
            <a:r>
              <a:rPr lang="zh-CN" altLang="en-US" sz="26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600" b="0">
                <a:solidFill>
                  <a:srgbClr val="A50021"/>
                </a:solidFill>
                <a:sym typeface="Symbol" panose="05050102010706020507" pitchFamily="18" charset="2"/>
              </a:rPr>
              <a:t> </a:t>
            </a:r>
            <a:r>
              <a:rPr lang="zh-CN" altLang="en-US" sz="2600" b="0"/>
              <a:t>  </a:t>
            </a:r>
            <a:r>
              <a:rPr lang="zh-CN" altLang="en-US" sz="2600" b="0">
                <a:solidFill>
                  <a:srgbClr val="000000"/>
                </a:solidFill>
              </a:rPr>
              <a:t>函数性态分析表</a:t>
            </a:r>
            <a:r>
              <a:rPr lang="en-US" altLang="zh-CN" sz="2600" b="0">
                <a:solidFill>
                  <a:srgbClr val="000000"/>
                </a:solidFill>
                <a:latin typeface="Symbol" panose="05050102010706020507" pitchFamily="18" charset="2"/>
              </a:rPr>
              <a:t>:</a:t>
            </a:r>
          </a:p>
        </p:txBody>
      </p:sp>
      <p:sp>
        <p:nvSpPr>
          <p:cNvPr id="354368" name="Arc 64">
            <a:extLst>
              <a:ext uri="{FF2B5EF4-FFF2-40B4-BE49-F238E27FC236}">
                <a16:creationId xmlns:a16="http://schemas.microsoft.com/office/drawing/2014/main" id="{3EDBC761-8474-4950-A009-D47593A020FC}"/>
              </a:ext>
            </a:extLst>
          </p:cNvPr>
          <p:cNvSpPr>
            <a:spLocks/>
          </p:cNvSpPr>
          <p:nvPr/>
        </p:nvSpPr>
        <p:spPr bwMode="auto">
          <a:xfrm>
            <a:off x="7848600" y="1998663"/>
            <a:ext cx="373063" cy="306387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6400 w 26400"/>
              <a:gd name="T1" fmla="*/ 21169 h 21709"/>
              <a:gd name="T2" fmla="*/ 0 w 26400"/>
              <a:gd name="T3" fmla="*/ 0 h 21709"/>
              <a:gd name="T4" fmla="*/ 21600 w 26400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0" h="21709" fill="none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6400" h="21709" stroke="0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4369" name="Arc 65">
            <a:extLst>
              <a:ext uri="{FF2B5EF4-FFF2-40B4-BE49-F238E27FC236}">
                <a16:creationId xmlns:a16="http://schemas.microsoft.com/office/drawing/2014/main" id="{CB452DF8-1386-4014-949E-EDB67ACFCBA7}"/>
              </a:ext>
            </a:extLst>
          </p:cNvPr>
          <p:cNvSpPr>
            <a:spLocks/>
          </p:cNvSpPr>
          <p:nvPr/>
        </p:nvSpPr>
        <p:spPr bwMode="auto">
          <a:xfrm>
            <a:off x="5638800" y="202565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4370" name="Arc 66">
            <a:extLst>
              <a:ext uri="{FF2B5EF4-FFF2-40B4-BE49-F238E27FC236}">
                <a16:creationId xmlns:a16="http://schemas.microsoft.com/office/drawing/2014/main" id="{64054667-CD61-4C87-9464-755CA89D8937}"/>
              </a:ext>
            </a:extLst>
          </p:cNvPr>
          <p:cNvSpPr>
            <a:spLocks/>
          </p:cNvSpPr>
          <p:nvPr/>
        </p:nvSpPr>
        <p:spPr bwMode="auto">
          <a:xfrm>
            <a:off x="3881438" y="2041525"/>
            <a:ext cx="396875" cy="304800"/>
          </a:xfrm>
          <a:custGeom>
            <a:avLst/>
            <a:gdLst>
              <a:gd name="G0" fmla="+- 21148 0 0"/>
              <a:gd name="G1" fmla="+- 21600 0 0"/>
              <a:gd name="G2" fmla="+- 21600 0 0"/>
              <a:gd name="T0" fmla="*/ 0 w 28134"/>
              <a:gd name="T1" fmla="*/ 17203 h 21600"/>
              <a:gd name="T2" fmla="*/ 28134 w 28134"/>
              <a:gd name="T3" fmla="*/ 1161 h 21600"/>
              <a:gd name="T4" fmla="*/ 21148 w 2813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34" h="21600" fill="none" extrusionOk="0">
                <a:moveTo>
                  <a:pt x="0" y="17203"/>
                </a:moveTo>
                <a:cubicBezTo>
                  <a:pt x="2083" y="7182"/>
                  <a:pt x="10913" y="0"/>
                  <a:pt x="21148" y="0"/>
                </a:cubicBezTo>
                <a:cubicBezTo>
                  <a:pt x="23524" y="0"/>
                  <a:pt x="25885" y="392"/>
                  <a:pt x="28134" y="1160"/>
                </a:cubicBezTo>
              </a:path>
              <a:path w="28134" h="21600" stroke="0" extrusionOk="0">
                <a:moveTo>
                  <a:pt x="0" y="17203"/>
                </a:moveTo>
                <a:cubicBezTo>
                  <a:pt x="2083" y="7182"/>
                  <a:pt x="10913" y="0"/>
                  <a:pt x="21148" y="0"/>
                </a:cubicBezTo>
                <a:cubicBezTo>
                  <a:pt x="23524" y="0"/>
                  <a:pt x="25885" y="392"/>
                  <a:pt x="28134" y="1160"/>
                </a:cubicBezTo>
                <a:lnTo>
                  <a:pt x="21148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4371" name="Arc 67">
            <a:extLst>
              <a:ext uri="{FF2B5EF4-FFF2-40B4-BE49-F238E27FC236}">
                <a16:creationId xmlns:a16="http://schemas.microsoft.com/office/drawing/2014/main" id="{C9461590-E519-4286-AF82-F224FB633AE1}"/>
              </a:ext>
            </a:extLst>
          </p:cNvPr>
          <p:cNvSpPr>
            <a:spLocks/>
          </p:cNvSpPr>
          <p:nvPr/>
        </p:nvSpPr>
        <p:spPr bwMode="auto">
          <a:xfrm>
            <a:off x="2776538" y="2011363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4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4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4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4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4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4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5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48" grpId="0" build="p" autoUpdateAnimBg="0" advAuto="0"/>
      <p:bldP spid="354351" grpId="0" build="p" autoUpdateAnimBg="0" advAuto="0"/>
      <p:bldP spid="354352" grpId="0" build="p" autoUpdateAnimBg="0" advAuto="0"/>
      <p:bldP spid="354354" grpId="0" build="p" autoUpdateAnimBg="0" advAuto="0"/>
      <p:bldP spid="354355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CC135B7A-7213-4316-B16B-10E17C5197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3903-89BD-460C-81C0-176B917CE2A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86050" name="Text Box 2">
            <a:extLst>
              <a:ext uri="{FF2B5EF4-FFF2-40B4-BE49-F238E27FC236}">
                <a16:creationId xmlns:a16="http://schemas.microsoft.com/office/drawing/2014/main" id="{FD1C91A9-269F-46D2-96FC-EEDBB8F7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1400"/>
            <a:ext cx="86868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4000" b="0">
                <a:solidFill>
                  <a:srgbClr val="CC0000"/>
                </a:solidFill>
                <a:cs typeface="Times New Roman" panose="02020603050405020304" pitchFamily="18" charset="0"/>
              </a:rPr>
              <a:t>作业</a:t>
            </a:r>
            <a:r>
              <a:rPr lang="en-US" altLang="zh-CN" sz="4000" b="0">
                <a:solidFill>
                  <a:srgbClr val="CC0000"/>
                </a:solidFill>
                <a:cs typeface="Times New Roman" panose="02020603050405020304" pitchFamily="18" charset="0"/>
              </a:rPr>
              <a:t>3.5</a:t>
            </a:r>
          </a:p>
          <a:p>
            <a:pPr algn="l">
              <a:lnSpc>
                <a:spcPct val="120000"/>
              </a:lnSpc>
              <a:buFont typeface="Symbol" panose="05050102010706020507" pitchFamily="18" charset="2"/>
              <a:buNone/>
            </a:pPr>
            <a:endParaRPr lang="en-US" altLang="zh-CN" sz="4000" b="0">
              <a:latin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023B3C17-672E-4716-A9A7-47D4E5790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5786-3C17-49B4-90B5-C2B92BE5007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71714" name="Text Box 2">
            <a:extLst>
              <a:ext uri="{FF2B5EF4-FFF2-40B4-BE49-F238E27FC236}">
                <a16:creationId xmlns:a16="http://schemas.microsoft.com/office/drawing/2014/main" id="{C8B4D514-C2C0-49EB-A883-5016CA665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25563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如何研究曲线的弯曲方向</a:t>
            </a:r>
            <a:r>
              <a:rPr lang="en-US" altLang="zh-CN" sz="2800" b="0">
                <a:solidFill>
                  <a:srgbClr val="CC0000"/>
                </a:solidFill>
              </a:rPr>
              <a:t>?</a:t>
            </a:r>
          </a:p>
        </p:txBody>
      </p:sp>
      <p:grpSp>
        <p:nvGrpSpPr>
          <p:cNvPr id="371715" name="Group 3">
            <a:extLst>
              <a:ext uri="{FF2B5EF4-FFF2-40B4-BE49-F238E27FC236}">
                <a16:creationId xmlns:a16="http://schemas.microsoft.com/office/drawing/2014/main" id="{FE2447FD-ECFB-4CD2-8AD7-4839FBA8E18F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420938"/>
            <a:ext cx="2743200" cy="2163762"/>
            <a:chOff x="3600" y="1613"/>
            <a:chExt cx="1718" cy="1315"/>
          </a:xfrm>
        </p:grpSpPr>
        <p:sp>
          <p:nvSpPr>
            <p:cNvPr id="371716" name="Line 4">
              <a:extLst>
                <a:ext uri="{FF2B5EF4-FFF2-40B4-BE49-F238E27FC236}">
                  <a16:creationId xmlns:a16="http://schemas.microsoft.com/office/drawing/2014/main" id="{FCFCF29C-C6DC-45C7-B0C9-996AE8AF7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36"/>
              <a:ext cx="1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717" name="Line 5">
              <a:extLst>
                <a:ext uri="{FF2B5EF4-FFF2-40B4-BE49-F238E27FC236}">
                  <a16:creationId xmlns:a16="http://schemas.microsoft.com/office/drawing/2014/main" id="{B25C87C2-5A0B-4BF6-B65D-C54B3ECF6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63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1718" name="Object 6">
              <a:extLst>
                <a:ext uri="{FF2B5EF4-FFF2-40B4-BE49-F238E27FC236}">
                  <a16:creationId xmlns:a16="http://schemas.microsoft.com/office/drawing/2014/main" id="{7217BB15-D6F8-436E-9F71-2E877286BB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93" y="2799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38" name="公式" r:id="rId3" imgW="253800" imgH="241200" progId="Equation.3">
                    <p:embed/>
                  </p:oleObj>
                </mc:Choice>
                <mc:Fallback>
                  <p:oleObj name="公式" r:id="rId3" imgW="253800" imgH="24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799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1719" name="Object 7">
              <a:extLst>
                <a:ext uri="{FF2B5EF4-FFF2-40B4-BE49-F238E27FC236}">
                  <a16:creationId xmlns:a16="http://schemas.microsoft.com/office/drawing/2014/main" id="{252FE1AF-99B9-4CD6-B821-750EB4CE77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19" y="1613"/>
            <a:ext cx="12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39" name="公式" r:id="rId5" imgW="253800" imgH="317160" progId="Equation.3">
                    <p:embed/>
                  </p:oleObj>
                </mc:Choice>
                <mc:Fallback>
                  <p:oleObj name="公式" r:id="rId5" imgW="253800" imgH="3171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1613"/>
                          <a:ext cx="12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1720" name="Object 8">
              <a:extLst>
                <a:ext uri="{FF2B5EF4-FFF2-40B4-BE49-F238E27FC236}">
                  <a16:creationId xmlns:a16="http://schemas.microsoft.com/office/drawing/2014/main" id="{A0119388-E55B-48D3-87A5-DA433D5C81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7" y="2784"/>
            <a:ext cx="10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40" name="公式" r:id="rId7" imgW="215640" imgH="241200" progId="Equation.3">
                    <p:embed/>
                  </p:oleObj>
                </mc:Choice>
                <mc:Fallback>
                  <p:oleObj name="公式" r:id="rId7" imgW="215640" imgH="241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" y="2784"/>
                          <a:ext cx="10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1721" name="Line 9">
            <a:extLst>
              <a:ext uri="{FF2B5EF4-FFF2-40B4-BE49-F238E27FC236}">
                <a16:creationId xmlns:a16="http://schemas.microsoft.com/office/drawing/2014/main" id="{18DED5B8-7B39-456F-AAA5-F4943FD739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2150" y="2924175"/>
            <a:ext cx="12954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1722" name="Group 10">
            <a:extLst>
              <a:ext uri="{FF2B5EF4-FFF2-40B4-BE49-F238E27FC236}">
                <a16:creationId xmlns:a16="http://schemas.microsoft.com/office/drawing/2014/main" id="{53B53214-FA60-4B2A-9C8B-581B5A2F8962}"/>
              </a:ext>
            </a:extLst>
          </p:cNvPr>
          <p:cNvGrpSpPr>
            <a:grpSpLocks/>
          </p:cNvGrpSpPr>
          <p:nvPr/>
        </p:nvGrpSpPr>
        <p:grpSpPr bwMode="auto">
          <a:xfrm>
            <a:off x="5653088" y="2505075"/>
            <a:ext cx="1544637" cy="1500188"/>
            <a:chOff x="3561" y="1823"/>
            <a:chExt cx="973" cy="945"/>
          </a:xfrm>
        </p:grpSpPr>
        <p:sp>
          <p:nvSpPr>
            <p:cNvPr id="371723" name="Arc 11">
              <a:extLst>
                <a:ext uri="{FF2B5EF4-FFF2-40B4-BE49-F238E27FC236}">
                  <a16:creationId xmlns:a16="http://schemas.microsoft.com/office/drawing/2014/main" id="{7BB34DE3-4AB5-449B-ADBC-4C838A2E35D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561" y="2000"/>
              <a:ext cx="973" cy="768"/>
            </a:xfrm>
            <a:custGeom>
              <a:avLst/>
              <a:gdLst>
                <a:gd name="G0" fmla="+- 11840 0 0"/>
                <a:gd name="G1" fmla="+- 0 0 0"/>
                <a:gd name="G2" fmla="+- 21600 0 0"/>
                <a:gd name="T0" fmla="*/ 33002 w 33002"/>
                <a:gd name="T1" fmla="*/ 4328 h 21600"/>
                <a:gd name="T2" fmla="*/ 0 w 33002"/>
                <a:gd name="T3" fmla="*/ 18066 h 21600"/>
                <a:gd name="T4" fmla="*/ 11840 w 3300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02" h="21600" fill="none" extrusionOk="0">
                  <a:moveTo>
                    <a:pt x="33001" y="4327"/>
                  </a:moveTo>
                  <a:cubicBezTo>
                    <a:pt x="30945" y="14380"/>
                    <a:pt x="22101" y="21600"/>
                    <a:pt x="11840" y="21600"/>
                  </a:cubicBezTo>
                  <a:cubicBezTo>
                    <a:pt x="7633" y="21600"/>
                    <a:pt x="3518" y="20371"/>
                    <a:pt x="0" y="18065"/>
                  </a:cubicBezTo>
                </a:path>
                <a:path w="33002" h="21600" stroke="0" extrusionOk="0">
                  <a:moveTo>
                    <a:pt x="33001" y="4327"/>
                  </a:moveTo>
                  <a:cubicBezTo>
                    <a:pt x="30945" y="14380"/>
                    <a:pt x="22101" y="21600"/>
                    <a:pt x="11840" y="21600"/>
                  </a:cubicBezTo>
                  <a:cubicBezTo>
                    <a:pt x="7633" y="21600"/>
                    <a:pt x="3518" y="20371"/>
                    <a:pt x="0" y="18065"/>
                  </a:cubicBezTo>
                  <a:lnTo>
                    <a:pt x="11840" y="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1724" name="Object 12">
              <a:extLst>
                <a:ext uri="{FF2B5EF4-FFF2-40B4-BE49-F238E27FC236}">
                  <a16:creationId xmlns:a16="http://schemas.microsoft.com/office/drawing/2014/main" id="{3879108C-19A5-4F37-AD35-958CC4D379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2" y="1823"/>
            <a:ext cx="5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41" name="公式" r:id="rId9" imgW="1371600" imgH="393480" progId="Equation.3">
                    <p:embed/>
                  </p:oleObj>
                </mc:Choice>
                <mc:Fallback>
                  <p:oleObj name="公式" r:id="rId9" imgW="1371600" imgH="3934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2" y="1823"/>
                          <a:ext cx="5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1725" name="Text Box 13">
            <a:extLst>
              <a:ext uri="{FF2B5EF4-FFF2-40B4-BE49-F238E27FC236}">
                <a16:creationId xmlns:a16="http://schemas.microsoft.com/office/drawing/2014/main" id="{01B2B37C-9A4B-43FF-906A-D6F8C6330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868863"/>
            <a:ext cx="3311525" cy="119856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ea typeface="黑体" panose="02010609060101010101" pitchFamily="49" charset="-122"/>
              </a:rPr>
              <a:t>图形上任意弧段</a:t>
            </a:r>
          </a:p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ea typeface="黑体" panose="02010609060101010101" pitchFamily="49" charset="-122"/>
              </a:rPr>
              <a:t>位于所张弦的上方</a:t>
            </a:r>
          </a:p>
        </p:txBody>
      </p:sp>
      <p:grpSp>
        <p:nvGrpSpPr>
          <p:cNvPr id="371726" name="Group 14">
            <a:extLst>
              <a:ext uri="{FF2B5EF4-FFF2-40B4-BE49-F238E27FC236}">
                <a16:creationId xmlns:a16="http://schemas.microsoft.com/office/drawing/2014/main" id="{1E42D996-A0C2-4B2C-A065-6252F73B8F55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420938"/>
            <a:ext cx="2743200" cy="2163762"/>
            <a:chOff x="3600" y="1613"/>
            <a:chExt cx="1718" cy="1315"/>
          </a:xfrm>
        </p:grpSpPr>
        <p:sp>
          <p:nvSpPr>
            <p:cNvPr id="371727" name="Line 15">
              <a:extLst>
                <a:ext uri="{FF2B5EF4-FFF2-40B4-BE49-F238E27FC236}">
                  <a16:creationId xmlns:a16="http://schemas.microsoft.com/office/drawing/2014/main" id="{C127A445-656F-491E-BB27-1BD934027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36"/>
              <a:ext cx="1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728" name="Line 16">
              <a:extLst>
                <a:ext uri="{FF2B5EF4-FFF2-40B4-BE49-F238E27FC236}">
                  <a16:creationId xmlns:a16="http://schemas.microsoft.com/office/drawing/2014/main" id="{E23AD982-E2DD-433D-8E6C-66DBEC344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63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1729" name="Object 17">
              <a:extLst>
                <a:ext uri="{FF2B5EF4-FFF2-40B4-BE49-F238E27FC236}">
                  <a16:creationId xmlns:a16="http://schemas.microsoft.com/office/drawing/2014/main" id="{68FC2623-C86A-44FF-B6EF-80F4846B74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93" y="2799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42" name="公式" r:id="rId11" imgW="253800" imgH="241200" progId="Equation.3">
                    <p:embed/>
                  </p:oleObj>
                </mc:Choice>
                <mc:Fallback>
                  <p:oleObj name="公式" r:id="rId11" imgW="25380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799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1730" name="Object 18">
              <a:extLst>
                <a:ext uri="{FF2B5EF4-FFF2-40B4-BE49-F238E27FC236}">
                  <a16:creationId xmlns:a16="http://schemas.microsoft.com/office/drawing/2014/main" id="{38750B1A-D1E8-4DCB-AFC4-A907008D0C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19" y="1613"/>
            <a:ext cx="12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43" name="公式" r:id="rId12" imgW="253800" imgH="317160" progId="Equation.3">
                    <p:embed/>
                  </p:oleObj>
                </mc:Choice>
                <mc:Fallback>
                  <p:oleObj name="公式" r:id="rId12" imgW="253800" imgH="3171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1613"/>
                          <a:ext cx="12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1731" name="Object 19">
              <a:extLst>
                <a:ext uri="{FF2B5EF4-FFF2-40B4-BE49-F238E27FC236}">
                  <a16:creationId xmlns:a16="http://schemas.microsoft.com/office/drawing/2014/main" id="{BFE7D1B4-EB30-4A23-9D07-220B303470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7" y="2784"/>
            <a:ext cx="10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44" name="公式" r:id="rId13" imgW="215640" imgH="241200" progId="Equation.3">
                    <p:embed/>
                  </p:oleObj>
                </mc:Choice>
                <mc:Fallback>
                  <p:oleObj name="公式" r:id="rId13" imgW="21564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" y="2784"/>
                          <a:ext cx="10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1732" name="Group 20">
            <a:extLst>
              <a:ext uri="{FF2B5EF4-FFF2-40B4-BE49-F238E27FC236}">
                <a16:creationId xmlns:a16="http://schemas.microsoft.com/office/drawing/2014/main" id="{7871644C-AF33-4C65-9639-648B72AB5631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205038"/>
            <a:ext cx="1524000" cy="1219200"/>
            <a:chOff x="1200" y="1632"/>
            <a:chExt cx="960" cy="768"/>
          </a:xfrm>
        </p:grpSpPr>
        <p:sp>
          <p:nvSpPr>
            <p:cNvPr id="371733" name="Arc 21">
              <a:extLst>
                <a:ext uri="{FF2B5EF4-FFF2-40B4-BE49-F238E27FC236}">
                  <a16:creationId xmlns:a16="http://schemas.microsoft.com/office/drawing/2014/main" id="{C1173149-AF46-4B06-BBFB-FB362B74FA0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209" y="1632"/>
              <a:ext cx="951" cy="768"/>
            </a:xfrm>
            <a:custGeom>
              <a:avLst/>
              <a:gdLst>
                <a:gd name="G0" fmla="+- 8779 0 0"/>
                <a:gd name="G1" fmla="+- 21600 0 0"/>
                <a:gd name="G2" fmla="+- 21600 0 0"/>
                <a:gd name="T0" fmla="*/ 0 w 28563"/>
                <a:gd name="T1" fmla="*/ 1864 h 21600"/>
                <a:gd name="T2" fmla="*/ 28563 w 28563"/>
                <a:gd name="T3" fmla="*/ 12932 h 21600"/>
                <a:gd name="T4" fmla="*/ 8779 w 2856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563" h="21600" fill="none" extrusionOk="0">
                  <a:moveTo>
                    <a:pt x="0" y="1864"/>
                  </a:moveTo>
                  <a:cubicBezTo>
                    <a:pt x="2763" y="635"/>
                    <a:pt x="5754" y="0"/>
                    <a:pt x="8779" y="0"/>
                  </a:cubicBezTo>
                  <a:cubicBezTo>
                    <a:pt x="17356" y="0"/>
                    <a:pt x="25121" y="5075"/>
                    <a:pt x="28563" y="12931"/>
                  </a:cubicBezTo>
                </a:path>
                <a:path w="28563" h="21600" stroke="0" extrusionOk="0">
                  <a:moveTo>
                    <a:pt x="0" y="1864"/>
                  </a:moveTo>
                  <a:cubicBezTo>
                    <a:pt x="2763" y="635"/>
                    <a:pt x="5754" y="0"/>
                    <a:pt x="8779" y="0"/>
                  </a:cubicBezTo>
                  <a:cubicBezTo>
                    <a:pt x="17356" y="0"/>
                    <a:pt x="25121" y="5075"/>
                    <a:pt x="28563" y="12931"/>
                  </a:cubicBezTo>
                  <a:lnTo>
                    <a:pt x="8779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1734" name="Object 22">
              <a:extLst>
                <a:ext uri="{FF2B5EF4-FFF2-40B4-BE49-F238E27FC236}">
                  <a16:creationId xmlns:a16="http://schemas.microsoft.com/office/drawing/2014/main" id="{3ABC1CEA-2BBD-46F0-A76A-53D820EEC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961"/>
            <a:ext cx="5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45" name="公式" r:id="rId14" imgW="1371600" imgH="393480" progId="Equation.3">
                    <p:embed/>
                  </p:oleObj>
                </mc:Choice>
                <mc:Fallback>
                  <p:oleObj name="公式" r:id="rId14" imgW="1371600" imgH="3934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961"/>
                          <a:ext cx="5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1735" name="Line 23">
            <a:extLst>
              <a:ext uri="{FF2B5EF4-FFF2-40B4-BE49-F238E27FC236}">
                <a16:creationId xmlns:a16="http://schemas.microsoft.com/office/drawing/2014/main" id="{01729934-6BB9-4D0E-9812-FE6777939A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2995613"/>
            <a:ext cx="1008062" cy="4333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36" name="Text Box 24">
            <a:extLst>
              <a:ext uri="{FF2B5EF4-FFF2-40B4-BE49-F238E27FC236}">
                <a16:creationId xmlns:a16="http://schemas.microsoft.com/office/drawing/2014/main" id="{AA8EB7EA-4313-4C1A-9EE4-F304FC404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868863"/>
            <a:ext cx="3411537" cy="119856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ea typeface="黑体" panose="02010609060101010101" pitchFamily="49" charset="-122"/>
              </a:rPr>
              <a:t>图形上任意弧段</a:t>
            </a:r>
          </a:p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ea typeface="黑体" panose="02010609060101010101" pitchFamily="49" charset="-122"/>
              </a:rPr>
              <a:t>位于所张弦的下方</a:t>
            </a:r>
          </a:p>
        </p:txBody>
      </p:sp>
      <p:sp>
        <p:nvSpPr>
          <p:cNvPr id="371737" name="Rectangle 25">
            <a:extLst>
              <a:ext uri="{FF2B5EF4-FFF2-40B4-BE49-F238E27FC236}">
                <a16:creationId xmlns:a16="http://schemas.microsoft.com/office/drawing/2014/main" id="{01644B9A-5BEE-4ED3-ABF8-A920D0F31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2286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 b="0">
                <a:solidFill>
                  <a:srgbClr val="CC0000"/>
                </a:solidFill>
              </a:rPr>
              <a:t>一、曲线的</a:t>
            </a:r>
            <a:r>
              <a:rPr lang="en-US" altLang="zh-CN" sz="3200" b="0">
                <a:solidFill>
                  <a:srgbClr val="CC0000"/>
                </a:solidFill>
              </a:rPr>
              <a:t>凹凸性</a:t>
            </a:r>
            <a:r>
              <a:rPr lang="zh-CN" altLang="en-US" sz="3200" b="0">
                <a:solidFill>
                  <a:srgbClr val="CC0000"/>
                </a:solidFill>
              </a:rPr>
              <a:t>与拐点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7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4" grpId="0" autoUpdateAnimBg="0"/>
      <p:bldP spid="371725" grpId="0" animBg="1" autoUpdateAnimBg="0"/>
      <p:bldP spid="37173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7CAF44DE-D810-4230-BC42-1E1EFED33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E1A94-9CD7-4101-86B3-530E817BE8F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72738" name="Text Box 2">
            <a:extLst>
              <a:ext uri="{FF2B5EF4-FFF2-40B4-BE49-F238E27FC236}">
                <a16:creationId xmlns:a16="http://schemas.microsoft.com/office/drawing/2014/main" id="{E3C362F2-9C4C-4231-8801-EBFDC5F81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43434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曲</a:t>
            </a:r>
            <a:r>
              <a:rPr lang="zh-CN" altLang="zh-CN" sz="2800" b="0" noProof="1">
                <a:solidFill>
                  <a:srgbClr val="CC0000"/>
                </a:solidFill>
                <a:ea typeface="黑体" panose="02010609060101010101" pitchFamily="49" charset="-122"/>
              </a:rPr>
              <a:t>线</a:t>
            </a:r>
            <a:r>
              <a:rPr lang="zh-CN" altLang="zh-CN" sz="2800" b="0">
                <a:solidFill>
                  <a:srgbClr val="CC0000"/>
                </a:solidFill>
                <a:ea typeface="黑体" panose="02010609060101010101" pitchFamily="49" charset="-122"/>
              </a:rPr>
              <a:t>的</a:t>
            </a:r>
            <a:r>
              <a:rPr lang="en-US" altLang="zh-CN" sz="2800" b="0">
                <a:solidFill>
                  <a:srgbClr val="CC0000"/>
                </a:solidFill>
                <a:ea typeface="黑体" panose="02010609060101010101" pitchFamily="49" charset="-122"/>
              </a:rPr>
              <a:t>凹凸性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定义    </a:t>
            </a:r>
          </a:p>
        </p:txBody>
      </p:sp>
      <p:sp>
        <p:nvSpPr>
          <p:cNvPr id="372739" name="Text Box 3">
            <a:extLst>
              <a:ext uri="{FF2B5EF4-FFF2-40B4-BE49-F238E27FC236}">
                <a16:creationId xmlns:a16="http://schemas.microsoft.com/office/drawing/2014/main" id="{EFABC12F-75BC-493C-B9E0-9099881C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686800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   </a:t>
            </a:r>
            <a:r>
              <a:rPr lang="zh-CN" altLang="en-US" sz="2800" b="0"/>
              <a:t>设</a:t>
            </a:r>
            <a:r>
              <a:rPr lang="en-US" altLang="zh-CN" sz="2800" b="0" i="1"/>
              <a:t>f</a:t>
            </a:r>
            <a:r>
              <a:rPr lang="en-US" altLang="zh-CN" sz="2800" b="0"/>
              <a:t>(</a:t>
            </a:r>
            <a:r>
              <a:rPr lang="en-US" altLang="zh-CN" sz="2800" b="0" i="1"/>
              <a:t>x</a:t>
            </a:r>
            <a:r>
              <a:rPr lang="en-US" altLang="zh-CN" sz="2800" b="0"/>
              <a:t>)</a:t>
            </a:r>
            <a:r>
              <a:rPr lang="zh-CN" altLang="en-US" sz="2800" b="0"/>
              <a:t>在区间</a:t>
            </a:r>
            <a:r>
              <a:rPr lang="en-US" altLang="zh-CN" sz="2800" b="0" i="1"/>
              <a:t>I</a:t>
            </a:r>
            <a:r>
              <a:rPr lang="zh-CN" altLang="en-US" sz="2800" b="0"/>
              <a:t>上连续</a:t>
            </a:r>
            <a:r>
              <a:rPr lang="zh-CN" altLang="en-US" sz="2800" b="0">
                <a:sym typeface="Symbol" panose="05050102010706020507" pitchFamily="18" charset="2"/>
              </a:rPr>
              <a:t></a:t>
            </a:r>
            <a:r>
              <a:rPr lang="zh-CN" altLang="en-US" sz="2800" b="0"/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0"/>
              <a:t>对</a:t>
            </a:r>
            <a:r>
              <a:rPr lang="en-US" altLang="zh-CN" sz="2800" b="0" i="1"/>
              <a:t>I</a:t>
            </a:r>
            <a:r>
              <a:rPr lang="zh-CN" altLang="en-US" sz="2800" b="0"/>
              <a:t>上任意两点</a:t>
            </a:r>
            <a:r>
              <a:rPr lang="en-US" altLang="zh-CN" sz="2800" b="0" i="1"/>
              <a:t>x</a:t>
            </a:r>
            <a:r>
              <a:rPr lang="en-US" altLang="zh-CN" sz="2800" b="0" baseline="-30000"/>
              <a:t>1</a:t>
            </a:r>
            <a:r>
              <a:rPr lang="en-US" altLang="zh-CN" sz="2800" b="0">
                <a:sym typeface="Symbol" panose="05050102010706020507" pitchFamily="18" charset="2"/>
              </a:rPr>
              <a:t></a:t>
            </a:r>
            <a:r>
              <a:rPr lang="en-US" altLang="zh-CN" sz="2800" b="0"/>
              <a:t> </a:t>
            </a:r>
            <a:r>
              <a:rPr lang="en-US" altLang="zh-CN" sz="2800" b="0" i="1"/>
              <a:t>x</a:t>
            </a:r>
            <a:r>
              <a:rPr lang="en-US" altLang="zh-CN" sz="2800" b="0" baseline="-30000"/>
              <a:t>2</a:t>
            </a:r>
            <a:r>
              <a:rPr lang="en-US" altLang="zh-CN" sz="2800" b="0">
                <a:sym typeface="Symbol" panose="05050102010706020507" pitchFamily="18" charset="2"/>
              </a:rPr>
              <a:t></a:t>
            </a:r>
            <a:r>
              <a:rPr lang="en-US" altLang="zh-CN" sz="2800" b="0"/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0"/>
              <a:t>      </a:t>
            </a:r>
            <a:r>
              <a:rPr lang="en-US" altLang="zh-CN" sz="2800" b="0">
                <a:latin typeface="华文中宋" panose="02010600040101010101" pitchFamily="2" charset="-122"/>
              </a:rPr>
              <a:t> </a:t>
            </a:r>
            <a:r>
              <a:rPr lang="zh-CN" altLang="en-US" sz="2800" b="0">
                <a:latin typeface="华文中宋" panose="02010600040101010101" pitchFamily="2" charset="-122"/>
              </a:rPr>
              <a:t>如果</a:t>
            </a:r>
            <a:r>
              <a:rPr lang="zh-CN" altLang="en-US" sz="2800" b="0"/>
              <a:t>恒有 </a:t>
            </a:r>
          </a:p>
        </p:txBody>
      </p:sp>
      <p:sp>
        <p:nvSpPr>
          <p:cNvPr id="372740" name="Text Box 4">
            <a:extLst>
              <a:ext uri="{FF2B5EF4-FFF2-40B4-BE49-F238E27FC236}">
                <a16:creationId xmlns:a16="http://schemas.microsoft.com/office/drawing/2014/main" id="{C99AEBC1-B250-4C15-B2EF-DCDADF16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30588"/>
            <a:ext cx="48006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0"/>
              <a:t>那么称</a:t>
            </a:r>
            <a:r>
              <a:rPr lang="en-US" altLang="zh-CN" sz="2800" b="0" i="1"/>
              <a:t>f</a:t>
            </a:r>
            <a:r>
              <a:rPr lang="en-US" altLang="zh-CN" sz="2800" b="0"/>
              <a:t>(</a:t>
            </a:r>
            <a:r>
              <a:rPr lang="en-US" altLang="zh-CN" sz="2800" b="0" i="1"/>
              <a:t>x</a:t>
            </a:r>
            <a:r>
              <a:rPr lang="en-US" altLang="zh-CN" sz="2800" b="0"/>
              <a:t>)</a:t>
            </a:r>
            <a:r>
              <a:rPr lang="zh-CN" altLang="en-US" sz="2800" b="0"/>
              <a:t>在</a:t>
            </a:r>
            <a:r>
              <a:rPr lang="en-US" altLang="zh-CN" sz="2800" b="0" i="1"/>
              <a:t>I</a:t>
            </a:r>
            <a:r>
              <a:rPr lang="zh-CN" altLang="en-US" sz="2800" b="0"/>
              <a:t>上的图形是凹的</a:t>
            </a:r>
            <a:r>
              <a:rPr lang="zh-CN" altLang="en-US" sz="2800" b="0">
                <a:sym typeface="Symbol" panose="05050102010706020507" pitchFamily="18" charset="2"/>
              </a:rPr>
              <a:t></a:t>
            </a:r>
            <a:r>
              <a:rPr lang="zh-CN" altLang="en-US" sz="2800" b="0">
                <a:solidFill>
                  <a:schemeClr val="tx2"/>
                </a:solidFill>
                <a:sym typeface="Symbol" panose="05050102010706020507" pitchFamily="18" charset="2"/>
              </a:rPr>
              <a:t>  </a:t>
            </a:r>
            <a:endParaRPr lang="zh-CN" altLang="en-US" sz="2800" b="0">
              <a:solidFill>
                <a:schemeClr val="tx2"/>
              </a:solidFill>
            </a:endParaRPr>
          </a:p>
        </p:txBody>
      </p:sp>
      <p:sp>
        <p:nvSpPr>
          <p:cNvPr id="372741" name="Text Box 5">
            <a:extLst>
              <a:ext uri="{FF2B5EF4-FFF2-40B4-BE49-F238E27FC236}">
                <a16:creationId xmlns:a16="http://schemas.microsoft.com/office/drawing/2014/main" id="{287D39AB-13DF-4637-B442-64C084020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81650"/>
            <a:ext cx="47021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0"/>
              <a:t>那么称</a:t>
            </a:r>
            <a:r>
              <a:rPr lang="en-US" altLang="zh-CN" sz="2800" b="0" i="1"/>
              <a:t>f</a:t>
            </a:r>
            <a:r>
              <a:rPr lang="en-US" altLang="zh-CN" sz="2800" b="0"/>
              <a:t>(</a:t>
            </a:r>
            <a:r>
              <a:rPr lang="en-US" altLang="zh-CN" sz="2800" b="0" i="1"/>
              <a:t>x</a:t>
            </a:r>
            <a:r>
              <a:rPr lang="en-US" altLang="zh-CN" sz="2800" b="0"/>
              <a:t>)</a:t>
            </a:r>
            <a:r>
              <a:rPr lang="zh-CN" altLang="en-US" sz="2800" b="0"/>
              <a:t>在</a:t>
            </a:r>
            <a:r>
              <a:rPr lang="en-US" altLang="zh-CN" sz="2800" b="0" i="1"/>
              <a:t>I</a:t>
            </a:r>
            <a:r>
              <a:rPr lang="zh-CN" altLang="en-US" sz="2800" b="0"/>
              <a:t>上的图形是凸的</a:t>
            </a:r>
            <a:r>
              <a:rPr lang="zh-CN" altLang="en-US" sz="2800" b="0">
                <a:sym typeface="Symbol" panose="05050102010706020507" pitchFamily="18" charset="2"/>
              </a:rPr>
              <a:t></a:t>
            </a:r>
            <a:r>
              <a:rPr lang="zh-CN" altLang="en-US" sz="2800" b="0"/>
              <a:t> </a:t>
            </a:r>
          </a:p>
        </p:txBody>
      </p:sp>
      <p:sp>
        <p:nvSpPr>
          <p:cNvPr id="372742" name="Rectangle 6">
            <a:extLst>
              <a:ext uri="{FF2B5EF4-FFF2-40B4-BE49-F238E27FC236}">
                <a16:creationId xmlns:a16="http://schemas.microsoft.com/office/drawing/2014/main" id="{3187EC9F-453F-4474-865E-64A31008A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68763"/>
            <a:ext cx="23114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    </a:t>
            </a:r>
            <a:r>
              <a:rPr lang="zh-CN" altLang="en-US" sz="2800" b="0"/>
              <a:t>如果恒有</a:t>
            </a:r>
            <a:r>
              <a:rPr lang="zh-CN" altLang="en-US" sz="2800" b="0">
                <a:solidFill>
                  <a:schemeClr val="tx2"/>
                </a:solidFill>
              </a:rPr>
              <a:t>  </a:t>
            </a:r>
          </a:p>
        </p:txBody>
      </p:sp>
      <p:pic>
        <p:nvPicPr>
          <p:cNvPr id="372743" name="Picture 7">
            <a:extLst>
              <a:ext uri="{FF2B5EF4-FFF2-40B4-BE49-F238E27FC236}">
                <a16:creationId xmlns:a16="http://schemas.microsoft.com/office/drawing/2014/main" id="{073F5FDA-835F-4DBB-B575-1D3F72AD9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73"/>
          <a:stretch>
            <a:fillRect/>
          </a:stretch>
        </p:blipFill>
        <p:spPr bwMode="auto">
          <a:xfrm>
            <a:off x="1619250" y="2420938"/>
            <a:ext cx="3590925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2744" name="Picture 8">
            <a:extLst>
              <a:ext uri="{FF2B5EF4-FFF2-40B4-BE49-F238E27FC236}">
                <a16:creationId xmlns:a16="http://schemas.microsoft.com/office/drawing/2014/main" id="{064BCD7D-91F9-49F7-B3BB-B85BF7B76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73"/>
          <a:stretch>
            <a:fillRect/>
          </a:stretch>
        </p:blipFill>
        <p:spPr bwMode="auto">
          <a:xfrm>
            <a:off x="1600200" y="4605338"/>
            <a:ext cx="3590925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2745" name="Picture 9" descr="3-10(a)">
            <a:hlinkClick r:id="rId4" action="ppaction://hlinkfile" tooltip="动画"/>
            <a:extLst>
              <a:ext uri="{FF2B5EF4-FFF2-40B4-BE49-F238E27FC236}">
                <a16:creationId xmlns:a16="http://schemas.microsoft.com/office/drawing/2014/main" id="{B4CC78C6-182A-4375-9C5B-7315A9EE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25563"/>
            <a:ext cx="3200400" cy="25606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746" name="Picture 10" descr="3-10(b)">
            <a:hlinkClick r:id="rId6" action="ppaction://hlinkfile" tooltip="动画"/>
            <a:extLst>
              <a:ext uri="{FF2B5EF4-FFF2-40B4-BE49-F238E27FC236}">
                <a16:creationId xmlns:a16="http://schemas.microsoft.com/office/drawing/2014/main" id="{4551E75E-CDCC-4939-A123-BE14CEF7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16363"/>
            <a:ext cx="3200400" cy="25606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 build="p" autoUpdateAnimBg="0"/>
      <p:bldP spid="372739" grpId="0" build="p" autoUpdateAnimBg="0"/>
      <p:bldP spid="372740" grpId="0" build="p" autoUpdateAnimBg="0"/>
      <p:bldP spid="372741" grpId="0" build="p" autoUpdateAnimBg="0"/>
      <p:bldP spid="37274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">
            <a:extLst>
              <a:ext uri="{FF2B5EF4-FFF2-40B4-BE49-F238E27FC236}">
                <a16:creationId xmlns:a16="http://schemas.microsoft.com/office/drawing/2014/main" id="{B4EA50E6-3403-4FCD-9EE1-AAB0809DD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E2E9E-CB9C-47AE-95DC-D33C14ADF736}" type="slidenum">
              <a:rPr lang="en-US" altLang="zh-CN"/>
              <a:pPr/>
              <a:t>4</a:t>
            </a:fld>
            <a:endParaRPr lang="en-US" altLang="zh-CN"/>
          </a:p>
        </p:txBody>
      </p:sp>
      <p:grpSp>
        <p:nvGrpSpPr>
          <p:cNvPr id="373762" name="Group 2">
            <a:extLst>
              <a:ext uri="{FF2B5EF4-FFF2-40B4-BE49-F238E27FC236}">
                <a16:creationId xmlns:a16="http://schemas.microsoft.com/office/drawing/2014/main" id="{D94D4226-CCFB-4F83-B414-6E2D9340CE0A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3429000"/>
            <a:ext cx="4572000" cy="2971800"/>
            <a:chOff x="1440" y="1488"/>
            <a:chExt cx="2880" cy="1872"/>
          </a:xfrm>
        </p:grpSpPr>
        <p:pic>
          <p:nvPicPr>
            <p:cNvPr id="373763" name="Picture 3" descr="F3-10">
              <a:extLst>
                <a:ext uri="{FF2B5EF4-FFF2-40B4-BE49-F238E27FC236}">
                  <a16:creationId xmlns:a16="http://schemas.microsoft.com/office/drawing/2014/main" id="{72ABCCCA-5594-4B1B-9A95-C7A19087729C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488"/>
              <a:ext cx="2880" cy="1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3764" name="Rectangle 4">
              <a:extLst>
                <a:ext uri="{FF2B5EF4-FFF2-40B4-BE49-F238E27FC236}">
                  <a16:creationId xmlns:a16="http://schemas.microsoft.com/office/drawing/2014/main" id="{EB3B570B-525E-456C-80E7-E9173151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88"/>
              <a:ext cx="2880" cy="187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3765" name="Text Box 5">
            <a:extLst>
              <a:ext uri="{FF2B5EF4-FFF2-40B4-BE49-F238E27FC236}">
                <a16:creationId xmlns:a16="http://schemas.microsoft.com/office/drawing/2014/main" id="{5D03F0A2-848F-426A-A7D4-C8B46B0CE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349500"/>
            <a:ext cx="820896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观察与思考</a:t>
            </a:r>
            <a:r>
              <a:rPr lang="en-US" altLang="zh-CN" sz="2800" b="0">
                <a:solidFill>
                  <a:srgbClr val="CC0000"/>
                </a:solidFill>
                <a:ea typeface="黑体" panose="02010609060101010101" pitchFamily="49" charset="-122"/>
              </a:rPr>
              <a:t>: 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0">
                <a:solidFill>
                  <a:srgbClr val="CC0000"/>
                </a:solidFill>
                <a:ea typeface="黑体" panose="02010609060101010101" pitchFamily="49" charset="-122"/>
              </a:rPr>
              <a:t>         </a:t>
            </a:r>
            <a:r>
              <a:rPr lang="en-US" altLang="zh-CN" sz="2800" b="0" i="1">
                <a:solidFill>
                  <a:srgbClr val="CC0000"/>
                </a:solidFill>
              </a:rPr>
              <a:t>f</a:t>
            </a:r>
            <a:r>
              <a:rPr lang="en-US" altLang="zh-CN" sz="2800" b="0">
                <a:solidFill>
                  <a:srgbClr val="CC0000"/>
                </a:solidFill>
              </a:rPr>
              <a:t>(</a:t>
            </a:r>
            <a:r>
              <a:rPr lang="en-US" altLang="zh-CN" sz="2800" b="0" i="1">
                <a:solidFill>
                  <a:srgbClr val="CC0000"/>
                </a:solidFill>
              </a:rPr>
              <a:t>x</a:t>
            </a:r>
            <a:r>
              <a:rPr lang="en-US" altLang="zh-CN" sz="2800" b="0">
                <a:solidFill>
                  <a:srgbClr val="CC0000"/>
                </a:solidFill>
              </a:rPr>
              <a:t>)</a:t>
            </a:r>
            <a:r>
              <a:rPr lang="zh-CN" altLang="en-US" sz="2800" b="0">
                <a:solidFill>
                  <a:srgbClr val="CC0000"/>
                </a:solidFill>
              </a:rPr>
              <a:t>的图形的凹凸性与</a:t>
            </a:r>
            <a:r>
              <a:rPr lang="en-US" altLang="zh-CN" sz="2800" b="0" i="1">
                <a:solidFill>
                  <a:srgbClr val="CC0000"/>
                </a:solidFill>
              </a:rPr>
              <a:t>f</a:t>
            </a:r>
            <a:r>
              <a:rPr lang="en-US" altLang="zh-CN" sz="2800" b="0">
                <a:solidFill>
                  <a:srgbClr val="CC0000"/>
                </a:solidFill>
              </a:rPr>
              <a:t> </a:t>
            </a:r>
            <a:r>
              <a:rPr lang="en-US" altLang="zh-CN" sz="2800" b="0">
                <a:solidFill>
                  <a:srgbClr val="CC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800" b="0">
                <a:solidFill>
                  <a:srgbClr val="CC0000"/>
                </a:solidFill>
              </a:rPr>
              <a:t>(</a:t>
            </a:r>
            <a:r>
              <a:rPr lang="en-US" altLang="zh-CN" sz="2800" b="0" i="1">
                <a:solidFill>
                  <a:srgbClr val="CC0000"/>
                </a:solidFill>
              </a:rPr>
              <a:t>x</a:t>
            </a:r>
            <a:r>
              <a:rPr lang="en-US" altLang="zh-CN" sz="2800" b="0">
                <a:solidFill>
                  <a:srgbClr val="CC0000"/>
                </a:solidFill>
              </a:rPr>
              <a:t>)</a:t>
            </a:r>
            <a:r>
              <a:rPr lang="zh-CN" altLang="en-US" sz="2800" b="0">
                <a:solidFill>
                  <a:srgbClr val="CC0000"/>
                </a:solidFill>
              </a:rPr>
              <a:t>的单调性的关系</a:t>
            </a:r>
            <a:r>
              <a:rPr lang="en-US" altLang="zh-CN" sz="2800" b="0">
                <a:solidFill>
                  <a:srgbClr val="CC0000"/>
                </a:solidFill>
              </a:rPr>
              <a:t>.         </a:t>
            </a:r>
          </a:p>
        </p:txBody>
      </p:sp>
      <p:sp>
        <p:nvSpPr>
          <p:cNvPr id="373766" name="Rectangle 6">
            <a:extLst>
              <a:ext uri="{FF2B5EF4-FFF2-40B4-BE49-F238E27FC236}">
                <a16:creationId xmlns:a16="http://schemas.microsoft.com/office/drawing/2014/main" id="{654CD999-FDA7-4C9E-A5C4-EE7EB6168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563938"/>
            <a:ext cx="3671887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  </a:t>
            </a:r>
            <a:r>
              <a:rPr lang="en-US" altLang="zh-CN" sz="2800" b="0">
                <a:solidFill>
                  <a:srgbClr val="0000FF"/>
                </a:solidFill>
              </a:rPr>
              <a:t>1)   </a:t>
            </a:r>
            <a:r>
              <a:rPr lang="en-US" altLang="zh-CN" sz="2800" b="0" i="1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>
                <a:solidFill>
                  <a:srgbClr val="0000FF"/>
                </a:solidFill>
              </a:rPr>
              <a:t>)</a:t>
            </a:r>
            <a:r>
              <a:rPr lang="zh-CN" altLang="en-US" sz="2800" b="0">
                <a:solidFill>
                  <a:srgbClr val="0000FF"/>
                </a:solidFill>
              </a:rPr>
              <a:t>的图形是凹的</a:t>
            </a:r>
          </a:p>
        </p:txBody>
      </p:sp>
      <p:sp>
        <p:nvSpPr>
          <p:cNvPr id="373767" name="Rectangle 7">
            <a:extLst>
              <a:ext uri="{FF2B5EF4-FFF2-40B4-BE49-F238E27FC236}">
                <a16:creationId xmlns:a16="http://schemas.microsoft.com/office/drawing/2014/main" id="{4DF8E4BD-56A3-4A88-8B86-C5445173A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797425"/>
            <a:ext cx="3744912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  </a:t>
            </a:r>
            <a:r>
              <a:rPr lang="en-US" altLang="zh-CN" sz="2800" b="0">
                <a:solidFill>
                  <a:srgbClr val="0000FF"/>
                </a:solidFill>
              </a:rPr>
              <a:t>2)   </a:t>
            </a:r>
            <a:r>
              <a:rPr lang="en-US" altLang="zh-CN" sz="2800" b="0" i="1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>
                <a:solidFill>
                  <a:srgbClr val="0000FF"/>
                </a:solidFill>
              </a:rPr>
              <a:t>)</a:t>
            </a:r>
            <a:r>
              <a:rPr lang="zh-CN" altLang="en-US" sz="2800" b="0">
                <a:solidFill>
                  <a:srgbClr val="0000FF"/>
                </a:solidFill>
              </a:rPr>
              <a:t>的图形是凸的</a:t>
            </a:r>
          </a:p>
        </p:txBody>
      </p:sp>
      <p:sp>
        <p:nvSpPr>
          <p:cNvPr id="373768" name="Rectangle 8">
            <a:extLst>
              <a:ext uri="{FF2B5EF4-FFF2-40B4-BE49-F238E27FC236}">
                <a16:creationId xmlns:a16="http://schemas.microsoft.com/office/drawing/2014/main" id="{D5AFBDD6-BACA-4688-8487-4B5D84EDA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11638"/>
            <a:ext cx="3240087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 i="1">
                <a:solidFill>
                  <a:srgbClr val="000000"/>
                </a:solidFill>
              </a:rPr>
              <a:t>      </a:t>
            </a:r>
            <a:r>
              <a:rPr lang="en-US" altLang="zh-CN" sz="2800" b="0" i="1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>
                <a:solidFill>
                  <a:srgbClr val="0000FF"/>
                </a:solidFill>
              </a:rPr>
              <a:t>)</a:t>
            </a:r>
            <a:r>
              <a:rPr lang="zh-CN" altLang="en-US" sz="2800" b="0">
                <a:solidFill>
                  <a:srgbClr val="0000FF"/>
                </a:solidFill>
              </a:rPr>
              <a:t>单调增加</a:t>
            </a:r>
            <a:r>
              <a:rPr lang="en-US" altLang="zh-CN" sz="2800" b="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373769" name="Rectangle 9">
            <a:extLst>
              <a:ext uri="{FF2B5EF4-FFF2-40B4-BE49-F238E27FC236}">
                <a16:creationId xmlns:a16="http://schemas.microsoft.com/office/drawing/2014/main" id="{AF1651FE-48E1-43E1-93C1-8F2F6E3D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364163"/>
            <a:ext cx="3529012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         </a:t>
            </a:r>
            <a:r>
              <a:rPr lang="en-US" altLang="zh-CN" sz="2800" b="0" i="1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>
                <a:solidFill>
                  <a:srgbClr val="0000FF"/>
                </a:solidFill>
              </a:rPr>
              <a:t>)</a:t>
            </a:r>
            <a:r>
              <a:rPr lang="zh-CN" altLang="en-US" sz="2800" b="0">
                <a:solidFill>
                  <a:srgbClr val="0000FF"/>
                </a:solidFill>
              </a:rPr>
              <a:t>单调减少</a:t>
            </a:r>
            <a:r>
              <a:rPr lang="en-US" altLang="zh-CN" sz="2800" b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73770" name="AutoShape 10">
            <a:extLst>
              <a:ext uri="{FF2B5EF4-FFF2-40B4-BE49-F238E27FC236}">
                <a16:creationId xmlns:a16="http://schemas.microsoft.com/office/drawing/2014/main" id="{AA073D95-3356-4834-A64C-68800EFEA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437063"/>
            <a:ext cx="576263" cy="142875"/>
          </a:xfrm>
          <a:prstGeom prst="leftRightArrow">
            <a:avLst>
              <a:gd name="adj1" fmla="val 50000"/>
              <a:gd name="adj2" fmla="val 80667"/>
            </a:avLst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73771" name="AutoShape 11">
            <a:extLst>
              <a:ext uri="{FF2B5EF4-FFF2-40B4-BE49-F238E27FC236}">
                <a16:creationId xmlns:a16="http://schemas.microsoft.com/office/drawing/2014/main" id="{C2EB43C1-69CA-4BA9-8C98-20E3A7C3D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591175"/>
            <a:ext cx="576263" cy="142875"/>
          </a:xfrm>
          <a:prstGeom prst="leftRightArrow">
            <a:avLst>
              <a:gd name="adj1" fmla="val 50000"/>
              <a:gd name="adj2" fmla="val 80667"/>
            </a:avLst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73772" name="Text Box 12">
            <a:extLst>
              <a:ext uri="{FF2B5EF4-FFF2-40B4-BE49-F238E27FC236}">
                <a16:creationId xmlns:a16="http://schemas.microsoft.com/office/drawing/2014/main" id="{2143490C-47CC-4D16-9CCB-10F48B851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64575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定理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0">
                <a:solidFill>
                  <a:srgbClr val="CC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曲线凹凸性的判定法</a:t>
            </a:r>
            <a:r>
              <a:rPr lang="en-US" altLang="zh-CN" sz="2800" b="0">
                <a:solidFill>
                  <a:srgbClr val="CC0000"/>
                </a:solidFill>
                <a:ea typeface="黑体" panose="02010609060101010101" pitchFamily="49" charset="-122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设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在</a:t>
            </a:r>
            <a:r>
              <a:rPr lang="en-US" altLang="zh-CN" sz="2800" b="0">
                <a:solidFill>
                  <a:srgbClr val="000000"/>
                </a:solidFill>
              </a:rPr>
              <a:t>[</a:t>
            </a:r>
            <a:r>
              <a:rPr lang="en-US" altLang="zh-CN" sz="2800" b="0" i="1">
                <a:solidFill>
                  <a:srgbClr val="000000"/>
                </a:solidFill>
              </a:rPr>
              <a:t>a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en-US" altLang="zh-CN" sz="2800" b="0" i="1">
                <a:solidFill>
                  <a:srgbClr val="000000"/>
                </a:solidFill>
              </a:rPr>
              <a:t>b</a:t>
            </a:r>
            <a:r>
              <a:rPr lang="en-US" altLang="zh-CN" sz="2800" b="0">
                <a:solidFill>
                  <a:srgbClr val="000000"/>
                </a:solidFill>
              </a:rPr>
              <a:t>]</a:t>
            </a:r>
            <a:r>
              <a:rPr lang="zh-CN" altLang="en-US" sz="2800" b="0">
                <a:solidFill>
                  <a:srgbClr val="000000"/>
                </a:solidFill>
              </a:rPr>
              <a:t>上连续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zh-CN" altLang="en-US" sz="2800" b="0">
                <a:solidFill>
                  <a:srgbClr val="000000"/>
                </a:solidFill>
              </a:rPr>
              <a:t>  在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a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en-US" altLang="zh-CN" sz="2800" b="0" i="1">
                <a:solidFill>
                  <a:srgbClr val="000000"/>
                </a:solidFill>
              </a:rPr>
              <a:t>b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内具有二阶导数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lang="en-US" altLang="zh-CN" sz="2800" b="0">
              <a:solidFill>
                <a:srgbClr val="00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若在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a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 </a:t>
            </a:r>
            <a:r>
              <a:rPr lang="en-US" altLang="zh-CN" sz="2800" b="0" i="1">
                <a:solidFill>
                  <a:srgbClr val="000000"/>
                </a:solidFill>
              </a:rPr>
              <a:t>b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内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</a:rPr>
              <a:t>)&gt;0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zh-CN" altLang="en-US" sz="2800" b="0">
                <a:solidFill>
                  <a:srgbClr val="000000"/>
                </a:solidFill>
              </a:rPr>
              <a:t>则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在</a:t>
            </a:r>
            <a:r>
              <a:rPr lang="en-US" altLang="zh-CN" sz="2800" b="0">
                <a:solidFill>
                  <a:srgbClr val="000000"/>
                </a:solidFill>
              </a:rPr>
              <a:t>[</a:t>
            </a:r>
            <a:r>
              <a:rPr lang="en-US" altLang="zh-CN" sz="2800" b="0" i="1">
                <a:solidFill>
                  <a:srgbClr val="000000"/>
                </a:solidFill>
              </a:rPr>
              <a:t>a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 </a:t>
            </a:r>
            <a:r>
              <a:rPr lang="en-US" altLang="zh-CN" sz="2800" b="0" i="1">
                <a:solidFill>
                  <a:srgbClr val="000000"/>
                </a:solidFill>
              </a:rPr>
              <a:t>b</a:t>
            </a:r>
            <a:r>
              <a:rPr lang="en-US" altLang="zh-CN" sz="2800" b="0">
                <a:solidFill>
                  <a:srgbClr val="000000"/>
                </a:solidFill>
              </a:rPr>
              <a:t>]</a:t>
            </a:r>
            <a:r>
              <a:rPr lang="zh-CN" altLang="en-US" sz="2800" b="0">
                <a:solidFill>
                  <a:srgbClr val="000000"/>
                </a:solidFill>
              </a:rPr>
              <a:t>上的图形是凹的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</a:t>
            </a:r>
            <a:r>
              <a:rPr lang="zh-CN" altLang="en-US" sz="2800" b="0">
                <a:solidFill>
                  <a:srgbClr val="000000"/>
                </a:solidFill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</a:rPr>
              <a:t>        若在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a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 </a:t>
            </a:r>
            <a:r>
              <a:rPr lang="en-US" altLang="zh-CN" sz="2800" b="0" i="1">
                <a:solidFill>
                  <a:srgbClr val="000000"/>
                </a:solidFill>
              </a:rPr>
              <a:t>b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内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</a:rPr>
              <a:t>)&lt;0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zh-CN" altLang="en-US" sz="2800" b="0">
                <a:solidFill>
                  <a:srgbClr val="000000"/>
                </a:solidFill>
              </a:rPr>
              <a:t>则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在</a:t>
            </a:r>
            <a:r>
              <a:rPr lang="en-US" altLang="zh-CN" sz="2800" b="0">
                <a:solidFill>
                  <a:srgbClr val="000000"/>
                </a:solidFill>
              </a:rPr>
              <a:t>[</a:t>
            </a:r>
            <a:r>
              <a:rPr lang="en-US" altLang="zh-CN" sz="2800" b="0" i="1">
                <a:solidFill>
                  <a:srgbClr val="000000"/>
                </a:solidFill>
              </a:rPr>
              <a:t>a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 </a:t>
            </a:r>
            <a:r>
              <a:rPr lang="en-US" altLang="zh-CN" sz="2800" b="0" i="1">
                <a:solidFill>
                  <a:srgbClr val="000000"/>
                </a:solidFill>
              </a:rPr>
              <a:t>b</a:t>
            </a:r>
            <a:r>
              <a:rPr lang="en-US" altLang="zh-CN" sz="2800" b="0">
                <a:solidFill>
                  <a:srgbClr val="000000"/>
                </a:solidFill>
              </a:rPr>
              <a:t>]</a:t>
            </a:r>
            <a:r>
              <a:rPr lang="zh-CN" altLang="en-US" sz="2800" b="0">
                <a:solidFill>
                  <a:srgbClr val="000000"/>
                </a:solidFill>
              </a:rPr>
              <a:t>上的图形是凸的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rgbClr val="000000"/>
                </a:solidFill>
              </a:rPr>
              <a:t> </a:t>
            </a:r>
            <a:endParaRPr lang="zh-CN" altLang="en-US" sz="2800" b="0">
              <a:solidFill>
                <a:srgbClr val="CC0000"/>
              </a:solidFill>
              <a:ea typeface="黑体" panose="02010609060101010101" pitchFamily="49" charset="-122"/>
            </a:endParaRPr>
          </a:p>
        </p:txBody>
      </p:sp>
      <p:sp>
        <p:nvSpPr>
          <p:cNvPr id="373773" name="Line 13">
            <a:extLst>
              <a:ext uri="{FF2B5EF4-FFF2-40B4-BE49-F238E27FC236}">
                <a16:creationId xmlns:a16="http://schemas.microsoft.com/office/drawing/2014/main" id="{20254915-EDEC-419F-96E5-1006AB0EB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349500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3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3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3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3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 build="p"/>
      <p:bldP spid="373766" grpId="0"/>
      <p:bldP spid="373767" grpId="0"/>
      <p:bldP spid="373768" grpId="0"/>
      <p:bldP spid="373769" grpId="0"/>
      <p:bldP spid="37377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0165B88A-2195-4CD4-B580-88B5BB002C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A54D7-488F-4F71-896D-934ED26DBCD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74786" name="Text Box 2">
            <a:extLst>
              <a:ext uri="{FF2B5EF4-FFF2-40B4-BE49-F238E27FC236}">
                <a16:creationId xmlns:a16="http://schemas.microsoft.com/office/drawing/2014/main" id="{B6D455C7-BC36-4942-AFF5-892B437D7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03488"/>
            <a:ext cx="5495925" cy="358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rgbClr val="A50021"/>
                </a:solidFill>
              </a:rPr>
              <a:t>        </a:t>
            </a:r>
            <a:r>
              <a:rPr lang="zh-CN" altLang="en-US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0">
                <a:solidFill>
                  <a:srgbClr val="000000"/>
                </a:solidFill>
              </a:rPr>
              <a:t>判断曲线</a:t>
            </a:r>
            <a:r>
              <a:rPr lang="en-US" altLang="zh-CN" sz="2800" b="0" i="1">
                <a:solidFill>
                  <a:srgbClr val="000000"/>
                </a:solidFill>
              </a:rPr>
              <a:t>y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 baseline="30000">
                <a:solidFill>
                  <a:srgbClr val="000000"/>
                </a:solidFill>
              </a:rPr>
              <a:t>3</a:t>
            </a:r>
            <a:r>
              <a:rPr lang="zh-CN" altLang="en-US" sz="2800" b="0">
                <a:solidFill>
                  <a:srgbClr val="000000"/>
                </a:solidFill>
              </a:rPr>
              <a:t>的凹凸性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rgbClr val="000000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b="0">
                <a:solidFill>
                  <a:srgbClr val="A50021"/>
                </a:solidFill>
              </a:rPr>
              <a:t>        </a:t>
            </a:r>
            <a:r>
              <a:rPr lang="zh-CN" altLang="en-US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olidFill>
                  <a:srgbClr val="000000"/>
                </a:solidFill>
              </a:rPr>
              <a:t>y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</a:t>
            </a:r>
            <a:r>
              <a:rPr lang="en-US" altLang="zh-CN" sz="2800" b="0">
                <a:solidFill>
                  <a:srgbClr val="000000"/>
                </a:solidFill>
              </a:rPr>
              <a:t>3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 baseline="30000">
                <a:solidFill>
                  <a:srgbClr val="000000"/>
                </a:solidFill>
              </a:rPr>
              <a:t> 2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en-US" altLang="zh-CN" sz="2800" b="0" i="1">
                <a:solidFill>
                  <a:srgbClr val="000000"/>
                </a:solidFill>
              </a:rPr>
              <a:t>y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</a:t>
            </a:r>
            <a:r>
              <a:rPr lang="en-US" altLang="zh-CN" sz="2800" b="0">
                <a:solidFill>
                  <a:srgbClr val="000000"/>
                </a:solidFill>
              </a:rPr>
              <a:t>6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由</a:t>
            </a:r>
            <a:r>
              <a:rPr lang="en-US" altLang="zh-CN" sz="2800" b="0" i="1">
                <a:solidFill>
                  <a:srgbClr val="000000"/>
                </a:solidFill>
              </a:rPr>
              <a:t>y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</a:t>
            </a:r>
            <a:r>
              <a:rPr lang="en-US" altLang="zh-CN" sz="2800" b="0">
                <a:solidFill>
                  <a:srgbClr val="000000"/>
                </a:solidFill>
              </a:rPr>
              <a:t>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zh-CN" altLang="en-US" sz="2800" b="0">
                <a:solidFill>
                  <a:srgbClr val="000000"/>
                </a:solidFill>
              </a:rPr>
              <a:t>得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0">
                <a:solidFill>
                  <a:srgbClr val="000000"/>
                </a:solidFill>
              </a:rPr>
              <a:t>0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.</a:t>
            </a:r>
            <a:endParaRPr lang="en-US" altLang="zh-CN" sz="2800" b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因为当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CN" sz="2800" b="0">
                <a:solidFill>
                  <a:srgbClr val="000000"/>
                </a:solidFill>
              </a:rPr>
              <a:t>0</a:t>
            </a:r>
            <a:r>
              <a:rPr lang="zh-CN" altLang="en-US" sz="2800" b="0">
                <a:solidFill>
                  <a:srgbClr val="000000"/>
                </a:solidFill>
              </a:rPr>
              <a:t>时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zh-CN" altLang="en-US" sz="2800" b="0">
                <a:solidFill>
                  <a:srgbClr val="000000"/>
                </a:solidFill>
              </a:rPr>
              <a:t>  </a:t>
            </a:r>
            <a:r>
              <a:rPr lang="en-US" altLang="zh-CN" sz="2800" b="0" i="1">
                <a:solidFill>
                  <a:srgbClr val="000000"/>
                </a:solidFill>
              </a:rPr>
              <a:t>y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CN" sz="2800" b="0">
                <a:solidFill>
                  <a:srgbClr val="000000"/>
                </a:solidFill>
              </a:rPr>
              <a:t>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 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所以曲线在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</a:t>
            </a:r>
            <a:r>
              <a:rPr lang="en-US" altLang="zh-CN" sz="2800" b="0">
                <a:solidFill>
                  <a:srgbClr val="000000"/>
                </a:solidFill>
              </a:rPr>
              <a:t> 0]</a:t>
            </a:r>
            <a:r>
              <a:rPr lang="zh-CN" altLang="en-US" sz="2800" b="0">
                <a:solidFill>
                  <a:srgbClr val="000000"/>
                </a:solidFill>
              </a:rPr>
              <a:t>上是凸的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</a:t>
            </a:r>
            <a:r>
              <a:rPr lang="zh-CN" altLang="en-US" sz="2800" b="0">
                <a:solidFill>
                  <a:srgbClr val="000000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</a:rPr>
              <a:t>        因为当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CN" sz="2800" b="0">
                <a:solidFill>
                  <a:srgbClr val="000000"/>
                </a:solidFill>
              </a:rPr>
              <a:t>0</a:t>
            </a:r>
            <a:r>
              <a:rPr lang="zh-CN" altLang="en-US" sz="2800" b="0">
                <a:solidFill>
                  <a:srgbClr val="000000"/>
                </a:solidFill>
              </a:rPr>
              <a:t>时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zh-CN" altLang="en-US" sz="2800" b="0">
                <a:solidFill>
                  <a:srgbClr val="000000"/>
                </a:solidFill>
              </a:rPr>
              <a:t>  </a:t>
            </a:r>
            <a:r>
              <a:rPr lang="en-US" altLang="zh-CN" sz="2800" b="0" i="1">
                <a:solidFill>
                  <a:srgbClr val="000000"/>
                </a:solidFill>
              </a:rPr>
              <a:t>y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CN" sz="2800" b="0">
                <a:solidFill>
                  <a:srgbClr val="000000"/>
                </a:solidFill>
              </a:rPr>
              <a:t>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 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所以曲线在</a:t>
            </a:r>
            <a:r>
              <a:rPr lang="en-US" altLang="zh-CN" sz="2800" b="0">
                <a:solidFill>
                  <a:srgbClr val="000000"/>
                </a:solidFill>
              </a:rPr>
              <a:t>[0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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上是凹的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74787" name="Text Box 3">
            <a:extLst>
              <a:ext uri="{FF2B5EF4-FFF2-40B4-BE49-F238E27FC236}">
                <a16:creationId xmlns:a16="http://schemas.microsoft.com/office/drawing/2014/main" id="{F1B505FF-3269-426F-9347-A9A09E024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64575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定理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0">
                <a:solidFill>
                  <a:srgbClr val="CC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曲线凹凸性的判定法</a:t>
            </a:r>
            <a:r>
              <a:rPr lang="en-US" altLang="zh-CN" sz="2800" b="0">
                <a:solidFill>
                  <a:srgbClr val="CC0000"/>
                </a:solidFill>
                <a:ea typeface="黑体" panose="02010609060101010101" pitchFamily="49" charset="-122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设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在</a:t>
            </a:r>
            <a:r>
              <a:rPr lang="en-US" altLang="zh-CN" sz="2800" b="0">
                <a:solidFill>
                  <a:srgbClr val="000000"/>
                </a:solidFill>
              </a:rPr>
              <a:t>[</a:t>
            </a:r>
            <a:r>
              <a:rPr lang="en-US" altLang="zh-CN" sz="2800" b="0" i="1">
                <a:solidFill>
                  <a:srgbClr val="000000"/>
                </a:solidFill>
              </a:rPr>
              <a:t>a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en-US" altLang="zh-CN" sz="2800" b="0" i="1">
                <a:solidFill>
                  <a:srgbClr val="000000"/>
                </a:solidFill>
              </a:rPr>
              <a:t>b</a:t>
            </a:r>
            <a:r>
              <a:rPr lang="en-US" altLang="zh-CN" sz="2800" b="0">
                <a:solidFill>
                  <a:srgbClr val="000000"/>
                </a:solidFill>
              </a:rPr>
              <a:t>]</a:t>
            </a:r>
            <a:r>
              <a:rPr lang="zh-CN" altLang="en-US" sz="2800" b="0">
                <a:solidFill>
                  <a:srgbClr val="000000"/>
                </a:solidFill>
              </a:rPr>
              <a:t>上连续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zh-CN" altLang="en-US" sz="2800" b="0">
                <a:solidFill>
                  <a:srgbClr val="000000"/>
                </a:solidFill>
              </a:rPr>
              <a:t>  在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a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en-US" altLang="zh-CN" sz="2800" b="0" i="1">
                <a:solidFill>
                  <a:srgbClr val="000000"/>
                </a:solidFill>
              </a:rPr>
              <a:t>b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内具有二阶导数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lang="en-US" altLang="zh-CN" sz="2800" b="0">
              <a:solidFill>
                <a:srgbClr val="00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若在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a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 </a:t>
            </a:r>
            <a:r>
              <a:rPr lang="en-US" altLang="zh-CN" sz="2800" b="0" i="1">
                <a:solidFill>
                  <a:srgbClr val="000000"/>
                </a:solidFill>
              </a:rPr>
              <a:t>b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内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</a:rPr>
              <a:t>)&gt;0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zh-CN" altLang="en-US" sz="2800" b="0">
                <a:solidFill>
                  <a:srgbClr val="000000"/>
                </a:solidFill>
              </a:rPr>
              <a:t>则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在</a:t>
            </a:r>
            <a:r>
              <a:rPr lang="en-US" altLang="zh-CN" sz="2800" b="0">
                <a:solidFill>
                  <a:srgbClr val="000000"/>
                </a:solidFill>
              </a:rPr>
              <a:t>[</a:t>
            </a:r>
            <a:r>
              <a:rPr lang="en-US" altLang="zh-CN" sz="2800" b="0" i="1">
                <a:solidFill>
                  <a:srgbClr val="000000"/>
                </a:solidFill>
              </a:rPr>
              <a:t>a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 </a:t>
            </a:r>
            <a:r>
              <a:rPr lang="en-US" altLang="zh-CN" sz="2800" b="0" i="1">
                <a:solidFill>
                  <a:srgbClr val="000000"/>
                </a:solidFill>
              </a:rPr>
              <a:t>b</a:t>
            </a:r>
            <a:r>
              <a:rPr lang="en-US" altLang="zh-CN" sz="2800" b="0">
                <a:solidFill>
                  <a:srgbClr val="000000"/>
                </a:solidFill>
              </a:rPr>
              <a:t>]</a:t>
            </a:r>
            <a:r>
              <a:rPr lang="zh-CN" altLang="en-US" sz="2800" b="0">
                <a:solidFill>
                  <a:srgbClr val="000000"/>
                </a:solidFill>
              </a:rPr>
              <a:t>上的图形是凹的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</a:t>
            </a:r>
            <a:r>
              <a:rPr lang="zh-CN" altLang="en-US" sz="2800" b="0">
                <a:solidFill>
                  <a:srgbClr val="000000"/>
                </a:solidFill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</a:rPr>
              <a:t>        若在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a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 </a:t>
            </a:r>
            <a:r>
              <a:rPr lang="en-US" altLang="zh-CN" sz="2800" b="0" i="1">
                <a:solidFill>
                  <a:srgbClr val="000000"/>
                </a:solidFill>
              </a:rPr>
              <a:t>b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内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</a:rPr>
              <a:t>)&lt;0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zh-CN" altLang="en-US" sz="2800" b="0">
                <a:solidFill>
                  <a:srgbClr val="000000"/>
                </a:solidFill>
              </a:rPr>
              <a:t>则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在</a:t>
            </a:r>
            <a:r>
              <a:rPr lang="en-US" altLang="zh-CN" sz="2800" b="0">
                <a:solidFill>
                  <a:srgbClr val="000000"/>
                </a:solidFill>
              </a:rPr>
              <a:t>[</a:t>
            </a:r>
            <a:r>
              <a:rPr lang="en-US" altLang="zh-CN" sz="2800" b="0" i="1">
                <a:solidFill>
                  <a:srgbClr val="000000"/>
                </a:solidFill>
              </a:rPr>
              <a:t>a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 </a:t>
            </a:r>
            <a:r>
              <a:rPr lang="en-US" altLang="zh-CN" sz="2800" b="0" i="1">
                <a:solidFill>
                  <a:srgbClr val="000000"/>
                </a:solidFill>
              </a:rPr>
              <a:t>b</a:t>
            </a:r>
            <a:r>
              <a:rPr lang="en-US" altLang="zh-CN" sz="2800" b="0">
                <a:solidFill>
                  <a:srgbClr val="000000"/>
                </a:solidFill>
              </a:rPr>
              <a:t>]</a:t>
            </a:r>
            <a:r>
              <a:rPr lang="zh-CN" altLang="en-US" sz="2800" b="0">
                <a:solidFill>
                  <a:srgbClr val="000000"/>
                </a:solidFill>
              </a:rPr>
              <a:t>上的图形是凸的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rgbClr val="000000"/>
                </a:solidFill>
              </a:rPr>
              <a:t> </a:t>
            </a:r>
            <a:endParaRPr lang="zh-CN" altLang="en-US" sz="2800" b="0">
              <a:solidFill>
                <a:srgbClr val="CC0000"/>
              </a:solidFill>
              <a:ea typeface="黑体" panose="02010609060101010101" pitchFamily="49" charset="-122"/>
            </a:endParaRPr>
          </a:p>
        </p:txBody>
      </p:sp>
      <p:pic>
        <p:nvPicPr>
          <p:cNvPr id="374788" name="Picture 4">
            <a:extLst>
              <a:ext uri="{FF2B5EF4-FFF2-40B4-BE49-F238E27FC236}">
                <a16:creationId xmlns:a16="http://schemas.microsoft.com/office/drawing/2014/main" id="{51ABE1D1-0FC8-47A6-B403-6AC9207EC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 b="4095"/>
          <a:stretch>
            <a:fillRect/>
          </a:stretch>
        </p:blipFill>
        <p:spPr bwMode="auto">
          <a:xfrm>
            <a:off x="5905500" y="3352800"/>
            <a:ext cx="3009900" cy="297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4789" name="Line 5">
            <a:extLst>
              <a:ext uri="{FF2B5EF4-FFF2-40B4-BE49-F238E27FC236}">
                <a16:creationId xmlns:a16="http://schemas.microsoft.com/office/drawing/2014/main" id="{4B4C482D-A2E1-4FEF-8492-06857209F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349500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4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4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4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4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838876B5-D52B-4D08-A248-D2F80BB480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E900-3EEB-4F50-9C54-E97B2F4763B0}" type="slidenum">
              <a:rPr lang="en-US" altLang="zh-CN"/>
              <a:pPr/>
              <a:t>6</a:t>
            </a:fld>
            <a:endParaRPr lang="en-US" altLang="zh-CN"/>
          </a:p>
        </p:txBody>
      </p:sp>
      <p:grpSp>
        <p:nvGrpSpPr>
          <p:cNvPr id="375810" name="Group 2">
            <a:extLst>
              <a:ext uri="{FF2B5EF4-FFF2-40B4-BE49-F238E27FC236}">
                <a16:creationId xmlns:a16="http://schemas.microsoft.com/office/drawing/2014/main" id="{6A01B727-D6F0-4E18-BA3C-A6F657FA1508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505200"/>
            <a:ext cx="4572000" cy="2971800"/>
            <a:chOff x="1440" y="1488"/>
            <a:chExt cx="2880" cy="1872"/>
          </a:xfrm>
        </p:grpSpPr>
        <p:pic>
          <p:nvPicPr>
            <p:cNvPr id="375811" name="Picture 3" descr="F3-10">
              <a:extLst>
                <a:ext uri="{FF2B5EF4-FFF2-40B4-BE49-F238E27FC236}">
                  <a16:creationId xmlns:a16="http://schemas.microsoft.com/office/drawing/2014/main" id="{74DF4561-8EBB-462A-B870-04FE402DAF74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488"/>
              <a:ext cx="2880" cy="1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5812" name="Rectangle 4">
              <a:extLst>
                <a:ext uri="{FF2B5EF4-FFF2-40B4-BE49-F238E27FC236}">
                  <a16:creationId xmlns:a16="http://schemas.microsoft.com/office/drawing/2014/main" id="{AB68F787-BFD9-4DF2-B4C5-36046D71E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88"/>
              <a:ext cx="2880" cy="187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5813" name="Text Box 5">
            <a:extLst>
              <a:ext uri="{FF2B5EF4-FFF2-40B4-BE49-F238E27FC236}">
                <a16:creationId xmlns:a16="http://schemas.microsoft.com/office/drawing/2014/main" id="{80D622E9-4175-4304-8D9D-F71D3F177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09650"/>
            <a:ext cx="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endParaRPr lang="zh-CN" altLang="zh-CN" sz="2800" b="0">
              <a:solidFill>
                <a:schemeClr val="tx2"/>
              </a:solidFill>
            </a:endParaRPr>
          </a:p>
        </p:txBody>
      </p:sp>
      <p:sp>
        <p:nvSpPr>
          <p:cNvPr id="375814" name="Text Box 6">
            <a:extLst>
              <a:ext uri="{FF2B5EF4-FFF2-40B4-BE49-F238E27FC236}">
                <a16:creationId xmlns:a16="http://schemas.microsoft.com/office/drawing/2014/main" id="{1B173044-29F2-45B2-BDAF-10682F154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拐点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0">
                <a:solidFill>
                  <a:schemeClr val="tx2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连续曲线</a:t>
            </a:r>
            <a:r>
              <a:rPr lang="en-US" altLang="zh-CN" sz="2800" b="0" i="1">
                <a:solidFill>
                  <a:srgbClr val="000000"/>
                </a:solidFill>
              </a:rPr>
              <a:t>y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上</a:t>
            </a:r>
            <a:r>
              <a:rPr lang="zh-CN" altLang="en-US" sz="2800" b="0">
                <a:solidFill>
                  <a:srgbClr val="0000FF"/>
                </a:solidFill>
                <a:ea typeface="黑体" panose="02010609060101010101" pitchFamily="49" charset="-122"/>
              </a:rPr>
              <a:t>凹弧与凸弧的连接点</a:t>
            </a:r>
            <a:r>
              <a:rPr lang="zh-CN" altLang="en-US" sz="2800" b="0">
                <a:solidFill>
                  <a:srgbClr val="000000"/>
                </a:solidFill>
              </a:rPr>
              <a:t>称为该曲线的拐点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75815" name="Oval 7">
            <a:extLst>
              <a:ext uri="{FF2B5EF4-FFF2-40B4-BE49-F238E27FC236}">
                <a16:creationId xmlns:a16="http://schemas.microsoft.com/office/drawing/2014/main" id="{86E6F2D4-4D54-4115-AE0F-8F3443F23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75816" name="Rectangle 8">
            <a:extLst>
              <a:ext uri="{FF2B5EF4-FFF2-40B4-BE49-F238E27FC236}">
                <a16:creationId xmlns:a16="http://schemas.microsoft.com/office/drawing/2014/main" id="{49F9E19A-B6DA-4F96-AD55-26D34658E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4137025"/>
            <a:ext cx="6096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0">
                <a:solidFill>
                  <a:srgbClr val="0000FF"/>
                </a:solidFill>
              </a:rPr>
              <a:t>拐点</a:t>
            </a:r>
          </a:p>
        </p:txBody>
      </p:sp>
      <p:sp>
        <p:nvSpPr>
          <p:cNvPr id="375817" name="Text Box 9">
            <a:extLst>
              <a:ext uri="{FF2B5EF4-FFF2-40B4-BE49-F238E27FC236}">
                <a16:creationId xmlns:a16="http://schemas.microsoft.com/office/drawing/2014/main" id="{55453E65-D39A-4B8E-9457-2929C79D4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89113"/>
            <a:ext cx="8686800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Tx/>
              <a:buChar char="•"/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讨论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0">
                <a:solidFill>
                  <a:schemeClr val="tx2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如何确定曲线</a:t>
            </a:r>
            <a:r>
              <a:rPr lang="en-US" altLang="zh-CN" sz="2800" b="0" i="1">
                <a:solidFill>
                  <a:srgbClr val="000000"/>
                </a:solidFill>
              </a:rPr>
              <a:t>y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的拐点？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</a:rPr>
              <a:t>        如果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 baseline="-30000">
                <a:solidFill>
                  <a:srgbClr val="000000"/>
                </a:solidFill>
              </a:rPr>
              <a:t>0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,</a:t>
            </a:r>
            <a:r>
              <a:rPr lang="en-US" altLang="zh-CN" sz="2800" b="0" baseline="-30000">
                <a:solidFill>
                  <a:srgbClr val="000000"/>
                </a:solidFill>
              </a:rPr>
              <a:t>  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 baseline="-30000">
                <a:solidFill>
                  <a:srgbClr val="000000"/>
                </a:solidFill>
              </a:rPr>
              <a:t>0</a:t>
            </a:r>
            <a:r>
              <a:rPr lang="en-US" altLang="zh-CN" sz="2800" b="0">
                <a:solidFill>
                  <a:srgbClr val="000000"/>
                </a:solidFill>
              </a:rPr>
              <a:t>))</a:t>
            </a:r>
            <a:r>
              <a:rPr lang="zh-CN" altLang="en-US" sz="2800" b="0">
                <a:solidFill>
                  <a:srgbClr val="000000"/>
                </a:solidFill>
              </a:rPr>
              <a:t>是拐点</a:t>
            </a:r>
            <a:r>
              <a:rPr lang="en-US" altLang="zh-CN" sz="2800" b="0">
                <a:solidFill>
                  <a:srgbClr val="000000"/>
                </a:solidFill>
              </a:rPr>
              <a:t>, </a:t>
            </a:r>
            <a:r>
              <a:rPr lang="zh-CN" altLang="en-US" sz="2800" b="0">
                <a:solidFill>
                  <a:srgbClr val="000000"/>
                </a:solidFill>
              </a:rPr>
              <a:t>且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 baseline="-30000">
                <a:solidFill>
                  <a:srgbClr val="000000"/>
                </a:solidFill>
              </a:rPr>
              <a:t>0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存在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,  </a:t>
            </a:r>
            <a:r>
              <a:rPr lang="zh-CN" altLang="en-US" sz="2800" b="0">
                <a:solidFill>
                  <a:srgbClr val="000000"/>
                </a:solidFill>
                <a:latin typeface="Symbol" panose="05050102010706020507" pitchFamily="18" charset="2"/>
              </a:rPr>
              <a:t>问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 baseline="-30000">
                <a:solidFill>
                  <a:srgbClr val="000000"/>
                </a:solidFill>
              </a:rPr>
              <a:t>0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zh-CN" altLang="en-US" sz="2800" b="0">
                <a:solidFill>
                  <a:srgbClr val="000000"/>
                </a:solidFill>
                <a:latin typeface="Symbol" panose="05050102010706020507" pitchFamily="18" charset="2"/>
              </a:rPr>
              <a:t>？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  <a:latin typeface="Symbol" panose="05050102010706020507" pitchFamily="18" charset="2"/>
              </a:rPr>
              <a:t>        如何找可能的拐点？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5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5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5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5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5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5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4" grpId="0" build="p" autoUpdateAnimBg="0"/>
      <p:bldP spid="375816" grpId="0" build="p" autoUpdateAnimBg="0" advAuto="0"/>
      <p:bldP spid="37581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1">
            <a:extLst>
              <a:ext uri="{FF2B5EF4-FFF2-40B4-BE49-F238E27FC236}">
                <a16:creationId xmlns:a16="http://schemas.microsoft.com/office/drawing/2014/main" id="{81E9DBE6-948C-40D8-9A7F-EFB7904E71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1F977-A53A-4E6C-B7CA-858EF4E4F352}" type="slidenum">
              <a:rPr lang="en-US" altLang="zh-CN"/>
              <a:pPr/>
              <a:t>7</a:t>
            </a:fld>
            <a:endParaRPr lang="en-US" altLang="zh-CN"/>
          </a:p>
        </p:txBody>
      </p:sp>
      <p:pic>
        <p:nvPicPr>
          <p:cNvPr id="376834" name="Picture 2">
            <a:extLst>
              <a:ext uri="{FF2B5EF4-FFF2-40B4-BE49-F238E27FC236}">
                <a16:creationId xmlns:a16="http://schemas.microsoft.com/office/drawing/2014/main" id="{9A4F5092-D051-4617-A222-A8DD4DF2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7" r="87349" b="908"/>
          <a:stretch>
            <a:fillRect/>
          </a:stretch>
        </p:blipFill>
        <p:spPr bwMode="auto">
          <a:xfrm>
            <a:off x="1476375" y="3573463"/>
            <a:ext cx="1624013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6835" name="Text Box 3">
            <a:extLst>
              <a:ext uri="{FF2B5EF4-FFF2-40B4-BE49-F238E27FC236}">
                <a16:creationId xmlns:a16="http://schemas.microsoft.com/office/drawing/2014/main" id="{29635037-086D-48A3-9F26-484C3F323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5400"/>
            <a:ext cx="43434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buFontTx/>
              <a:buChar char="•"/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讨论</a:t>
            </a:r>
            <a:r>
              <a:rPr lang="zh-CN" altLang="en-US" sz="2800" b="0">
                <a:solidFill>
                  <a:srgbClr val="A50021"/>
                </a:solidFill>
              </a:rPr>
              <a:t>  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b="0">
                <a:solidFill>
                  <a:schemeClr val="tx2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曲线</a:t>
            </a:r>
            <a:r>
              <a:rPr lang="en-US" altLang="zh-CN" sz="2800" b="0" i="1">
                <a:solidFill>
                  <a:srgbClr val="000000"/>
                </a:solidFill>
              </a:rPr>
              <a:t>y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 baseline="30000">
                <a:solidFill>
                  <a:srgbClr val="000000"/>
                </a:solidFill>
              </a:rPr>
              <a:t>4</a:t>
            </a:r>
            <a:r>
              <a:rPr lang="zh-CN" altLang="en-US" sz="2800" b="0">
                <a:solidFill>
                  <a:srgbClr val="000000"/>
                </a:solidFill>
              </a:rPr>
              <a:t>是否有拐点？</a:t>
            </a:r>
          </a:p>
        </p:txBody>
      </p:sp>
      <p:pic>
        <p:nvPicPr>
          <p:cNvPr id="376837" name="Picture 5">
            <a:extLst>
              <a:ext uri="{FF2B5EF4-FFF2-40B4-BE49-F238E27FC236}">
                <a16:creationId xmlns:a16="http://schemas.microsoft.com/office/drawing/2014/main" id="{E6BD958E-0273-46E4-B8C9-A8708E323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0" t="15440" r="63950" b="26340"/>
          <a:stretch>
            <a:fillRect/>
          </a:stretch>
        </p:blipFill>
        <p:spPr bwMode="auto">
          <a:xfrm>
            <a:off x="1547813" y="2960688"/>
            <a:ext cx="3427412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6838" name="Text Box 6">
            <a:extLst>
              <a:ext uri="{FF2B5EF4-FFF2-40B4-BE49-F238E27FC236}">
                <a16:creationId xmlns:a16="http://schemas.microsoft.com/office/drawing/2014/main" id="{54530C26-F064-4CD2-AFDA-5C3020F6D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979738"/>
            <a:ext cx="127635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600" b="0">
                <a:solidFill>
                  <a:srgbClr val="A50021"/>
                </a:solidFill>
                <a:latin typeface="Symbol" panose="05050102010706020507" pitchFamily="18" charset="2"/>
              </a:rPr>
              <a:t> </a:t>
            </a:r>
          </a:p>
        </p:txBody>
      </p:sp>
      <p:sp>
        <p:nvSpPr>
          <p:cNvPr id="376839" name="Text Box 7">
            <a:extLst>
              <a:ext uri="{FF2B5EF4-FFF2-40B4-BE49-F238E27FC236}">
                <a16:creationId xmlns:a16="http://schemas.microsoft.com/office/drawing/2014/main" id="{88578A5B-B6CB-46A2-82AA-56A0AA31B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41725"/>
            <a:ext cx="11874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b="0">
                <a:solidFill>
                  <a:srgbClr val="A50021"/>
                </a:solidFill>
              </a:rPr>
              <a:t>        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b="0">
                <a:solidFill>
                  <a:srgbClr val="A50021"/>
                </a:solidFill>
                <a:latin typeface="Symbol" panose="05050102010706020507" pitchFamily="18" charset="2"/>
              </a:rPr>
              <a:t> </a:t>
            </a:r>
            <a:r>
              <a:rPr lang="zh-CN" altLang="en-US" sz="2600" b="0">
                <a:solidFill>
                  <a:srgbClr val="A50021"/>
                </a:solidFill>
                <a:latin typeface="Symbol" panose="05050102010706020507" pitchFamily="18" charset="2"/>
              </a:rPr>
              <a:t> </a:t>
            </a:r>
          </a:p>
        </p:txBody>
      </p:sp>
      <p:sp>
        <p:nvSpPr>
          <p:cNvPr id="376840" name="Text Box 8">
            <a:extLst>
              <a:ext uri="{FF2B5EF4-FFF2-40B4-BE49-F238E27FC236}">
                <a16:creationId xmlns:a16="http://schemas.microsoft.com/office/drawing/2014/main" id="{D7A045DA-4F8A-4F61-9E21-12027D833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03725"/>
            <a:ext cx="5999163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0">
                <a:solidFill>
                  <a:schemeClr val="tx2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二阶导数无零点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;  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当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0">
                <a:solidFill>
                  <a:srgbClr val="000000"/>
                </a:solidFill>
              </a:rPr>
              <a:t>0</a:t>
            </a:r>
            <a:r>
              <a:rPr lang="zh-CN" altLang="en-US" sz="2800" b="0">
                <a:solidFill>
                  <a:srgbClr val="000000"/>
                </a:solidFill>
              </a:rPr>
              <a:t>时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,  </a:t>
            </a:r>
            <a:r>
              <a:rPr lang="zh-CN" altLang="en-US" sz="2800" b="0">
                <a:solidFill>
                  <a:srgbClr val="000000"/>
                </a:solidFill>
              </a:rPr>
              <a:t>二阶导数不存在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endParaRPr lang="zh-CN" altLang="en-US" sz="2800" b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</a:rPr>
              <a:t>        因为当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CN" sz="2800" b="0">
                <a:solidFill>
                  <a:srgbClr val="000000"/>
                </a:solidFill>
              </a:rPr>
              <a:t>0</a:t>
            </a:r>
            <a:r>
              <a:rPr lang="zh-CN" altLang="en-US" sz="2800" b="0">
                <a:solidFill>
                  <a:srgbClr val="000000"/>
                </a:solidFill>
              </a:rPr>
              <a:t>时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zh-CN" altLang="en-US" sz="2800" b="0">
                <a:solidFill>
                  <a:srgbClr val="000000"/>
                </a:solidFill>
              </a:rPr>
              <a:t> </a:t>
            </a:r>
            <a:r>
              <a:rPr lang="en-US" altLang="zh-CN" sz="2800" b="0" i="1">
                <a:solidFill>
                  <a:srgbClr val="000000"/>
                </a:solidFill>
              </a:rPr>
              <a:t>y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CN" sz="2800" b="0">
                <a:solidFill>
                  <a:srgbClr val="000000"/>
                </a:solidFill>
              </a:rPr>
              <a:t>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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zh-CN" altLang="en-US" sz="2800" b="0">
                <a:solidFill>
                  <a:srgbClr val="000000"/>
                </a:solidFill>
              </a:rPr>
              <a:t>当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CN" sz="2800" b="0">
                <a:solidFill>
                  <a:srgbClr val="000000"/>
                </a:solidFill>
              </a:rPr>
              <a:t>0</a:t>
            </a:r>
            <a:r>
              <a:rPr lang="zh-CN" altLang="en-US" sz="2800" b="0">
                <a:solidFill>
                  <a:srgbClr val="000000"/>
                </a:solidFill>
              </a:rPr>
              <a:t>时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zh-CN" altLang="en-US" sz="2800" b="0">
                <a:solidFill>
                  <a:srgbClr val="000000"/>
                </a:solidFill>
              </a:rPr>
              <a:t> </a:t>
            </a:r>
            <a:r>
              <a:rPr lang="en-US" altLang="zh-CN" sz="2800" b="0" i="1">
                <a:solidFill>
                  <a:srgbClr val="000000"/>
                </a:solidFill>
              </a:rPr>
              <a:t>y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CN" sz="2800" b="0">
                <a:solidFill>
                  <a:srgbClr val="000000"/>
                </a:solidFill>
              </a:rPr>
              <a:t>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</a:rPr>
              <a:t>  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  <a:latin typeface="Symbol" panose="05050102010706020507" pitchFamily="18" charset="2"/>
              </a:rPr>
              <a:t>所以</a:t>
            </a:r>
            <a:r>
              <a:rPr lang="zh-CN" altLang="en-US" sz="2800" b="0">
                <a:solidFill>
                  <a:srgbClr val="000000"/>
                </a:solidFill>
              </a:rPr>
              <a:t>点</a:t>
            </a:r>
            <a:r>
              <a:rPr lang="en-US" altLang="zh-CN" sz="2800" b="0">
                <a:solidFill>
                  <a:srgbClr val="000000"/>
                </a:solidFill>
              </a:rPr>
              <a:t>(0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0)</a:t>
            </a:r>
            <a:r>
              <a:rPr lang="zh-CN" altLang="en-US" sz="2800" b="0">
                <a:solidFill>
                  <a:srgbClr val="000000"/>
                </a:solidFill>
              </a:rPr>
              <a:t>是曲线的拐点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76841" name="Picture 9">
            <a:extLst>
              <a:ext uri="{FF2B5EF4-FFF2-40B4-BE49-F238E27FC236}">
                <a16:creationId xmlns:a16="http://schemas.microsoft.com/office/drawing/2014/main" id="{7684BA5E-4BDD-46DE-9CDA-FA779D857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6" t="11807" r="70685" b="908"/>
          <a:stretch>
            <a:fillRect/>
          </a:stretch>
        </p:blipFill>
        <p:spPr bwMode="auto">
          <a:xfrm>
            <a:off x="2987675" y="3573463"/>
            <a:ext cx="2130425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6842" name="Text Box 10">
            <a:extLst>
              <a:ext uri="{FF2B5EF4-FFF2-40B4-BE49-F238E27FC236}">
                <a16:creationId xmlns:a16="http://schemas.microsoft.com/office/drawing/2014/main" id="{01C1883B-2BA0-4760-A49E-DAE9E981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5888"/>
            <a:ext cx="870585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algn="l">
              <a:lnSpc>
                <a:spcPct val="110000"/>
              </a:lnSpc>
              <a:buFontTx/>
              <a:buChar char="•"/>
            </a:pPr>
            <a:r>
              <a:rPr lang="zh-CN" altLang="en-US" sz="2800" b="0">
                <a:solidFill>
                  <a:srgbClr val="0000FF"/>
                </a:solidFill>
              </a:rPr>
              <a:t>只有</a:t>
            </a:r>
            <a:r>
              <a:rPr lang="en-US" altLang="zh-CN" sz="2800" b="0" i="1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en-US" altLang="zh-CN" sz="2800" b="0">
                <a:solidFill>
                  <a:srgbClr val="0000FF"/>
                </a:solidFill>
              </a:rPr>
              <a:t>)</a:t>
            </a:r>
            <a:r>
              <a:rPr lang="zh-CN" altLang="en-US" sz="2800" b="0">
                <a:solidFill>
                  <a:srgbClr val="0000FF"/>
                </a:solidFill>
              </a:rPr>
              <a:t>等于零或不存在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,  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,</a:t>
            </a:r>
            <a:r>
              <a:rPr lang="en-US" altLang="zh-CN" sz="2800" b="0" baseline="-30000">
                <a:solidFill>
                  <a:srgbClr val="0000FF"/>
                </a:solidFill>
              </a:rPr>
              <a:t>  </a:t>
            </a:r>
            <a:r>
              <a:rPr lang="en-US" altLang="zh-CN" sz="2800" b="0" i="1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en-US" altLang="zh-CN" sz="2800" b="0">
                <a:solidFill>
                  <a:srgbClr val="0000FF"/>
                </a:solidFill>
              </a:rPr>
              <a:t>))</a:t>
            </a:r>
            <a:r>
              <a:rPr lang="zh-CN" altLang="en-US" sz="2800" b="0">
                <a:solidFill>
                  <a:srgbClr val="0000FF"/>
                </a:solidFill>
              </a:rPr>
              <a:t>才可能是拐点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.</a:t>
            </a:r>
            <a:endParaRPr lang="en-US" altLang="zh-CN" sz="2800" b="0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  <a:buFontTx/>
              <a:buChar char="•"/>
            </a:pPr>
            <a:r>
              <a:rPr lang="zh-CN" altLang="en-US" sz="2800" b="0">
                <a:solidFill>
                  <a:srgbClr val="0000FF"/>
                </a:solidFill>
              </a:rPr>
              <a:t>如果在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zh-CN" altLang="en-US" sz="2800" b="0">
                <a:solidFill>
                  <a:srgbClr val="0000FF"/>
                </a:solidFill>
              </a:rPr>
              <a:t>的左右两侧</a:t>
            </a:r>
            <a:r>
              <a:rPr lang="en-US" altLang="zh-CN" sz="2800" b="0" i="1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>
                <a:solidFill>
                  <a:srgbClr val="0000FF"/>
                </a:solidFill>
              </a:rPr>
              <a:t>)</a:t>
            </a:r>
            <a:r>
              <a:rPr lang="zh-CN" altLang="en-US" sz="2800" b="0">
                <a:solidFill>
                  <a:srgbClr val="0000FF"/>
                </a:solidFill>
              </a:rPr>
              <a:t>异号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,  </a:t>
            </a:r>
            <a:r>
              <a:rPr lang="zh-CN" altLang="en-US" sz="2800" b="0">
                <a:solidFill>
                  <a:srgbClr val="0000FF"/>
                </a:solidFill>
                <a:latin typeface="Symbol" panose="05050102010706020507" pitchFamily="18" charset="2"/>
              </a:rPr>
              <a:t>则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,</a:t>
            </a:r>
            <a:r>
              <a:rPr lang="en-US" altLang="zh-CN" sz="2800" b="0" baseline="-30000">
                <a:solidFill>
                  <a:srgbClr val="0000FF"/>
                </a:solidFill>
              </a:rPr>
              <a:t> </a:t>
            </a:r>
            <a:r>
              <a:rPr lang="en-US" altLang="zh-CN" sz="2800" b="0">
                <a:solidFill>
                  <a:srgbClr val="0000FF"/>
                </a:solidFill>
              </a:rPr>
              <a:t> </a:t>
            </a:r>
            <a:r>
              <a:rPr lang="en-US" altLang="zh-CN" sz="2800" b="0" i="1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en-US" altLang="zh-CN" sz="2800" b="0">
                <a:solidFill>
                  <a:srgbClr val="0000FF"/>
                </a:solidFill>
              </a:rPr>
              <a:t>))</a:t>
            </a:r>
            <a:r>
              <a:rPr lang="zh-CN" altLang="en-US" sz="2800" b="0">
                <a:solidFill>
                  <a:srgbClr val="0000FF"/>
                </a:solidFill>
              </a:rPr>
              <a:t>是拐点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.</a:t>
            </a:r>
            <a:r>
              <a:rPr lang="en-US" altLang="zh-CN" sz="2800" b="0">
                <a:solidFill>
                  <a:schemeClr val="tx2"/>
                </a:solidFill>
                <a:latin typeface="Symbol" panose="05050102010706020507" pitchFamily="18" charset="2"/>
              </a:rPr>
              <a:t>   </a:t>
            </a:r>
          </a:p>
        </p:txBody>
      </p:sp>
      <p:sp>
        <p:nvSpPr>
          <p:cNvPr id="376843" name="Rectangle 11">
            <a:extLst>
              <a:ext uri="{FF2B5EF4-FFF2-40B4-BE49-F238E27FC236}">
                <a16:creationId xmlns:a16="http://schemas.microsoft.com/office/drawing/2014/main" id="{1D244616-D34C-4581-8F2A-A93E000EA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339975"/>
            <a:ext cx="45593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0">
                <a:solidFill>
                  <a:srgbClr val="0000FF"/>
                </a:solidFill>
                <a:sym typeface="Symbol" panose="05050102010706020507" pitchFamily="18" charset="2"/>
              </a:rPr>
              <a:t>虽然</a:t>
            </a:r>
            <a:r>
              <a:rPr lang="en-US" altLang="zh-CN" sz="2800" b="0" i="1">
                <a:solidFill>
                  <a:srgbClr val="0000FF"/>
                </a:solidFill>
              </a:rPr>
              <a:t>y</a:t>
            </a:r>
            <a:r>
              <a:rPr lang="en-US" altLang="zh-CN" sz="2800" b="0">
                <a:solidFill>
                  <a:srgbClr val="0000FF"/>
                </a:solidFill>
                <a:sym typeface="Symbol" panose="05050102010706020507" pitchFamily="18" charset="2"/>
              </a:rPr>
              <a:t>(0)0, </a:t>
            </a:r>
            <a:r>
              <a:rPr lang="zh-CN" altLang="en-US" sz="2800" b="0">
                <a:solidFill>
                  <a:srgbClr val="0000FF"/>
                </a:solidFill>
                <a:sym typeface="Symbol" panose="05050102010706020507" pitchFamily="18" charset="2"/>
              </a:rPr>
              <a:t>但</a:t>
            </a:r>
            <a:r>
              <a:rPr lang="en-US" altLang="zh-CN" sz="2800" b="0">
                <a:solidFill>
                  <a:srgbClr val="0000FF"/>
                </a:solidFill>
                <a:sym typeface="Symbol" panose="05050102010706020507" pitchFamily="18" charset="2"/>
              </a:rPr>
              <a:t>(0,0)</a:t>
            </a:r>
            <a:r>
              <a:rPr lang="zh-CN" altLang="en-US" sz="2800" b="0">
                <a:solidFill>
                  <a:srgbClr val="0000FF"/>
                </a:solidFill>
                <a:sym typeface="Symbol" panose="05050102010706020507" pitchFamily="18" charset="2"/>
              </a:rPr>
              <a:t>不是</a:t>
            </a:r>
            <a:r>
              <a:rPr lang="zh-CN" altLang="en-US" sz="2800" b="0">
                <a:solidFill>
                  <a:srgbClr val="0000FF"/>
                </a:solidFill>
              </a:rPr>
              <a:t>拐点</a:t>
            </a:r>
            <a:r>
              <a:rPr lang="en-US" altLang="zh-CN" sz="2800" b="0">
                <a:solidFill>
                  <a:srgbClr val="0000FF"/>
                </a:solidFill>
              </a:rPr>
              <a:t>.</a:t>
            </a:r>
          </a:p>
        </p:txBody>
      </p:sp>
      <p:grpSp>
        <p:nvGrpSpPr>
          <p:cNvPr id="376844" name="Group 12">
            <a:extLst>
              <a:ext uri="{FF2B5EF4-FFF2-40B4-BE49-F238E27FC236}">
                <a16:creationId xmlns:a16="http://schemas.microsoft.com/office/drawing/2014/main" id="{90F5CC8F-DA44-4FB0-8DC7-144B4334AA4D}"/>
              </a:ext>
            </a:extLst>
          </p:cNvPr>
          <p:cNvGrpSpPr>
            <a:grpSpLocks/>
          </p:cNvGrpSpPr>
          <p:nvPr/>
        </p:nvGrpSpPr>
        <p:grpSpPr bwMode="auto">
          <a:xfrm>
            <a:off x="5521325" y="1196975"/>
            <a:ext cx="3011488" cy="1990725"/>
            <a:chOff x="3478" y="754"/>
            <a:chExt cx="1897" cy="1254"/>
          </a:xfrm>
        </p:grpSpPr>
        <p:sp>
          <p:nvSpPr>
            <p:cNvPr id="376845" name="Text Box 13">
              <a:extLst>
                <a:ext uri="{FF2B5EF4-FFF2-40B4-BE49-F238E27FC236}">
                  <a16:creationId xmlns:a16="http://schemas.microsoft.com/office/drawing/2014/main" id="{E0CC4178-D828-4A4C-B6AE-8A862A9E3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7" y="754"/>
              <a:ext cx="249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000000"/>
                  </a:solidFill>
                </a:rPr>
                <a:t>y</a:t>
              </a:r>
            </a:p>
          </p:txBody>
        </p:sp>
        <p:grpSp>
          <p:nvGrpSpPr>
            <p:cNvPr id="376846" name="Group 14">
              <a:extLst>
                <a:ext uri="{FF2B5EF4-FFF2-40B4-BE49-F238E27FC236}">
                  <a16:creationId xmlns:a16="http://schemas.microsoft.com/office/drawing/2014/main" id="{B30F8DF2-1935-4C90-98A1-EB2C0BDB94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8" y="904"/>
              <a:ext cx="1897" cy="1104"/>
              <a:chOff x="3478" y="904"/>
              <a:chExt cx="1897" cy="1104"/>
            </a:xfrm>
          </p:grpSpPr>
          <p:sp>
            <p:nvSpPr>
              <p:cNvPr id="376847" name="Line 15">
                <a:extLst>
                  <a:ext uri="{FF2B5EF4-FFF2-40B4-BE49-F238E27FC236}">
                    <a16:creationId xmlns:a16="http://schemas.microsoft.com/office/drawing/2014/main" id="{9326788A-B0DF-4D28-BE62-C9DF25B44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8" y="1708"/>
                <a:ext cx="164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6848" name="Line 16">
                <a:extLst>
                  <a:ext uri="{FF2B5EF4-FFF2-40B4-BE49-F238E27FC236}">
                    <a16:creationId xmlns:a16="http://schemas.microsoft.com/office/drawing/2014/main" id="{748C7D7F-0BFB-440D-A680-A1898EB75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7" y="910"/>
                <a:ext cx="0" cy="10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6849" name="Freeform 17">
                <a:extLst>
                  <a:ext uri="{FF2B5EF4-FFF2-40B4-BE49-F238E27FC236}">
                    <a16:creationId xmlns:a16="http://schemas.microsoft.com/office/drawing/2014/main" id="{6BC3E3E8-7645-48CA-85BC-0714EACAC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" y="1109"/>
                <a:ext cx="848" cy="606"/>
              </a:xfrm>
              <a:custGeom>
                <a:avLst/>
                <a:gdLst>
                  <a:gd name="T0" fmla="*/ 0 w 771"/>
                  <a:gd name="T1" fmla="*/ 45 h 551"/>
                  <a:gd name="T2" fmla="*/ 408 w 771"/>
                  <a:gd name="T3" fmla="*/ 544 h 551"/>
                  <a:gd name="T4" fmla="*/ 771 w 771"/>
                  <a:gd name="T5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1" h="551">
                    <a:moveTo>
                      <a:pt x="0" y="45"/>
                    </a:moveTo>
                    <a:cubicBezTo>
                      <a:pt x="140" y="298"/>
                      <a:pt x="280" y="551"/>
                      <a:pt x="408" y="544"/>
                    </a:cubicBezTo>
                    <a:cubicBezTo>
                      <a:pt x="536" y="537"/>
                      <a:pt x="653" y="268"/>
                      <a:pt x="771" y="0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6850" name="Text Box 18">
                <a:extLst>
                  <a:ext uri="{FF2B5EF4-FFF2-40B4-BE49-F238E27FC236}">
                    <a16:creationId xmlns:a16="http://schemas.microsoft.com/office/drawing/2014/main" id="{FD07E727-36FB-493B-85CC-E7810B213A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5" y="1657"/>
                <a:ext cx="500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400" b="0" i="1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376851" name="Text Box 19">
                <a:extLst>
                  <a:ext uri="{FF2B5EF4-FFF2-40B4-BE49-F238E27FC236}">
                    <a16:creationId xmlns:a16="http://schemas.microsoft.com/office/drawing/2014/main" id="{A9616638-DC4F-46CA-ABC7-43A2F4491D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6" y="1609"/>
                <a:ext cx="200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800" b="0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376852" name="Text Box 20">
                <a:extLst>
                  <a:ext uri="{FF2B5EF4-FFF2-40B4-BE49-F238E27FC236}">
                    <a16:creationId xmlns:a16="http://schemas.microsoft.com/office/drawing/2014/main" id="{CFF5284E-6A6D-4DFF-A083-3118D61FD0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7" y="904"/>
                <a:ext cx="648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800" b="0" i="1">
                    <a:solidFill>
                      <a:srgbClr val="000000"/>
                    </a:solidFill>
                  </a:rPr>
                  <a:t>y=x</a:t>
                </a:r>
                <a:r>
                  <a:rPr lang="en-US" altLang="zh-CN" sz="2800" b="0" baseline="30000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</p:grpSp>
      <p:sp>
        <p:nvSpPr>
          <p:cNvPr id="376853" name="Line 21">
            <a:extLst>
              <a:ext uri="{FF2B5EF4-FFF2-40B4-BE49-F238E27FC236}">
                <a16:creationId xmlns:a16="http://schemas.microsoft.com/office/drawing/2014/main" id="{1AE8E7C4-0B16-4DEB-A88A-3C177488D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6854" name="Group 22">
            <a:extLst>
              <a:ext uri="{FF2B5EF4-FFF2-40B4-BE49-F238E27FC236}">
                <a16:creationId xmlns:a16="http://schemas.microsoft.com/office/drawing/2014/main" id="{872940BE-0337-4370-97F6-179EC3839789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3859213"/>
            <a:ext cx="3000375" cy="1276350"/>
            <a:chOff x="3456" y="2838"/>
            <a:chExt cx="1890" cy="804"/>
          </a:xfrm>
        </p:grpSpPr>
        <p:sp>
          <p:nvSpPr>
            <p:cNvPr id="376855" name="Freeform 23">
              <a:extLst>
                <a:ext uri="{FF2B5EF4-FFF2-40B4-BE49-F238E27FC236}">
                  <a16:creationId xmlns:a16="http://schemas.microsoft.com/office/drawing/2014/main" id="{07C01BD6-E18E-47AB-9F15-947974074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" y="2916"/>
              <a:ext cx="480" cy="324"/>
            </a:xfrm>
            <a:custGeom>
              <a:avLst/>
              <a:gdLst>
                <a:gd name="T0" fmla="*/ 6 w 480"/>
                <a:gd name="T1" fmla="*/ 246 h 324"/>
                <a:gd name="T2" fmla="*/ 12 w 480"/>
                <a:gd name="T3" fmla="*/ 216 h 324"/>
                <a:gd name="T4" fmla="*/ 24 w 480"/>
                <a:gd name="T5" fmla="*/ 204 h 324"/>
                <a:gd name="T6" fmla="*/ 30 w 480"/>
                <a:gd name="T7" fmla="*/ 186 h 324"/>
                <a:gd name="T8" fmla="*/ 42 w 480"/>
                <a:gd name="T9" fmla="*/ 180 h 324"/>
                <a:gd name="T10" fmla="*/ 54 w 480"/>
                <a:gd name="T11" fmla="*/ 168 h 324"/>
                <a:gd name="T12" fmla="*/ 60 w 480"/>
                <a:gd name="T13" fmla="*/ 162 h 324"/>
                <a:gd name="T14" fmla="*/ 72 w 480"/>
                <a:gd name="T15" fmla="*/ 150 h 324"/>
                <a:gd name="T16" fmla="*/ 78 w 480"/>
                <a:gd name="T17" fmla="*/ 144 h 324"/>
                <a:gd name="T18" fmla="*/ 90 w 480"/>
                <a:gd name="T19" fmla="*/ 138 h 324"/>
                <a:gd name="T20" fmla="*/ 102 w 480"/>
                <a:gd name="T21" fmla="*/ 132 h 324"/>
                <a:gd name="T22" fmla="*/ 108 w 480"/>
                <a:gd name="T23" fmla="*/ 126 h 324"/>
                <a:gd name="T24" fmla="*/ 120 w 480"/>
                <a:gd name="T25" fmla="*/ 120 h 324"/>
                <a:gd name="T26" fmla="*/ 126 w 480"/>
                <a:gd name="T27" fmla="*/ 114 h 324"/>
                <a:gd name="T28" fmla="*/ 138 w 480"/>
                <a:gd name="T29" fmla="*/ 108 h 324"/>
                <a:gd name="T30" fmla="*/ 144 w 480"/>
                <a:gd name="T31" fmla="*/ 108 h 324"/>
                <a:gd name="T32" fmla="*/ 156 w 480"/>
                <a:gd name="T33" fmla="*/ 102 h 324"/>
                <a:gd name="T34" fmla="*/ 168 w 480"/>
                <a:gd name="T35" fmla="*/ 96 h 324"/>
                <a:gd name="T36" fmla="*/ 174 w 480"/>
                <a:gd name="T37" fmla="*/ 90 h 324"/>
                <a:gd name="T38" fmla="*/ 186 w 480"/>
                <a:gd name="T39" fmla="*/ 90 h 324"/>
                <a:gd name="T40" fmla="*/ 192 w 480"/>
                <a:gd name="T41" fmla="*/ 84 h 324"/>
                <a:gd name="T42" fmla="*/ 204 w 480"/>
                <a:gd name="T43" fmla="*/ 78 h 324"/>
                <a:gd name="T44" fmla="*/ 210 w 480"/>
                <a:gd name="T45" fmla="*/ 78 h 324"/>
                <a:gd name="T46" fmla="*/ 222 w 480"/>
                <a:gd name="T47" fmla="*/ 72 h 324"/>
                <a:gd name="T48" fmla="*/ 234 w 480"/>
                <a:gd name="T49" fmla="*/ 72 h 324"/>
                <a:gd name="T50" fmla="*/ 240 w 480"/>
                <a:gd name="T51" fmla="*/ 66 h 324"/>
                <a:gd name="T52" fmla="*/ 252 w 480"/>
                <a:gd name="T53" fmla="*/ 66 h 324"/>
                <a:gd name="T54" fmla="*/ 258 w 480"/>
                <a:gd name="T55" fmla="*/ 60 h 324"/>
                <a:gd name="T56" fmla="*/ 270 w 480"/>
                <a:gd name="T57" fmla="*/ 60 h 324"/>
                <a:gd name="T58" fmla="*/ 276 w 480"/>
                <a:gd name="T59" fmla="*/ 54 h 324"/>
                <a:gd name="T60" fmla="*/ 288 w 480"/>
                <a:gd name="T61" fmla="*/ 54 h 324"/>
                <a:gd name="T62" fmla="*/ 300 w 480"/>
                <a:gd name="T63" fmla="*/ 48 h 324"/>
                <a:gd name="T64" fmla="*/ 306 w 480"/>
                <a:gd name="T65" fmla="*/ 48 h 324"/>
                <a:gd name="T66" fmla="*/ 318 w 480"/>
                <a:gd name="T67" fmla="*/ 42 h 324"/>
                <a:gd name="T68" fmla="*/ 324 w 480"/>
                <a:gd name="T69" fmla="*/ 42 h 324"/>
                <a:gd name="T70" fmla="*/ 336 w 480"/>
                <a:gd name="T71" fmla="*/ 36 h 324"/>
                <a:gd name="T72" fmla="*/ 342 w 480"/>
                <a:gd name="T73" fmla="*/ 36 h 324"/>
                <a:gd name="T74" fmla="*/ 354 w 480"/>
                <a:gd name="T75" fmla="*/ 30 h 324"/>
                <a:gd name="T76" fmla="*/ 366 w 480"/>
                <a:gd name="T77" fmla="*/ 30 h 324"/>
                <a:gd name="T78" fmla="*/ 372 w 480"/>
                <a:gd name="T79" fmla="*/ 24 h 324"/>
                <a:gd name="T80" fmla="*/ 384 w 480"/>
                <a:gd name="T81" fmla="*/ 24 h 324"/>
                <a:gd name="T82" fmla="*/ 390 w 480"/>
                <a:gd name="T83" fmla="*/ 24 h 324"/>
                <a:gd name="T84" fmla="*/ 402 w 480"/>
                <a:gd name="T85" fmla="*/ 18 h 324"/>
                <a:gd name="T86" fmla="*/ 408 w 480"/>
                <a:gd name="T87" fmla="*/ 18 h 324"/>
                <a:gd name="T88" fmla="*/ 420 w 480"/>
                <a:gd name="T89" fmla="*/ 18 h 324"/>
                <a:gd name="T90" fmla="*/ 432 w 480"/>
                <a:gd name="T91" fmla="*/ 12 h 324"/>
                <a:gd name="T92" fmla="*/ 438 w 480"/>
                <a:gd name="T93" fmla="*/ 12 h 324"/>
                <a:gd name="T94" fmla="*/ 450 w 480"/>
                <a:gd name="T95" fmla="*/ 6 h 324"/>
                <a:gd name="T96" fmla="*/ 456 w 480"/>
                <a:gd name="T97" fmla="*/ 6 h 324"/>
                <a:gd name="T98" fmla="*/ 468 w 480"/>
                <a:gd name="T99" fmla="*/ 6 h 324"/>
                <a:gd name="T100" fmla="*/ 480 w 480"/>
                <a:gd name="T10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0" h="324">
                  <a:moveTo>
                    <a:pt x="0" y="324"/>
                  </a:moveTo>
                  <a:lnTo>
                    <a:pt x="0" y="276"/>
                  </a:lnTo>
                  <a:lnTo>
                    <a:pt x="0" y="258"/>
                  </a:lnTo>
                  <a:lnTo>
                    <a:pt x="0" y="252"/>
                  </a:lnTo>
                  <a:lnTo>
                    <a:pt x="6" y="246"/>
                  </a:lnTo>
                  <a:lnTo>
                    <a:pt x="6" y="234"/>
                  </a:lnTo>
                  <a:lnTo>
                    <a:pt x="6" y="234"/>
                  </a:lnTo>
                  <a:lnTo>
                    <a:pt x="12" y="228"/>
                  </a:lnTo>
                  <a:lnTo>
                    <a:pt x="12" y="222"/>
                  </a:lnTo>
                  <a:lnTo>
                    <a:pt x="12" y="216"/>
                  </a:lnTo>
                  <a:lnTo>
                    <a:pt x="18" y="216"/>
                  </a:lnTo>
                  <a:lnTo>
                    <a:pt x="18" y="210"/>
                  </a:lnTo>
                  <a:lnTo>
                    <a:pt x="18" y="210"/>
                  </a:lnTo>
                  <a:lnTo>
                    <a:pt x="24" y="204"/>
                  </a:lnTo>
                  <a:lnTo>
                    <a:pt x="24" y="204"/>
                  </a:lnTo>
                  <a:lnTo>
                    <a:pt x="24" y="198"/>
                  </a:lnTo>
                  <a:lnTo>
                    <a:pt x="30" y="198"/>
                  </a:lnTo>
                  <a:lnTo>
                    <a:pt x="30" y="192"/>
                  </a:lnTo>
                  <a:lnTo>
                    <a:pt x="30" y="192"/>
                  </a:lnTo>
                  <a:lnTo>
                    <a:pt x="30" y="186"/>
                  </a:lnTo>
                  <a:lnTo>
                    <a:pt x="36" y="186"/>
                  </a:lnTo>
                  <a:lnTo>
                    <a:pt x="36" y="186"/>
                  </a:lnTo>
                  <a:lnTo>
                    <a:pt x="36" y="180"/>
                  </a:lnTo>
                  <a:lnTo>
                    <a:pt x="42" y="180"/>
                  </a:lnTo>
                  <a:lnTo>
                    <a:pt x="42" y="180"/>
                  </a:lnTo>
                  <a:lnTo>
                    <a:pt x="42" y="174"/>
                  </a:lnTo>
                  <a:lnTo>
                    <a:pt x="48" y="174"/>
                  </a:lnTo>
                  <a:lnTo>
                    <a:pt x="48" y="174"/>
                  </a:lnTo>
                  <a:lnTo>
                    <a:pt x="48" y="168"/>
                  </a:lnTo>
                  <a:lnTo>
                    <a:pt x="54" y="168"/>
                  </a:lnTo>
                  <a:lnTo>
                    <a:pt x="54" y="168"/>
                  </a:lnTo>
                  <a:lnTo>
                    <a:pt x="54" y="162"/>
                  </a:lnTo>
                  <a:lnTo>
                    <a:pt x="60" y="162"/>
                  </a:lnTo>
                  <a:lnTo>
                    <a:pt x="60" y="162"/>
                  </a:lnTo>
                  <a:lnTo>
                    <a:pt x="60" y="162"/>
                  </a:lnTo>
                  <a:lnTo>
                    <a:pt x="66" y="156"/>
                  </a:lnTo>
                  <a:lnTo>
                    <a:pt x="66" y="156"/>
                  </a:lnTo>
                  <a:lnTo>
                    <a:pt x="66" y="156"/>
                  </a:lnTo>
                  <a:lnTo>
                    <a:pt x="66" y="150"/>
                  </a:lnTo>
                  <a:lnTo>
                    <a:pt x="72" y="150"/>
                  </a:lnTo>
                  <a:lnTo>
                    <a:pt x="72" y="150"/>
                  </a:lnTo>
                  <a:lnTo>
                    <a:pt x="72" y="150"/>
                  </a:lnTo>
                  <a:lnTo>
                    <a:pt x="78" y="150"/>
                  </a:lnTo>
                  <a:lnTo>
                    <a:pt x="78" y="144"/>
                  </a:lnTo>
                  <a:lnTo>
                    <a:pt x="78" y="144"/>
                  </a:lnTo>
                  <a:lnTo>
                    <a:pt x="84" y="144"/>
                  </a:lnTo>
                  <a:lnTo>
                    <a:pt x="84" y="144"/>
                  </a:lnTo>
                  <a:lnTo>
                    <a:pt x="84" y="138"/>
                  </a:lnTo>
                  <a:lnTo>
                    <a:pt x="90" y="138"/>
                  </a:lnTo>
                  <a:lnTo>
                    <a:pt x="90" y="138"/>
                  </a:lnTo>
                  <a:lnTo>
                    <a:pt x="90" y="138"/>
                  </a:lnTo>
                  <a:lnTo>
                    <a:pt x="96" y="138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102" y="132"/>
                  </a:lnTo>
                  <a:lnTo>
                    <a:pt x="102" y="132"/>
                  </a:lnTo>
                  <a:lnTo>
                    <a:pt x="102" y="132"/>
                  </a:lnTo>
                  <a:lnTo>
                    <a:pt x="102" y="126"/>
                  </a:lnTo>
                  <a:lnTo>
                    <a:pt x="108" y="126"/>
                  </a:lnTo>
                  <a:lnTo>
                    <a:pt x="108" y="126"/>
                  </a:lnTo>
                  <a:lnTo>
                    <a:pt x="108" y="126"/>
                  </a:lnTo>
                  <a:lnTo>
                    <a:pt x="114" y="126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26" y="120"/>
                  </a:lnTo>
                  <a:lnTo>
                    <a:pt x="126" y="114"/>
                  </a:lnTo>
                  <a:lnTo>
                    <a:pt x="126" y="114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8" y="108"/>
                  </a:lnTo>
                  <a:lnTo>
                    <a:pt x="138" y="108"/>
                  </a:lnTo>
                  <a:lnTo>
                    <a:pt x="138" y="108"/>
                  </a:lnTo>
                  <a:lnTo>
                    <a:pt x="144" y="108"/>
                  </a:lnTo>
                  <a:lnTo>
                    <a:pt x="144" y="108"/>
                  </a:lnTo>
                  <a:lnTo>
                    <a:pt x="144" y="108"/>
                  </a:lnTo>
                  <a:lnTo>
                    <a:pt x="150" y="102"/>
                  </a:lnTo>
                  <a:lnTo>
                    <a:pt x="150" y="102"/>
                  </a:lnTo>
                  <a:lnTo>
                    <a:pt x="150" y="102"/>
                  </a:lnTo>
                  <a:lnTo>
                    <a:pt x="156" y="102"/>
                  </a:lnTo>
                  <a:lnTo>
                    <a:pt x="156" y="102"/>
                  </a:lnTo>
                  <a:lnTo>
                    <a:pt x="156" y="102"/>
                  </a:lnTo>
                  <a:lnTo>
                    <a:pt x="162" y="102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74" y="96"/>
                  </a:lnTo>
                  <a:lnTo>
                    <a:pt x="174" y="90"/>
                  </a:lnTo>
                  <a:lnTo>
                    <a:pt x="174" y="90"/>
                  </a:lnTo>
                  <a:lnTo>
                    <a:pt x="180" y="90"/>
                  </a:lnTo>
                  <a:lnTo>
                    <a:pt x="180" y="90"/>
                  </a:lnTo>
                  <a:lnTo>
                    <a:pt x="180" y="90"/>
                  </a:lnTo>
                  <a:lnTo>
                    <a:pt x="186" y="90"/>
                  </a:lnTo>
                  <a:lnTo>
                    <a:pt x="186" y="90"/>
                  </a:lnTo>
                  <a:lnTo>
                    <a:pt x="186" y="90"/>
                  </a:lnTo>
                  <a:lnTo>
                    <a:pt x="192" y="84"/>
                  </a:lnTo>
                  <a:lnTo>
                    <a:pt x="192" y="84"/>
                  </a:lnTo>
                  <a:lnTo>
                    <a:pt x="192" y="84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204" y="84"/>
                  </a:lnTo>
                  <a:lnTo>
                    <a:pt x="204" y="78"/>
                  </a:lnTo>
                  <a:lnTo>
                    <a:pt x="204" y="78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0" y="78"/>
                  </a:lnTo>
                  <a:lnTo>
                    <a:pt x="210" y="78"/>
                  </a:lnTo>
                  <a:lnTo>
                    <a:pt x="216" y="78"/>
                  </a:lnTo>
                  <a:lnTo>
                    <a:pt x="216" y="78"/>
                  </a:lnTo>
                  <a:lnTo>
                    <a:pt x="216" y="78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4" y="72"/>
                  </a:lnTo>
                  <a:lnTo>
                    <a:pt x="234" y="72"/>
                  </a:lnTo>
                  <a:lnTo>
                    <a:pt x="234" y="66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46" y="66"/>
                  </a:lnTo>
                  <a:lnTo>
                    <a:pt x="246" y="66"/>
                  </a:lnTo>
                  <a:lnTo>
                    <a:pt x="246" y="66"/>
                  </a:lnTo>
                  <a:lnTo>
                    <a:pt x="252" y="66"/>
                  </a:lnTo>
                  <a:lnTo>
                    <a:pt x="252" y="60"/>
                  </a:lnTo>
                  <a:lnTo>
                    <a:pt x="252" y="60"/>
                  </a:lnTo>
                  <a:lnTo>
                    <a:pt x="258" y="60"/>
                  </a:lnTo>
                  <a:lnTo>
                    <a:pt x="258" y="60"/>
                  </a:lnTo>
                  <a:lnTo>
                    <a:pt x="258" y="60"/>
                  </a:lnTo>
                  <a:lnTo>
                    <a:pt x="264" y="60"/>
                  </a:lnTo>
                  <a:lnTo>
                    <a:pt x="264" y="60"/>
                  </a:lnTo>
                  <a:lnTo>
                    <a:pt x="264" y="60"/>
                  </a:lnTo>
                  <a:lnTo>
                    <a:pt x="270" y="60"/>
                  </a:lnTo>
                  <a:lnTo>
                    <a:pt x="270" y="60"/>
                  </a:lnTo>
                  <a:lnTo>
                    <a:pt x="270" y="54"/>
                  </a:lnTo>
                  <a:lnTo>
                    <a:pt x="270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8" y="54"/>
                  </a:lnTo>
                  <a:lnTo>
                    <a:pt x="288" y="54"/>
                  </a:lnTo>
                  <a:lnTo>
                    <a:pt x="288" y="48"/>
                  </a:lnTo>
                  <a:lnTo>
                    <a:pt x="294" y="48"/>
                  </a:lnTo>
                  <a:lnTo>
                    <a:pt x="294" y="48"/>
                  </a:lnTo>
                  <a:lnTo>
                    <a:pt x="294" y="48"/>
                  </a:lnTo>
                  <a:lnTo>
                    <a:pt x="300" y="48"/>
                  </a:lnTo>
                  <a:lnTo>
                    <a:pt x="300" y="48"/>
                  </a:lnTo>
                  <a:lnTo>
                    <a:pt x="300" y="48"/>
                  </a:lnTo>
                  <a:lnTo>
                    <a:pt x="306" y="48"/>
                  </a:lnTo>
                  <a:lnTo>
                    <a:pt x="306" y="48"/>
                  </a:lnTo>
                  <a:lnTo>
                    <a:pt x="306" y="48"/>
                  </a:lnTo>
                  <a:lnTo>
                    <a:pt x="306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8" y="42"/>
                  </a:lnTo>
                  <a:lnTo>
                    <a:pt x="318" y="42"/>
                  </a:lnTo>
                  <a:lnTo>
                    <a:pt x="318" y="42"/>
                  </a:lnTo>
                  <a:lnTo>
                    <a:pt x="324" y="42"/>
                  </a:lnTo>
                  <a:lnTo>
                    <a:pt x="324" y="42"/>
                  </a:lnTo>
                  <a:lnTo>
                    <a:pt x="324" y="42"/>
                  </a:lnTo>
                  <a:lnTo>
                    <a:pt x="330" y="42"/>
                  </a:lnTo>
                  <a:lnTo>
                    <a:pt x="330" y="36"/>
                  </a:lnTo>
                  <a:lnTo>
                    <a:pt x="330" y="36"/>
                  </a:lnTo>
                  <a:lnTo>
                    <a:pt x="336" y="36"/>
                  </a:lnTo>
                  <a:lnTo>
                    <a:pt x="336" y="36"/>
                  </a:lnTo>
                  <a:lnTo>
                    <a:pt x="336" y="36"/>
                  </a:lnTo>
                  <a:lnTo>
                    <a:pt x="342" y="36"/>
                  </a:lnTo>
                  <a:lnTo>
                    <a:pt x="342" y="36"/>
                  </a:lnTo>
                  <a:lnTo>
                    <a:pt x="342" y="36"/>
                  </a:lnTo>
                  <a:lnTo>
                    <a:pt x="342" y="36"/>
                  </a:lnTo>
                  <a:lnTo>
                    <a:pt x="348" y="36"/>
                  </a:lnTo>
                  <a:lnTo>
                    <a:pt x="348" y="36"/>
                  </a:lnTo>
                  <a:lnTo>
                    <a:pt x="348" y="36"/>
                  </a:lnTo>
                  <a:lnTo>
                    <a:pt x="354" y="30"/>
                  </a:lnTo>
                  <a:lnTo>
                    <a:pt x="354" y="30"/>
                  </a:lnTo>
                  <a:lnTo>
                    <a:pt x="354" y="30"/>
                  </a:lnTo>
                  <a:lnTo>
                    <a:pt x="360" y="30"/>
                  </a:lnTo>
                  <a:lnTo>
                    <a:pt x="360" y="30"/>
                  </a:lnTo>
                  <a:lnTo>
                    <a:pt x="360" y="30"/>
                  </a:lnTo>
                  <a:lnTo>
                    <a:pt x="366" y="30"/>
                  </a:lnTo>
                  <a:lnTo>
                    <a:pt x="366" y="30"/>
                  </a:lnTo>
                  <a:lnTo>
                    <a:pt x="366" y="30"/>
                  </a:lnTo>
                  <a:lnTo>
                    <a:pt x="372" y="30"/>
                  </a:lnTo>
                  <a:lnTo>
                    <a:pt x="372" y="30"/>
                  </a:lnTo>
                  <a:lnTo>
                    <a:pt x="372" y="24"/>
                  </a:lnTo>
                  <a:lnTo>
                    <a:pt x="378" y="24"/>
                  </a:lnTo>
                  <a:lnTo>
                    <a:pt x="378" y="24"/>
                  </a:lnTo>
                  <a:lnTo>
                    <a:pt x="378" y="24"/>
                  </a:lnTo>
                  <a:lnTo>
                    <a:pt x="378" y="24"/>
                  </a:lnTo>
                  <a:lnTo>
                    <a:pt x="384" y="24"/>
                  </a:lnTo>
                  <a:lnTo>
                    <a:pt x="384" y="24"/>
                  </a:lnTo>
                  <a:lnTo>
                    <a:pt x="384" y="24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6" y="24"/>
                  </a:lnTo>
                  <a:lnTo>
                    <a:pt x="396" y="24"/>
                  </a:lnTo>
                  <a:lnTo>
                    <a:pt x="396" y="18"/>
                  </a:lnTo>
                  <a:lnTo>
                    <a:pt x="402" y="18"/>
                  </a:lnTo>
                  <a:lnTo>
                    <a:pt x="402" y="18"/>
                  </a:lnTo>
                  <a:lnTo>
                    <a:pt x="402" y="18"/>
                  </a:lnTo>
                  <a:lnTo>
                    <a:pt x="408" y="18"/>
                  </a:lnTo>
                  <a:lnTo>
                    <a:pt x="408" y="18"/>
                  </a:lnTo>
                  <a:lnTo>
                    <a:pt x="408" y="18"/>
                  </a:lnTo>
                  <a:lnTo>
                    <a:pt x="408" y="18"/>
                  </a:lnTo>
                  <a:lnTo>
                    <a:pt x="414" y="18"/>
                  </a:lnTo>
                  <a:lnTo>
                    <a:pt x="414" y="18"/>
                  </a:lnTo>
                  <a:lnTo>
                    <a:pt x="414" y="18"/>
                  </a:lnTo>
                  <a:lnTo>
                    <a:pt x="420" y="18"/>
                  </a:lnTo>
                  <a:lnTo>
                    <a:pt x="420" y="18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26" y="12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2" y="12"/>
                  </a:lnTo>
                  <a:lnTo>
                    <a:pt x="432" y="12"/>
                  </a:lnTo>
                  <a:lnTo>
                    <a:pt x="438" y="12"/>
                  </a:lnTo>
                  <a:lnTo>
                    <a:pt x="438" y="12"/>
                  </a:lnTo>
                  <a:lnTo>
                    <a:pt x="438" y="12"/>
                  </a:lnTo>
                  <a:lnTo>
                    <a:pt x="444" y="12"/>
                  </a:lnTo>
                  <a:lnTo>
                    <a:pt x="444" y="12"/>
                  </a:lnTo>
                  <a:lnTo>
                    <a:pt x="444" y="12"/>
                  </a:lnTo>
                  <a:lnTo>
                    <a:pt x="444" y="6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6" y="6"/>
                  </a:lnTo>
                  <a:lnTo>
                    <a:pt x="456" y="6"/>
                  </a:lnTo>
                  <a:lnTo>
                    <a:pt x="456" y="6"/>
                  </a:lnTo>
                  <a:lnTo>
                    <a:pt x="462" y="6"/>
                  </a:lnTo>
                  <a:lnTo>
                    <a:pt x="462" y="6"/>
                  </a:lnTo>
                  <a:lnTo>
                    <a:pt x="462" y="6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4" y="6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56" name="Freeform 24">
              <a:extLst>
                <a:ext uri="{FF2B5EF4-FFF2-40B4-BE49-F238E27FC236}">
                  <a16:creationId xmlns:a16="http://schemas.microsoft.com/office/drawing/2014/main" id="{9530BC22-A6E2-41DE-8AD6-76B972C9C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" y="2838"/>
              <a:ext cx="462" cy="78"/>
            </a:xfrm>
            <a:custGeom>
              <a:avLst/>
              <a:gdLst>
                <a:gd name="T0" fmla="*/ 6 w 462"/>
                <a:gd name="T1" fmla="*/ 78 h 78"/>
                <a:gd name="T2" fmla="*/ 12 w 462"/>
                <a:gd name="T3" fmla="*/ 78 h 78"/>
                <a:gd name="T4" fmla="*/ 18 w 462"/>
                <a:gd name="T5" fmla="*/ 72 h 78"/>
                <a:gd name="T6" fmla="*/ 30 w 462"/>
                <a:gd name="T7" fmla="*/ 72 h 78"/>
                <a:gd name="T8" fmla="*/ 36 w 462"/>
                <a:gd name="T9" fmla="*/ 72 h 78"/>
                <a:gd name="T10" fmla="*/ 42 w 462"/>
                <a:gd name="T11" fmla="*/ 72 h 78"/>
                <a:gd name="T12" fmla="*/ 48 w 462"/>
                <a:gd name="T13" fmla="*/ 66 h 78"/>
                <a:gd name="T14" fmla="*/ 60 w 462"/>
                <a:gd name="T15" fmla="*/ 66 h 78"/>
                <a:gd name="T16" fmla="*/ 66 w 462"/>
                <a:gd name="T17" fmla="*/ 66 h 78"/>
                <a:gd name="T18" fmla="*/ 72 w 462"/>
                <a:gd name="T19" fmla="*/ 66 h 78"/>
                <a:gd name="T20" fmla="*/ 78 w 462"/>
                <a:gd name="T21" fmla="*/ 60 h 78"/>
                <a:gd name="T22" fmla="*/ 90 w 462"/>
                <a:gd name="T23" fmla="*/ 60 h 78"/>
                <a:gd name="T24" fmla="*/ 96 w 462"/>
                <a:gd name="T25" fmla="*/ 60 h 78"/>
                <a:gd name="T26" fmla="*/ 102 w 462"/>
                <a:gd name="T27" fmla="*/ 60 h 78"/>
                <a:gd name="T28" fmla="*/ 108 w 462"/>
                <a:gd name="T29" fmla="*/ 54 h 78"/>
                <a:gd name="T30" fmla="*/ 120 w 462"/>
                <a:gd name="T31" fmla="*/ 54 h 78"/>
                <a:gd name="T32" fmla="*/ 126 w 462"/>
                <a:gd name="T33" fmla="*/ 54 h 78"/>
                <a:gd name="T34" fmla="*/ 132 w 462"/>
                <a:gd name="T35" fmla="*/ 54 h 78"/>
                <a:gd name="T36" fmla="*/ 138 w 462"/>
                <a:gd name="T37" fmla="*/ 48 h 78"/>
                <a:gd name="T38" fmla="*/ 150 w 462"/>
                <a:gd name="T39" fmla="*/ 48 h 78"/>
                <a:gd name="T40" fmla="*/ 156 w 462"/>
                <a:gd name="T41" fmla="*/ 48 h 78"/>
                <a:gd name="T42" fmla="*/ 162 w 462"/>
                <a:gd name="T43" fmla="*/ 48 h 78"/>
                <a:gd name="T44" fmla="*/ 168 w 462"/>
                <a:gd name="T45" fmla="*/ 42 h 78"/>
                <a:gd name="T46" fmla="*/ 180 w 462"/>
                <a:gd name="T47" fmla="*/ 42 h 78"/>
                <a:gd name="T48" fmla="*/ 186 w 462"/>
                <a:gd name="T49" fmla="*/ 42 h 78"/>
                <a:gd name="T50" fmla="*/ 192 w 462"/>
                <a:gd name="T51" fmla="*/ 42 h 78"/>
                <a:gd name="T52" fmla="*/ 204 w 462"/>
                <a:gd name="T53" fmla="*/ 42 h 78"/>
                <a:gd name="T54" fmla="*/ 210 w 462"/>
                <a:gd name="T55" fmla="*/ 36 h 78"/>
                <a:gd name="T56" fmla="*/ 216 w 462"/>
                <a:gd name="T57" fmla="*/ 36 h 78"/>
                <a:gd name="T58" fmla="*/ 222 w 462"/>
                <a:gd name="T59" fmla="*/ 36 h 78"/>
                <a:gd name="T60" fmla="*/ 234 w 462"/>
                <a:gd name="T61" fmla="*/ 36 h 78"/>
                <a:gd name="T62" fmla="*/ 240 w 462"/>
                <a:gd name="T63" fmla="*/ 30 h 78"/>
                <a:gd name="T64" fmla="*/ 246 w 462"/>
                <a:gd name="T65" fmla="*/ 30 h 78"/>
                <a:gd name="T66" fmla="*/ 252 w 462"/>
                <a:gd name="T67" fmla="*/ 30 h 78"/>
                <a:gd name="T68" fmla="*/ 264 w 462"/>
                <a:gd name="T69" fmla="*/ 30 h 78"/>
                <a:gd name="T70" fmla="*/ 270 w 462"/>
                <a:gd name="T71" fmla="*/ 30 h 78"/>
                <a:gd name="T72" fmla="*/ 276 w 462"/>
                <a:gd name="T73" fmla="*/ 24 h 78"/>
                <a:gd name="T74" fmla="*/ 282 w 462"/>
                <a:gd name="T75" fmla="*/ 24 h 78"/>
                <a:gd name="T76" fmla="*/ 294 w 462"/>
                <a:gd name="T77" fmla="*/ 24 h 78"/>
                <a:gd name="T78" fmla="*/ 300 w 462"/>
                <a:gd name="T79" fmla="*/ 24 h 78"/>
                <a:gd name="T80" fmla="*/ 306 w 462"/>
                <a:gd name="T81" fmla="*/ 24 h 78"/>
                <a:gd name="T82" fmla="*/ 312 w 462"/>
                <a:gd name="T83" fmla="*/ 18 h 78"/>
                <a:gd name="T84" fmla="*/ 324 w 462"/>
                <a:gd name="T85" fmla="*/ 18 h 78"/>
                <a:gd name="T86" fmla="*/ 330 w 462"/>
                <a:gd name="T87" fmla="*/ 18 h 78"/>
                <a:gd name="T88" fmla="*/ 336 w 462"/>
                <a:gd name="T89" fmla="*/ 18 h 78"/>
                <a:gd name="T90" fmla="*/ 342 w 462"/>
                <a:gd name="T91" fmla="*/ 18 h 78"/>
                <a:gd name="T92" fmla="*/ 354 w 462"/>
                <a:gd name="T93" fmla="*/ 12 h 78"/>
                <a:gd name="T94" fmla="*/ 360 w 462"/>
                <a:gd name="T95" fmla="*/ 12 h 78"/>
                <a:gd name="T96" fmla="*/ 366 w 462"/>
                <a:gd name="T97" fmla="*/ 12 h 78"/>
                <a:gd name="T98" fmla="*/ 378 w 462"/>
                <a:gd name="T99" fmla="*/ 12 h 78"/>
                <a:gd name="T100" fmla="*/ 384 w 462"/>
                <a:gd name="T101" fmla="*/ 12 h 78"/>
                <a:gd name="T102" fmla="*/ 390 w 462"/>
                <a:gd name="T103" fmla="*/ 6 h 78"/>
                <a:gd name="T104" fmla="*/ 396 w 462"/>
                <a:gd name="T105" fmla="*/ 6 h 78"/>
                <a:gd name="T106" fmla="*/ 408 w 462"/>
                <a:gd name="T107" fmla="*/ 6 h 78"/>
                <a:gd name="T108" fmla="*/ 414 w 462"/>
                <a:gd name="T109" fmla="*/ 6 h 78"/>
                <a:gd name="T110" fmla="*/ 420 w 462"/>
                <a:gd name="T111" fmla="*/ 6 h 78"/>
                <a:gd name="T112" fmla="*/ 426 w 462"/>
                <a:gd name="T113" fmla="*/ 6 h 78"/>
                <a:gd name="T114" fmla="*/ 438 w 462"/>
                <a:gd name="T115" fmla="*/ 0 h 78"/>
                <a:gd name="T116" fmla="*/ 444 w 462"/>
                <a:gd name="T117" fmla="*/ 0 h 78"/>
                <a:gd name="T118" fmla="*/ 450 w 462"/>
                <a:gd name="T119" fmla="*/ 0 h 78"/>
                <a:gd name="T120" fmla="*/ 456 w 462"/>
                <a:gd name="T1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" h="78">
                  <a:moveTo>
                    <a:pt x="0" y="78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12" y="78"/>
                  </a:lnTo>
                  <a:lnTo>
                    <a:pt x="12" y="78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18" y="72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8" y="72"/>
                  </a:lnTo>
                  <a:lnTo>
                    <a:pt x="48" y="66"/>
                  </a:lnTo>
                  <a:lnTo>
                    <a:pt x="48" y="66"/>
                  </a:lnTo>
                  <a:lnTo>
                    <a:pt x="54" y="66"/>
                  </a:lnTo>
                  <a:lnTo>
                    <a:pt x="54" y="66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6" y="60"/>
                  </a:lnTo>
                  <a:lnTo>
                    <a:pt x="96" y="60"/>
                  </a:lnTo>
                  <a:lnTo>
                    <a:pt x="96" y="60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32" y="54"/>
                  </a:lnTo>
                  <a:lnTo>
                    <a:pt x="132" y="54"/>
                  </a:lnTo>
                  <a:lnTo>
                    <a:pt x="132" y="54"/>
                  </a:lnTo>
                  <a:lnTo>
                    <a:pt x="138" y="54"/>
                  </a:lnTo>
                  <a:lnTo>
                    <a:pt x="138" y="54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56" y="48"/>
                  </a:lnTo>
                  <a:lnTo>
                    <a:pt x="156" y="48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8" y="48"/>
                  </a:lnTo>
                  <a:lnTo>
                    <a:pt x="168" y="48"/>
                  </a:lnTo>
                  <a:lnTo>
                    <a:pt x="168" y="48"/>
                  </a:lnTo>
                  <a:lnTo>
                    <a:pt x="168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86" y="42"/>
                  </a:lnTo>
                  <a:lnTo>
                    <a:pt x="186" y="42"/>
                  </a:lnTo>
                  <a:lnTo>
                    <a:pt x="186" y="42"/>
                  </a:lnTo>
                  <a:lnTo>
                    <a:pt x="192" y="42"/>
                  </a:lnTo>
                  <a:lnTo>
                    <a:pt x="192" y="42"/>
                  </a:lnTo>
                  <a:lnTo>
                    <a:pt x="192" y="42"/>
                  </a:lnTo>
                  <a:lnTo>
                    <a:pt x="198" y="42"/>
                  </a:lnTo>
                  <a:lnTo>
                    <a:pt x="198" y="42"/>
                  </a:lnTo>
                  <a:lnTo>
                    <a:pt x="198" y="42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4" y="36"/>
                  </a:lnTo>
                  <a:lnTo>
                    <a:pt x="204" y="36"/>
                  </a:lnTo>
                  <a:lnTo>
                    <a:pt x="210" y="36"/>
                  </a:lnTo>
                  <a:lnTo>
                    <a:pt x="210" y="36"/>
                  </a:lnTo>
                  <a:lnTo>
                    <a:pt x="210" y="36"/>
                  </a:lnTo>
                  <a:lnTo>
                    <a:pt x="216" y="36"/>
                  </a:lnTo>
                  <a:lnTo>
                    <a:pt x="216" y="36"/>
                  </a:lnTo>
                  <a:lnTo>
                    <a:pt x="216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8" y="36"/>
                  </a:lnTo>
                  <a:lnTo>
                    <a:pt x="228" y="36"/>
                  </a:lnTo>
                  <a:lnTo>
                    <a:pt x="228" y="36"/>
                  </a:lnTo>
                  <a:lnTo>
                    <a:pt x="234" y="36"/>
                  </a:lnTo>
                  <a:lnTo>
                    <a:pt x="234" y="36"/>
                  </a:lnTo>
                  <a:lnTo>
                    <a:pt x="234" y="36"/>
                  </a:lnTo>
                  <a:lnTo>
                    <a:pt x="240" y="36"/>
                  </a:lnTo>
                  <a:lnTo>
                    <a:pt x="240" y="30"/>
                  </a:lnTo>
                  <a:lnTo>
                    <a:pt x="240" y="30"/>
                  </a:lnTo>
                  <a:lnTo>
                    <a:pt x="240" y="30"/>
                  </a:lnTo>
                  <a:lnTo>
                    <a:pt x="246" y="30"/>
                  </a:lnTo>
                  <a:lnTo>
                    <a:pt x="246" y="30"/>
                  </a:lnTo>
                  <a:lnTo>
                    <a:pt x="246" y="30"/>
                  </a:lnTo>
                  <a:lnTo>
                    <a:pt x="252" y="30"/>
                  </a:lnTo>
                  <a:lnTo>
                    <a:pt x="252" y="30"/>
                  </a:lnTo>
                  <a:lnTo>
                    <a:pt x="252" y="30"/>
                  </a:lnTo>
                  <a:lnTo>
                    <a:pt x="258" y="30"/>
                  </a:lnTo>
                  <a:lnTo>
                    <a:pt x="258" y="30"/>
                  </a:lnTo>
                  <a:lnTo>
                    <a:pt x="258" y="30"/>
                  </a:lnTo>
                  <a:lnTo>
                    <a:pt x="264" y="30"/>
                  </a:lnTo>
                  <a:lnTo>
                    <a:pt x="264" y="30"/>
                  </a:lnTo>
                  <a:lnTo>
                    <a:pt x="264" y="30"/>
                  </a:lnTo>
                  <a:lnTo>
                    <a:pt x="270" y="30"/>
                  </a:lnTo>
                  <a:lnTo>
                    <a:pt x="270" y="30"/>
                  </a:lnTo>
                  <a:lnTo>
                    <a:pt x="270" y="30"/>
                  </a:lnTo>
                  <a:lnTo>
                    <a:pt x="276" y="30"/>
                  </a:lnTo>
                  <a:lnTo>
                    <a:pt x="276" y="24"/>
                  </a:lnTo>
                  <a:lnTo>
                    <a:pt x="276" y="24"/>
                  </a:lnTo>
                  <a:lnTo>
                    <a:pt x="276" y="24"/>
                  </a:lnTo>
                  <a:lnTo>
                    <a:pt x="282" y="24"/>
                  </a:lnTo>
                  <a:lnTo>
                    <a:pt x="282" y="24"/>
                  </a:lnTo>
                  <a:lnTo>
                    <a:pt x="282" y="24"/>
                  </a:lnTo>
                  <a:lnTo>
                    <a:pt x="288" y="24"/>
                  </a:lnTo>
                  <a:lnTo>
                    <a:pt x="288" y="24"/>
                  </a:lnTo>
                  <a:lnTo>
                    <a:pt x="288" y="24"/>
                  </a:lnTo>
                  <a:lnTo>
                    <a:pt x="294" y="24"/>
                  </a:lnTo>
                  <a:lnTo>
                    <a:pt x="294" y="24"/>
                  </a:lnTo>
                  <a:lnTo>
                    <a:pt x="294" y="24"/>
                  </a:lnTo>
                  <a:lnTo>
                    <a:pt x="300" y="24"/>
                  </a:lnTo>
                  <a:lnTo>
                    <a:pt x="300" y="24"/>
                  </a:lnTo>
                  <a:lnTo>
                    <a:pt x="300" y="24"/>
                  </a:lnTo>
                  <a:lnTo>
                    <a:pt x="306" y="24"/>
                  </a:lnTo>
                  <a:lnTo>
                    <a:pt x="306" y="24"/>
                  </a:lnTo>
                  <a:lnTo>
                    <a:pt x="306" y="24"/>
                  </a:lnTo>
                  <a:lnTo>
                    <a:pt x="306" y="24"/>
                  </a:lnTo>
                  <a:lnTo>
                    <a:pt x="312" y="18"/>
                  </a:lnTo>
                  <a:lnTo>
                    <a:pt x="312" y="18"/>
                  </a:lnTo>
                  <a:lnTo>
                    <a:pt x="312" y="18"/>
                  </a:lnTo>
                  <a:lnTo>
                    <a:pt x="318" y="18"/>
                  </a:lnTo>
                  <a:lnTo>
                    <a:pt x="318" y="18"/>
                  </a:lnTo>
                  <a:lnTo>
                    <a:pt x="318" y="18"/>
                  </a:lnTo>
                  <a:lnTo>
                    <a:pt x="324" y="18"/>
                  </a:lnTo>
                  <a:lnTo>
                    <a:pt x="324" y="18"/>
                  </a:lnTo>
                  <a:lnTo>
                    <a:pt x="324" y="18"/>
                  </a:lnTo>
                  <a:lnTo>
                    <a:pt x="330" y="18"/>
                  </a:lnTo>
                  <a:lnTo>
                    <a:pt x="330" y="18"/>
                  </a:lnTo>
                  <a:lnTo>
                    <a:pt x="330" y="18"/>
                  </a:lnTo>
                  <a:lnTo>
                    <a:pt x="336" y="18"/>
                  </a:lnTo>
                  <a:lnTo>
                    <a:pt x="336" y="18"/>
                  </a:lnTo>
                  <a:lnTo>
                    <a:pt x="336" y="18"/>
                  </a:lnTo>
                  <a:lnTo>
                    <a:pt x="342" y="18"/>
                  </a:lnTo>
                  <a:lnTo>
                    <a:pt x="342" y="18"/>
                  </a:lnTo>
                  <a:lnTo>
                    <a:pt x="342" y="18"/>
                  </a:lnTo>
                  <a:lnTo>
                    <a:pt x="342" y="18"/>
                  </a:lnTo>
                  <a:lnTo>
                    <a:pt x="348" y="18"/>
                  </a:lnTo>
                  <a:lnTo>
                    <a:pt x="348" y="18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54" y="12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0" y="12"/>
                  </a:lnTo>
                  <a:lnTo>
                    <a:pt x="360" y="12"/>
                  </a:lnTo>
                  <a:lnTo>
                    <a:pt x="366" y="12"/>
                  </a:lnTo>
                  <a:lnTo>
                    <a:pt x="366" y="12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84" y="12"/>
                  </a:lnTo>
                  <a:lnTo>
                    <a:pt x="384" y="12"/>
                  </a:lnTo>
                  <a:lnTo>
                    <a:pt x="384" y="12"/>
                  </a:lnTo>
                  <a:lnTo>
                    <a:pt x="390" y="6"/>
                  </a:lnTo>
                  <a:lnTo>
                    <a:pt x="390" y="6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2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08" y="6"/>
                  </a:lnTo>
                  <a:lnTo>
                    <a:pt x="408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2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57" name="Freeform 25">
              <a:extLst>
                <a:ext uri="{FF2B5EF4-FFF2-40B4-BE49-F238E27FC236}">
                  <a16:creationId xmlns:a16="http://schemas.microsoft.com/office/drawing/2014/main" id="{164C4AC5-6019-47D0-BC62-B3ADC37C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240"/>
              <a:ext cx="804" cy="384"/>
            </a:xfrm>
            <a:custGeom>
              <a:avLst/>
              <a:gdLst>
                <a:gd name="T0" fmla="*/ 786 w 804"/>
                <a:gd name="T1" fmla="*/ 96 h 384"/>
                <a:gd name="T2" fmla="*/ 774 w 804"/>
                <a:gd name="T3" fmla="*/ 126 h 384"/>
                <a:gd name="T4" fmla="*/ 756 w 804"/>
                <a:gd name="T5" fmla="*/ 144 h 384"/>
                <a:gd name="T6" fmla="*/ 744 w 804"/>
                <a:gd name="T7" fmla="*/ 162 h 384"/>
                <a:gd name="T8" fmla="*/ 726 w 804"/>
                <a:gd name="T9" fmla="*/ 174 h 384"/>
                <a:gd name="T10" fmla="*/ 708 w 804"/>
                <a:gd name="T11" fmla="*/ 186 h 384"/>
                <a:gd name="T12" fmla="*/ 696 w 804"/>
                <a:gd name="T13" fmla="*/ 198 h 384"/>
                <a:gd name="T14" fmla="*/ 678 w 804"/>
                <a:gd name="T15" fmla="*/ 204 h 384"/>
                <a:gd name="T16" fmla="*/ 660 w 804"/>
                <a:gd name="T17" fmla="*/ 210 h 384"/>
                <a:gd name="T18" fmla="*/ 648 w 804"/>
                <a:gd name="T19" fmla="*/ 222 h 384"/>
                <a:gd name="T20" fmla="*/ 630 w 804"/>
                <a:gd name="T21" fmla="*/ 228 h 384"/>
                <a:gd name="T22" fmla="*/ 618 w 804"/>
                <a:gd name="T23" fmla="*/ 234 h 384"/>
                <a:gd name="T24" fmla="*/ 600 w 804"/>
                <a:gd name="T25" fmla="*/ 240 h 384"/>
                <a:gd name="T26" fmla="*/ 582 w 804"/>
                <a:gd name="T27" fmla="*/ 246 h 384"/>
                <a:gd name="T28" fmla="*/ 570 w 804"/>
                <a:gd name="T29" fmla="*/ 252 h 384"/>
                <a:gd name="T30" fmla="*/ 552 w 804"/>
                <a:gd name="T31" fmla="*/ 258 h 384"/>
                <a:gd name="T32" fmla="*/ 534 w 804"/>
                <a:gd name="T33" fmla="*/ 264 h 384"/>
                <a:gd name="T34" fmla="*/ 522 w 804"/>
                <a:gd name="T35" fmla="*/ 270 h 384"/>
                <a:gd name="T36" fmla="*/ 504 w 804"/>
                <a:gd name="T37" fmla="*/ 276 h 384"/>
                <a:gd name="T38" fmla="*/ 492 w 804"/>
                <a:gd name="T39" fmla="*/ 282 h 384"/>
                <a:gd name="T40" fmla="*/ 474 w 804"/>
                <a:gd name="T41" fmla="*/ 282 h 384"/>
                <a:gd name="T42" fmla="*/ 456 w 804"/>
                <a:gd name="T43" fmla="*/ 288 h 384"/>
                <a:gd name="T44" fmla="*/ 444 w 804"/>
                <a:gd name="T45" fmla="*/ 294 h 384"/>
                <a:gd name="T46" fmla="*/ 426 w 804"/>
                <a:gd name="T47" fmla="*/ 294 h 384"/>
                <a:gd name="T48" fmla="*/ 408 w 804"/>
                <a:gd name="T49" fmla="*/ 300 h 384"/>
                <a:gd name="T50" fmla="*/ 396 w 804"/>
                <a:gd name="T51" fmla="*/ 306 h 384"/>
                <a:gd name="T52" fmla="*/ 378 w 804"/>
                <a:gd name="T53" fmla="*/ 306 h 384"/>
                <a:gd name="T54" fmla="*/ 366 w 804"/>
                <a:gd name="T55" fmla="*/ 312 h 384"/>
                <a:gd name="T56" fmla="*/ 348 w 804"/>
                <a:gd name="T57" fmla="*/ 318 h 384"/>
                <a:gd name="T58" fmla="*/ 330 w 804"/>
                <a:gd name="T59" fmla="*/ 318 h 384"/>
                <a:gd name="T60" fmla="*/ 318 w 804"/>
                <a:gd name="T61" fmla="*/ 324 h 384"/>
                <a:gd name="T62" fmla="*/ 300 w 804"/>
                <a:gd name="T63" fmla="*/ 324 h 384"/>
                <a:gd name="T64" fmla="*/ 282 w 804"/>
                <a:gd name="T65" fmla="*/ 330 h 384"/>
                <a:gd name="T66" fmla="*/ 270 w 804"/>
                <a:gd name="T67" fmla="*/ 336 h 384"/>
                <a:gd name="T68" fmla="*/ 252 w 804"/>
                <a:gd name="T69" fmla="*/ 336 h 384"/>
                <a:gd name="T70" fmla="*/ 240 w 804"/>
                <a:gd name="T71" fmla="*/ 342 h 384"/>
                <a:gd name="T72" fmla="*/ 222 w 804"/>
                <a:gd name="T73" fmla="*/ 342 h 384"/>
                <a:gd name="T74" fmla="*/ 204 w 804"/>
                <a:gd name="T75" fmla="*/ 348 h 384"/>
                <a:gd name="T76" fmla="*/ 192 w 804"/>
                <a:gd name="T77" fmla="*/ 348 h 384"/>
                <a:gd name="T78" fmla="*/ 174 w 804"/>
                <a:gd name="T79" fmla="*/ 354 h 384"/>
                <a:gd name="T80" fmla="*/ 156 w 804"/>
                <a:gd name="T81" fmla="*/ 354 h 384"/>
                <a:gd name="T82" fmla="*/ 144 w 804"/>
                <a:gd name="T83" fmla="*/ 360 h 384"/>
                <a:gd name="T84" fmla="*/ 126 w 804"/>
                <a:gd name="T85" fmla="*/ 360 h 384"/>
                <a:gd name="T86" fmla="*/ 114 w 804"/>
                <a:gd name="T87" fmla="*/ 366 h 384"/>
                <a:gd name="T88" fmla="*/ 96 w 804"/>
                <a:gd name="T89" fmla="*/ 366 h 384"/>
                <a:gd name="T90" fmla="*/ 78 w 804"/>
                <a:gd name="T91" fmla="*/ 372 h 384"/>
                <a:gd name="T92" fmla="*/ 66 w 804"/>
                <a:gd name="T93" fmla="*/ 372 h 384"/>
                <a:gd name="T94" fmla="*/ 48 w 804"/>
                <a:gd name="T95" fmla="*/ 372 h 384"/>
                <a:gd name="T96" fmla="*/ 30 w 804"/>
                <a:gd name="T97" fmla="*/ 378 h 384"/>
                <a:gd name="T98" fmla="*/ 18 w 804"/>
                <a:gd name="T99" fmla="*/ 378 h 384"/>
                <a:gd name="T100" fmla="*/ 0 w 804"/>
                <a:gd name="T10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4" h="384">
                  <a:moveTo>
                    <a:pt x="804" y="0"/>
                  </a:moveTo>
                  <a:lnTo>
                    <a:pt x="798" y="60"/>
                  </a:lnTo>
                  <a:lnTo>
                    <a:pt x="792" y="78"/>
                  </a:lnTo>
                  <a:lnTo>
                    <a:pt x="792" y="90"/>
                  </a:lnTo>
                  <a:lnTo>
                    <a:pt x="786" y="96"/>
                  </a:lnTo>
                  <a:lnTo>
                    <a:pt x="786" y="102"/>
                  </a:lnTo>
                  <a:lnTo>
                    <a:pt x="780" y="108"/>
                  </a:lnTo>
                  <a:lnTo>
                    <a:pt x="780" y="114"/>
                  </a:lnTo>
                  <a:lnTo>
                    <a:pt x="774" y="120"/>
                  </a:lnTo>
                  <a:lnTo>
                    <a:pt x="774" y="126"/>
                  </a:lnTo>
                  <a:lnTo>
                    <a:pt x="768" y="132"/>
                  </a:lnTo>
                  <a:lnTo>
                    <a:pt x="768" y="132"/>
                  </a:lnTo>
                  <a:lnTo>
                    <a:pt x="762" y="138"/>
                  </a:lnTo>
                  <a:lnTo>
                    <a:pt x="762" y="144"/>
                  </a:lnTo>
                  <a:lnTo>
                    <a:pt x="756" y="144"/>
                  </a:lnTo>
                  <a:lnTo>
                    <a:pt x="756" y="150"/>
                  </a:lnTo>
                  <a:lnTo>
                    <a:pt x="750" y="150"/>
                  </a:lnTo>
                  <a:lnTo>
                    <a:pt x="750" y="156"/>
                  </a:lnTo>
                  <a:lnTo>
                    <a:pt x="744" y="156"/>
                  </a:lnTo>
                  <a:lnTo>
                    <a:pt x="744" y="162"/>
                  </a:lnTo>
                  <a:lnTo>
                    <a:pt x="738" y="162"/>
                  </a:lnTo>
                  <a:lnTo>
                    <a:pt x="732" y="168"/>
                  </a:lnTo>
                  <a:lnTo>
                    <a:pt x="732" y="168"/>
                  </a:lnTo>
                  <a:lnTo>
                    <a:pt x="726" y="174"/>
                  </a:lnTo>
                  <a:lnTo>
                    <a:pt x="726" y="174"/>
                  </a:lnTo>
                  <a:lnTo>
                    <a:pt x="720" y="174"/>
                  </a:lnTo>
                  <a:lnTo>
                    <a:pt x="720" y="180"/>
                  </a:lnTo>
                  <a:lnTo>
                    <a:pt x="714" y="180"/>
                  </a:lnTo>
                  <a:lnTo>
                    <a:pt x="714" y="186"/>
                  </a:lnTo>
                  <a:lnTo>
                    <a:pt x="708" y="186"/>
                  </a:lnTo>
                  <a:lnTo>
                    <a:pt x="708" y="186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696" y="192"/>
                  </a:lnTo>
                  <a:lnTo>
                    <a:pt x="696" y="198"/>
                  </a:lnTo>
                  <a:lnTo>
                    <a:pt x="690" y="198"/>
                  </a:lnTo>
                  <a:lnTo>
                    <a:pt x="690" y="198"/>
                  </a:lnTo>
                  <a:lnTo>
                    <a:pt x="684" y="204"/>
                  </a:lnTo>
                  <a:lnTo>
                    <a:pt x="684" y="204"/>
                  </a:lnTo>
                  <a:lnTo>
                    <a:pt x="678" y="204"/>
                  </a:lnTo>
                  <a:lnTo>
                    <a:pt x="678" y="204"/>
                  </a:lnTo>
                  <a:lnTo>
                    <a:pt x="672" y="210"/>
                  </a:lnTo>
                  <a:lnTo>
                    <a:pt x="666" y="210"/>
                  </a:lnTo>
                  <a:lnTo>
                    <a:pt x="666" y="210"/>
                  </a:lnTo>
                  <a:lnTo>
                    <a:pt x="660" y="210"/>
                  </a:lnTo>
                  <a:lnTo>
                    <a:pt x="660" y="216"/>
                  </a:lnTo>
                  <a:lnTo>
                    <a:pt x="654" y="216"/>
                  </a:lnTo>
                  <a:lnTo>
                    <a:pt x="654" y="216"/>
                  </a:lnTo>
                  <a:lnTo>
                    <a:pt x="648" y="222"/>
                  </a:lnTo>
                  <a:lnTo>
                    <a:pt x="648" y="222"/>
                  </a:lnTo>
                  <a:lnTo>
                    <a:pt x="642" y="222"/>
                  </a:lnTo>
                  <a:lnTo>
                    <a:pt x="642" y="222"/>
                  </a:lnTo>
                  <a:lnTo>
                    <a:pt x="636" y="228"/>
                  </a:lnTo>
                  <a:lnTo>
                    <a:pt x="636" y="228"/>
                  </a:lnTo>
                  <a:lnTo>
                    <a:pt x="630" y="228"/>
                  </a:lnTo>
                  <a:lnTo>
                    <a:pt x="630" y="228"/>
                  </a:lnTo>
                  <a:lnTo>
                    <a:pt x="624" y="228"/>
                  </a:lnTo>
                  <a:lnTo>
                    <a:pt x="624" y="234"/>
                  </a:lnTo>
                  <a:lnTo>
                    <a:pt x="618" y="234"/>
                  </a:lnTo>
                  <a:lnTo>
                    <a:pt x="618" y="234"/>
                  </a:lnTo>
                  <a:lnTo>
                    <a:pt x="612" y="234"/>
                  </a:lnTo>
                  <a:lnTo>
                    <a:pt x="606" y="240"/>
                  </a:lnTo>
                  <a:lnTo>
                    <a:pt x="606" y="240"/>
                  </a:lnTo>
                  <a:lnTo>
                    <a:pt x="600" y="240"/>
                  </a:lnTo>
                  <a:lnTo>
                    <a:pt x="600" y="240"/>
                  </a:lnTo>
                  <a:lnTo>
                    <a:pt x="594" y="240"/>
                  </a:lnTo>
                  <a:lnTo>
                    <a:pt x="594" y="246"/>
                  </a:lnTo>
                  <a:lnTo>
                    <a:pt x="588" y="246"/>
                  </a:lnTo>
                  <a:lnTo>
                    <a:pt x="588" y="246"/>
                  </a:lnTo>
                  <a:lnTo>
                    <a:pt x="582" y="246"/>
                  </a:lnTo>
                  <a:lnTo>
                    <a:pt x="582" y="246"/>
                  </a:lnTo>
                  <a:lnTo>
                    <a:pt x="576" y="252"/>
                  </a:lnTo>
                  <a:lnTo>
                    <a:pt x="576" y="252"/>
                  </a:lnTo>
                  <a:lnTo>
                    <a:pt x="570" y="252"/>
                  </a:lnTo>
                  <a:lnTo>
                    <a:pt x="570" y="252"/>
                  </a:lnTo>
                  <a:lnTo>
                    <a:pt x="564" y="252"/>
                  </a:lnTo>
                  <a:lnTo>
                    <a:pt x="564" y="258"/>
                  </a:lnTo>
                  <a:lnTo>
                    <a:pt x="558" y="258"/>
                  </a:lnTo>
                  <a:lnTo>
                    <a:pt x="558" y="258"/>
                  </a:lnTo>
                  <a:lnTo>
                    <a:pt x="552" y="258"/>
                  </a:lnTo>
                  <a:lnTo>
                    <a:pt x="546" y="258"/>
                  </a:lnTo>
                  <a:lnTo>
                    <a:pt x="546" y="264"/>
                  </a:lnTo>
                  <a:lnTo>
                    <a:pt x="540" y="264"/>
                  </a:lnTo>
                  <a:lnTo>
                    <a:pt x="540" y="264"/>
                  </a:lnTo>
                  <a:lnTo>
                    <a:pt x="534" y="264"/>
                  </a:lnTo>
                  <a:lnTo>
                    <a:pt x="534" y="264"/>
                  </a:lnTo>
                  <a:lnTo>
                    <a:pt x="528" y="264"/>
                  </a:lnTo>
                  <a:lnTo>
                    <a:pt x="528" y="270"/>
                  </a:lnTo>
                  <a:lnTo>
                    <a:pt x="522" y="270"/>
                  </a:lnTo>
                  <a:lnTo>
                    <a:pt x="522" y="270"/>
                  </a:lnTo>
                  <a:lnTo>
                    <a:pt x="516" y="270"/>
                  </a:lnTo>
                  <a:lnTo>
                    <a:pt x="516" y="270"/>
                  </a:lnTo>
                  <a:lnTo>
                    <a:pt x="510" y="270"/>
                  </a:lnTo>
                  <a:lnTo>
                    <a:pt x="510" y="276"/>
                  </a:lnTo>
                  <a:lnTo>
                    <a:pt x="504" y="276"/>
                  </a:lnTo>
                  <a:lnTo>
                    <a:pt x="504" y="276"/>
                  </a:lnTo>
                  <a:lnTo>
                    <a:pt x="498" y="276"/>
                  </a:lnTo>
                  <a:lnTo>
                    <a:pt x="498" y="276"/>
                  </a:lnTo>
                  <a:lnTo>
                    <a:pt x="492" y="276"/>
                  </a:lnTo>
                  <a:lnTo>
                    <a:pt x="492" y="282"/>
                  </a:lnTo>
                  <a:lnTo>
                    <a:pt x="486" y="282"/>
                  </a:lnTo>
                  <a:lnTo>
                    <a:pt x="480" y="282"/>
                  </a:lnTo>
                  <a:lnTo>
                    <a:pt x="480" y="282"/>
                  </a:lnTo>
                  <a:lnTo>
                    <a:pt x="474" y="282"/>
                  </a:lnTo>
                  <a:lnTo>
                    <a:pt x="474" y="282"/>
                  </a:lnTo>
                  <a:lnTo>
                    <a:pt x="468" y="282"/>
                  </a:lnTo>
                  <a:lnTo>
                    <a:pt x="468" y="288"/>
                  </a:lnTo>
                  <a:lnTo>
                    <a:pt x="462" y="288"/>
                  </a:lnTo>
                  <a:lnTo>
                    <a:pt x="462" y="288"/>
                  </a:lnTo>
                  <a:lnTo>
                    <a:pt x="456" y="288"/>
                  </a:lnTo>
                  <a:lnTo>
                    <a:pt x="456" y="288"/>
                  </a:lnTo>
                  <a:lnTo>
                    <a:pt x="450" y="288"/>
                  </a:lnTo>
                  <a:lnTo>
                    <a:pt x="450" y="288"/>
                  </a:lnTo>
                  <a:lnTo>
                    <a:pt x="444" y="294"/>
                  </a:lnTo>
                  <a:lnTo>
                    <a:pt x="444" y="294"/>
                  </a:lnTo>
                  <a:lnTo>
                    <a:pt x="438" y="294"/>
                  </a:lnTo>
                  <a:lnTo>
                    <a:pt x="438" y="294"/>
                  </a:lnTo>
                  <a:lnTo>
                    <a:pt x="432" y="294"/>
                  </a:lnTo>
                  <a:lnTo>
                    <a:pt x="432" y="294"/>
                  </a:lnTo>
                  <a:lnTo>
                    <a:pt x="426" y="294"/>
                  </a:lnTo>
                  <a:lnTo>
                    <a:pt x="420" y="300"/>
                  </a:lnTo>
                  <a:lnTo>
                    <a:pt x="420" y="300"/>
                  </a:lnTo>
                  <a:lnTo>
                    <a:pt x="414" y="300"/>
                  </a:lnTo>
                  <a:lnTo>
                    <a:pt x="414" y="300"/>
                  </a:lnTo>
                  <a:lnTo>
                    <a:pt x="408" y="300"/>
                  </a:lnTo>
                  <a:lnTo>
                    <a:pt x="408" y="300"/>
                  </a:lnTo>
                  <a:lnTo>
                    <a:pt x="402" y="300"/>
                  </a:lnTo>
                  <a:lnTo>
                    <a:pt x="402" y="306"/>
                  </a:lnTo>
                  <a:lnTo>
                    <a:pt x="396" y="306"/>
                  </a:lnTo>
                  <a:lnTo>
                    <a:pt x="396" y="306"/>
                  </a:lnTo>
                  <a:lnTo>
                    <a:pt x="390" y="306"/>
                  </a:lnTo>
                  <a:lnTo>
                    <a:pt x="390" y="306"/>
                  </a:lnTo>
                  <a:lnTo>
                    <a:pt x="384" y="306"/>
                  </a:lnTo>
                  <a:lnTo>
                    <a:pt x="384" y="306"/>
                  </a:lnTo>
                  <a:lnTo>
                    <a:pt x="378" y="306"/>
                  </a:lnTo>
                  <a:lnTo>
                    <a:pt x="378" y="312"/>
                  </a:lnTo>
                  <a:lnTo>
                    <a:pt x="372" y="312"/>
                  </a:lnTo>
                  <a:lnTo>
                    <a:pt x="372" y="312"/>
                  </a:lnTo>
                  <a:lnTo>
                    <a:pt x="366" y="312"/>
                  </a:lnTo>
                  <a:lnTo>
                    <a:pt x="366" y="312"/>
                  </a:lnTo>
                  <a:lnTo>
                    <a:pt x="360" y="312"/>
                  </a:lnTo>
                  <a:lnTo>
                    <a:pt x="354" y="312"/>
                  </a:lnTo>
                  <a:lnTo>
                    <a:pt x="354" y="312"/>
                  </a:lnTo>
                  <a:lnTo>
                    <a:pt x="348" y="318"/>
                  </a:lnTo>
                  <a:lnTo>
                    <a:pt x="348" y="318"/>
                  </a:lnTo>
                  <a:lnTo>
                    <a:pt x="342" y="318"/>
                  </a:lnTo>
                  <a:lnTo>
                    <a:pt x="342" y="318"/>
                  </a:lnTo>
                  <a:lnTo>
                    <a:pt x="336" y="318"/>
                  </a:lnTo>
                  <a:lnTo>
                    <a:pt x="336" y="318"/>
                  </a:lnTo>
                  <a:lnTo>
                    <a:pt x="330" y="318"/>
                  </a:lnTo>
                  <a:lnTo>
                    <a:pt x="330" y="318"/>
                  </a:lnTo>
                  <a:lnTo>
                    <a:pt x="324" y="324"/>
                  </a:lnTo>
                  <a:lnTo>
                    <a:pt x="324" y="324"/>
                  </a:lnTo>
                  <a:lnTo>
                    <a:pt x="318" y="324"/>
                  </a:lnTo>
                  <a:lnTo>
                    <a:pt x="318" y="324"/>
                  </a:lnTo>
                  <a:lnTo>
                    <a:pt x="312" y="324"/>
                  </a:lnTo>
                  <a:lnTo>
                    <a:pt x="312" y="324"/>
                  </a:lnTo>
                  <a:lnTo>
                    <a:pt x="306" y="324"/>
                  </a:lnTo>
                  <a:lnTo>
                    <a:pt x="306" y="324"/>
                  </a:lnTo>
                  <a:lnTo>
                    <a:pt x="300" y="324"/>
                  </a:lnTo>
                  <a:lnTo>
                    <a:pt x="294" y="330"/>
                  </a:lnTo>
                  <a:lnTo>
                    <a:pt x="294" y="330"/>
                  </a:lnTo>
                  <a:lnTo>
                    <a:pt x="288" y="330"/>
                  </a:lnTo>
                  <a:lnTo>
                    <a:pt x="288" y="330"/>
                  </a:lnTo>
                  <a:lnTo>
                    <a:pt x="282" y="330"/>
                  </a:lnTo>
                  <a:lnTo>
                    <a:pt x="282" y="330"/>
                  </a:lnTo>
                  <a:lnTo>
                    <a:pt x="276" y="330"/>
                  </a:lnTo>
                  <a:lnTo>
                    <a:pt x="276" y="330"/>
                  </a:lnTo>
                  <a:lnTo>
                    <a:pt x="270" y="330"/>
                  </a:lnTo>
                  <a:lnTo>
                    <a:pt x="270" y="336"/>
                  </a:lnTo>
                  <a:lnTo>
                    <a:pt x="264" y="336"/>
                  </a:lnTo>
                  <a:lnTo>
                    <a:pt x="264" y="336"/>
                  </a:lnTo>
                  <a:lnTo>
                    <a:pt x="258" y="336"/>
                  </a:lnTo>
                  <a:lnTo>
                    <a:pt x="258" y="336"/>
                  </a:lnTo>
                  <a:lnTo>
                    <a:pt x="252" y="336"/>
                  </a:lnTo>
                  <a:lnTo>
                    <a:pt x="252" y="336"/>
                  </a:lnTo>
                  <a:lnTo>
                    <a:pt x="246" y="336"/>
                  </a:lnTo>
                  <a:lnTo>
                    <a:pt x="246" y="336"/>
                  </a:lnTo>
                  <a:lnTo>
                    <a:pt x="240" y="342"/>
                  </a:lnTo>
                  <a:lnTo>
                    <a:pt x="240" y="342"/>
                  </a:lnTo>
                  <a:lnTo>
                    <a:pt x="234" y="342"/>
                  </a:lnTo>
                  <a:lnTo>
                    <a:pt x="228" y="342"/>
                  </a:lnTo>
                  <a:lnTo>
                    <a:pt x="228" y="342"/>
                  </a:lnTo>
                  <a:lnTo>
                    <a:pt x="222" y="342"/>
                  </a:lnTo>
                  <a:lnTo>
                    <a:pt x="222" y="342"/>
                  </a:lnTo>
                  <a:lnTo>
                    <a:pt x="216" y="342"/>
                  </a:lnTo>
                  <a:lnTo>
                    <a:pt x="216" y="342"/>
                  </a:lnTo>
                  <a:lnTo>
                    <a:pt x="210" y="342"/>
                  </a:lnTo>
                  <a:lnTo>
                    <a:pt x="210" y="348"/>
                  </a:lnTo>
                  <a:lnTo>
                    <a:pt x="204" y="348"/>
                  </a:lnTo>
                  <a:lnTo>
                    <a:pt x="204" y="348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192" y="348"/>
                  </a:lnTo>
                  <a:lnTo>
                    <a:pt x="192" y="348"/>
                  </a:lnTo>
                  <a:lnTo>
                    <a:pt x="186" y="348"/>
                  </a:lnTo>
                  <a:lnTo>
                    <a:pt x="186" y="348"/>
                  </a:lnTo>
                  <a:lnTo>
                    <a:pt x="180" y="354"/>
                  </a:lnTo>
                  <a:lnTo>
                    <a:pt x="180" y="354"/>
                  </a:lnTo>
                  <a:lnTo>
                    <a:pt x="174" y="354"/>
                  </a:lnTo>
                  <a:lnTo>
                    <a:pt x="168" y="354"/>
                  </a:lnTo>
                  <a:lnTo>
                    <a:pt x="168" y="354"/>
                  </a:lnTo>
                  <a:lnTo>
                    <a:pt x="162" y="354"/>
                  </a:lnTo>
                  <a:lnTo>
                    <a:pt x="162" y="354"/>
                  </a:lnTo>
                  <a:lnTo>
                    <a:pt x="156" y="354"/>
                  </a:lnTo>
                  <a:lnTo>
                    <a:pt x="156" y="354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44" y="360"/>
                  </a:lnTo>
                  <a:lnTo>
                    <a:pt x="144" y="360"/>
                  </a:lnTo>
                  <a:lnTo>
                    <a:pt x="138" y="360"/>
                  </a:lnTo>
                  <a:lnTo>
                    <a:pt x="138" y="360"/>
                  </a:lnTo>
                  <a:lnTo>
                    <a:pt x="132" y="360"/>
                  </a:lnTo>
                  <a:lnTo>
                    <a:pt x="132" y="360"/>
                  </a:lnTo>
                  <a:lnTo>
                    <a:pt x="126" y="360"/>
                  </a:lnTo>
                  <a:lnTo>
                    <a:pt x="126" y="360"/>
                  </a:lnTo>
                  <a:lnTo>
                    <a:pt x="120" y="360"/>
                  </a:lnTo>
                  <a:lnTo>
                    <a:pt x="120" y="360"/>
                  </a:lnTo>
                  <a:lnTo>
                    <a:pt x="114" y="366"/>
                  </a:lnTo>
                  <a:lnTo>
                    <a:pt x="114" y="366"/>
                  </a:lnTo>
                  <a:lnTo>
                    <a:pt x="108" y="366"/>
                  </a:lnTo>
                  <a:lnTo>
                    <a:pt x="102" y="366"/>
                  </a:lnTo>
                  <a:lnTo>
                    <a:pt x="102" y="366"/>
                  </a:lnTo>
                  <a:lnTo>
                    <a:pt x="96" y="366"/>
                  </a:lnTo>
                  <a:lnTo>
                    <a:pt x="96" y="366"/>
                  </a:lnTo>
                  <a:lnTo>
                    <a:pt x="90" y="366"/>
                  </a:lnTo>
                  <a:lnTo>
                    <a:pt x="90" y="366"/>
                  </a:lnTo>
                  <a:lnTo>
                    <a:pt x="84" y="366"/>
                  </a:lnTo>
                  <a:lnTo>
                    <a:pt x="84" y="366"/>
                  </a:lnTo>
                  <a:lnTo>
                    <a:pt x="78" y="372"/>
                  </a:lnTo>
                  <a:lnTo>
                    <a:pt x="78" y="372"/>
                  </a:lnTo>
                  <a:lnTo>
                    <a:pt x="72" y="372"/>
                  </a:lnTo>
                  <a:lnTo>
                    <a:pt x="72" y="372"/>
                  </a:lnTo>
                  <a:lnTo>
                    <a:pt x="66" y="372"/>
                  </a:lnTo>
                  <a:lnTo>
                    <a:pt x="66" y="372"/>
                  </a:lnTo>
                  <a:lnTo>
                    <a:pt x="60" y="372"/>
                  </a:lnTo>
                  <a:lnTo>
                    <a:pt x="60" y="372"/>
                  </a:lnTo>
                  <a:lnTo>
                    <a:pt x="54" y="372"/>
                  </a:lnTo>
                  <a:lnTo>
                    <a:pt x="54" y="372"/>
                  </a:lnTo>
                  <a:lnTo>
                    <a:pt x="48" y="372"/>
                  </a:lnTo>
                  <a:lnTo>
                    <a:pt x="48" y="372"/>
                  </a:lnTo>
                  <a:lnTo>
                    <a:pt x="42" y="378"/>
                  </a:lnTo>
                  <a:lnTo>
                    <a:pt x="36" y="378"/>
                  </a:lnTo>
                  <a:lnTo>
                    <a:pt x="36" y="378"/>
                  </a:lnTo>
                  <a:lnTo>
                    <a:pt x="30" y="378"/>
                  </a:lnTo>
                  <a:lnTo>
                    <a:pt x="30" y="378"/>
                  </a:lnTo>
                  <a:lnTo>
                    <a:pt x="24" y="378"/>
                  </a:lnTo>
                  <a:lnTo>
                    <a:pt x="24" y="378"/>
                  </a:lnTo>
                  <a:lnTo>
                    <a:pt x="18" y="378"/>
                  </a:lnTo>
                  <a:lnTo>
                    <a:pt x="18" y="378"/>
                  </a:lnTo>
                  <a:lnTo>
                    <a:pt x="12" y="378"/>
                  </a:lnTo>
                  <a:lnTo>
                    <a:pt x="12" y="378"/>
                  </a:lnTo>
                  <a:lnTo>
                    <a:pt x="6" y="384"/>
                  </a:lnTo>
                  <a:lnTo>
                    <a:pt x="6" y="384"/>
                  </a:lnTo>
                  <a:lnTo>
                    <a:pt x="0" y="384"/>
                  </a:lnTo>
                  <a:lnTo>
                    <a:pt x="0" y="384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58" name="Freeform 26">
              <a:extLst>
                <a:ext uri="{FF2B5EF4-FFF2-40B4-BE49-F238E27FC236}">
                  <a16:creationId xmlns:a16="http://schemas.microsoft.com/office/drawing/2014/main" id="{F184137B-50FA-49CA-BE58-270653A8A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624"/>
              <a:ext cx="144" cy="18"/>
            </a:xfrm>
            <a:custGeom>
              <a:avLst/>
              <a:gdLst>
                <a:gd name="T0" fmla="*/ 144 w 144"/>
                <a:gd name="T1" fmla="*/ 0 h 18"/>
                <a:gd name="T2" fmla="*/ 138 w 144"/>
                <a:gd name="T3" fmla="*/ 0 h 18"/>
                <a:gd name="T4" fmla="*/ 138 w 144"/>
                <a:gd name="T5" fmla="*/ 0 h 18"/>
                <a:gd name="T6" fmla="*/ 132 w 144"/>
                <a:gd name="T7" fmla="*/ 0 h 18"/>
                <a:gd name="T8" fmla="*/ 132 w 144"/>
                <a:gd name="T9" fmla="*/ 0 h 18"/>
                <a:gd name="T10" fmla="*/ 126 w 144"/>
                <a:gd name="T11" fmla="*/ 0 h 18"/>
                <a:gd name="T12" fmla="*/ 120 w 144"/>
                <a:gd name="T13" fmla="*/ 0 h 18"/>
                <a:gd name="T14" fmla="*/ 120 w 144"/>
                <a:gd name="T15" fmla="*/ 0 h 18"/>
                <a:gd name="T16" fmla="*/ 114 w 144"/>
                <a:gd name="T17" fmla="*/ 0 h 18"/>
                <a:gd name="T18" fmla="*/ 114 w 144"/>
                <a:gd name="T19" fmla="*/ 0 h 18"/>
                <a:gd name="T20" fmla="*/ 108 w 144"/>
                <a:gd name="T21" fmla="*/ 6 h 18"/>
                <a:gd name="T22" fmla="*/ 108 w 144"/>
                <a:gd name="T23" fmla="*/ 6 h 18"/>
                <a:gd name="T24" fmla="*/ 102 w 144"/>
                <a:gd name="T25" fmla="*/ 6 h 18"/>
                <a:gd name="T26" fmla="*/ 102 w 144"/>
                <a:gd name="T27" fmla="*/ 6 h 18"/>
                <a:gd name="T28" fmla="*/ 96 w 144"/>
                <a:gd name="T29" fmla="*/ 6 h 18"/>
                <a:gd name="T30" fmla="*/ 96 w 144"/>
                <a:gd name="T31" fmla="*/ 6 h 18"/>
                <a:gd name="T32" fmla="*/ 90 w 144"/>
                <a:gd name="T33" fmla="*/ 6 h 18"/>
                <a:gd name="T34" fmla="*/ 90 w 144"/>
                <a:gd name="T35" fmla="*/ 6 h 18"/>
                <a:gd name="T36" fmla="*/ 84 w 144"/>
                <a:gd name="T37" fmla="*/ 6 h 18"/>
                <a:gd name="T38" fmla="*/ 84 w 144"/>
                <a:gd name="T39" fmla="*/ 6 h 18"/>
                <a:gd name="T40" fmla="*/ 78 w 144"/>
                <a:gd name="T41" fmla="*/ 6 h 18"/>
                <a:gd name="T42" fmla="*/ 78 w 144"/>
                <a:gd name="T43" fmla="*/ 6 h 18"/>
                <a:gd name="T44" fmla="*/ 72 w 144"/>
                <a:gd name="T45" fmla="*/ 12 h 18"/>
                <a:gd name="T46" fmla="*/ 72 w 144"/>
                <a:gd name="T47" fmla="*/ 12 h 18"/>
                <a:gd name="T48" fmla="*/ 66 w 144"/>
                <a:gd name="T49" fmla="*/ 12 h 18"/>
                <a:gd name="T50" fmla="*/ 66 w 144"/>
                <a:gd name="T51" fmla="*/ 12 h 18"/>
                <a:gd name="T52" fmla="*/ 60 w 144"/>
                <a:gd name="T53" fmla="*/ 12 h 18"/>
                <a:gd name="T54" fmla="*/ 54 w 144"/>
                <a:gd name="T55" fmla="*/ 12 h 18"/>
                <a:gd name="T56" fmla="*/ 54 w 144"/>
                <a:gd name="T57" fmla="*/ 12 h 18"/>
                <a:gd name="T58" fmla="*/ 48 w 144"/>
                <a:gd name="T59" fmla="*/ 12 h 18"/>
                <a:gd name="T60" fmla="*/ 48 w 144"/>
                <a:gd name="T61" fmla="*/ 12 h 18"/>
                <a:gd name="T62" fmla="*/ 42 w 144"/>
                <a:gd name="T63" fmla="*/ 12 h 18"/>
                <a:gd name="T64" fmla="*/ 42 w 144"/>
                <a:gd name="T65" fmla="*/ 12 h 18"/>
                <a:gd name="T66" fmla="*/ 36 w 144"/>
                <a:gd name="T67" fmla="*/ 12 h 18"/>
                <a:gd name="T68" fmla="*/ 36 w 144"/>
                <a:gd name="T69" fmla="*/ 12 h 18"/>
                <a:gd name="T70" fmla="*/ 30 w 144"/>
                <a:gd name="T71" fmla="*/ 18 h 18"/>
                <a:gd name="T72" fmla="*/ 30 w 144"/>
                <a:gd name="T73" fmla="*/ 18 h 18"/>
                <a:gd name="T74" fmla="*/ 24 w 144"/>
                <a:gd name="T75" fmla="*/ 18 h 18"/>
                <a:gd name="T76" fmla="*/ 24 w 144"/>
                <a:gd name="T77" fmla="*/ 18 h 18"/>
                <a:gd name="T78" fmla="*/ 18 w 144"/>
                <a:gd name="T79" fmla="*/ 18 h 18"/>
                <a:gd name="T80" fmla="*/ 18 w 144"/>
                <a:gd name="T81" fmla="*/ 18 h 18"/>
                <a:gd name="T82" fmla="*/ 12 w 144"/>
                <a:gd name="T83" fmla="*/ 18 h 18"/>
                <a:gd name="T84" fmla="*/ 12 w 144"/>
                <a:gd name="T85" fmla="*/ 18 h 18"/>
                <a:gd name="T86" fmla="*/ 6 w 144"/>
                <a:gd name="T87" fmla="*/ 18 h 18"/>
                <a:gd name="T88" fmla="*/ 6 w 144"/>
                <a:gd name="T89" fmla="*/ 18 h 18"/>
                <a:gd name="T90" fmla="*/ 0 w 144"/>
                <a:gd name="T9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4" h="18">
                  <a:moveTo>
                    <a:pt x="144" y="0"/>
                  </a:moveTo>
                  <a:lnTo>
                    <a:pt x="138" y="0"/>
                  </a:lnTo>
                  <a:lnTo>
                    <a:pt x="13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0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0" y="1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6859" name="Group 27">
            <a:extLst>
              <a:ext uri="{FF2B5EF4-FFF2-40B4-BE49-F238E27FC236}">
                <a16:creationId xmlns:a16="http://schemas.microsoft.com/office/drawing/2014/main" id="{9FA92B9E-3B9D-4444-B695-E5F1D35E8ECE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3427413"/>
            <a:ext cx="3000375" cy="1946275"/>
            <a:chOff x="3456" y="2566"/>
            <a:chExt cx="1890" cy="1226"/>
          </a:xfrm>
        </p:grpSpPr>
        <p:sp>
          <p:nvSpPr>
            <p:cNvPr id="376860" name="Line 28">
              <a:extLst>
                <a:ext uri="{FF2B5EF4-FFF2-40B4-BE49-F238E27FC236}">
                  <a16:creationId xmlns:a16="http://schemas.microsoft.com/office/drawing/2014/main" id="{7DC1165A-CCE5-4AFD-9130-D8C99D8AA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240"/>
              <a:ext cx="1890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61" name="Line 29">
              <a:extLst>
                <a:ext uri="{FF2B5EF4-FFF2-40B4-BE49-F238E27FC236}">
                  <a16:creationId xmlns:a16="http://schemas.microsoft.com/office/drawing/2014/main" id="{2D1DC907-6927-4AC4-B3DE-99F465DE3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2566"/>
              <a:ext cx="1" cy="122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6862" name="Object 30">
              <a:extLst>
                <a:ext uri="{FF2B5EF4-FFF2-40B4-BE49-F238E27FC236}">
                  <a16:creationId xmlns:a16="http://schemas.microsoft.com/office/drawing/2014/main" id="{1B29262C-42FE-4B99-930A-AF421EB208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32" y="326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65" name="公式" r:id="rId6" imgW="215640" imgH="241200" progId="Equation.3">
                    <p:embed/>
                  </p:oleObj>
                </mc:Choice>
                <mc:Fallback>
                  <p:oleObj name="公式" r:id="rId6" imgW="215640" imgH="241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326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863" name="Object 31">
              <a:extLst>
                <a:ext uri="{FF2B5EF4-FFF2-40B4-BE49-F238E27FC236}">
                  <a16:creationId xmlns:a16="http://schemas.microsoft.com/office/drawing/2014/main" id="{61C506D0-1370-42FE-8154-1109F384D4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0" y="326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66" name="公式" r:id="rId8" imgW="228600" imgH="241200" progId="Equation.3">
                    <p:embed/>
                  </p:oleObj>
                </mc:Choice>
                <mc:Fallback>
                  <p:oleObj name="公式" r:id="rId8" imgW="228600" imgH="241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" y="326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864" name="Object 32">
              <a:extLst>
                <a:ext uri="{FF2B5EF4-FFF2-40B4-BE49-F238E27FC236}">
                  <a16:creationId xmlns:a16="http://schemas.microsoft.com/office/drawing/2014/main" id="{5CAE9586-4AE1-4E51-8488-63B18312EA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6" y="261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67" name="公式" r:id="rId10" imgW="241200" imgH="317160" progId="Equation.3">
                    <p:embed/>
                  </p:oleObj>
                </mc:Choice>
                <mc:Fallback>
                  <p:oleObj name="公式" r:id="rId10" imgW="241200" imgH="31716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" y="261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6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6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6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6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6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 autoUpdateAnimBg="0"/>
      <p:bldP spid="376838" grpId="0"/>
      <p:bldP spid="376839" grpId="0" build="p" autoUpdateAnimBg="0"/>
      <p:bldP spid="376840" grpId="0" build="p" autoUpdateAnimBg="0"/>
      <p:bldP spid="3768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1">
            <a:extLst>
              <a:ext uri="{FF2B5EF4-FFF2-40B4-BE49-F238E27FC236}">
                <a16:creationId xmlns:a16="http://schemas.microsoft.com/office/drawing/2014/main" id="{F6D7E9B2-942D-4E73-9C8A-D60A67F00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10E91-E454-440C-9616-809FE0BEE3C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77858" name="Text Box 2">
            <a:extLst>
              <a:ext uri="{FF2B5EF4-FFF2-40B4-BE49-F238E27FC236}">
                <a16:creationId xmlns:a16="http://schemas.microsoft.com/office/drawing/2014/main" id="{F40F7B6F-C6BB-4F2C-89C7-1D4FA611A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5400"/>
            <a:ext cx="86868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    </a:t>
            </a:r>
            <a:r>
              <a:rPr lang="zh-CN" altLang="en-US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rgbClr val="000000"/>
                </a:solidFill>
              </a:rPr>
              <a:t>求曲线</a:t>
            </a:r>
            <a:r>
              <a:rPr lang="en-US" altLang="zh-CN" sz="2800" b="0" i="1">
                <a:solidFill>
                  <a:srgbClr val="000000"/>
                </a:solidFill>
              </a:rPr>
              <a:t>y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0">
                <a:solidFill>
                  <a:srgbClr val="000000"/>
                </a:solidFill>
              </a:rPr>
              <a:t>3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 baseline="30000">
                <a:solidFill>
                  <a:srgbClr val="000000"/>
                </a:solidFill>
              </a:rPr>
              <a:t>4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0">
                <a:solidFill>
                  <a:srgbClr val="000000"/>
                </a:solidFill>
              </a:rPr>
              <a:t>4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 baseline="30000">
                <a:solidFill>
                  <a:srgbClr val="000000"/>
                </a:solidFill>
              </a:rPr>
              <a:t>3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2800" b="0">
                <a:solidFill>
                  <a:srgbClr val="000000"/>
                </a:solidFill>
              </a:rPr>
              <a:t>1</a:t>
            </a:r>
            <a:r>
              <a:rPr lang="zh-CN" altLang="en-US" sz="2800" b="0">
                <a:solidFill>
                  <a:srgbClr val="000000"/>
                </a:solidFill>
              </a:rPr>
              <a:t>的拐点及凹、凸的区间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chemeClr val="tx2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b="0">
                <a:solidFill>
                  <a:schemeClr val="tx2"/>
                </a:solidFill>
              </a:rPr>
              <a:t>        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b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0">
                <a:solidFill>
                  <a:srgbClr val="000000"/>
                </a:solidFill>
              </a:rPr>
              <a:t>(1)</a:t>
            </a:r>
            <a:r>
              <a:rPr lang="zh-CN" altLang="en-US" sz="2800" b="0">
                <a:solidFill>
                  <a:srgbClr val="000000"/>
                </a:solidFill>
              </a:rPr>
              <a:t>函数</a:t>
            </a:r>
            <a:r>
              <a:rPr lang="en-US" altLang="zh-CN" sz="2800" b="0" i="1">
                <a:solidFill>
                  <a:srgbClr val="000000"/>
                </a:solidFill>
              </a:rPr>
              <a:t>y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0">
                <a:solidFill>
                  <a:srgbClr val="000000"/>
                </a:solidFill>
              </a:rPr>
              <a:t>3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 baseline="30000">
                <a:solidFill>
                  <a:srgbClr val="000000"/>
                </a:solidFill>
              </a:rPr>
              <a:t>4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0">
                <a:solidFill>
                  <a:srgbClr val="000000"/>
                </a:solidFill>
              </a:rPr>
              <a:t>4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 baseline="30000">
                <a:solidFill>
                  <a:srgbClr val="000000"/>
                </a:solidFill>
              </a:rPr>
              <a:t>3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2800" b="0">
                <a:solidFill>
                  <a:srgbClr val="000000"/>
                </a:solidFill>
              </a:rPr>
              <a:t>1</a:t>
            </a:r>
            <a:r>
              <a:rPr lang="zh-CN" altLang="en-US" sz="2800" b="0">
                <a:solidFill>
                  <a:srgbClr val="000000"/>
                </a:solidFill>
              </a:rPr>
              <a:t>的定义域为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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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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77859" name="Text Box 3">
            <a:extLst>
              <a:ext uri="{FF2B5EF4-FFF2-40B4-BE49-F238E27FC236}">
                <a16:creationId xmlns:a16="http://schemas.microsoft.com/office/drawing/2014/main" id="{16C81A7A-D3A0-42D1-86AF-533C260C5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63913"/>
            <a:ext cx="273685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    </a:t>
            </a:r>
            <a:r>
              <a:rPr lang="en-US" altLang="zh-CN" sz="2800" b="0">
                <a:solidFill>
                  <a:srgbClr val="000000"/>
                </a:solidFill>
              </a:rPr>
              <a:t>(4)</a:t>
            </a:r>
            <a:r>
              <a:rPr lang="zh-CN" altLang="en-US" sz="2800" b="0">
                <a:solidFill>
                  <a:srgbClr val="000000"/>
                </a:solidFill>
              </a:rPr>
              <a:t>列表判断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</a:t>
            </a:r>
            <a:r>
              <a:rPr lang="zh-CN" altLang="en-US" sz="2800" b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77860" name="Text Box 4">
            <a:extLst>
              <a:ext uri="{FF2B5EF4-FFF2-40B4-BE49-F238E27FC236}">
                <a16:creationId xmlns:a16="http://schemas.microsoft.com/office/drawing/2014/main" id="{D89924CE-C501-45CC-A23F-FDC3D7D08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56225"/>
            <a:ext cx="86868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在区间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</a:t>
            </a:r>
            <a:r>
              <a:rPr lang="en-US" altLang="zh-CN" sz="2800" b="0">
                <a:solidFill>
                  <a:srgbClr val="000000"/>
                </a:solidFill>
              </a:rPr>
              <a:t>0]</a:t>
            </a:r>
            <a:r>
              <a:rPr lang="zh-CN" altLang="en-US" sz="2800" b="0">
                <a:solidFill>
                  <a:srgbClr val="000000"/>
                </a:solidFill>
              </a:rPr>
              <a:t>和</a:t>
            </a:r>
            <a:r>
              <a:rPr lang="en-US" altLang="zh-CN" sz="2800" b="0">
                <a:solidFill>
                  <a:srgbClr val="000000"/>
                </a:solidFill>
              </a:rPr>
              <a:t>[2/3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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上曲线是凹的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;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zh-CN" altLang="en-US" sz="2800" b="0">
                <a:solidFill>
                  <a:srgbClr val="000000"/>
                </a:solidFill>
              </a:rPr>
              <a:t>在区间</a:t>
            </a:r>
            <a:r>
              <a:rPr lang="en-US" altLang="zh-CN" sz="2800" b="0">
                <a:solidFill>
                  <a:srgbClr val="000000"/>
                </a:solidFill>
              </a:rPr>
              <a:t>[0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2/3]</a:t>
            </a:r>
            <a:r>
              <a:rPr lang="zh-CN" altLang="en-US" sz="2800" b="0">
                <a:solidFill>
                  <a:srgbClr val="000000"/>
                </a:solidFill>
              </a:rPr>
              <a:t>上曲线是凸的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rgbClr val="000000"/>
                </a:solidFill>
              </a:rPr>
              <a:t> 点</a:t>
            </a:r>
            <a:r>
              <a:rPr lang="en-US" altLang="zh-CN" sz="2800" b="0">
                <a:solidFill>
                  <a:srgbClr val="000000"/>
                </a:solidFill>
              </a:rPr>
              <a:t>(0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1)</a:t>
            </a:r>
            <a:r>
              <a:rPr lang="zh-CN" altLang="en-US" sz="2800" b="0">
                <a:solidFill>
                  <a:srgbClr val="000000"/>
                </a:solidFill>
              </a:rPr>
              <a:t>和</a:t>
            </a:r>
            <a:r>
              <a:rPr lang="en-US" altLang="zh-CN" sz="2800" b="0">
                <a:solidFill>
                  <a:srgbClr val="000000"/>
                </a:solidFill>
              </a:rPr>
              <a:t>(2/3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11/27)</a:t>
            </a:r>
            <a:r>
              <a:rPr lang="zh-CN" altLang="en-US" sz="2800" b="0">
                <a:solidFill>
                  <a:srgbClr val="000000"/>
                </a:solidFill>
              </a:rPr>
              <a:t>是曲线的拐点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377861" name="Group 5">
            <a:extLst>
              <a:ext uri="{FF2B5EF4-FFF2-40B4-BE49-F238E27FC236}">
                <a16:creationId xmlns:a16="http://schemas.microsoft.com/office/drawing/2014/main" id="{28542364-ED5E-4377-981A-99F6E4CA385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946525"/>
            <a:ext cx="6781800" cy="1371600"/>
            <a:chOff x="576" y="2112"/>
            <a:chExt cx="4272" cy="960"/>
          </a:xfrm>
        </p:grpSpPr>
        <p:grpSp>
          <p:nvGrpSpPr>
            <p:cNvPr id="377862" name="Group 6">
              <a:extLst>
                <a:ext uri="{FF2B5EF4-FFF2-40B4-BE49-F238E27FC236}">
                  <a16:creationId xmlns:a16="http://schemas.microsoft.com/office/drawing/2014/main" id="{9220F37A-94C1-4E46-AFE8-5407A6A52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112"/>
              <a:ext cx="4272" cy="960"/>
              <a:chOff x="576" y="2112"/>
              <a:chExt cx="4272" cy="960"/>
            </a:xfrm>
          </p:grpSpPr>
          <p:sp>
            <p:nvSpPr>
              <p:cNvPr id="377863" name="Line 7">
                <a:extLst>
                  <a:ext uri="{FF2B5EF4-FFF2-40B4-BE49-F238E27FC236}">
                    <a16:creationId xmlns:a16="http://schemas.microsoft.com/office/drawing/2014/main" id="{5B85E227-9E88-4E7F-B8F3-9930A8860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112"/>
                <a:ext cx="42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64" name="Line 8">
                <a:extLst>
                  <a:ext uri="{FF2B5EF4-FFF2-40B4-BE49-F238E27FC236}">
                    <a16:creationId xmlns:a16="http://schemas.microsoft.com/office/drawing/2014/main" id="{D98BD7E7-7D30-4634-ABC6-F423BA16F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461"/>
                <a:ext cx="4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65" name="Line 9">
                <a:extLst>
                  <a:ext uri="{FF2B5EF4-FFF2-40B4-BE49-F238E27FC236}">
                    <a16:creationId xmlns:a16="http://schemas.microsoft.com/office/drawing/2014/main" id="{E55F3307-B096-43C7-8310-E5D10F889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767"/>
                <a:ext cx="4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66" name="Line 10">
                <a:extLst>
                  <a:ext uri="{FF2B5EF4-FFF2-40B4-BE49-F238E27FC236}">
                    <a16:creationId xmlns:a16="http://schemas.microsoft.com/office/drawing/2014/main" id="{E42E4D50-D5D6-4491-B033-095712CDF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42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77867" name="Group 11">
              <a:extLst>
                <a:ext uri="{FF2B5EF4-FFF2-40B4-BE49-F238E27FC236}">
                  <a16:creationId xmlns:a16="http://schemas.microsoft.com/office/drawing/2014/main" id="{A5303A2C-C870-438C-AB04-435FE59F1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112"/>
              <a:ext cx="4272" cy="960"/>
              <a:chOff x="576" y="2112"/>
              <a:chExt cx="4272" cy="960"/>
            </a:xfrm>
          </p:grpSpPr>
          <p:sp>
            <p:nvSpPr>
              <p:cNvPr id="377868" name="Line 12">
                <a:extLst>
                  <a:ext uri="{FF2B5EF4-FFF2-40B4-BE49-F238E27FC236}">
                    <a16:creationId xmlns:a16="http://schemas.microsoft.com/office/drawing/2014/main" id="{5B38DE97-23C6-45D4-B855-86C4E6905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112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69" name="Line 13">
                <a:extLst>
                  <a:ext uri="{FF2B5EF4-FFF2-40B4-BE49-F238E27FC236}">
                    <a16:creationId xmlns:a16="http://schemas.microsoft.com/office/drawing/2014/main" id="{940FA664-D366-4E95-B86C-F54C4E481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70" name="Line 14">
                <a:extLst>
                  <a:ext uri="{FF2B5EF4-FFF2-40B4-BE49-F238E27FC236}">
                    <a16:creationId xmlns:a16="http://schemas.microsoft.com/office/drawing/2014/main" id="{304E08CE-B703-42F9-9FB4-049692550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71" name="Line 15">
                <a:extLst>
                  <a:ext uri="{FF2B5EF4-FFF2-40B4-BE49-F238E27FC236}">
                    <a16:creationId xmlns:a16="http://schemas.microsoft.com/office/drawing/2014/main" id="{F18FBDBB-8871-4D47-9363-6162886C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72" name="Line 16">
                <a:extLst>
                  <a:ext uri="{FF2B5EF4-FFF2-40B4-BE49-F238E27FC236}">
                    <a16:creationId xmlns:a16="http://schemas.microsoft.com/office/drawing/2014/main" id="{8801EAC3-4572-43C8-BCA3-E4B9A4948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73" name="Line 17">
                <a:extLst>
                  <a:ext uri="{FF2B5EF4-FFF2-40B4-BE49-F238E27FC236}">
                    <a16:creationId xmlns:a16="http://schemas.microsoft.com/office/drawing/2014/main" id="{33314316-750E-451C-BCDB-716BF52C1B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1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74" name="Line 18">
                <a:extLst>
                  <a:ext uri="{FF2B5EF4-FFF2-40B4-BE49-F238E27FC236}">
                    <a16:creationId xmlns:a16="http://schemas.microsoft.com/office/drawing/2014/main" id="{09686F21-8339-41C7-B658-78CD58562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112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77875" name="Group 19">
            <a:extLst>
              <a:ext uri="{FF2B5EF4-FFF2-40B4-BE49-F238E27FC236}">
                <a16:creationId xmlns:a16="http://schemas.microsoft.com/office/drawing/2014/main" id="{D7D4C9C6-FB0E-45B9-BA5E-94EED7C5CB63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3897313"/>
            <a:ext cx="5614987" cy="512762"/>
            <a:chOff x="1311" y="2064"/>
            <a:chExt cx="3537" cy="323"/>
          </a:xfrm>
        </p:grpSpPr>
        <p:sp>
          <p:nvSpPr>
            <p:cNvPr id="377876" name="Rectangle 20">
              <a:extLst>
                <a:ext uri="{FF2B5EF4-FFF2-40B4-BE49-F238E27FC236}">
                  <a16:creationId xmlns:a16="http://schemas.microsoft.com/office/drawing/2014/main" id="{88620EC2-4687-4C21-AA82-8769520DB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2064"/>
              <a:ext cx="65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</a:rPr>
                <a:t>(</a:t>
              </a:r>
              <a:r>
                <a:rPr lang="en-US" altLang="zh-CN" sz="2800" b="0">
                  <a:solidFill>
                    <a:srgbClr val="000000"/>
                  </a:solidFill>
                  <a:sym typeface="Symbol" panose="05050102010706020507" pitchFamily="18" charset="2"/>
                </a:rPr>
                <a:t> 0)</a:t>
              </a:r>
            </a:p>
          </p:txBody>
        </p:sp>
        <p:sp>
          <p:nvSpPr>
            <p:cNvPr id="377877" name="Rectangle 21">
              <a:extLst>
                <a:ext uri="{FF2B5EF4-FFF2-40B4-BE49-F238E27FC236}">
                  <a16:creationId xmlns:a16="http://schemas.microsoft.com/office/drawing/2014/main" id="{ADED8859-9531-47BE-99AC-C2A3F4890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2064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377878" name="Rectangle 22">
              <a:extLst>
                <a:ext uri="{FF2B5EF4-FFF2-40B4-BE49-F238E27FC236}">
                  <a16:creationId xmlns:a16="http://schemas.microsoft.com/office/drawing/2014/main" id="{CBEAE0CD-6B31-47D6-BD3E-89A4E21ED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" y="2064"/>
              <a:ext cx="660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</a:rPr>
                <a:t>(</a:t>
              </a:r>
              <a:r>
                <a:rPr lang="en-US" altLang="zh-CN" sz="2800" b="0">
                  <a:solidFill>
                    <a:srgbClr val="000000"/>
                  </a:solidFill>
                  <a:sym typeface="Symbol" panose="05050102010706020507" pitchFamily="18" charset="2"/>
                </a:rPr>
                <a:t>0 2/3)</a:t>
              </a:r>
            </a:p>
          </p:txBody>
        </p:sp>
        <p:sp>
          <p:nvSpPr>
            <p:cNvPr id="377879" name="Rectangle 23">
              <a:extLst>
                <a:ext uri="{FF2B5EF4-FFF2-40B4-BE49-F238E27FC236}">
                  <a16:creationId xmlns:a16="http://schemas.microsoft.com/office/drawing/2014/main" id="{F83ECE3F-AF3D-489B-8A97-EE2A816D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2064"/>
              <a:ext cx="28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  <a:sym typeface="Symbol" panose="05050102010706020507" pitchFamily="18" charset="2"/>
                </a:rPr>
                <a:t>2/3</a:t>
              </a:r>
            </a:p>
          </p:txBody>
        </p:sp>
        <p:sp>
          <p:nvSpPr>
            <p:cNvPr id="377880" name="Rectangle 24">
              <a:extLst>
                <a:ext uri="{FF2B5EF4-FFF2-40B4-BE49-F238E27FC236}">
                  <a16:creationId xmlns:a16="http://schemas.microsoft.com/office/drawing/2014/main" id="{867DE09F-BD2E-4960-96B7-826507416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" y="2064"/>
              <a:ext cx="83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  <a:sym typeface="Symbol" panose="05050102010706020507" pitchFamily="18" charset="2"/>
                </a:rPr>
                <a:t>(2/3</a:t>
              </a:r>
              <a:r>
                <a:rPr lang="en-US" altLang="zh-CN" sz="2800" b="0">
                  <a:solidFill>
                    <a:srgbClr val="000000"/>
                  </a:solidFill>
                </a:rPr>
                <a:t> </a:t>
              </a:r>
              <a:r>
                <a:rPr lang="en-US" altLang="zh-CN" sz="2800" b="0">
                  <a:solidFill>
                    <a:srgbClr val="000000"/>
                  </a:solidFill>
                  <a:sym typeface="Symbol" panose="05050102010706020507" pitchFamily="18" charset="2"/>
                </a:rPr>
                <a:t></a:t>
              </a:r>
              <a:r>
                <a:rPr lang="en-US" altLang="zh-CN" sz="2800" b="0">
                  <a:solidFill>
                    <a:srgbClr val="000000"/>
                  </a:solidFill>
                </a:rPr>
                <a:t>)</a:t>
              </a:r>
            </a:p>
          </p:txBody>
        </p:sp>
      </p:grpSp>
      <p:sp>
        <p:nvSpPr>
          <p:cNvPr id="377881" name="Text Box 25">
            <a:extLst>
              <a:ext uri="{FF2B5EF4-FFF2-40B4-BE49-F238E27FC236}">
                <a16:creationId xmlns:a16="http://schemas.microsoft.com/office/drawing/2014/main" id="{2F5C5163-280B-4ECF-97C3-D40DA8E15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4383088"/>
            <a:ext cx="3556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</a:rPr>
              <a:t>＋</a:t>
            </a:r>
          </a:p>
        </p:txBody>
      </p:sp>
      <p:sp>
        <p:nvSpPr>
          <p:cNvPr id="377882" name="Text Box 26">
            <a:extLst>
              <a:ext uri="{FF2B5EF4-FFF2-40B4-BE49-F238E27FC236}">
                <a16:creationId xmlns:a16="http://schemas.microsoft.com/office/drawing/2014/main" id="{80B41191-51DD-434B-BA27-5FA97E8BC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4383088"/>
            <a:ext cx="3556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</a:rPr>
              <a:t>－</a:t>
            </a:r>
          </a:p>
        </p:txBody>
      </p:sp>
      <p:sp>
        <p:nvSpPr>
          <p:cNvPr id="377883" name="Text Box 27">
            <a:extLst>
              <a:ext uri="{FF2B5EF4-FFF2-40B4-BE49-F238E27FC236}">
                <a16:creationId xmlns:a16="http://schemas.microsoft.com/office/drawing/2014/main" id="{E7F3C878-1055-484B-8E28-CE03E1A94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4383088"/>
            <a:ext cx="3556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</a:rPr>
              <a:t>＋</a:t>
            </a:r>
          </a:p>
        </p:txBody>
      </p:sp>
      <p:sp>
        <p:nvSpPr>
          <p:cNvPr id="377884" name="Rectangle 28">
            <a:extLst>
              <a:ext uri="{FF2B5EF4-FFF2-40B4-BE49-F238E27FC236}">
                <a16:creationId xmlns:a16="http://schemas.microsoft.com/office/drawing/2014/main" id="{206A5108-C0E1-4138-AFD7-098D6D83B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4354513"/>
            <a:ext cx="177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77885" name="Rectangle 29">
            <a:extLst>
              <a:ext uri="{FF2B5EF4-FFF2-40B4-BE49-F238E27FC236}">
                <a16:creationId xmlns:a16="http://schemas.microsoft.com/office/drawing/2014/main" id="{79F046B7-E886-45C4-90DE-120608616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4354513"/>
            <a:ext cx="177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77886" name="Text Box 30">
            <a:extLst>
              <a:ext uri="{FF2B5EF4-FFF2-40B4-BE49-F238E27FC236}">
                <a16:creationId xmlns:a16="http://schemas.microsoft.com/office/drawing/2014/main" id="{99FF4257-9667-4DCE-9761-77023158F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4805363"/>
            <a:ext cx="177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77887" name="Text Box 31">
            <a:extLst>
              <a:ext uri="{FF2B5EF4-FFF2-40B4-BE49-F238E27FC236}">
                <a16:creationId xmlns:a16="http://schemas.microsoft.com/office/drawing/2014/main" id="{8DA93642-9A39-45B0-BC35-E84D7A4E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805363"/>
            <a:ext cx="80962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11/27</a:t>
            </a:r>
          </a:p>
        </p:txBody>
      </p:sp>
      <p:pic>
        <p:nvPicPr>
          <p:cNvPr id="377888" name="Picture 32">
            <a:extLst>
              <a:ext uri="{FF2B5EF4-FFF2-40B4-BE49-F238E27FC236}">
                <a16:creationId xmlns:a16="http://schemas.microsoft.com/office/drawing/2014/main" id="{44C84E3D-BF9B-472E-91E3-1447D5AF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5" r="76794" b="12715"/>
          <a:stretch>
            <a:fillRect/>
          </a:stretch>
        </p:blipFill>
        <p:spPr bwMode="auto">
          <a:xfrm>
            <a:off x="250825" y="2841625"/>
            <a:ext cx="31686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7889" name="Picture 33">
            <a:extLst>
              <a:ext uri="{FF2B5EF4-FFF2-40B4-BE49-F238E27FC236}">
                <a16:creationId xmlns:a16="http://schemas.microsoft.com/office/drawing/2014/main" id="{A68466B0-58CC-4A29-9096-7FAAEC916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5" r="74989" b="12715"/>
          <a:stretch>
            <a:fillRect/>
          </a:stretch>
        </p:blipFill>
        <p:spPr bwMode="auto">
          <a:xfrm>
            <a:off x="179388" y="2276475"/>
            <a:ext cx="3600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7890" name="Picture 34">
            <a:extLst>
              <a:ext uri="{FF2B5EF4-FFF2-40B4-BE49-F238E27FC236}">
                <a16:creationId xmlns:a16="http://schemas.microsoft.com/office/drawing/2014/main" id="{B48B27FE-CB0F-46CF-83B4-9EADC445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7" t="12715" r="46452" b="12715"/>
          <a:stretch>
            <a:fillRect/>
          </a:stretch>
        </p:blipFill>
        <p:spPr bwMode="auto">
          <a:xfrm>
            <a:off x="3924300" y="2338388"/>
            <a:ext cx="4014788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7891" name="Picture 35">
            <a:extLst>
              <a:ext uri="{FF2B5EF4-FFF2-40B4-BE49-F238E27FC236}">
                <a16:creationId xmlns:a16="http://schemas.microsoft.com/office/drawing/2014/main" id="{AFF1D5D1-5657-4A75-9AB1-94ECB70E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2" t="12715" r="57144" b="12715"/>
          <a:stretch>
            <a:fillRect/>
          </a:stretch>
        </p:blipFill>
        <p:spPr bwMode="auto">
          <a:xfrm>
            <a:off x="3349625" y="2852738"/>
            <a:ext cx="2735263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7892" name="Group 36">
            <a:extLst>
              <a:ext uri="{FF2B5EF4-FFF2-40B4-BE49-F238E27FC236}">
                <a16:creationId xmlns:a16="http://schemas.microsoft.com/office/drawing/2014/main" id="{34D32A74-CAA9-43F2-8ED0-F5EE9AFC7451}"/>
              </a:ext>
            </a:extLst>
          </p:cNvPr>
          <p:cNvGrpSpPr>
            <a:grpSpLocks/>
          </p:cNvGrpSpPr>
          <p:nvPr/>
        </p:nvGrpSpPr>
        <p:grpSpPr bwMode="auto">
          <a:xfrm>
            <a:off x="969963" y="3914775"/>
            <a:ext cx="904875" cy="1384300"/>
            <a:chOff x="611" y="2620"/>
            <a:chExt cx="570" cy="872"/>
          </a:xfrm>
        </p:grpSpPr>
        <p:sp>
          <p:nvSpPr>
            <p:cNvPr id="377893" name="Text Box 37">
              <a:extLst>
                <a:ext uri="{FF2B5EF4-FFF2-40B4-BE49-F238E27FC236}">
                  <a16:creationId xmlns:a16="http://schemas.microsoft.com/office/drawing/2014/main" id="{C1CE8A41-9EA0-4C47-BA77-08A69C7AA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" y="2861"/>
              <a:ext cx="570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0" i="1">
                  <a:solidFill>
                    <a:schemeClr val="tx2"/>
                  </a:solidFill>
                </a:rPr>
                <a:t> </a:t>
              </a:r>
              <a:r>
                <a:rPr lang="en-US" altLang="zh-CN" sz="2800" b="0" i="1">
                  <a:solidFill>
                    <a:srgbClr val="000000"/>
                  </a:solidFill>
                </a:rPr>
                <a:t>y</a:t>
              </a:r>
              <a:r>
                <a:rPr lang="en-US" altLang="zh-CN" sz="2800" b="0">
                  <a:solidFill>
                    <a:srgbClr val="000000"/>
                  </a:solidFill>
                  <a:sym typeface="Symbol" panose="05050102010706020507" pitchFamily="18" charset="2"/>
                </a:rPr>
                <a:t></a:t>
              </a:r>
              <a:r>
                <a:rPr lang="en-US" altLang="zh-CN" sz="2800" b="0">
                  <a:solidFill>
                    <a:srgbClr val="000000"/>
                  </a:solidFill>
                </a:rPr>
                <a:t>(</a:t>
              </a:r>
              <a:r>
                <a:rPr lang="en-US" altLang="zh-CN" sz="2800" b="0" i="1">
                  <a:solidFill>
                    <a:srgbClr val="000000"/>
                  </a:solidFill>
                </a:rPr>
                <a:t>x</a:t>
              </a:r>
              <a:r>
                <a:rPr lang="en-US" altLang="zh-CN" sz="2800" b="0">
                  <a:solidFill>
                    <a:srgbClr val="000000"/>
                  </a:solidFill>
                </a:rPr>
                <a:t>) </a:t>
              </a:r>
            </a:p>
          </p:txBody>
        </p:sp>
        <p:sp>
          <p:nvSpPr>
            <p:cNvPr id="377894" name="Text Box 38">
              <a:extLst>
                <a:ext uri="{FF2B5EF4-FFF2-40B4-BE49-F238E27FC236}">
                  <a16:creationId xmlns:a16="http://schemas.microsoft.com/office/drawing/2014/main" id="{2573845C-3C8E-4C4B-8EFE-2E8476E14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" y="3169"/>
              <a:ext cx="460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0" i="1">
                  <a:solidFill>
                    <a:schemeClr val="tx2"/>
                  </a:solidFill>
                </a:rPr>
                <a:t> </a:t>
              </a:r>
              <a:r>
                <a:rPr lang="en-US" altLang="zh-CN" sz="2800" b="0" i="1">
                  <a:solidFill>
                    <a:srgbClr val="000000"/>
                  </a:solidFill>
                </a:rPr>
                <a:t>y</a:t>
              </a:r>
              <a:r>
                <a:rPr lang="en-US" altLang="zh-CN" sz="2800" b="0">
                  <a:solidFill>
                    <a:srgbClr val="000000"/>
                  </a:solidFill>
                </a:rPr>
                <a:t>(</a:t>
              </a:r>
              <a:r>
                <a:rPr lang="en-US" altLang="zh-CN" sz="2800" b="0" i="1">
                  <a:solidFill>
                    <a:srgbClr val="000000"/>
                  </a:solidFill>
                </a:rPr>
                <a:t>x</a:t>
              </a:r>
              <a:r>
                <a:rPr lang="en-US" altLang="zh-CN" sz="2800" b="0">
                  <a:solidFill>
                    <a:srgbClr val="000000"/>
                  </a:solidFill>
                </a:rPr>
                <a:t>)</a:t>
              </a:r>
              <a:r>
                <a:rPr lang="en-US" altLang="zh-CN" sz="2800" b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377895" name="Text Box 39">
              <a:extLst>
                <a:ext uri="{FF2B5EF4-FFF2-40B4-BE49-F238E27FC236}">
                  <a16:creationId xmlns:a16="http://schemas.microsoft.com/office/drawing/2014/main" id="{D50304BF-DDB0-4C90-92E7-414706672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620"/>
              <a:ext cx="99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0" i="1">
                  <a:solidFill>
                    <a:srgbClr val="000000"/>
                  </a:solidFill>
                </a:rPr>
                <a:t>x</a:t>
              </a:r>
            </a:p>
          </p:txBody>
        </p:sp>
      </p:grpSp>
      <p:sp>
        <p:nvSpPr>
          <p:cNvPr id="377896" name="Line 40">
            <a:extLst>
              <a:ext uri="{FF2B5EF4-FFF2-40B4-BE49-F238E27FC236}">
                <a16:creationId xmlns:a16="http://schemas.microsoft.com/office/drawing/2014/main" id="{FE056ECA-43FE-418E-9D03-5786A336D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7897" name="Text Box 41">
            <a:extLst>
              <a:ext uri="{FF2B5EF4-FFF2-40B4-BE49-F238E27FC236}">
                <a16:creationId xmlns:a16="http://schemas.microsoft.com/office/drawing/2014/main" id="{3E4D6306-FFC9-48F2-99A4-0BE81D44A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5888"/>
            <a:ext cx="870585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algn="l">
              <a:lnSpc>
                <a:spcPct val="110000"/>
              </a:lnSpc>
              <a:buFontTx/>
              <a:buChar char="•"/>
            </a:pPr>
            <a:r>
              <a:rPr lang="zh-CN" altLang="en-US" sz="2800" b="0">
                <a:solidFill>
                  <a:srgbClr val="0000FF"/>
                </a:solidFill>
              </a:rPr>
              <a:t>只有</a:t>
            </a:r>
            <a:r>
              <a:rPr lang="en-US" altLang="zh-CN" sz="2800" b="0" i="1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en-US" altLang="zh-CN" sz="2800" b="0">
                <a:solidFill>
                  <a:srgbClr val="0000FF"/>
                </a:solidFill>
              </a:rPr>
              <a:t>)</a:t>
            </a:r>
            <a:r>
              <a:rPr lang="zh-CN" altLang="en-US" sz="2800" b="0">
                <a:solidFill>
                  <a:srgbClr val="0000FF"/>
                </a:solidFill>
              </a:rPr>
              <a:t>等于零或不存在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,  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,</a:t>
            </a:r>
            <a:r>
              <a:rPr lang="en-US" altLang="zh-CN" sz="2800" b="0" baseline="-30000">
                <a:solidFill>
                  <a:srgbClr val="0000FF"/>
                </a:solidFill>
              </a:rPr>
              <a:t>  </a:t>
            </a:r>
            <a:r>
              <a:rPr lang="en-US" altLang="zh-CN" sz="2800" b="0" i="1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en-US" altLang="zh-CN" sz="2800" b="0">
                <a:solidFill>
                  <a:srgbClr val="0000FF"/>
                </a:solidFill>
              </a:rPr>
              <a:t>))</a:t>
            </a:r>
            <a:r>
              <a:rPr lang="zh-CN" altLang="en-US" sz="2800" b="0">
                <a:solidFill>
                  <a:srgbClr val="0000FF"/>
                </a:solidFill>
              </a:rPr>
              <a:t>才可能是拐点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.</a:t>
            </a:r>
            <a:endParaRPr lang="en-US" altLang="zh-CN" sz="2800" b="0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  <a:buFontTx/>
              <a:buChar char="•"/>
            </a:pPr>
            <a:r>
              <a:rPr lang="zh-CN" altLang="en-US" sz="2800" b="0">
                <a:solidFill>
                  <a:srgbClr val="0000FF"/>
                </a:solidFill>
              </a:rPr>
              <a:t>如果在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zh-CN" altLang="en-US" sz="2800" b="0">
                <a:solidFill>
                  <a:srgbClr val="0000FF"/>
                </a:solidFill>
              </a:rPr>
              <a:t>的左右两侧</a:t>
            </a:r>
            <a:r>
              <a:rPr lang="en-US" altLang="zh-CN" sz="2800" b="0" i="1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>
                <a:solidFill>
                  <a:srgbClr val="0000FF"/>
                </a:solidFill>
              </a:rPr>
              <a:t>)</a:t>
            </a:r>
            <a:r>
              <a:rPr lang="zh-CN" altLang="en-US" sz="2800" b="0">
                <a:solidFill>
                  <a:srgbClr val="0000FF"/>
                </a:solidFill>
              </a:rPr>
              <a:t>异号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,  </a:t>
            </a:r>
            <a:r>
              <a:rPr lang="zh-CN" altLang="en-US" sz="2800" b="0">
                <a:solidFill>
                  <a:srgbClr val="0000FF"/>
                </a:solidFill>
                <a:latin typeface="Symbol" panose="05050102010706020507" pitchFamily="18" charset="2"/>
              </a:rPr>
              <a:t>则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,</a:t>
            </a:r>
            <a:r>
              <a:rPr lang="en-US" altLang="zh-CN" sz="2800" b="0" baseline="-30000">
                <a:solidFill>
                  <a:srgbClr val="0000FF"/>
                </a:solidFill>
              </a:rPr>
              <a:t> </a:t>
            </a:r>
            <a:r>
              <a:rPr lang="en-US" altLang="zh-CN" sz="2800" b="0">
                <a:solidFill>
                  <a:srgbClr val="0000FF"/>
                </a:solidFill>
              </a:rPr>
              <a:t> </a:t>
            </a:r>
            <a:r>
              <a:rPr lang="en-US" altLang="zh-CN" sz="2800" b="0" i="1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en-US" altLang="zh-CN" sz="2800" b="0">
                <a:solidFill>
                  <a:srgbClr val="0000FF"/>
                </a:solidFill>
              </a:rPr>
              <a:t>))</a:t>
            </a:r>
            <a:r>
              <a:rPr lang="zh-CN" altLang="en-US" sz="2800" b="0">
                <a:solidFill>
                  <a:srgbClr val="0000FF"/>
                </a:solidFill>
              </a:rPr>
              <a:t>是拐点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.</a:t>
            </a:r>
            <a:r>
              <a:rPr lang="en-US" altLang="zh-CN" sz="2800" b="0">
                <a:solidFill>
                  <a:schemeClr val="tx2"/>
                </a:solidFill>
                <a:latin typeface="Symbol" panose="05050102010706020507" pitchFamily="18" charset="2"/>
              </a:rPr>
              <a:t>   </a:t>
            </a:r>
          </a:p>
        </p:txBody>
      </p:sp>
      <p:sp>
        <p:nvSpPr>
          <p:cNvPr id="377898" name="Arc 42">
            <a:extLst>
              <a:ext uri="{FF2B5EF4-FFF2-40B4-BE49-F238E27FC236}">
                <a16:creationId xmlns:a16="http://schemas.microsoft.com/office/drawing/2014/main" id="{EDC1053A-6891-4D30-BBC0-114680ED0738}"/>
              </a:ext>
            </a:extLst>
          </p:cNvPr>
          <p:cNvSpPr>
            <a:spLocks/>
          </p:cNvSpPr>
          <p:nvPr/>
        </p:nvSpPr>
        <p:spPr bwMode="auto">
          <a:xfrm flipH="1">
            <a:off x="4643438" y="5013325"/>
            <a:ext cx="393700" cy="1873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00 h 21600"/>
              <a:gd name="T2" fmla="*/ 43200 w 43200"/>
              <a:gd name="T3" fmla="*/ 21600 h 21600"/>
              <a:gd name="T4" fmla="*/ 21600 w 432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7899" name="Arc 43">
            <a:extLst>
              <a:ext uri="{FF2B5EF4-FFF2-40B4-BE49-F238E27FC236}">
                <a16:creationId xmlns:a16="http://schemas.microsoft.com/office/drawing/2014/main" id="{A1C56B21-67A4-406B-A502-9913910AD1EE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411413" y="5013325"/>
            <a:ext cx="393700" cy="1873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00 h 21600"/>
              <a:gd name="T2" fmla="*/ 43200 w 43200"/>
              <a:gd name="T3" fmla="*/ 21600 h 21600"/>
              <a:gd name="T4" fmla="*/ 21600 w 432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7900" name="Arc 44">
            <a:extLst>
              <a:ext uri="{FF2B5EF4-FFF2-40B4-BE49-F238E27FC236}">
                <a16:creationId xmlns:a16="http://schemas.microsoft.com/office/drawing/2014/main" id="{6E37F673-A5DD-4B11-A676-E066D73A58AF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842125" y="5013325"/>
            <a:ext cx="393700" cy="1873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00 h 21600"/>
              <a:gd name="T2" fmla="*/ 43200 w 43200"/>
              <a:gd name="T3" fmla="*/ 21600 h 21600"/>
              <a:gd name="T4" fmla="*/ 21600 w 432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 build="p" autoUpdateAnimBg="0"/>
      <p:bldP spid="377859" grpId="0" build="p" autoUpdateAnimBg="0"/>
      <p:bldP spid="377860" grpId="0" build="p" autoUpdateAnimBg="0"/>
      <p:bldP spid="377881" grpId="0" autoUpdateAnimBg="0"/>
      <p:bldP spid="377882" grpId="0" autoUpdateAnimBg="0"/>
      <p:bldP spid="377883" grpId="0" autoUpdateAnimBg="0"/>
      <p:bldP spid="377884" grpId="0" autoUpdateAnimBg="0"/>
      <p:bldP spid="377885" grpId="0" autoUpdateAnimBg="0"/>
      <p:bldP spid="377886" grpId="0" autoUpdateAnimBg="0"/>
      <p:bldP spid="37788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2A13D258-233D-485B-8EF8-86AB996AC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3CF81-3E49-4363-829F-E23B946CD20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78882" name="Text Box 2">
            <a:extLst>
              <a:ext uri="{FF2B5EF4-FFF2-40B4-BE49-F238E27FC236}">
                <a16:creationId xmlns:a16="http://schemas.microsoft.com/office/drawing/2014/main" id="{3B41FDCF-EBCC-4BCC-85ED-1FD1182D8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5400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    </a:t>
            </a:r>
            <a:r>
              <a:rPr lang="zh-CN" altLang="en-US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rgbClr val="000000"/>
                </a:solidFill>
              </a:rPr>
              <a:t>求曲线</a:t>
            </a:r>
            <a:r>
              <a:rPr lang="en-US" altLang="zh-CN" sz="2800" b="0" i="1">
                <a:solidFill>
                  <a:srgbClr val="000000"/>
                </a:solidFill>
              </a:rPr>
              <a:t>y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0">
                <a:solidFill>
                  <a:srgbClr val="000000"/>
                </a:solidFill>
              </a:rPr>
              <a:t>3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 baseline="30000">
                <a:solidFill>
                  <a:srgbClr val="000000"/>
                </a:solidFill>
              </a:rPr>
              <a:t>4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0">
                <a:solidFill>
                  <a:srgbClr val="000000"/>
                </a:solidFill>
              </a:rPr>
              <a:t>4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 baseline="30000">
                <a:solidFill>
                  <a:srgbClr val="000000"/>
                </a:solidFill>
              </a:rPr>
              <a:t>3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2800" b="0">
                <a:solidFill>
                  <a:srgbClr val="000000"/>
                </a:solidFill>
              </a:rPr>
              <a:t>1</a:t>
            </a:r>
            <a:r>
              <a:rPr lang="zh-CN" altLang="en-US" sz="2800" b="0">
                <a:solidFill>
                  <a:srgbClr val="000000"/>
                </a:solidFill>
              </a:rPr>
              <a:t>的拐点及凹、凸的区间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chemeClr val="tx2"/>
                </a:solidFill>
              </a:rPr>
              <a:t> </a:t>
            </a:r>
            <a:endParaRPr lang="zh-CN" altLang="en-US" sz="2800" b="0">
              <a:solidFill>
                <a:srgbClr val="000000"/>
              </a:solidFill>
            </a:endParaRPr>
          </a:p>
        </p:txBody>
      </p:sp>
      <p:pic>
        <p:nvPicPr>
          <p:cNvPr id="378883" name="Picture 3">
            <a:extLst>
              <a:ext uri="{FF2B5EF4-FFF2-40B4-BE49-F238E27FC236}">
                <a16:creationId xmlns:a16="http://schemas.microsoft.com/office/drawing/2014/main" id="{76DE50FF-02F0-49CE-8446-0C639F1E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05013"/>
            <a:ext cx="5105400" cy="31527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884" name="Line 4">
            <a:extLst>
              <a:ext uri="{FF2B5EF4-FFF2-40B4-BE49-F238E27FC236}">
                <a16:creationId xmlns:a16="http://schemas.microsoft.com/office/drawing/2014/main" id="{B09E48E6-9376-4CEC-85D3-74205F44B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885" name="Text Box 5">
            <a:extLst>
              <a:ext uri="{FF2B5EF4-FFF2-40B4-BE49-F238E27FC236}">
                <a16:creationId xmlns:a16="http://schemas.microsoft.com/office/drawing/2014/main" id="{54A39B00-F5B1-4FB3-985A-1582AD9E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5888"/>
            <a:ext cx="870585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algn="l">
              <a:lnSpc>
                <a:spcPct val="110000"/>
              </a:lnSpc>
              <a:buFontTx/>
              <a:buChar char="•"/>
            </a:pPr>
            <a:r>
              <a:rPr lang="zh-CN" altLang="en-US" sz="2800" b="0">
                <a:solidFill>
                  <a:srgbClr val="0000FF"/>
                </a:solidFill>
              </a:rPr>
              <a:t>只有</a:t>
            </a:r>
            <a:r>
              <a:rPr lang="en-US" altLang="zh-CN" sz="2800" b="0" i="1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en-US" altLang="zh-CN" sz="2800" b="0">
                <a:solidFill>
                  <a:srgbClr val="0000FF"/>
                </a:solidFill>
              </a:rPr>
              <a:t>)</a:t>
            </a:r>
            <a:r>
              <a:rPr lang="zh-CN" altLang="en-US" sz="2800" b="0">
                <a:solidFill>
                  <a:srgbClr val="0000FF"/>
                </a:solidFill>
              </a:rPr>
              <a:t>等于零或不存在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,  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,</a:t>
            </a:r>
            <a:r>
              <a:rPr lang="en-US" altLang="zh-CN" sz="2800" b="0" baseline="-30000">
                <a:solidFill>
                  <a:srgbClr val="0000FF"/>
                </a:solidFill>
              </a:rPr>
              <a:t>  </a:t>
            </a:r>
            <a:r>
              <a:rPr lang="en-US" altLang="zh-CN" sz="2800" b="0" i="1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en-US" altLang="zh-CN" sz="2800" b="0">
                <a:solidFill>
                  <a:srgbClr val="0000FF"/>
                </a:solidFill>
              </a:rPr>
              <a:t>))</a:t>
            </a:r>
            <a:r>
              <a:rPr lang="zh-CN" altLang="en-US" sz="2800" b="0">
                <a:solidFill>
                  <a:srgbClr val="0000FF"/>
                </a:solidFill>
              </a:rPr>
              <a:t>才可能是拐点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.</a:t>
            </a:r>
            <a:endParaRPr lang="en-US" altLang="zh-CN" sz="2800" b="0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  <a:buFontTx/>
              <a:buChar char="•"/>
            </a:pPr>
            <a:r>
              <a:rPr lang="zh-CN" altLang="en-US" sz="2800" b="0">
                <a:solidFill>
                  <a:srgbClr val="0000FF"/>
                </a:solidFill>
              </a:rPr>
              <a:t>如果在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zh-CN" altLang="en-US" sz="2800" b="0">
                <a:solidFill>
                  <a:srgbClr val="0000FF"/>
                </a:solidFill>
              </a:rPr>
              <a:t>的左右两侧</a:t>
            </a:r>
            <a:r>
              <a:rPr lang="en-US" altLang="zh-CN" sz="2800" b="0" i="1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>
                <a:solidFill>
                  <a:srgbClr val="0000FF"/>
                </a:solidFill>
              </a:rPr>
              <a:t>)</a:t>
            </a:r>
            <a:r>
              <a:rPr lang="zh-CN" altLang="en-US" sz="2800" b="0">
                <a:solidFill>
                  <a:srgbClr val="0000FF"/>
                </a:solidFill>
              </a:rPr>
              <a:t>异号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,  </a:t>
            </a:r>
            <a:r>
              <a:rPr lang="zh-CN" altLang="en-US" sz="2800" b="0">
                <a:solidFill>
                  <a:srgbClr val="0000FF"/>
                </a:solidFill>
                <a:latin typeface="Symbol" panose="05050102010706020507" pitchFamily="18" charset="2"/>
              </a:rPr>
              <a:t>则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,</a:t>
            </a:r>
            <a:r>
              <a:rPr lang="en-US" altLang="zh-CN" sz="2800" b="0" baseline="-30000">
                <a:solidFill>
                  <a:srgbClr val="0000FF"/>
                </a:solidFill>
              </a:rPr>
              <a:t> </a:t>
            </a:r>
            <a:r>
              <a:rPr lang="en-US" altLang="zh-CN" sz="2800" b="0">
                <a:solidFill>
                  <a:srgbClr val="0000FF"/>
                </a:solidFill>
              </a:rPr>
              <a:t> </a:t>
            </a:r>
            <a:r>
              <a:rPr lang="en-US" altLang="zh-CN" sz="2800" b="0" i="1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</a:rPr>
              <a:t>(</a:t>
            </a:r>
            <a:r>
              <a:rPr lang="en-US" altLang="zh-CN" sz="2800" b="0" i="1">
                <a:solidFill>
                  <a:srgbClr val="0000FF"/>
                </a:solidFill>
              </a:rPr>
              <a:t>x</a:t>
            </a:r>
            <a:r>
              <a:rPr lang="en-US" altLang="zh-CN" sz="2800" b="0" baseline="-30000">
                <a:solidFill>
                  <a:srgbClr val="0000FF"/>
                </a:solidFill>
              </a:rPr>
              <a:t>0</a:t>
            </a:r>
            <a:r>
              <a:rPr lang="en-US" altLang="zh-CN" sz="2800" b="0">
                <a:solidFill>
                  <a:srgbClr val="0000FF"/>
                </a:solidFill>
              </a:rPr>
              <a:t>))</a:t>
            </a:r>
            <a:r>
              <a:rPr lang="zh-CN" altLang="en-US" sz="2800" b="0">
                <a:solidFill>
                  <a:srgbClr val="0000FF"/>
                </a:solidFill>
              </a:rPr>
              <a:t>是拐点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.</a:t>
            </a:r>
            <a:r>
              <a:rPr lang="en-US" altLang="zh-CN" sz="2800" b="0">
                <a:solidFill>
                  <a:schemeClr val="tx2"/>
                </a:solidFill>
                <a:latin typeface="Symbol" panose="05050102010706020507" pitchFamily="18" charset="2"/>
              </a:rPr>
              <a:t>   </a:t>
            </a:r>
          </a:p>
        </p:txBody>
      </p:sp>
      <p:sp>
        <p:nvSpPr>
          <p:cNvPr id="378886" name="Text Box 6">
            <a:extLst>
              <a:ext uri="{FF2B5EF4-FFF2-40B4-BE49-F238E27FC236}">
                <a16:creationId xmlns:a16="http://schemas.microsoft.com/office/drawing/2014/main" id="{62EF06A7-7078-40B7-82B2-9E40E6417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56225"/>
            <a:ext cx="86868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在区间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</a:t>
            </a:r>
            <a:r>
              <a:rPr lang="en-US" altLang="zh-CN" sz="2800" b="0">
                <a:solidFill>
                  <a:srgbClr val="000000"/>
                </a:solidFill>
              </a:rPr>
              <a:t>0]</a:t>
            </a:r>
            <a:r>
              <a:rPr lang="zh-CN" altLang="en-US" sz="2800" b="0">
                <a:solidFill>
                  <a:srgbClr val="000000"/>
                </a:solidFill>
              </a:rPr>
              <a:t>和</a:t>
            </a:r>
            <a:r>
              <a:rPr lang="en-US" altLang="zh-CN" sz="2800" b="0">
                <a:solidFill>
                  <a:srgbClr val="000000"/>
                </a:solidFill>
              </a:rPr>
              <a:t>[2/3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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上曲线是凹的</a:t>
            </a: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;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zh-CN" altLang="en-US" sz="2800" b="0">
                <a:solidFill>
                  <a:srgbClr val="000000"/>
                </a:solidFill>
              </a:rPr>
              <a:t>在区间</a:t>
            </a:r>
            <a:r>
              <a:rPr lang="en-US" altLang="zh-CN" sz="2800" b="0">
                <a:solidFill>
                  <a:srgbClr val="000000"/>
                </a:solidFill>
              </a:rPr>
              <a:t>[0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2/3]</a:t>
            </a:r>
            <a:r>
              <a:rPr lang="zh-CN" altLang="en-US" sz="2800" b="0">
                <a:solidFill>
                  <a:srgbClr val="000000"/>
                </a:solidFill>
              </a:rPr>
              <a:t>上曲线是凸的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rgbClr val="000000"/>
                </a:solidFill>
              </a:rPr>
              <a:t> 点</a:t>
            </a:r>
            <a:r>
              <a:rPr lang="en-US" altLang="zh-CN" sz="2800" b="0">
                <a:solidFill>
                  <a:srgbClr val="000000"/>
                </a:solidFill>
              </a:rPr>
              <a:t>(0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1)</a:t>
            </a:r>
            <a:r>
              <a:rPr lang="zh-CN" altLang="en-US" sz="2800" b="0">
                <a:solidFill>
                  <a:srgbClr val="000000"/>
                </a:solidFill>
              </a:rPr>
              <a:t>和</a:t>
            </a:r>
            <a:r>
              <a:rPr lang="en-US" altLang="zh-CN" sz="2800" b="0">
                <a:solidFill>
                  <a:srgbClr val="000000"/>
                </a:solidFill>
              </a:rPr>
              <a:t>(2/3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11/27)</a:t>
            </a:r>
            <a:r>
              <a:rPr lang="zh-CN" altLang="en-US" sz="2800" b="0">
                <a:solidFill>
                  <a:srgbClr val="000000"/>
                </a:solidFill>
              </a:rPr>
              <a:t>是曲线的拐点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课件模板">
  <a:themeElements>
    <a:clrScheme name="课件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课件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课件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D:\高等数学电子教案\习题课模板.pot</Template>
  <TotalTime>3726</TotalTime>
  <Words>2092</Words>
  <Application>Microsoft Office PowerPoint</Application>
  <PresentationFormat>全屏显示(4:3)</PresentationFormat>
  <Paragraphs>295</Paragraphs>
  <Slides>19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  <vt:variant>
        <vt:lpstr>自定义放映</vt:lpstr>
      </vt:variant>
      <vt:variant>
        <vt:i4>3</vt:i4>
      </vt:variant>
    </vt:vector>
  </HeadingPairs>
  <TitlesOfParts>
    <vt:vector size="34" baseType="lpstr">
      <vt:lpstr>Times New Roman</vt:lpstr>
      <vt:lpstr>华文中宋</vt:lpstr>
      <vt:lpstr>黑体</vt:lpstr>
      <vt:lpstr>MS Outlook</vt:lpstr>
      <vt:lpstr>Tahoma</vt:lpstr>
      <vt:lpstr>Wingdings</vt:lpstr>
      <vt:lpstr>华文细黑</vt:lpstr>
      <vt:lpstr>Symbol</vt:lpstr>
      <vt:lpstr>宋体</vt:lpstr>
      <vt:lpstr>课件模板</vt:lpstr>
      <vt:lpstr>Microsoft 公式 3.0</vt:lpstr>
      <vt:lpstr>MathType 5.0 Equation</vt:lpstr>
      <vt:lpstr>函数图形的描绘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二、函数图形的描绘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Company>广州大学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3-5 函数图形的描绘</dc:title>
  <dc:creator>DXCH</dc:creator>
  <cp:lastModifiedBy>谢金宏</cp:lastModifiedBy>
  <cp:revision>571</cp:revision>
  <cp:lastPrinted>1999-09-15T08:06:35Z</cp:lastPrinted>
  <dcterms:created xsi:type="dcterms:W3CDTF">1997-01-23T06:06:41Z</dcterms:created>
  <dcterms:modified xsi:type="dcterms:W3CDTF">2017-11-19T06:27:04Z</dcterms:modified>
</cp:coreProperties>
</file>