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72" r:id="rId3"/>
    <p:sldId id="273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0" autoAdjust="0"/>
    <p:restoredTop sz="98118" autoAdjust="0"/>
  </p:normalViewPr>
  <p:slideViewPr>
    <p:cSldViewPr>
      <p:cViewPr varScale="1">
        <p:scale>
          <a:sx n="73" d="100"/>
          <a:sy n="73" d="100"/>
        </p:scale>
        <p:origin x="7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e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e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9.wmf"/><Relationship Id="rId7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30E3FA-67DD-4678-BCEA-89C42358D0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597FC6-4F5D-479F-BD92-063AD492F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D0212F-CCC3-4F16-8881-0A89CD1DA4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75F96-8CF1-4E8D-A340-52E11B5430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97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EA306B-D635-4816-8D52-6D0FC3837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CD233A-EC1F-4776-86B8-10810CCF8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FAE147-33DE-45D4-9E60-85F907541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B34E7-5171-4BC2-8757-5F63197B6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2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610A89-E92E-4574-823B-5FA07F75E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79CC79-D663-4578-8453-EDA51D72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DDD770-92D4-4FB1-9098-B1D2D50D9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F4422-E077-4BBC-A956-007331E70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111578-8EE0-44DA-848B-24D224175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96B9E1-7130-41A7-BD1A-24EB84930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D4B06A-8BDE-444F-BC09-1B88336AA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CA44F-1107-4BD4-A2C3-B975453F1D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25975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BF183-C8C0-4947-A426-6FD746D3F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E3B482-BEF3-4FFE-8895-7684B77A2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D2C2CD-9737-479F-9B24-E34E2A0A08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6787E-1701-46F0-AED6-E4561D0A5E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71882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9CFB9E-2585-4E7C-B894-C86A2EA6F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BA4C9-BF0E-4E31-9BDE-DD0AC80A8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72102B-8FF6-4710-B3E4-166EE2305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AD947-4B09-4829-94D5-84E79B3D8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738958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CAC71-AFF0-413D-B874-BA8C72189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EF15F-608E-4798-A341-736112599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B74EA-EAF2-438F-B7A9-E48E81804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B2A90-C41B-4592-9265-B242CABC69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617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E7C531-0EFD-4938-9BAB-CC92730DC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B35A47-0E0B-4F4F-90F1-88B7D9EC9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9DA8AA-4C89-45DA-A064-3881FB9A2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3C1BC-54D8-46DD-AF88-08EE350C86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505139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DE928B-B4A4-481C-90F9-BC4E8A0CB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D0680C-A438-4822-84AB-E0D4A5C55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7497FB-4299-4EE8-B921-9E4ABDBD2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C7183-E384-4701-A726-28CAC41ADB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143202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07DFAE-AD19-4888-95D6-98D67A29A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CBDD26-C780-4E0E-BAC5-4A882672E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068989-56AC-419A-B3F3-D5A65168A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E0F23-5F52-449F-9CCC-80690DECB1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581017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311E4-1508-43B5-BA08-44BA93C1A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FE311-118C-4C72-8115-82CB01572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CCCC05-4FB8-4BEB-86F0-069E905F0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80633-4010-4950-9CDD-6D14BE68DC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85906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31742F-3C74-491C-9030-AF8F54D15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8CA98A-3266-4810-984C-7F155629C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A76D8C-8C20-4ABA-9BE5-4C909AE72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13B12-BD96-4805-8C49-C8192977C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373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5631D-166B-470F-9462-23A6EB2A9D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48C50-6BBD-4D43-BE04-9A626A196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95202-3A8B-4D21-B976-50A76FB68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A2B7D-1DA7-4E1D-A6F8-C8F8B297DB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76198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026AD5-4912-4F32-A43E-EF9123CFA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B2A62E-C75F-482A-BCAE-7B9EC481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F79CBC-DAC2-4274-91A6-520E4A28C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DC4EB-D2A6-45EE-8DC9-C605936B82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19767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3F9A2C-CC87-46AB-9B8A-13265E985A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E47ED6-7AC4-481C-B453-2519494277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37B8C9-6D97-44CE-A4D9-36622D9E68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84466-B6D7-4EBE-A598-6FCD47C65F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4545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F5CF04-F994-4879-B215-23B55B53D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10448E-E619-4AD0-A206-5CCA20D88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C4D8C0-E85E-45CB-851B-5FC6A41F8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BFC11-EA80-404A-B48B-CE62539222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45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0A05E-2A18-4D32-B704-E367A6DE8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5FCF4-0A26-47D3-AC83-A19B60FC8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F207C-4FA2-41F9-A16B-B91E08248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17D91-6936-49FF-928C-37D43C1AA7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1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EA608E-61F2-4AE4-9EF3-C29DB4BF6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11D235-E03D-4811-B17C-A42B84FE54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AD26DA-3CED-42C2-A16E-486176AA3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C18B-261F-4075-9756-E621574449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9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D7285E-E8E5-4EE0-978B-FEF9A4241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302824-44D0-4AFE-95A6-1F0ACCFF87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1E936A-06DD-4CF2-8740-88D45DD757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3D707-C126-48B1-B153-0DCF49E751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8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864E03-7B9A-4A0F-B94E-C1A82DA24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D4F0C2-F0D0-4F2E-B22D-23FEDBE22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0B9C7B-7338-4E6A-9B31-ADBF39712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B484E-0365-4A73-87D4-57B4187FFE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3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48847-70ED-4536-B0FD-BADBBE67D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A8F97-6DD5-4E28-9DE4-474E86866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BBD08-5EC7-4F53-8E1D-47526B0BA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1B641-B975-49E6-991E-28A365DEA3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6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1C1B0-FAD4-4FF5-95E0-2C3FEE187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4189F-C39C-4F55-A27B-FB7BDCC03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CEEC0-792E-4712-8474-178186BED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C44A5-D2BB-4DA8-B9D3-CD8C9F9A60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70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850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7590087-B95D-4CF7-8412-B1D6C56C2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A8C93A-2A37-4314-BDA4-E2D2BEE7E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623683-0216-40CE-9389-9C531FA989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872348-938E-4F16-85F7-E4B25FB712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6880C0F-9A0F-4F0B-BCC4-A447E0EA8A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12DF40E-2FE0-45F2-BE60-2BFF8F0FA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>
            <a:alpha val="850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51CE2B8-B5FA-408A-A156-941E48643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EE4B414-C331-4165-B513-2AD5BB21F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5223E32-3429-449D-9F85-772DE0055B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C838DE6B-15FF-40F4-9219-C055C6402E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224B603-1AC9-4924-9791-769714C467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8A5D96E-5B12-40BB-AD77-CC01A0CDBD3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6391" name="Group 7">
            <a:extLst>
              <a:ext uri="{FF2B5EF4-FFF2-40B4-BE49-F238E27FC236}">
                <a16:creationId xmlns:a16="http://schemas.microsoft.com/office/drawing/2014/main" id="{5984008B-558F-4013-BD55-D0648358CCD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38" y="6556375"/>
            <a:ext cx="9026525" cy="144463"/>
            <a:chOff x="45" y="4130"/>
            <a:chExt cx="5686" cy="91"/>
          </a:xfrm>
        </p:grpSpPr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0980CD44-67C3-4EE7-8914-6D1664C217D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" y="4198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2C5AFB63-2401-4A86-A1D7-28BA98FF680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" y="4221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FBD6F320-6A19-4C10-BFAA-50A4F943640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618" y="4130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39" name="Line 11">
              <a:extLst>
                <a:ext uri="{FF2B5EF4-FFF2-40B4-BE49-F238E27FC236}">
                  <a16:creationId xmlns:a16="http://schemas.microsoft.com/office/drawing/2014/main" id="{DFE5FE50-8D4F-481B-96CC-7C2F7B21498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613" y="4153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9621B590-02DB-455B-80A8-608F69DFDE8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72" y="4135"/>
              <a:ext cx="2040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41" name="Line 13">
              <a:extLst>
                <a:ext uri="{FF2B5EF4-FFF2-40B4-BE49-F238E27FC236}">
                  <a16:creationId xmlns:a16="http://schemas.microsoft.com/office/drawing/2014/main" id="{3F6A8265-40BE-45A4-94B4-D233E5C09C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68" y="4159"/>
              <a:ext cx="2063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392" name="Group 14">
            <a:extLst>
              <a:ext uri="{FF2B5EF4-FFF2-40B4-BE49-F238E27FC236}">
                <a16:creationId xmlns:a16="http://schemas.microsoft.com/office/drawing/2014/main" id="{100120DF-0369-4898-96F3-6C04C27E80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463" y="17463"/>
            <a:ext cx="2879725" cy="2339975"/>
            <a:chOff x="11" y="11"/>
            <a:chExt cx="1814" cy="1474"/>
          </a:xfrm>
        </p:grpSpPr>
        <p:grpSp>
          <p:nvGrpSpPr>
            <p:cNvPr id="16393" name="Group 15">
              <a:extLst>
                <a:ext uri="{FF2B5EF4-FFF2-40B4-BE49-F238E27FC236}">
                  <a16:creationId xmlns:a16="http://schemas.microsoft.com/office/drawing/2014/main" id="{5FF38E3C-82B4-40D3-9878-1CD27575C88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" y="68"/>
              <a:ext cx="1814" cy="43"/>
              <a:chOff x="11" y="81"/>
              <a:chExt cx="1814" cy="43"/>
            </a:xfrm>
          </p:grpSpPr>
          <p:sp>
            <p:nvSpPr>
              <p:cNvPr id="22544" name="Line 16">
                <a:extLst>
                  <a:ext uri="{FF2B5EF4-FFF2-40B4-BE49-F238E27FC236}">
                    <a16:creationId xmlns:a16="http://schemas.microsoft.com/office/drawing/2014/main" id="{B9E491BC-4A22-454C-ADCD-AFD520FABB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11" y="81"/>
                <a:ext cx="1814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545" name="Line 17">
                <a:extLst>
                  <a:ext uri="{FF2B5EF4-FFF2-40B4-BE49-F238E27FC236}">
                    <a16:creationId xmlns:a16="http://schemas.microsoft.com/office/drawing/2014/main" id="{BE123B2D-A6DA-48B4-B15C-CF830B13CD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11" y="95"/>
                <a:ext cx="1700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546" name="Line 18">
                <a:extLst>
                  <a:ext uri="{FF2B5EF4-FFF2-40B4-BE49-F238E27FC236}">
                    <a16:creationId xmlns:a16="http://schemas.microsoft.com/office/drawing/2014/main" id="{79D63E6B-245D-4F63-BC13-869650F43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11" y="124"/>
                <a:ext cx="1474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547" name="Line 19">
                <a:extLst>
                  <a:ext uri="{FF2B5EF4-FFF2-40B4-BE49-F238E27FC236}">
                    <a16:creationId xmlns:a16="http://schemas.microsoft.com/office/drawing/2014/main" id="{F184A867-F85D-4B53-B94F-C84C2E3BD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11" y="108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6394" name="Group 20">
              <a:extLst>
                <a:ext uri="{FF2B5EF4-FFF2-40B4-BE49-F238E27FC236}">
                  <a16:creationId xmlns:a16="http://schemas.microsoft.com/office/drawing/2014/main" id="{34727E05-ACED-4E67-BB17-2D862D51E80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8" y="11"/>
              <a:ext cx="47" cy="1474"/>
              <a:chOff x="79" y="11"/>
              <a:chExt cx="47" cy="1474"/>
            </a:xfrm>
          </p:grpSpPr>
          <p:sp>
            <p:nvSpPr>
              <p:cNvPr id="22549" name="Line 21">
                <a:extLst>
                  <a:ext uri="{FF2B5EF4-FFF2-40B4-BE49-F238E27FC236}">
                    <a16:creationId xmlns:a16="http://schemas.microsoft.com/office/drawing/2014/main" id="{A58FADE8-F25B-4EF9-970B-B831D03049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9" y="11"/>
                <a:ext cx="0" cy="1474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550" name="Line 22">
                <a:extLst>
                  <a:ext uri="{FF2B5EF4-FFF2-40B4-BE49-F238E27FC236}">
                    <a16:creationId xmlns:a16="http://schemas.microsoft.com/office/drawing/2014/main" id="{551F46AB-D6E7-4ADA-915B-9F7A6C0E68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5" y="11"/>
                <a:ext cx="0" cy="136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551" name="Line 23">
                <a:extLst>
                  <a:ext uri="{FF2B5EF4-FFF2-40B4-BE49-F238E27FC236}">
                    <a16:creationId xmlns:a16="http://schemas.microsoft.com/office/drawing/2014/main" id="{0D73B4FF-295F-421D-8E53-5C53CF8EE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111" y="11"/>
                <a:ext cx="0" cy="1247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552" name="Line 24">
                <a:extLst>
                  <a:ext uri="{FF2B5EF4-FFF2-40B4-BE49-F238E27FC236}">
                    <a16:creationId xmlns:a16="http://schemas.microsoft.com/office/drawing/2014/main" id="{67220CFA-5BAD-4FA3-9D31-6F19566722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126" y="11"/>
                <a:ext cx="0" cy="1134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e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8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5.e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emf"/><Relationship Id="rId32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73">
            <a:alpha val="921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2">
            <a:extLst>
              <a:ext uri="{FF2B5EF4-FFF2-40B4-BE49-F238E27FC236}">
                <a16:creationId xmlns:a16="http://schemas.microsoft.com/office/drawing/2014/main" id="{4AC0CDD8-F9BE-41D8-B9E3-0C7B26695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175" y="287338"/>
            <a:ext cx="2447925" cy="719137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思考与练习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D993FBC-3AFA-4278-8107-71C2B18F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874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ea typeface="楷体_GB2312" pitchFamily="49" charset="-122"/>
              </a:rPr>
              <a:t>1. </a:t>
            </a:r>
            <a:r>
              <a:rPr lang="zh-CN" altLang="en-US" b="0">
                <a:ea typeface="楷体_GB2312" pitchFamily="49" charset="-122"/>
              </a:rPr>
              <a:t>讨论函数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EA515746-C625-4181-BFC5-78F39B8DC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936625"/>
          <a:ext cx="2738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3" imgW="2730240" imgH="965160" progId="Equation.3">
                  <p:embed/>
                </p:oleObj>
              </mc:Choice>
              <mc:Fallback>
                <p:oleObj name="公式" r:id="rId3" imgW="273024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36625"/>
                        <a:ext cx="27384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>
            <a:extLst>
              <a:ext uri="{FF2B5EF4-FFF2-40B4-BE49-F238E27FC236}">
                <a16:creationId xmlns:a16="http://schemas.microsoft.com/office/drawing/2014/main" id="{C1F097D7-A4ED-4D53-90A6-F08B00B24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451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 = 2 </a:t>
            </a:r>
            <a:r>
              <a:rPr lang="zh-CN" altLang="en-US" b="0">
                <a:ea typeface="楷体_GB2312" pitchFamily="49" charset="-122"/>
              </a:rPr>
              <a:t>是第二类无穷间断点 </a:t>
            </a:r>
            <a:r>
              <a:rPr lang="en-US" altLang="zh-CN" b="0">
                <a:ea typeface="楷体_GB2312" pitchFamily="49" charset="-122"/>
              </a:rPr>
              <a:t>.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85006FF7-9741-47DA-875D-44D18228F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1874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间断点的类型</a:t>
            </a:r>
            <a:r>
              <a:rPr lang="en-US" altLang="zh-CN" b="0">
                <a:ea typeface="楷体_GB2312" pitchFamily="49" charset="-122"/>
              </a:rPr>
              <a:t>.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9F66860F-4E9E-4C99-A0A0-D537633E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6957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ea typeface="楷体_GB2312" pitchFamily="49" charset="-122"/>
              </a:rPr>
              <a:t>2. </a:t>
            </a:r>
            <a:r>
              <a:rPr lang="zh-CN" altLang="en-US" b="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9C6572D2-6A2A-47FD-A23B-9F4EBCF0D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5" y="3416300"/>
          <a:ext cx="3451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5" imgW="3454200" imgH="1054080" progId="Equation.3">
                  <p:embed/>
                </p:oleObj>
              </mc:Choice>
              <mc:Fallback>
                <p:oleObj name="公式" r:id="rId5" imgW="345420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416300"/>
                        <a:ext cx="34512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106755E5-F9B7-40F9-9CF5-D89049A7C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8438" y="3810000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7" imgW="1600200" imgH="317160" progId="Equation.3">
                  <p:embed/>
                </p:oleObj>
              </mc:Choice>
              <mc:Fallback>
                <p:oleObj name="公式" r:id="rId7" imgW="16002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3810000"/>
                        <a:ext cx="1600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>
            <a:extLst>
              <a:ext uri="{FF2B5EF4-FFF2-40B4-BE49-F238E27FC236}">
                <a16:creationId xmlns:a16="http://schemas.microsoft.com/office/drawing/2014/main" id="{05815FEA-C5D8-49A6-994C-CEB9FB5F7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449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时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3B457A97-2A7D-4C92-803D-EA3627AF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提示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8D7FBF81-8F55-44DD-9097-0DAF42C6C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5029200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9" imgW="1650960" imgH="507960" progId="Equation.3">
                  <p:embed/>
                </p:oleObj>
              </mc:Choice>
              <mc:Fallback>
                <p:oleObj name="公式" r:id="rId9" imgW="165096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5029200"/>
                        <a:ext cx="165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965FADE4-067E-47A3-8FCB-1C367F609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0292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11" imgW="1231560" imgH="507960" progId="Equation.3">
                  <p:embed/>
                </p:oleObj>
              </mc:Choice>
              <mc:Fallback>
                <p:oleObj name="公式" r:id="rId11" imgW="123156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29200"/>
                        <a:ext cx="123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>
            <a:extLst>
              <a:ext uri="{FF2B5EF4-FFF2-40B4-BE49-F238E27FC236}">
                <a16:creationId xmlns:a16="http://schemas.microsoft.com/office/drawing/2014/main" id="{2BC49084-54CF-45D7-A47D-D80785969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1308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13" imgW="736560" imgH="406080" progId="Equation.3">
                  <p:embed/>
                </p:oleObj>
              </mc:Choice>
              <mc:Fallback>
                <p:oleObj name="公式" r:id="rId13" imgW="7365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308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D4EE294B-0843-403A-B6DA-0D8E90831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0" y="5203825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15" imgW="520560" imgH="241200" progId="Equation.3">
                  <p:embed/>
                </p:oleObj>
              </mc:Choice>
              <mc:Fallback>
                <p:oleObj name="公式" r:id="rId15" imgW="52056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5203825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>
            <a:extLst>
              <a:ext uri="{FF2B5EF4-FFF2-40B4-BE49-F238E27FC236}">
                <a16:creationId xmlns:a16="http://schemas.microsoft.com/office/drawing/2014/main" id="{23985015-EE76-4A74-B514-7DDE248D7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0475" y="3733800"/>
          <a:ext cx="2127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17" imgW="215640" imgH="317160" progId="Equation.3">
                  <p:embed/>
                </p:oleObj>
              </mc:Choice>
              <mc:Fallback>
                <p:oleObj name="公式" r:id="rId17" imgW="21564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4000"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3733800"/>
                        <a:ext cx="2127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>
            <a:extLst>
              <a:ext uri="{FF2B5EF4-FFF2-40B4-BE49-F238E27FC236}">
                <a16:creationId xmlns:a16="http://schemas.microsoft.com/office/drawing/2014/main" id="{58588789-8836-40D7-B3F7-03E063BE1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3749675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19" imgW="736560" imgH="406080" progId="Equation.3">
                  <p:embed/>
                </p:oleObj>
              </mc:Choice>
              <mc:Fallback>
                <p:oleObj name="公式" r:id="rId19" imgW="73656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749675"/>
                        <a:ext cx="7429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>
            <a:extLst>
              <a:ext uri="{FF2B5EF4-FFF2-40B4-BE49-F238E27FC236}">
                <a16:creationId xmlns:a16="http://schemas.microsoft.com/office/drawing/2014/main" id="{9430CF41-F789-4ABD-8B6A-1C8B2EFF2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36576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为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A0A107A9-3B9F-452E-BE4A-C1DAFFEB5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连续函数</a:t>
            </a:r>
            <a:r>
              <a:rPr lang="en-US" altLang="zh-CN" b="0">
                <a:ea typeface="楷体_GB2312" pitchFamily="49" charset="-122"/>
              </a:rPr>
              <a:t>.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29CF73C6-4F4C-40AC-912A-B70ACC7F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730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答案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b="0" i="1">
                <a:ea typeface="楷体_GB2312" pitchFamily="49" charset="-122"/>
              </a:rPr>
              <a:t>  x</a:t>
            </a:r>
            <a:r>
              <a:rPr lang="en-US" altLang="zh-CN" b="0">
                <a:ea typeface="楷体_GB2312" pitchFamily="49" charset="-122"/>
              </a:rPr>
              <a:t> = 1 </a:t>
            </a:r>
            <a:r>
              <a:rPr lang="zh-CN" altLang="en-US" b="0">
                <a:ea typeface="楷体_GB2312" pitchFamily="49" charset="-122"/>
              </a:rPr>
              <a:t>是第一类可去间断点 </a:t>
            </a:r>
            <a:r>
              <a:rPr lang="en-US" altLang="zh-CN" b="0">
                <a:ea typeface="楷体_GB2312" pitchFamily="49" charset="-122"/>
              </a:rPr>
              <a:t>,</a:t>
            </a:r>
          </a:p>
          <a:p>
            <a:pPr eaLnBrk="1" hangingPunct="1"/>
            <a:endParaRPr lang="en-US" altLang="zh-CN" b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7" grpId="0" autoUpdateAnimBg="0"/>
      <p:bldP spid="23558" grpId="0" autoUpdateAnimBg="0"/>
      <p:bldP spid="23559" grpId="0" build="p" autoUpdateAnimBg="0"/>
      <p:bldP spid="23562" grpId="0" build="p" autoUpdateAnimBg="0" advAuto="0"/>
      <p:bldP spid="23563" grpId="0" build="p" autoUpdateAnimBg="0"/>
      <p:bldP spid="23571" grpId="0" build="p" autoUpdateAnimBg="0" advAuto="0"/>
      <p:bldP spid="23572" grpId="0" build="p" autoUpdateAnimBg="0" advAuto="0"/>
      <p:bldP spid="2358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4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6B76D1B-4926-4502-9E1C-3040FC7C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黑体" panose="02010609060101010101" pitchFamily="49" charset="-122"/>
              </a:rPr>
              <a:t>★</a:t>
            </a:r>
            <a:endParaRPr kumimoji="0" lang="en-US" altLang="zh-CN" sz="3200">
              <a:solidFill>
                <a:schemeClr val="accent2"/>
              </a:solidFill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349329C8-0826-4CD0-9482-CB7F10795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1073150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3" imgW="1041120" imgH="457200" progId="Equation.3">
                  <p:embed/>
                </p:oleObj>
              </mc:Choice>
              <mc:Fallback>
                <p:oleObj name="公式" r:id="rId3" imgW="10411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1073150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E977FE24-AFA9-486B-8888-38DF882E1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5" y="1071563"/>
          <a:ext cx="10810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5" imgW="1168200" imgH="393480" progId="Equation.3">
                  <p:embed/>
                </p:oleObj>
              </mc:Choice>
              <mc:Fallback>
                <p:oleObj name="公式" r:id="rId5" imgW="1168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1071563"/>
                        <a:ext cx="10810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AutoShape 5">
            <a:extLst>
              <a:ext uri="{FF2B5EF4-FFF2-40B4-BE49-F238E27FC236}">
                <a16:creationId xmlns:a16="http://schemas.microsoft.com/office/drawing/2014/main" id="{BCD7B221-02B5-4135-B2D0-6B02F308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270000"/>
            <a:ext cx="457200" cy="1016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FC92CF0A-3F6F-4069-A034-DEE4E9F60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1106488"/>
          <a:ext cx="10223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7" imgW="1104840" imgH="457200" progId="Equation.3">
                  <p:embed/>
                </p:oleObj>
              </mc:Choice>
              <mc:Fallback>
                <p:oleObj name="公式" r:id="rId7" imgW="1104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1106488"/>
                        <a:ext cx="10223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342AC93A-924C-41B1-B137-A9D37ACDC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8525" y="1112838"/>
          <a:ext cx="18097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9" imgW="1955520" imgH="457200" progId="Equation.3">
                  <p:embed/>
                </p:oleObj>
              </mc:Choice>
              <mc:Fallback>
                <p:oleObj name="公式" r:id="rId9" imgW="1955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1112838"/>
                        <a:ext cx="18097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2708A233-52C3-4347-974D-B3CF8B8BF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1828800"/>
          <a:ext cx="2984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11" imgW="3225600" imgH="457200" progId="Equation.3">
                  <p:embed/>
                </p:oleObj>
              </mc:Choice>
              <mc:Fallback>
                <p:oleObj name="公式" r:id="rId11" imgW="3225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828800"/>
                        <a:ext cx="29845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A863B3A2-904C-4202-86C8-FEE957589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4725" y="1831975"/>
          <a:ext cx="24542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13" imgW="2654280" imgH="457200" progId="Equation.3">
                  <p:embed/>
                </p:oleObj>
              </mc:Choice>
              <mc:Fallback>
                <p:oleObj name="公式" r:id="rId13" imgW="2654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1831975"/>
                        <a:ext cx="24542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>
            <a:extLst>
              <a:ext uri="{FF2B5EF4-FFF2-40B4-BE49-F238E27FC236}">
                <a16:creationId xmlns:a16="http://schemas.microsoft.com/office/drawing/2014/main" id="{409F3223-7746-4913-A80A-67EFC28F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(</a:t>
            </a:r>
            <a:r>
              <a:rPr kumimoji="0" lang="zh-CN" altLang="en-US"/>
              <a:t>均在其定义域内连续 </a:t>
            </a:r>
            <a:r>
              <a:rPr kumimoji="0" lang="en-US" altLang="zh-CN"/>
              <a:t>)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22F600EB-634D-4290-A273-A227B48D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5  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基本初等函数在定义域内是连续的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C048242D-0025-4C4F-9C00-EF30BDF2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76688"/>
            <a:ext cx="723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一切初等函数在其</a:t>
            </a:r>
            <a:r>
              <a:rPr kumimoji="0" lang="zh-CN" altLang="en-US" u="sng">
                <a:latin typeface="黑体" panose="02010609060101010101" pitchFamily="49" charset="-122"/>
                <a:ea typeface="黑体" panose="02010609060101010101" pitchFamily="49" charset="-122"/>
              </a:rPr>
              <a:t>定义区间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内都是连续的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6B0929A0-B550-48E2-B526-4BA89AC7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1196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定义区间是指包含在定义域内的区间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5" grpId="0" animBg="1"/>
      <p:bldP spid="10250" grpId="0" autoUpdateAnimBg="0"/>
      <p:bldP spid="10251" grpId="0" autoUpdateAnimBg="0"/>
      <p:bldP spid="10252" grpId="0" autoUpdateAnimBg="0"/>
      <p:bldP spid="1025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5411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6F48AB6A-3CF4-43BB-9A04-9E776AA28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注意　</a:t>
            </a:r>
            <a:endParaRPr kumimoji="0" lang="zh-CN" altLang="en-US">
              <a:solidFill>
                <a:schemeClr val="accent2"/>
              </a:solidFill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9D8EF682-E783-4176-B040-C0AE6912C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</a:rPr>
              <a:t>1. </a:t>
            </a:r>
            <a:r>
              <a:rPr kumimoji="0" lang="zh-CN" altLang="en-US">
                <a:solidFill>
                  <a:schemeClr val="accent2"/>
                </a:solidFill>
              </a:rPr>
              <a:t>初等函数仅在其定义区间内连续</a:t>
            </a:r>
            <a:r>
              <a:rPr kumimoji="0" lang="en-US" altLang="zh-CN">
                <a:solidFill>
                  <a:schemeClr val="accent2"/>
                </a:solidFill>
              </a:rPr>
              <a:t>,   </a:t>
            </a:r>
            <a:r>
              <a:rPr kumimoji="0" lang="zh-CN" altLang="en-US">
                <a:solidFill>
                  <a:schemeClr val="accent2"/>
                </a:solidFill>
              </a:rPr>
              <a:t>在其定义域内不一定连续</a:t>
            </a:r>
            <a:r>
              <a:rPr kumimoji="0" lang="en-US" altLang="zh-CN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AB35BFC-803F-4E59-81EF-2D201126D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538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例如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0F5F3767-8E3F-4615-9F43-1B18ABC76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9950" y="1587500"/>
          <a:ext cx="267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3" imgW="2679480" imgH="469800" progId="Equation.3">
                  <p:embed/>
                </p:oleObj>
              </mc:Choice>
              <mc:Fallback>
                <p:oleObj name="公式" r:id="rId3" imgW="26794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587500"/>
                        <a:ext cx="2679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71F3B472-A5E4-4AA0-BCAE-C70D996E5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1600200"/>
          <a:ext cx="311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5" imgW="3111480" imgH="368280" progId="Equation.3">
                  <p:embed/>
                </p:oleObj>
              </mc:Choice>
              <mc:Fallback>
                <p:oleObj name="公式" r:id="rId5" imgW="311148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600200"/>
                        <a:ext cx="3111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>
            <a:extLst>
              <a:ext uri="{FF2B5EF4-FFF2-40B4-BE49-F238E27FC236}">
                <a16:creationId xmlns:a16="http://schemas.microsoft.com/office/drawing/2014/main" id="{C33174BD-4C11-40DE-A60D-B47AA43C0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这些孤立点的邻域内没有定义</a:t>
            </a:r>
            <a:r>
              <a:rPr kumimoji="0" lang="en-US" altLang="zh-CN"/>
              <a:t>.</a:t>
            </a:r>
          </a:p>
        </p:txBody>
      </p:sp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E36A78A5-5445-4B91-8D65-60AD89F4A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743200"/>
          <a:ext cx="247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7" imgW="2476440" imgH="507960" progId="Equation.3">
                  <p:embed/>
                </p:oleObj>
              </mc:Choice>
              <mc:Fallback>
                <p:oleObj name="公式" r:id="rId7" imgW="247644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247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AED8FE9D-417F-4FC0-878E-DB962ECEA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819400"/>
          <a:ext cx="3276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9" imgW="3276360" imgH="431640" progId="Equation.3">
                  <p:embed/>
                </p:oleObj>
              </mc:Choice>
              <mc:Fallback>
                <p:oleObj name="公式" r:id="rId9" imgW="32763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3276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>
            <a:extLst>
              <a:ext uri="{FF2B5EF4-FFF2-40B4-BE49-F238E27FC236}">
                <a16:creationId xmlns:a16="http://schemas.microsoft.com/office/drawing/2014/main" id="{ABB60F3F-9706-4ED7-9000-BA86AFE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在</a:t>
            </a:r>
            <a:r>
              <a:rPr kumimoji="0" lang="en-US" altLang="zh-CN"/>
              <a:t>0</a:t>
            </a:r>
            <a:r>
              <a:rPr kumimoji="0" lang="zh-CN" altLang="en-US"/>
              <a:t>点的邻域内没有定义</a:t>
            </a:r>
            <a:r>
              <a:rPr kumimoji="0" lang="en-US" altLang="zh-CN"/>
              <a:t>.</a:t>
            </a:r>
          </a:p>
        </p:txBody>
      </p:sp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D70B03A7-1575-4B79-AB59-FA0F74419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148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11" imgW="4572000" imgH="457200" progId="Equation.3">
                  <p:embed/>
                </p:oleObj>
              </mc:Choice>
              <mc:Fallback>
                <p:oleObj name="公式" r:id="rId11" imgW="4572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457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>
            <a:extLst>
              <a:ext uri="{FF2B5EF4-FFF2-40B4-BE49-F238E27FC236}">
                <a16:creationId xmlns:a16="http://schemas.microsoft.com/office/drawing/2014/main" id="{FF5B6191-E0F4-4382-A4A5-92E77004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注意　</a:t>
            </a:r>
            <a:r>
              <a:rPr kumimoji="0" lang="en-US" altLang="zh-CN">
                <a:solidFill>
                  <a:schemeClr val="accent2"/>
                </a:solidFill>
              </a:rPr>
              <a:t>2.  </a:t>
            </a:r>
            <a:r>
              <a:rPr kumimoji="0" lang="zh-CN" altLang="en-US">
                <a:solidFill>
                  <a:schemeClr val="accent2"/>
                </a:solidFill>
              </a:rPr>
              <a:t>初等函数求极限的方法</a:t>
            </a:r>
            <a:r>
              <a:rPr kumimoji="0" lang="zh-CN" altLang="en-US" u="sng">
                <a:solidFill>
                  <a:schemeClr val="accent2"/>
                </a:solidFill>
              </a:rPr>
              <a:t>代入法</a:t>
            </a:r>
            <a:r>
              <a:rPr kumimoji="0" lang="en-US" altLang="zh-CN" u="sng">
                <a:solidFill>
                  <a:schemeClr val="accent2"/>
                </a:solidFill>
              </a:rPr>
              <a:t>.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66E9FAFC-15B7-45EC-AD75-30A6401AA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562600"/>
          <a:ext cx="61483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13" imgW="6146640" imgH="609480" progId="Equation.3">
                  <p:embed/>
                </p:oleObj>
              </mc:Choice>
              <mc:Fallback>
                <p:oleObj name="公式" r:id="rId13" imgW="6146640" imgH="609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61483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71" grpId="0" autoUpdateAnimBg="0"/>
      <p:bldP spid="11274" grpId="0" autoUpdateAnimBg="0"/>
      <p:bldP spid="1127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6313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E308A481-E45F-46F3-9D92-DE319042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395288"/>
            <a:ext cx="134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3   </a:t>
            </a:r>
            <a:r>
              <a:rPr lang="zh-CN" altLang="en-US">
                <a:solidFill>
                  <a:srgbClr val="0000FF"/>
                </a:solidFill>
              </a:rPr>
              <a:t>求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4705C13C-F5B1-4B09-8977-745B6BD97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469900"/>
          <a:ext cx="162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3" imgW="1625400" imgH="825480" progId="Equation.3">
                  <p:embed/>
                </p:oleObj>
              </mc:Choice>
              <mc:Fallback>
                <p:oleObj name="公式" r:id="rId3" imgW="1625400" imgH="825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69900"/>
                        <a:ext cx="1625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5C55097F-C6FB-4404-952C-9B64BEA6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334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4BE708C6-205F-4954-B65D-55BE575C4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371600"/>
          <a:ext cx="358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5" imgW="3429000" imgH="431640" progId="Equation.3">
                  <p:embed/>
                </p:oleObj>
              </mc:Choice>
              <mc:Fallback>
                <p:oleObj name="公式" r:id="rId5" imgW="34290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358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>
            <a:extLst>
              <a:ext uri="{FF2B5EF4-FFF2-40B4-BE49-F238E27FC236}">
                <a16:creationId xmlns:a16="http://schemas.microsoft.com/office/drawing/2014/main" id="{706BDA48-AFFC-463B-8DC0-4ED97751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340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它的一个定义区间是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23FE19F0-A2F4-440B-8BAF-CC3B20D6C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0447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7" imgW="812520" imgH="393480" progId="Equation.3">
                  <p:embed/>
                </p:oleObj>
              </mc:Choice>
              <mc:Fallback>
                <p:oleObj name="公式" r:id="rId7" imgW="8125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447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1C1EF5E9-F517-4427-8193-2EFEC890E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765300"/>
          <a:ext cx="246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9" imgW="2463480" imgH="825480" progId="Equation.3">
                  <p:embed/>
                </p:oleObj>
              </mc:Choice>
              <mc:Fallback>
                <p:oleObj name="公式" r:id="rId9" imgW="2463480" imgH="825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65300"/>
                        <a:ext cx="246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0D291E32-88B0-4CB6-9897-0B42113A3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14600"/>
          <a:ext cx="3746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11" imgW="3746160" imgH="1054080" progId="Equation.3">
                  <p:embed/>
                </p:oleObj>
              </mc:Choice>
              <mc:Fallback>
                <p:oleObj name="公式" r:id="rId11" imgW="374616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3746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E0803186-27F8-44EF-8A24-94C660223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8194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3" imgW="495000" imgH="317160" progId="Equation.3">
                  <p:embed/>
                </p:oleObj>
              </mc:Choice>
              <mc:Fallback>
                <p:oleObj name="公式" r:id="rId13" imgW="49500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194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>
            <a:extLst>
              <a:ext uri="{FF2B5EF4-FFF2-40B4-BE49-F238E27FC236}">
                <a16:creationId xmlns:a16="http://schemas.microsoft.com/office/drawing/2014/main" id="{8C9A84FF-AE86-4C01-9C6F-41A59FF1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671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7E50453E-FDCF-4043-B331-B15489139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505200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15" imgW="2768400" imgH="914400" progId="Equation.3">
                  <p:embed/>
                </p:oleObj>
              </mc:Choice>
              <mc:Fallback>
                <p:oleObj name="公式" r:id="rId15" imgW="27684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505200"/>
                        <a:ext cx="276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>
            <a:extLst>
              <a:ext uri="{FF2B5EF4-FFF2-40B4-BE49-F238E27FC236}">
                <a16:creationId xmlns:a16="http://schemas.microsoft.com/office/drawing/2014/main" id="{66688C9B-0EF3-4140-9EBA-ECE5DECA4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86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1D127F3C-BA03-4A42-8B73-5469BE64B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4479925"/>
          <a:ext cx="4813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17" imgW="5651280" imgH="1002960" progId="Equation.3">
                  <p:embed/>
                </p:oleObj>
              </mc:Choice>
              <mc:Fallback>
                <p:oleObj name="公式" r:id="rId17" imgW="5651280" imgH="1002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479925"/>
                        <a:ext cx="48133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F8A67505-F308-4C85-8A47-C06761266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327650"/>
          <a:ext cx="2228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19" imgW="2616120" imgH="901440" progId="Equation.3">
                  <p:embed/>
                </p:oleObj>
              </mc:Choice>
              <mc:Fallback>
                <p:oleObj name="公式" r:id="rId19" imgW="2616120" imgH="901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27650"/>
                        <a:ext cx="22288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>
            <a:extLst>
              <a:ext uri="{FF2B5EF4-FFF2-40B4-BE49-F238E27FC236}">
                <a16:creationId xmlns:a16="http://schemas.microsoft.com/office/drawing/2014/main" id="{C073401E-D3F9-4AB5-9D63-126A9BB69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381625"/>
          <a:ext cx="444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21" imgW="520560" imgH="838080" progId="Equation.3">
                  <p:embed/>
                </p:oleObj>
              </mc:Choice>
              <mc:Fallback>
                <p:oleObj name="公式" r:id="rId21" imgW="520560" imgH="838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81625"/>
                        <a:ext cx="4445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>
            <a:extLst>
              <a:ext uri="{FF2B5EF4-FFF2-40B4-BE49-F238E27FC236}">
                <a16:creationId xmlns:a16="http://schemas.microsoft.com/office/drawing/2014/main" id="{5A39D6D7-6240-4B68-BC86-69B65B228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597525"/>
          <a:ext cx="4889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23" imgW="571320" imgH="317160" progId="Equation.3">
                  <p:embed/>
                </p:oleObj>
              </mc:Choice>
              <mc:Fallback>
                <p:oleObj name="公式" r:id="rId23" imgW="57132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597525"/>
                        <a:ext cx="4889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294" grpId="0" autoUpdateAnimBg="0"/>
      <p:bldP spid="12299" grpId="0" autoUpdateAnimBg="0"/>
      <p:bldP spid="123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6705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0D40A303-1870-4F93-949F-3D19E31F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5    </a:t>
            </a:r>
            <a:r>
              <a:rPr lang="zh-CN" altLang="en-US">
                <a:solidFill>
                  <a:srgbClr val="0000FF"/>
                </a:solidFill>
              </a:rPr>
              <a:t>求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41731E3C-996B-4A49-8C64-11C29AE7A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49275"/>
          <a:ext cx="35290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3" imgW="1549080" imgH="330120" progId="Equation.3">
                  <p:embed/>
                </p:oleObj>
              </mc:Choice>
              <mc:Fallback>
                <p:oleObj name="公式" r:id="rId3" imgW="15490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9275"/>
                        <a:ext cx="352901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0D305E2B-C91F-4EA7-96CD-00600875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3716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ED18D97F-7962-48B4-B77B-E0E38906C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371600"/>
          <a:ext cx="553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5" imgW="5537160" imgH="457200" progId="Equation.3">
                  <p:embed/>
                </p:oleObj>
              </mc:Choice>
              <mc:Fallback>
                <p:oleObj name="公式" r:id="rId5" imgW="5537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553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>
            <a:extLst>
              <a:ext uri="{FF2B5EF4-FFF2-40B4-BE49-F238E27FC236}">
                <a16:creationId xmlns:a16="http://schemas.microsoft.com/office/drawing/2014/main" id="{C1587680-DD2B-48B8-86D6-000DAC443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81200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不能应用差的极限运算法则，须变形</a:t>
            </a:r>
          </a:p>
          <a:p>
            <a:pPr eaLnBrk="1" hangingPunct="1"/>
            <a:r>
              <a:rPr lang="en-US" altLang="zh-CN"/>
              <a:t>——</a:t>
            </a:r>
            <a:r>
              <a:rPr lang="zh-CN" altLang="en-US"/>
              <a:t>先分子有理化，然后再求极限</a:t>
            </a: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0A1856F9-882E-4F22-BF6A-8730614C9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852738"/>
          <a:ext cx="30972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7" imgW="1168200" imgH="330120" progId="Equation.3">
                  <p:embed/>
                </p:oleObj>
              </mc:Choice>
              <mc:Fallback>
                <p:oleObj name="公式" r:id="rId7" imgW="11682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30972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5F254383-F60B-4E08-B950-635E8B593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657600"/>
          <a:ext cx="509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9" imgW="5092560" imgH="952200" progId="Equation.3">
                  <p:embed/>
                </p:oleObj>
              </mc:Choice>
              <mc:Fallback>
                <p:oleObj name="公式" r:id="rId9" imgW="5092560" imgH="952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509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90C7568F-0E05-420D-9233-6AA210A0C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648200"/>
          <a:ext cx="5397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11" imgW="5397480" imgH="1320480" progId="Equation.3">
                  <p:embed/>
                </p:oleObj>
              </mc:Choice>
              <mc:Fallback>
                <p:oleObj name="公式" r:id="rId11" imgW="5397480" imgH="1320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53975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670EFDF4-515D-4159-BE7F-3534663CD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791200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13" imgW="520560" imgH="825480" progId="Equation.3">
                  <p:embed/>
                </p:oleObj>
              </mc:Choice>
              <mc:Fallback>
                <p:oleObj name="公式" r:id="rId13" imgW="52056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6" grpId="0" autoUpdateAnimBg="0"/>
      <p:bldP spid="133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4705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5C921C83-A3F0-443A-B7D2-D43673D62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33375"/>
          <a:ext cx="45370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3" imgW="1841400" imgH="330120" progId="Equation.3">
                  <p:embed/>
                </p:oleObj>
              </mc:Choice>
              <mc:Fallback>
                <p:oleObj name="公式" r:id="rId3" imgW="184140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3375"/>
                        <a:ext cx="45370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3D38D32C-32BF-4DB3-8181-00DA13261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052513"/>
          <a:ext cx="5329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5" imgW="1739880" imgH="330120" progId="Equation.3">
                  <p:embed/>
                </p:oleObj>
              </mc:Choice>
              <mc:Fallback>
                <p:oleObj name="公式" r:id="rId5" imgW="17398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13"/>
                        <a:ext cx="532923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92919849-8297-4F52-BAD4-C5117B09E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7" imgW="2108160" imgH="838080" progId="Equation.3">
                  <p:embed/>
                </p:oleObj>
              </mc:Choice>
              <mc:Fallback>
                <p:oleObj name="公式" r:id="rId7" imgW="210816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10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4705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C2889E7-A72E-4109-BDD7-2C29B0B18C1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四、小结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21AB9B0-700D-4193-A0C8-5483ECA6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连续函数的和差积商的连续性</a:t>
            </a:r>
            <a:r>
              <a:rPr kumimoji="0" lang="en-US" altLang="zh-CN"/>
              <a:t>.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38ED90C-F358-4DAB-9809-A4351B57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24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反函数的连续性</a:t>
            </a:r>
            <a:r>
              <a:rPr kumimoji="0" lang="en-US" altLang="zh-CN"/>
              <a:t>.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E6078B83-B7F3-4194-A1A9-2F1AB96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复合函数的连续性</a:t>
            </a:r>
            <a:r>
              <a:rPr kumimoji="0" lang="en-US" altLang="zh-CN"/>
              <a:t>.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DBD7A47E-B3EB-4BE2-BA55-575CA632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581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初等函数的连续性</a:t>
            </a:r>
            <a:r>
              <a:rPr kumimoji="0" lang="en-US" altLang="zh-CN"/>
              <a:t>.</a:t>
            </a:r>
            <a:endParaRPr kumimoji="0" lang="en-US" altLang="zh-CN" sz="2000" b="0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BBA09F32-8EC5-4795-B599-7D30D137E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81525"/>
            <a:ext cx="5715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</a:rPr>
              <a:t>定义区间与定义域的区别</a:t>
            </a:r>
            <a:r>
              <a:rPr kumimoji="0" lang="en-US" altLang="zh-CN">
                <a:solidFill>
                  <a:schemeClr val="accent2"/>
                </a:solidFill>
              </a:rPr>
              <a:t>;</a:t>
            </a:r>
          </a:p>
          <a:p>
            <a:r>
              <a:rPr kumimoji="0" lang="zh-CN" altLang="en-US">
                <a:solidFill>
                  <a:schemeClr val="accent2"/>
                </a:solidFill>
              </a:rPr>
              <a:t>求极限的又一种方法</a:t>
            </a:r>
            <a:r>
              <a:rPr kumimoji="0" lang="en-US" altLang="zh-CN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  <p:bldP spid="15366" grpId="0" autoUpdateAnimBg="0"/>
      <p:bldP spid="153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73">
            <a:alpha val="9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">
            <a:extLst>
              <a:ext uri="{FF2B5EF4-FFF2-40B4-BE49-F238E27FC236}">
                <a16:creationId xmlns:a16="http://schemas.microsoft.com/office/drawing/2014/main" id="{AD8432E8-40A0-4002-AC51-33A109A55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3429000" cy="5334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3.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确定函数</a:t>
            </a:r>
          </a:p>
        </p:txBody>
      </p:sp>
      <p:sp>
        <p:nvSpPr>
          <p:cNvPr id="2068" name="Rectangle 3">
            <a:extLst>
              <a:ext uri="{FF2B5EF4-FFF2-40B4-BE49-F238E27FC236}">
                <a16:creationId xmlns:a16="http://schemas.microsoft.com/office/drawing/2014/main" id="{41E2A093-22C8-47AD-8CB7-F9FBB5565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1200" y="609600"/>
            <a:ext cx="2743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间断点的类型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0F0FBB64-7DEB-4871-B85E-F35D8F7BB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503238"/>
          <a:ext cx="212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3" imgW="2120760" imgH="990360" progId="Equation.3">
                  <p:embed/>
                </p:oleObj>
              </mc:Choice>
              <mc:Fallback>
                <p:oleObj name="公式" r:id="rId3" imgW="212076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03238"/>
                        <a:ext cx="2120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2A3602B9-E2F3-48A2-A563-461019B25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b="0">
                <a:ea typeface="楷体_GB2312" pitchFamily="49" charset="-122"/>
              </a:rPr>
              <a:t>  </a:t>
            </a:r>
            <a:r>
              <a:rPr lang="zh-CN" altLang="en-US" b="0">
                <a:ea typeface="楷体_GB2312" pitchFamily="49" charset="-122"/>
              </a:rPr>
              <a:t>间断点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E3D34636-FBE1-4912-9E8E-7079501B0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3990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5" imgW="1650960" imgH="393480" progId="Equation.3">
                  <p:embed/>
                </p:oleObj>
              </mc:Choice>
              <mc:Fallback>
                <p:oleObj name="公式" r:id="rId5" imgW="16509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39900"/>
                        <a:ext cx="165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5AF4277D-9DCC-4B39-A933-80DEAA7E9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2362200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7" imgW="1726920" imgH="609480" progId="Equation.3">
                  <p:embed/>
                </p:oleObj>
              </mc:Choice>
              <mc:Fallback>
                <p:oleObj name="公式" r:id="rId7" imgW="172692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362200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537FCD08-0CE1-4476-B8D0-A18A1701A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514600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9" imgW="749160" imgH="317160" progId="Equation.3">
                  <p:embed/>
                </p:oleObj>
              </mc:Choice>
              <mc:Fallback>
                <p:oleObj name="公式" r:id="rId9" imgW="74916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D9642773-089E-4946-B20D-84017A4F9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428875"/>
          <a:ext cx="1162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11" imgW="1168200" imgH="393480" progId="Equation.3">
                  <p:embed/>
                </p:oleObj>
              </mc:Choice>
              <mc:Fallback>
                <p:oleObj name="公式" r:id="rId11" imgW="1168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28875"/>
                        <a:ext cx="1162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97103DB6-9905-45B0-B281-0E45B28E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00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为无穷间断点</a:t>
            </a:r>
            <a:r>
              <a:rPr lang="en-US" altLang="zh-CN" b="0">
                <a:ea typeface="楷体_GB2312" pitchFamily="49" charset="-122"/>
              </a:rPr>
              <a:t>;</a:t>
            </a:r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EE1CD86F-B988-46BE-A0BE-F285E23DC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3230563"/>
          <a:ext cx="187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13" imgW="1879560" imgH="507960" progId="Equation.3">
                  <p:embed/>
                </p:oleObj>
              </mc:Choice>
              <mc:Fallback>
                <p:oleObj name="公式" r:id="rId13" imgW="187956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230563"/>
                        <a:ext cx="187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>
            <a:extLst>
              <a:ext uri="{FF2B5EF4-FFF2-40B4-BE49-F238E27FC236}">
                <a16:creationId xmlns:a16="http://schemas.microsoft.com/office/drawing/2014/main" id="{BDB5217F-C658-46F0-ABF1-7E4A4324A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0353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公式" r:id="rId15" imgW="1130040" imgH="850680" progId="Equation.3">
                  <p:embed/>
                </p:oleObj>
              </mc:Choice>
              <mc:Fallback>
                <p:oleObj name="公式" r:id="rId15" imgW="113004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35300"/>
                        <a:ext cx="113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8B7B4028-ED25-44F6-8915-FFFDF5B66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3362325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17" imgW="736560" imgH="330120" progId="Equation.3">
                  <p:embed/>
                </p:oleObj>
              </mc:Choice>
              <mc:Fallback>
                <p:oleObj name="公式" r:id="rId17" imgW="73656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362325"/>
                        <a:ext cx="736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>
            <a:extLst>
              <a:ext uri="{FF2B5EF4-FFF2-40B4-BE49-F238E27FC236}">
                <a16:creationId xmlns:a16="http://schemas.microsoft.com/office/drawing/2014/main" id="{A076A834-3E22-40D7-BF54-F282E37FD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2263" y="3286125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19" imgW="1841400" imgH="406080" progId="Equation.3">
                  <p:embed/>
                </p:oleObj>
              </mc:Choice>
              <mc:Fallback>
                <p:oleObj name="公式" r:id="rId19" imgW="18414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3286125"/>
                        <a:ext cx="184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6B1022B5-B498-4668-B911-106B49351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4143375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21" imgW="1892160" imgH="507960" progId="Equation.3">
                  <p:embed/>
                </p:oleObj>
              </mc:Choice>
              <mc:Fallback>
                <p:oleObj name="公式" r:id="rId21" imgW="189216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143375"/>
                        <a:ext cx="189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>
            <a:extLst>
              <a:ext uri="{FF2B5EF4-FFF2-40B4-BE49-F238E27FC236}">
                <a16:creationId xmlns:a16="http://schemas.microsoft.com/office/drawing/2014/main" id="{198843A8-5CB0-48A0-BD7B-2E7A48556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39624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23" imgW="1130040" imgH="850680" progId="Equation.3">
                  <p:embed/>
                </p:oleObj>
              </mc:Choice>
              <mc:Fallback>
                <p:oleObj name="公式" r:id="rId23" imgW="113004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962400"/>
                        <a:ext cx="113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B3FEBAA1-69FD-437E-8BBE-5CA9C9087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279900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25" imgW="736560" imgH="317160" progId="Equation.3">
                  <p:embed/>
                </p:oleObj>
              </mc:Choice>
              <mc:Fallback>
                <p:oleObj name="公式" r:id="rId25" imgW="73656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79900"/>
                        <a:ext cx="736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6724A9DF-33AD-45E8-8B19-FBF75350C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1783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27" imgW="1777680" imgH="406080" progId="Equation.3">
                  <p:embed/>
                </p:oleObj>
              </mc:Choice>
              <mc:Fallback>
                <p:oleObj name="公式" r:id="rId27" imgW="177768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783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19">
            <a:extLst>
              <a:ext uri="{FF2B5EF4-FFF2-40B4-BE49-F238E27FC236}">
                <a16:creationId xmlns:a16="http://schemas.microsoft.com/office/drawing/2014/main" id="{CBC5F453-D045-4AF3-BB45-FC57D9DF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5620" name="Object 20">
            <a:extLst>
              <a:ext uri="{FF2B5EF4-FFF2-40B4-BE49-F238E27FC236}">
                <a16:creationId xmlns:a16="http://schemas.microsoft.com/office/drawing/2014/main" id="{654C0282-842A-474D-9E92-D41172428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5062538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29" imgW="711000" imgH="317160" progId="Equation.3">
                  <p:embed/>
                </p:oleObj>
              </mc:Choice>
              <mc:Fallback>
                <p:oleObj name="公式" r:id="rId29" imgW="71100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062538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Text Box 21">
            <a:extLst>
              <a:ext uri="{FF2B5EF4-FFF2-40B4-BE49-F238E27FC236}">
                <a16:creationId xmlns:a16="http://schemas.microsoft.com/office/drawing/2014/main" id="{0D0E9955-6B46-4FEE-80BB-665A48BA5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为跳跃间断点</a:t>
            </a:r>
            <a:r>
              <a:rPr lang="en-US" altLang="zh-CN" b="0"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5622" name="Object 22">
            <a:extLst>
              <a:ext uri="{FF2B5EF4-FFF2-40B4-BE49-F238E27FC236}">
                <a16:creationId xmlns:a16="http://schemas.microsoft.com/office/drawing/2014/main" id="{BD7B8AFF-9035-47F4-B6C8-3B24A732E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5638800"/>
          <a:ext cx="201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31" imgW="2019240" imgH="457200" progId="Equation.3">
                  <p:embed/>
                </p:oleObj>
              </mc:Choice>
              <mc:Fallback>
                <p:oleObj name="公式" r:id="rId31" imgW="201924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638800"/>
                        <a:ext cx="2019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>
            <a:extLst>
              <a:ext uri="{FF2B5EF4-FFF2-40B4-BE49-F238E27FC236}">
                <a16:creationId xmlns:a16="http://schemas.microsoft.com/office/drawing/2014/main" id="{7AA4F42C-3FEE-4705-9546-67C832F08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6913" y="5638800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公式" r:id="rId33" imgW="1574640" imgH="444240" progId="Equation.3">
                  <p:embed/>
                </p:oleObj>
              </mc:Choice>
              <mc:Fallback>
                <p:oleObj name="公式" r:id="rId33" imgW="157464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5638800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10" grpId="0" autoUpdateAnimBg="0"/>
      <p:bldP spid="25619" grpId="0" autoUpdateAnimBg="0"/>
      <p:bldP spid="256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5882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2AE9BC67-6F9D-4FDF-9605-D162C9DCE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1150"/>
            <a:ext cx="7010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CC3300"/>
                </a:solidFill>
                <a:ea typeface="隶书" panose="02010509060101010101" pitchFamily="49" charset="-122"/>
              </a:rPr>
              <a:t>初等函数的连续性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C455478-1BB0-4C13-A52F-7D4DE00A7AC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09600" y="1295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一、四则运算的连续性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8029642-78D8-4753-A41B-4A1AFD5AF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05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/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211B06BE-046D-4CF5-B05D-9E8EB2966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92400"/>
          <a:ext cx="722788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7226280" imgH="2031840" progId="Equation.3">
                  <p:embed/>
                </p:oleObj>
              </mc:Choice>
              <mc:Fallback>
                <p:oleObj name="公式" r:id="rId3" imgW="7226280" imgH="2031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92400"/>
                        <a:ext cx="7227888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>
            <a:extLst>
              <a:ext uri="{FF2B5EF4-FFF2-40B4-BE49-F238E27FC236}">
                <a16:creationId xmlns:a16="http://schemas.microsoft.com/office/drawing/2014/main" id="{7C6B2236-3252-4C27-A4DF-A3E1AB56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9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例如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83B2CB5D-FA6B-479C-BB20-90C75AAB3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76800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5041800" imgH="457200" progId="Equation.3">
                  <p:embed/>
                </p:oleObj>
              </mc:Choice>
              <mc:Fallback>
                <p:oleObj name="公式" r:id="rId5" imgW="504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504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F50E413A-8CA3-4C88-9D0C-B3AF5066D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665788"/>
          <a:ext cx="71008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7" imgW="7099200" imgH="431640" progId="Equation.3">
                  <p:embed/>
                </p:oleObj>
              </mc:Choice>
              <mc:Fallback>
                <p:oleObj name="公式" r:id="rId7" imgW="70992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65788"/>
                        <a:ext cx="71008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  <p:bldP spid="194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3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8">
            <a:extLst>
              <a:ext uri="{FF2B5EF4-FFF2-40B4-BE49-F238E27FC236}">
                <a16:creationId xmlns:a16="http://schemas.microsoft.com/office/drawing/2014/main" id="{9FE57B95-636D-4792-B0E7-8D097A74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001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/>
          </a:p>
        </p:txBody>
      </p:sp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04A620DF-D49A-48B8-913F-5B3DECE2C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63" y="904875"/>
          <a:ext cx="734218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3" imgW="7340400" imgH="1358640" progId="Equation.3">
                  <p:embed/>
                </p:oleObj>
              </mc:Choice>
              <mc:Fallback>
                <p:oleObj name="公式" r:id="rId3" imgW="7340400" imgH="1358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904875"/>
                        <a:ext cx="734218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>
            <a:extLst>
              <a:ext uri="{FF2B5EF4-FFF2-40B4-BE49-F238E27FC236}">
                <a16:creationId xmlns:a16="http://schemas.microsoft.com/office/drawing/2014/main" id="{20D451ED-B6B7-45F4-9C45-F00D73017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370138"/>
            <a:ext cx="995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id="{825CB490-38AE-459D-9565-71DD0E6BD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2446338"/>
          <a:ext cx="37195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3987720" imgH="457200" progId="Equation.3">
                  <p:embed/>
                </p:oleObj>
              </mc:Choice>
              <mc:Fallback>
                <p:oleObj name="公式" r:id="rId5" imgW="39877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446338"/>
                        <a:ext cx="371951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44DEFFF8-469B-48B3-A283-CE6A990A8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3132138"/>
          <a:ext cx="57086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7" imgW="6121080" imgH="1091880" progId="Equation.3">
                  <p:embed/>
                </p:oleObj>
              </mc:Choice>
              <mc:Fallback>
                <p:oleObj name="公式" r:id="rId7" imgW="6121080" imgH="1091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132138"/>
                        <a:ext cx="57086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97464751-F7C2-47DF-BEC3-18E687305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4510088"/>
          <a:ext cx="2986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9" imgW="3200400" imgH="583920" progId="Equation.3">
                  <p:embed/>
                </p:oleObj>
              </mc:Choice>
              <mc:Fallback>
                <p:oleObj name="公式" r:id="rId9" imgW="320040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510088"/>
                        <a:ext cx="29860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>
            <a:extLst>
              <a:ext uri="{FF2B5EF4-FFF2-40B4-BE49-F238E27FC236}">
                <a16:creationId xmlns:a16="http://schemas.microsoft.com/office/drawing/2014/main" id="{88FE6233-EB26-4B72-9605-44E22A954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5265738"/>
          <a:ext cx="68119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11" imgW="7302240" imgH="482400" progId="Equation.3">
                  <p:embed/>
                </p:oleObj>
              </mc:Choice>
              <mc:Fallback>
                <p:oleObj name="公式" r:id="rId11" imgW="730224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5265738"/>
                        <a:ext cx="68119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  <p:bldP spid="41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6392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3D9FEF38-7C03-4B17-93E6-3E19498A5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685800"/>
          <a:ext cx="4975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3" imgW="5333760" imgH="482400" progId="Equation.3">
                  <p:embed/>
                </p:oleObj>
              </mc:Choice>
              <mc:Fallback>
                <p:oleObj name="公式" r:id="rId3" imgW="53337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49752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>
            <a:extLst>
              <a:ext uri="{FF2B5EF4-FFF2-40B4-BE49-F238E27FC236}">
                <a16:creationId xmlns:a16="http://schemas.microsoft.com/office/drawing/2014/main" id="{5398A699-C705-4C39-B944-4091D3B8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34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将上两步合起来</a:t>
            </a:r>
            <a:r>
              <a:rPr kumimoji="0" lang="en-US" altLang="zh-CN"/>
              <a:t>:</a:t>
            </a:r>
            <a:endParaRPr kumimoji="0" lang="en-US" altLang="zh-CN" sz="2400"/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EF060BCC-7556-4D6C-91F7-9AEB86934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05000"/>
          <a:ext cx="62182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5" imgW="6667200" imgH="482400" progId="Equation.3">
                  <p:embed/>
                </p:oleObj>
              </mc:Choice>
              <mc:Fallback>
                <p:oleObj name="公式" r:id="rId5" imgW="66672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2182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54CCDEFC-DDD2-49C2-9E57-706227BE8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438400"/>
          <a:ext cx="46942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7" imgW="5232240" imgH="482400" progId="Equation.3">
                  <p:embed/>
                </p:oleObj>
              </mc:Choice>
              <mc:Fallback>
                <p:oleObj name="公式" r:id="rId7" imgW="52322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46942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27A5F19B-3750-414B-B390-807D0F86E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438400"/>
          <a:ext cx="17287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9" imgW="1854000" imgH="457200" progId="Equation.3">
                  <p:embed/>
                </p:oleObj>
              </mc:Choice>
              <mc:Fallback>
                <p:oleObj name="公式" r:id="rId9" imgW="1854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38400"/>
                        <a:ext cx="17287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6EB4BA2A-4920-409B-B672-D6DBCB5DF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276600"/>
          <a:ext cx="3470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11" imgW="3720960" imgH="583920" progId="Equation.3">
                  <p:embed/>
                </p:oleObj>
              </mc:Choice>
              <mc:Fallback>
                <p:oleObj name="公式" r:id="rId11" imgW="372096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3470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F8186878-65D9-414C-B5B0-4F7B36097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141663"/>
          <a:ext cx="33131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13" imgW="1295280" imgH="317160" progId="Equation.3">
                  <p:embed/>
                </p:oleObj>
              </mc:Choice>
              <mc:Fallback>
                <p:oleObj name="公式" r:id="rId13" imgW="129528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41663"/>
                        <a:ext cx="33131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FF68F6F8-089D-4439-83BB-06FAD2DB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0AC5E1B9-F64D-4ACB-BAF1-8EE8F18F1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7010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1.</a:t>
            </a:r>
            <a:r>
              <a:rPr kumimoji="0" lang="zh-CN" altLang="en-US"/>
              <a:t>在定理的条件下，极限符号可以与函数符号互换，即极限号可以穿过外层函数符号直接取在内层，</a:t>
            </a:r>
            <a:endParaRPr kumimoji="0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14B67C19-E060-451D-ABCC-C29423245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562600"/>
          <a:ext cx="506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15" imgW="5067000" imgH="444240" progId="Equation.3">
                  <p:embed/>
                </p:oleObj>
              </mc:Choice>
              <mc:Fallback>
                <p:oleObj name="公式" r:id="rId15" imgW="50670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5067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9" grpId="0" autoUpdateAnimBg="0"/>
      <p:bldP spid="51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6705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017DBE94-6C18-46CE-9B42-959D2E90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3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33BBC571-AA10-4A4F-91C3-7D0F279F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882650"/>
            <a:ext cx="686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</a:t>
            </a:r>
            <a:r>
              <a:rPr lang="zh-CN" altLang="en-US"/>
              <a:t>定理的条件：</a:t>
            </a:r>
            <a:r>
              <a:rPr lang="zh-CN" altLang="en-US">
                <a:solidFill>
                  <a:srgbClr val="0000FF"/>
                </a:solidFill>
              </a:rPr>
              <a:t>内层函数有极限，外层函数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                            在极限值点处连续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9B3E5B35-CD52-4E7A-B0E0-890CB0BBA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057400"/>
          <a:ext cx="632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3" imgW="5892480" imgH="457200" progId="Equation.3">
                  <p:embed/>
                </p:oleObj>
              </mc:Choice>
              <mc:Fallback>
                <p:oleObj name="公式" r:id="rId3" imgW="5892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632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:a16="http://schemas.microsoft.com/office/drawing/2014/main" id="{3CB1BCEA-CCEC-40F4-BC2F-B68C2B8F1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01CBEFE2-3515-4E3D-9314-E3F3904AF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49600"/>
          <a:ext cx="254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5" imgW="2539800" imgH="888840" progId="Equation.3">
                  <p:embed/>
                </p:oleObj>
              </mc:Choice>
              <mc:Fallback>
                <p:oleObj name="公式" r:id="rId5" imgW="25398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49600"/>
                        <a:ext cx="254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>
            <a:extLst>
              <a:ext uri="{FF2B5EF4-FFF2-40B4-BE49-F238E27FC236}">
                <a16:creationId xmlns:a16="http://schemas.microsoft.com/office/drawing/2014/main" id="{892C1DC3-257D-49E8-90A0-D3FCDAD7F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52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5A4446F2-4788-4579-91EC-AB38382C5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62400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7" imgW="3644640" imgH="761760" progId="Equation.3">
                  <p:embed/>
                </p:oleObj>
              </mc:Choice>
              <mc:Fallback>
                <p:oleObj name="公式" r:id="rId7" imgW="3644640" imgH="761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3644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C1EC5C5E-A9FE-4C38-927B-FD4D870C7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4953000"/>
          <a:ext cx="300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9" imgW="3009600" imgH="761760" progId="Equation.3">
                  <p:embed/>
                </p:oleObj>
              </mc:Choice>
              <mc:Fallback>
                <p:oleObj name="公式" r:id="rId9" imgW="3009600" imgH="761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953000"/>
                        <a:ext cx="3009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569ADC93-D6F9-4E17-B979-B609666DD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183188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11" imgW="838080" imgH="304560" progId="Equation.3">
                  <p:embed/>
                </p:oleObj>
              </mc:Choice>
              <mc:Fallback>
                <p:oleObj name="公式" r:id="rId11" imgW="83808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3188"/>
                        <a:ext cx="838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411BE309-B0C0-4F30-A6DB-7456D73AD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70488"/>
          <a:ext cx="558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13" imgW="558720" imgH="317160" progId="Equation.3">
                  <p:embed/>
                </p:oleObj>
              </mc:Choice>
              <mc:Fallback>
                <p:oleObj name="公式" r:id="rId13" imgW="55872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70488"/>
                        <a:ext cx="558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50" grpId="0" autoUpdateAnimBg="0"/>
      <p:bldP spid="61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6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75F200B3-39A8-4915-B1AA-6B1D9E34C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92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A05A7197-AC55-4D50-92DD-4D126A747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889000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3" imgW="1993680" imgH="888840" progId="Equation.3">
                  <p:embed/>
                </p:oleObj>
              </mc:Choice>
              <mc:Fallback>
                <p:oleObj name="公式" r:id="rId3" imgW="199368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889000"/>
                        <a:ext cx="1993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>
            <a:extLst>
              <a:ext uri="{FF2B5EF4-FFF2-40B4-BE49-F238E27FC236}">
                <a16:creationId xmlns:a16="http://schemas.microsoft.com/office/drawing/2014/main" id="{5F78FA05-B3B4-4210-B812-8158653AC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4456CDDF-C79A-44C0-ADE0-72F0C1EF9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06613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1968480" imgH="469800" progId="Equation.3">
                  <p:embed/>
                </p:oleObj>
              </mc:Choice>
              <mc:Fallback>
                <p:oleObj name="公式" r:id="rId5" imgW="19684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06613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984062E3-059C-4F61-A4D1-A71B552B5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119313"/>
          <a:ext cx="2362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7" imgW="2361960" imgH="431640" progId="Equation.3">
                  <p:embed/>
                </p:oleObj>
              </mc:Choice>
              <mc:Fallback>
                <p:oleObj name="公式" r:id="rId7" imgW="2361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19313"/>
                        <a:ext cx="2362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38A35219-39DD-417B-A4B9-E1ADABC15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2908300"/>
          <a:ext cx="2679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9" imgW="2679480" imgH="431640" progId="Equation.3">
                  <p:embed/>
                </p:oleObj>
              </mc:Choice>
              <mc:Fallback>
                <p:oleObj name="公式" r:id="rId9" imgW="26794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908300"/>
                        <a:ext cx="2679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FD5AB4BC-44CB-40F2-B33E-17F20229A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600450"/>
          <a:ext cx="292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11" imgW="2920680" imgH="914400" progId="Equation.3">
                  <p:embed/>
                </p:oleObj>
              </mc:Choice>
              <mc:Fallback>
                <p:oleObj name="公式" r:id="rId11" imgW="292068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00450"/>
                        <a:ext cx="292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FAC0FCB9-83B5-4AA1-846D-6CB62C02D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567113"/>
          <a:ext cx="2349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3" imgW="2349360" imgH="1218960" progId="Equation.3">
                  <p:embed/>
                </p:oleObj>
              </mc:Choice>
              <mc:Fallback>
                <p:oleObj name="公式" r:id="rId13" imgW="2349360" imgH="1218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67113"/>
                        <a:ext cx="23495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4AC5346C-CD8C-4FE6-8F46-D58FBC897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795713"/>
          <a:ext cx="558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15" imgW="558720" imgH="317160" progId="Equation.3">
                  <p:embed/>
                </p:oleObj>
              </mc:Choice>
              <mc:Fallback>
                <p:oleObj name="公式" r:id="rId15" imgW="55872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795713"/>
                        <a:ext cx="558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A88AA2DB-8D2A-4FC5-BEB1-8589D79E8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同理可得</a:t>
            </a:r>
          </a:p>
        </p:txBody>
      </p:sp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5CCA27CE-F335-4C6A-8D76-7895AD252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953000"/>
          <a:ext cx="255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17" imgW="2552400" imgH="888840" progId="Equation.3">
                  <p:embed/>
                </p:oleObj>
              </mc:Choice>
              <mc:Fallback>
                <p:oleObj name="公式" r:id="rId17" imgW="255240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953000"/>
                        <a:ext cx="2552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2" grpId="0" autoUpdateAnimBg="0"/>
      <p:bldP spid="71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5882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9E54CD6-D3C3-4008-AE41-0704972FB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76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0" lang="en-US" altLang="zh-CN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F363E99D-F671-4632-995D-2B76CA7E1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901700"/>
          <a:ext cx="67198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6717960" imgH="1562040" progId="Equation.3">
                  <p:embed/>
                </p:oleObj>
              </mc:Choice>
              <mc:Fallback>
                <p:oleObj name="公式" r:id="rId3" imgW="6717960" imgH="1562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901700"/>
                        <a:ext cx="671988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F90D5E02-4C55-4A52-A493-7E68D481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8194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　</a:t>
            </a:r>
            <a:r>
              <a:rPr kumimoji="0" lang="zh-CN" altLang="en-US">
                <a:solidFill>
                  <a:schemeClr val="accent2"/>
                </a:solidFill>
              </a:rPr>
              <a:t>定理</a:t>
            </a:r>
            <a:r>
              <a:rPr kumimoji="0" lang="en-US" altLang="zh-CN">
                <a:solidFill>
                  <a:schemeClr val="accent2"/>
                </a:solidFill>
              </a:rPr>
              <a:t>4</a:t>
            </a:r>
            <a:r>
              <a:rPr kumimoji="0" lang="zh-CN" altLang="en-US">
                <a:solidFill>
                  <a:schemeClr val="accent2"/>
                </a:solidFill>
              </a:rPr>
              <a:t>是定理</a:t>
            </a:r>
            <a:r>
              <a:rPr kumimoji="0" lang="en-US" altLang="zh-CN">
                <a:solidFill>
                  <a:schemeClr val="accent2"/>
                </a:solidFill>
              </a:rPr>
              <a:t>3</a:t>
            </a:r>
            <a:r>
              <a:rPr kumimoji="0" lang="zh-CN" altLang="en-US">
                <a:solidFill>
                  <a:schemeClr val="accent2"/>
                </a:solidFill>
              </a:rPr>
              <a:t>的特殊情况</a:t>
            </a:r>
            <a:r>
              <a:rPr kumimoji="0" lang="en-US" altLang="zh-CN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2070D491-040C-4260-9483-E61AAA8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3690938"/>
            <a:ext cx="2789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例如</a:t>
            </a:r>
            <a:r>
              <a:rPr kumimoji="0" lang="en-US" altLang="zh-CN"/>
              <a:t>,</a:t>
            </a:r>
            <a:endParaRPr kumimoji="0" lang="en-US" altLang="zh-CN" sz="3200"/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990CD164-A6EE-4BB2-B0D3-8C21EE2C5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3524250"/>
          <a:ext cx="53927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5" imgW="5702040" imgH="888840" progId="Equation.3">
                  <p:embed/>
                </p:oleObj>
              </mc:Choice>
              <mc:Fallback>
                <p:oleObj name="公式" r:id="rId5" imgW="57020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524250"/>
                        <a:ext cx="53927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1086628F-97A3-4BD3-9579-DC9D0E00F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45000"/>
          <a:ext cx="4684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7" imgW="4965480" imgH="457200" progId="Equation.3">
                  <p:embed/>
                </p:oleObj>
              </mc:Choice>
              <mc:Fallback>
                <p:oleObj name="公式" r:id="rId7" imgW="49654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45000"/>
                        <a:ext cx="4684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4BB48845-8624-4FBE-9DB1-F223E1F36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5029200"/>
          <a:ext cx="6143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9" imgW="6502320" imgH="888840" progId="Equation.3">
                  <p:embed/>
                </p:oleObj>
              </mc:Choice>
              <mc:Fallback>
                <p:oleObj name="公式" r:id="rId9" imgW="650232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5029200"/>
                        <a:ext cx="6143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6" grpId="0" autoUpdateAnimBg="0"/>
      <p:bldP spid="81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5E0">
            <a:alpha val="4705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9953224-A023-4B48-BABF-72D780348A4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三、初等函数的连续性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B578F905-49E4-43EC-B9B1-7460B7E8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7827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黑体" panose="02010609060101010101" pitchFamily="49" charset="-122"/>
              </a:rPr>
              <a:t>★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BF87396-4726-41FD-9CF6-54C4CB9B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44675"/>
            <a:ext cx="701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三角函数及反三角函数在它们的定义域内是连续的</a:t>
            </a:r>
            <a:r>
              <a:rPr kumimoji="0" lang="en-US" altLang="zh-CN"/>
              <a:t>.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C946F97F-8BC5-45A6-9F74-9953AB8C5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019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黑体" panose="02010609060101010101" pitchFamily="49" charset="-122"/>
              </a:rPr>
              <a:t>★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6EC6E13A-B0B6-430F-B6B3-E91451C77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3154363"/>
          <a:ext cx="50863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3" imgW="5499000" imgH="457200" progId="Equation.3">
                  <p:embed/>
                </p:oleObj>
              </mc:Choice>
              <mc:Fallback>
                <p:oleObj name="公式" r:id="rId3" imgW="5499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154363"/>
                        <a:ext cx="50863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5FA89D98-48D3-468F-9ADF-822500ADD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810000"/>
          <a:ext cx="42148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5" imgW="4559040" imgH="457200" progId="Equation.3">
                  <p:embed/>
                </p:oleObj>
              </mc:Choice>
              <mc:Fallback>
                <p:oleObj name="公式" r:id="rId5" imgW="45590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42148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>
            <a:extLst>
              <a:ext uri="{FF2B5EF4-FFF2-40B4-BE49-F238E27FC236}">
                <a16:creationId xmlns:a16="http://schemas.microsoft.com/office/drawing/2014/main" id="{F38DFCFA-1B65-410E-8712-2530324C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86288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黑体" panose="02010609060101010101" pitchFamily="49" charset="-122"/>
              </a:rPr>
              <a:t>★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C76D4ABE-9111-4B3C-B6E7-0ABB127F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4757738"/>
          <a:ext cx="56022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7" imgW="6057720" imgH="457200" progId="Equation.3">
                  <p:embed/>
                </p:oleObj>
              </mc:Choice>
              <mc:Fallback>
                <p:oleObj name="公式" r:id="rId7" imgW="60577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757738"/>
                        <a:ext cx="56022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31909596-A45F-4CA1-BAA5-4260ACE94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4475" y="5367338"/>
          <a:ext cx="39909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9" imgW="4317840" imgH="457200" progId="Equation.3">
                  <p:embed/>
                </p:oleObj>
              </mc:Choice>
              <mc:Fallback>
                <p:oleObj name="公式" r:id="rId9" imgW="43178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367338"/>
                        <a:ext cx="39909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328</Words>
  <Application>Microsoft Office PowerPoint</Application>
  <PresentationFormat>全屏显示(4:3)</PresentationFormat>
  <Paragraphs>68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Times New Roman</vt:lpstr>
      <vt:lpstr>宋体</vt:lpstr>
      <vt:lpstr>Arial</vt:lpstr>
      <vt:lpstr>Calibri</vt:lpstr>
      <vt:lpstr>楷体_GB2312</vt:lpstr>
      <vt:lpstr>隶书</vt:lpstr>
      <vt:lpstr>黑体</vt:lpstr>
      <vt:lpstr>默认设计模板</vt:lpstr>
      <vt:lpstr>1_默认设计模板</vt:lpstr>
      <vt:lpstr>Microsoft 公式 3.0</vt:lpstr>
      <vt:lpstr>思考与练习</vt:lpstr>
      <vt:lpstr>例3.   确定函数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谢金宏</cp:lastModifiedBy>
  <cp:revision>15</cp:revision>
  <dcterms:created xsi:type="dcterms:W3CDTF">2001-08-09T23:35:35Z</dcterms:created>
  <dcterms:modified xsi:type="dcterms:W3CDTF">2017-10-10T12:19:20Z</dcterms:modified>
</cp:coreProperties>
</file>