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82" autoAdjust="0"/>
    <p:restoredTop sz="90929"/>
  </p:normalViewPr>
  <p:slideViewPr>
    <p:cSldViewPr>
      <p:cViewPr varScale="1">
        <p:scale>
          <a:sx n="73" d="100"/>
          <a:sy n="73" d="100"/>
        </p:scale>
        <p:origin x="5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emf"/><Relationship Id="rId5" Type="http://schemas.openxmlformats.org/officeDocument/2006/relationships/image" Target="../media/image6.w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e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2.wmf"/><Relationship Id="rId7" Type="http://schemas.openxmlformats.org/officeDocument/2006/relationships/image" Target="../media/image67.wmf"/><Relationship Id="rId2" Type="http://schemas.openxmlformats.org/officeDocument/2006/relationships/image" Target="../media/image65.emf"/><Relationship Id="rId1" Type="http://schemas.openxmlformats.org/officeDocument/2006/relationships/image" Target="../media/image64.wmf"/><Relationship Id="rId6" Type="http://schemas.openxmlformats.org/officeDocument/2006/relationships/image" Target="../media/image66.wmf"/><Relationship Id="rId5" Type="http://schemas.openxmlformats.org/officeDocument/2006/relationships/image" Target="../media/image5.wmf"/><Relationship Id="rId4" Type="http://schemas.openxmlformats.org/officeDocument/2006/relationships/image" Target="../media/image63.wmf"/><Relationship Id="rId9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62.wmf"/><Relationship Id="rId7" Type="http://schemas.openxmlformats.org/officeDocument/2006/relationships/image" Target="../media/image67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66.wmf"/><Relationship Id="rId5" Type="http://schemas.openxmlformats.org/officeDocument/2006/relationships/image" Target="../media/image5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81.wmf"/><Relationship Id="rId7" Type="http://schemas.openxmlformats.org/officeDocument/2006/relationships/image" Target="../media/image62.wmf"/><Relationship Id="rId2" Type="http://schemas.openxmlformats.org/officeDocument/2006/relationships/image" Target="../media/image80.e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emf"/><Relationship Id="rId2" Type="http://schemas.openxmlformats.org/officeDocument/2006/relationships/image" Target="../media/image86.wmf"/><Relationship Id="rId1" Type="http://schemas.openxmlformats.org/officeDocument/2006/relationships/image" Target="../media/image85.emf"/><Relationship Id="rId6" Type="http://schemas.openxmlformats.org/officeDocument/2006/relationships/image" Target="../media/image90.png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e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42788F-6A3F-4AB5-8D58-483762FBA0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23DCD3-C847-4922-9A86-8573667D79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AA184B-7D28-4768-8EC6-D30F05B88F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C4981-B58E-423D-8E59-371B4FBBB2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37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512186-495F-4F59-BA59-54E93D9ED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B8DF6B-4835-42D3-AA38-762ACABE9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3743F0-4A1A-4ACA-BB98-7FA4AE46DE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C70F5-4EF4-4F3D-8922-C66FC56D34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6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F79674-D6B3-44F6-8FCD-A610288ABE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0086B6-5A16-42BD-9153-552A1ADDE4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4974C2-7F02-4B39-9362-00A395EDB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A148F-FE3B-41D3-B8CD-57F2F3657E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5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8">
            <a:extLst>
              <a:ext uri="{FF2B5EF4-FFF2-40B4-BE49-F238E27FC236}">
                <a16:creationId xmlns:a16="http://schemas.microsoft.com/office/drawing/2014/main" id="{7F94E471-FD78-460A-BC97-F67100CCE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9145588" cy="4032250"/>
          </a:xfrm>
          <a:custGeom>
            <a:avLst/>
            <a:gdLst/>
            <a:ahLst/>
            <a:cxnLst>
              <a:cxn ang="0">
                <a:pos x="1552" y="644"/>
              </a:cxn>
              <a:cxn ang="0">
                <a:pos x="3600" y="817"/>
              </a:cxn>
              <a:cxn ang="0">
                <a:pos x="4669" y="1271"/>
              </a:cxn>
              <a:cxn ang="0">
                <a:pos x="5435" y="1944"/>
              </a:cxn>
              <a:cxn ang="0">
                <a:pos x="5703" y="2282"/>
              </a:cxn>
              <a:cxn ang="0">
                <a:pos x="5738" y="2410"/>
              </a:cxn>
              <a:cxn ang="0">
                <a:pos x="5715" y="2526"/>
              </a:cxn>
              <a:cxn ang="0">
                <a:pos x="5715" y="2497"/>
              </a:cxn>
              <a:cxn ang="0">
                <a:pos x="5709" y="2480"/>
              </a:cxn>
              <a:cxn ang="0">
                <a:pos x="5716" y="0"/>
              </a:cxn>
              <a:cxn ang="0">
                <a:pos x="0" y="0"/>
              </a:cxn>
              <a:cxn ang="0">
                <a:pos x="0" y="1043"/>
              </a:cxn>
              <a:cxn ang="0">
                <a:pos x="682" y="798"/>
              </a:cxn>
              <a:cxn ang="0">
                <a:pos x="1360" y="663"/>
              </a:cxn>
            </a:cxnLst>
            <a:rect l="0" t="0" r="r" b="b"/>
            <a:pathLst>
              <a:path w="5761" h="2540">
                <a:moveTo>
                  <a:pt x="1552" y="644"/>
                </a:moveTo>
                <a:cubicBezTo>
                  <a:pt x="2544" y="580"/>
                  <a:pt x="3075" y="689"/>
                  <a:pt x="3600" y="817"/>
                </a:cubicBezTo>
                <a:cubicBezTo>
                  <a:pt x="4125" y="945"/>
                  <a:pt x="4363" y="1083"/>
                  <a:pt x="4669" y="1271"/>
                </a:cubicBezTo>
                <a:cubicBezTo>
                  <a:pt x="4975" y="1459"/>
                  <a:pt x="5258" y="1745"/>
                  <a:pt x="5435" y="1944"/>
                </a:cubicBezTo>
                <a:cubicBezTo>
                  <a:pt x="5612" y="2143"/>
                  <a:pt x="5652" y="2204"/>
                  <a:pt x="5703" y="2282"/>
                </a:cubicBezTo>
                <a:cubicBezTo>
                  <a:pt x="5754" y="2360"/>
                  <a:pt x="5736" y="2369"/>
                  <a:pt x="5738" y="2410"/>
                </a:cubicBezTo>
                <a:cubicBezTo>
                  <a:pt x="5761" y="2445"/>
                  <a:pt x="5719" y="2512"/>
                  <a:pt x="5715" y="2526"/>
                </a:cubicBezTo>
                <a:cubicBezTo>
                  <a:pt x="5711" y="2540"/>
                  <a:pt x="5716" y="2505"/>
                  <a:pt x="5715" y="2497"/>
                </a:cubicBezTo>
                <a:lnTo>
                  <a:pt x="5709" y="2480"/>
                </a:lnTo>
                <a:lnTo>
                  <a:pt x="5716" y="0"/>
                </a:lnTo>
                <a:lnTo>
                  <a:pt x="0" y="0"/>
                </a:lnTo>
                <a:lnTo>
                  <a:pt x="0" y="1043"/>
                </a:lnTo>
                <a:cubicBezTo>
                  <a:pt x="0" y="1043"/>
                  <a:pt x="455" y="861"/>
                  <a:pt x="682" y="798"/>
                </a:cubicBezTo>
                <a:cubicBezTo>
                  <a:pt x="906" y="736"/>
                  <a:pt x="1251" y="682"/>
                  <a:pt x="1360" y="663"/>
                </a:cubicBez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Verdana" pitchFamily="34" charset="0"/>
            </a:endParaRP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B9255DD3-2C2F-4304-B59C-B6C75F2C95C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4" cy="4321"/>
          </a:xfrm>
        </p:grpSpPr>
        <p:sp>
          <p:nvSpPr>
            <p:cNvPr id="4" name="圆角矩形 10">
              <a:extLst>
                <a:ext uri="{FF2B5EF4-FFF2-40B4-BE49-F238E27FC236}">
                  <a16:creationId xmlns:a16="http://schemas.microsoft.com/office/drawing/2014/main" id="{B6F88D60-F0F6-4A6E-A59F-8B42C8B3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E32654F6-BC4B-46CE-AE3C-D325B49E6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6" name="任意多边形 12">
              <a:extLst>
                <a:ext uri="{FF2B5EF4-FFF2-40B4-BE49-F238E27FC236}">
                  <a16:creationId xmlns:a16="http://schemas.microsoft.com/office/drawing/2014/main" id="{88FB57D9-6B50-4817-A654-A1E7E45E1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7" name="任意多边形 13">
              <a:extLst>
                <a:ext uri="{FF2B5EF4-FFF2-40B4-BE49-F238E27FC236}">
                  <a16:creationId xmlns:a16="http://schemas.microsoft.com/office/drawing/2014/main" id="{3E04DE7A-9DC4-40B2-96F8-5FE3136E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AF03A57F-9654-49F3-A821-675CCD8F3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CAFD47E2-DD3A-4B94-BA0C-2B11BE4B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25538"/>
            <a:ext cx="792163" cy="790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4454A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84D7BCA-BAAA-4DC7-8A92-57F62B025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836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rgbClr val="294B2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847EA49-98E1-4499-BD86-D3044EDD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360363" cy="358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2A395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35745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FAC8E811-3537-43D9-B972-C2615ED44F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63301398-1F0E-48F5-B871-EE9FDC3EB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DFF97257-B17A-4F70-B1AD-62BE7A98467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0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9BFDE992-2623-4B76-BEB1-F1AC3970B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166C1F3C-4E01-4850-86B5-3FEE57088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C45B8CA9-967F-4692-9EB6-F543D3A538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1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384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63BF3870-9F6F-4E9A-A71E-4E6EDB903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47992B17-43BD-4440-BE01-A9C83DBBDA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22096F8E-325A-4E4D-A8D2-700741079C4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94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9">
            <a:extLst>
              <a:ext uri="{FF2B5EF4-FFF2-40B4-BE49-F238E27FC236}">
                <a16:creationId xmlns:a16="http://schemas.microsoft.com/office/drawing/2014/main" id="{96CA1529-9758-48D3-B39F-4EEB4F9FBC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8" name="灯片编号占位符 1030">
            <a:extLst>
              <a:ext uri="{FF2B5EF4-FFF2-40B4-BE49-F238E27FC236}">
                <a16:creationId xmlns:a16="http://schemas.microsoft.com/office/drawing/2014/main" id="{6AE1F091-61C1-40BE-B10D-0F5E8EAEC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11C12B41-86E3-4BA8-8B55-F5E65C09D9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41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EAB7C7AD-C812-4059-B1DE-A43EB1E8E3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9E0F6D6C-1475-4731-B295-4043F189E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111297B4-DF37-40BF-995B-35C3788B94D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3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9">
            <a:extLst>
              <a:ext uri="{FF2B5EF4-FFF2-40B4-BE49-F238E27FC236}">
                <a16:creationId xmlns:a16="http://schemas.microsoft.com/office/drawing/2014/main" id="{DFC09382-C8DB-44FD-9F79-4C6B187E9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3" name="灯片编号占位符 1030">
            <a:extLst>
              <a:ext uri="{FF2B5EF4-FFF2-40B4-BE49-F238E27FC236}">
                <a16:creationId xmlns:a16="http://schemas.microsoft.com/office/drawing/2014/main" id="{4848FC45-30C3-4739-AB65-9A3FD2350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86621D0F-F600-4273-B43D-E91DE61BF6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8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E5C625A5-3E46-4FAB-95E7-BD1D16B2F5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E97E068C-14AC-4661-9272-C2E8305C23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6B49DA9C-2936-4E10-A2CA-663E797E5F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4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074296-4314-4ED8-B697-1DED1F9FDE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E35EC2-35B1-4818-9CAB-1F366B833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CE8624-B120-4F01-A785-F346FDDD11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DB986-8ACB-4A90-9416-ABB1411CA3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832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49A53070-A1BA-4CC7-99C9-0563DE14F1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3B0A9858-EA80-4663-93C1-0B31A430B6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48CB080F-B781-4493-9D42-A8FA3EC435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53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79C4CD9A-099A-4F1B-8465-1CD9614660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FF6F4CA4-45BE-4C84-9674-E793D1E60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4AE6FD19-3D8F-4007-A742-46DFD1D28E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07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0663" y="117475"/>
            <a:ext cx="2106613" cy="62785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7475"/>
            <a:ext cx="6197715" cy="62785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22126F6C-C41A-497A-93DC-5D8E93A7DC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16AE1EB0-4C60-4771-855D-22808CC433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C397C51A-6572-4F4C-9A91-BFDAE2A683C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65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1029">
            <a:extLst>
              <a:ext uri="{FF2B5EF4-FFF2-40B4-BE49-F238E27FC236}">
                <a16:creationId xmlns:a16="http://schemas.microsoft.com/office/drawing/2014/main" id="{1E3F1D72-94B2-48B2-98EA-08908DD6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7" name="灯片编号占位符 1030">
            <a:extLst>
              <a:ext uri="{FF2B5EF4-FFF2-40B4-BE49-F238E27FC236}">
                <a16:creationId xmlns:a16="http://schemas.microsoft.com/office/drawing/2014/main" id="{9B11644E-2726-49D9-9F68-9B9E79D032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6400BF2D-EC98-4D18-A252-5D0DBA5C062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51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117475"/>
            <a:ext cx="8426450" cy="62785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5EE30F29-6F45-435E-8708-973F09572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9BA4B0FF-F974-42B1-BC97-1C7BAE091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1B0763FF-4378-4598-9389-A72CAAF4910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7E3934-DE57-4B5C-9A9A-4278F37C35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A8C5CE-B238-4440-981F-FC4939016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8D2B4C-4A91-400E-B9E6-1897490AD8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22782-B453-4224-BDEC-7F55CE1AE1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2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B486A9-DB81-4507-9AC5-CF306E9E66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DFAE3-A5D6-4D37-898A-1189403FA7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14C78-4761-4A01-AACE-07125A7DB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C0F9E-282E-4620-A1FA-4C907C77E7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27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0E283D-E050-4EA2-A136-1F0E0464C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3D8927-EA51-4FB7-95BF-3BD9B53E4D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626114-9ADB-43F4-9A00-279203135F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B2DF2B-10FE-4784-9911-1781D2787E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23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E2DAF4-8330-4023-80F1-1218A9468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77F353-3AAF-4118-9425-DDF3FB423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25F123-C77F-40E4-B76D-7FA4A115CE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4FB89-B75C-4DD5-BAC4-5E701F0373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86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002EAC-DE35-4CF8-BBF4-7AACCEF8A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9C1E7F-D322-4742-AA89-0D2486B096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27B929-759A-4795-8CF1-FA850A9496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2C3B3-6CBD-4D56-8F09-629520F549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16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BB8F9-1C4F-4924-A3AB-19292275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29A37-382A-4519-AA2F-CACE99134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CB8ED-1D74-4283-B0A1-6D37F99FEC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2C8AC-C55E-4655-B7AC-A2C3248855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20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6D8F-025F-4412-A9C8-0D9468744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4E65C-6364-4A10-8240-0F9EE820B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2EE4A3-CCF3-4C0F-841D-CD3EE81BEC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DDF54-409E-4DA8-91A6-770E131C94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50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FFF0">
            <a:alpha val="5411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F1194D5-623C-416E-9247-E750FC51F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70171D0-237C-49CB-82A3-02E5B2CC9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20A25A-161F-4604-9ACA-9ADE8B32B9F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DE5AA93-2AF8-4D11-95E6-F04928023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2C87EC9-24CF-4CDE-B983-553157C660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A398C72-8CB6-48F4-8AFA-D5643AA6F8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BEBFF">
            <a:alpha val="4117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>
            <a:extLst>
              <a:ext uri="{FF2B5EF4-FFF2-40B4-BE49-F238E27FC236}">
                <a16:creationId xmlns:a16="http://schemas.microsoft.com/office/drawing/2014/main" id="{2E9562C8-4ED6-4A9C-AD85-679FF87FD0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7950" y="6454775"/>
            <a:ext cx="9494838" cy="504825"/>
          </a:xfrm>
          <a:prstGeom prst="rect">
            <a:avLst/>
          </a:prstGeom>
          <a:solidFill>
            <a:srgbClr val="5B5B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162E02B5-B307-4B2F-AC99-F43D5B7F9B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80513" cy="1054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标题 1027">
            <a:extLst>
              <a:ext uri="{FF2B5EF4-FFF2-40B4-BE49-F238E27FC236}">
                <a16:creationId xmlns:a16="http://schemas.microsoft.com/office/drawing/2014/main" id="{F5E02C0B-FB1F-42DA-9357-BC2DAB9778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17475"/>
            <a:ext cx="84264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数学史概论</a:t>
            </a:r>
          </a:p>
        </p:txBody>
      </p:sp>
      <p:sp>
        <p:nvSpPr>
          <p:cNvPr id="23557" name="文本占位符 1028">
            <a:extLst>
              <a:ext uri="{FF2B5EF4-FFF2-40B4-BE49-F238E27FC236}">
                <a16:creationId xmlns:a16="http://schemas.microsoft.com/office/drawing/2014/main" id="{47A07EBA-D2F3-4EB7-8D26-BBAA303010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96975"/>
            <a:ext cx="822960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页脚占位符 1029">
            <a:extLst>
              <a:ext uri="{FF2B5EF4-FFF2-40B4-BE49-F238E27FC236}">
                <a16:creationId xmlns:a16="http://schemas.microsoft.com/office/drawing/2014/main" id="{43E0A40E-FF00-4343-92CF-DB5E41199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9350" y="6453188"/>
            <a:ext cx="2895600" cy="336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itchFamily="34" charset="0"/>
              <a:buNone/>
              <a:defRPr kumimoji="0" sz="1800" b="1" noProof="1">
                <a:solidFill>
                  <a:srgbClr val="FFFFFF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1031" name="灯片编号占位符 1030">
            <a:extLst>
              <a:ext uri="{FF2B5EF4-FFF2-40B4-BE49-F238E27FC236}">
                <a16:creationId xmlns:a16="http://schemas.microsoft.com/office/drawing/2014/main" id="{19499254-F9E0-4B44-877A-7490B62A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850" y="6477000"/>
            <a:ext cx="719138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kumimoji="0" sz="1200">
                <a:solidFill>
                  <a:srgbClr val="000066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</a:lstStyle>
          <a:p>
            <a:fld id="{6A6ADDCE-F695-412F-8374-26C914C3D6AF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23560" name="图片 1031" descr="广州大学校徽">
            <a:extLst>
              <a:ext uri="{FF2B5EF4-FFF2-40B4-BE49-F238E27FC236}">
                <a16:creationId xmlns:a16="http://schemas.microsoft.com/office/drawing/2014/main" id="{4B601502-CDCF-442B-8838-9032C8A77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-98425"/>
            <a:ext cx="1163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oleObject" Target="../embeddings/oleObject1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33" Type="http://schemas.openxmlformats.org/officeDocument/2006/relationships/image" Target="../media/image14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.wmf"/><Relationship Id="rId20" Type="http://schemas.openxmlformats.org/officeDocument/2006/relationships/image" Target="../media/image10.emf"/><Relationship Id="rId29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13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5.bin"/><Relationship Id="rId30" Type="http://schemas.openxmlformats.org/officeDocument/2006/relationships/oleObject" Target="../embeddings/oleObject1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4.bin"/><Relationship Id="rId18" Type="http://schemas.openxmlformats.org/officeDocument/2006/relationships/oleObject" Target="../embeddings/oleObject77.bin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69.w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.wmf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63.wmf"/><Relationship Id="rId19" Type="http://schemas.openxmlformats.org/officeDocument/2006/relationships/image" Target="../media/image68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3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5.wmf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63.wmf"/><Relationship Id="rId19" Type="http://schemas.openxmlformats.org/officeDocument/2006/relationships/image" Target="../media/image78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88.w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9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94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0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0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1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4.w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B3F1A437-D9D1-467B-A474-316E9A01F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76200"/>
            <a:ext cx="5349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rgbClr val="CC3300"/>
                </a:solidFill>
                <a:ea typeface="隶书" panose="02010509060101010101" pitchFamily="49" charset="-122"/>
              </a:rPr>
              <a:t>函数的连续性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9C60339-04C3-45A6-AB46-FF483D263A6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7950" y="9080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rgbClr val="0000FF"/>
                </a:solidFill>
                <a:ea typeface="黑体" panose="02010609060101010101" pitchFamily="49" charset="-122"/>
              </a:rPr>
              <a:t>一、函数的连续性</a:t>
            </a:r>
            <a:endParaRPr kumimoji="0" lang="zh-CN" altLang="en-US" sz="4000" b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BF879C89-1361-4CCC-9D67-703D4C1A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266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FF"/>
                </a:solidFill>
              </a:rPr>
              <a:t>1.</a:t>
            </a:r>
            <a:r>
              <a:rPr kumimoji="0" lang="zh-CN" altLang="en-US" sz="3200">
                <a:solidFill>
                  <a:srgbClr val="0000FF"/>
                </a:solidFill>
              </a:rPr>
              <a:t>函数的增量</a:t>
            </a: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76B5B4A7-B284-4A36-83BF-4D85CC9D2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597150"/>
          <a:ext cx="68659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公式" r:id="rId3" imgW="6984720" imgH="1002960" progId="Equation.3">
                  <p:embed/>
                </p:oleObj>
              </mc:Choice>
              <mc:Fallback>
                <p:oleObj name="公式" r:id="rId3" imgW="698472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7150"/>
                        <a:ext cx="68659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DC3455B0-8D1C-4428-AA31-F6564DB41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913" y="3748088"/>
          <a:ext cx="77358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公式" r:id="rId5" imgW="7734240" imgH="444240" progId="Equation.3">
                  <p:embed/>
                </p:oleObj>
              </mc:Choice>
              <mc:Fallback>
                <p:oleObj name="公式" r:id="rId5" imgW="77342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748088"/>
                        <a:ext cx="77358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244EF4AE-AACD-480B-95BB-2106D6549C5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281488"/>
            <a:ext cx="2971800" cy="2133600"/>
            <a:chOff x="816" y="2592"/>
            <a:chExt cx="1872" cy="1344"/>
          </a:xfrm>
        </p:grpSpPr>
        <p:grpSp>
          <p:nvGrpSpPr>
            <p:cNvPr id="1075" name="Group 9">
              <a:extLst>
                <a:ext uri="{FF2B5EF4-FFF2-40B4-BE49-F238E27FC236}">
                  <a16:creationId xmlns:a16="http://schemas.microsoft.com/office/drawing/2014/main" id="{AD7EB45F-5D1A-4E20-A61E-0664C9A66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640"/>
              <a:ext cx="1872" cy="1248"/>
              <a:chOff x="816" y="2640"/>
              <a:chExt cx="1872" cy="1248"/>
            </a:xfrm>
          </p:grpSpPr>
          <p:sp>
            <p:nvSpPr>
              <p:cNvPr id="1076" name="Line 10">
                <a:extLst>
                  <a:ext uri="{FF2B5EF4-FFF2-40B4-BE49-F238E27FC236}">
                    <a16:creationId xmlns:a16="http://schemas.microsoft.com/office/drawing/2014/main" id="{16D960A9-B409-48EB-AE78-12AE0B4FF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8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Line 11">
                <a:extLst>
                  <a:ext uri="{FF2B5EF4-FFF2-40B4-BE49-F238E27FC236}">
                    <a16:creationId xmlns:a16="http://schemas.microsoft.com/office/drawing/2014/main" id="{F5924005-0ED6-478F-A94F-0926FB5E0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640"/>
                <a:ext cx="0" cy="12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41" name="Object 12">
              <a:extLst>
                <a:ext uri="{FF2B5EF4-FFF2-40B4-BE49-F238E27FC236}">
                  <a16:creationId xmlns:a16="http://schemas.microsoft.com/office/drawing/2014/main" id="{99FF8EAD-1555-440D-A4BD-D33F841157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379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公式" r:id="rId7" imgW="253800" imgH="241200" progId="Equation.3">
                    <p:embed/>
                  </p:oleObj>
                </mc:Choice>
                <mc:Fallback>
                  <p:oleObj name="公式" r:id="rId7" imgW="25380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799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2" name="Object 13">
              <a:extLst>
                <a:ext uri="{FF2B5EF4-FFF2-40B4-BE49-F238E27FC236}">
                  <a16:creationId xmlns:a16="http://schemas.microsoft.com/office/drawing/2014/main" id="{ED5EEEEA-0105-4A06-AA17-8ADEC1CDE6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592"/>
            <a:ext cx="14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公式" r:id="rId9" imgW="253800" imgH="317160" progId="Equation.3">
                    <p:embed/>
                  </p:oleObj>
                </mc:Choice>
                <mc:Fallback>
                  <p:oleObj name="公式" r:id="rId9" imgW="25380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592"/>
                          <a:ext cx="14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3" name="Object 14">
              <a:extLst>
                <a:ext uri="{FF2B5EF4-FFF2-40B4-BE49-F238E27FC236}">
                  <a16:creationId xmlns:a16="http://schemas.microsoft.com/office/drawing/2014/main" id="{6D94653D-093B-4ED5-8A9B-32E2A5D03A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3" y="3768"/>
            <a:ext cx="10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公式" r:id="rId11" imgW="203040" imgH="317160" progId="Equation.3">
                    <p:embed/>
                  </p:oleObj>
                </mc:Choice>
                <mc:Fallback>
                  <p:oleObj name="公式" r:id="rId11" imgW="20304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3768"/>
                          <a:ext cx="10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E9DB8659-3776-44E2-BD28-57CA879FA12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653088"/>
            <a:ext cx="314325" cy="823912"/>
            <a:chOff x="1344" y="3456"/>
            <a:chExt cx="198" cy="519"/>
          </a:xfrm>
        </p:grpSpPr>
        <p:sp>
          <p:nvSpPr>
            <p:cNvPr id="1074" name="Line 16">
              <a:extLst>
                <a:ext uri="{FF2B5EF4-FFF2-40B4-BE49-F238E27FC236}">
                  <a16:creationId xmlns:a16="http://schemas.microsoft.com/office/drawing/2014/main" id="{3B7A22F9-4DB3-43B5-83E5-BBA67B7F3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8" y="345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0" name="Object 17">
              <a:extLst>
                <a:ext uri="{FF2B5EF4-FFF2-40B4-BE49-F238E27FC236}">
                  <a16:creationId xmlns:a16="http://schemas.microsoft.com/office/drawing/2014/main" id="{C386F153-214A-4317-957D-0E2B1895B2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744"/>
            <a:ext cx="19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公式" r:id="rId13" imgW="368280" imgH="431640" progId="Equation.3">
                    <p:embed/>
                  </p:oleObj>
                </mc:Choice>
                <mc:Fallback>
                  <p:oleObj name="公式" r:id="rId13" imgW="368280" imgH="431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744"/>
                          <a:ext cx="19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C8520AD9-8961-4A26-864D-48D2D00055C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081588"/>
            <a:ext cx="996950" cy="1395412"/>
            <a:chOff x="1824" y="3096"/>
            <a:chExt cx="628" cy="879"/>
          </a:xfrm>
        </p:grpSpPr>
        <p:sp>
          <p:nvSpPr>
            <p:cNvPr id="1073" name="Line 19">
              <a:extLst>
                <a:ext uri="{FF2B5EF4-FFF2-40B4-BE49-F238E27FC236}">
                  <a16:creationId xmlns:a16="http://schemas.microsoft.com/office/drawing/2014/main" id="{097DB774-E9FC-47D5-86B1-506CD1087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096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9" name="Object 20">
              <a:extLst>
                <a:ext uri="{FF2B5EF4-FFF2-40B4-BE49-F238E27FC236}">
                  <a16:creationId xmlns:a16="http://schemas.microsoft.com/office/drawing/2014/main" id="{9E3A222B-DE1B-4504-B2A9-63EEB070CA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744"/>
            <a:ext cx="62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公式" r:id="rId15" imgW="1168200" imgH="431640" progId="Equation.3">
                    <p:embed/>
                  </p:oleObj>
                </mc:Choice>
                <mc:Fallback>
                  <p:oleObj name="公式" r:id="rId15" imgW="1168200" imgH="431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744"/>
                          <a:ext cx="62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91B5362A-8095-4572-B636-2438DBCD2DC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662488"/>
            <a:ext cx="1857375" cy="1057275"/>
            <a:chOff x="1056" y="2832"/>
            <a:chExt cx="1170" cy="666"/>
          </a:xfrm>
        </p:grpSpPr>
        <p:sp>
          <p:nvSpPr>
            <p:cNvPr id="1072" name="Arc 22">
              <a:extLst>
                <a:ext uri="{FF2B5EF4-FFF2-40B4-BE49-F238E27FC236}">
                  <a16:creationId xmlns:a16="http://schemas.microsoft.com/office/drawing/2014/main" id="{E3C27324-BA04-46E5-9B44-5B023B61CC2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56" y="2832"/>
              <a:ext cx="1170" cy="666"/>
            </a:xfrm>
            <a:custGeom>
              <a:avLst/>
              <a:gdLst>
                <a:gd name="T0" fmla="*/ 9 w 21600"/>
                <a:gd name="T1" fmla="*/ 0 h 21797"/>
                <a:gd name="T2" fmla="*/ 63 w 21600"/>
                <a:gd name="T3" fmla="*/ 20 h 21797"/>
                <a:gd name="T4" fmla="*/ 0 w 21600"/>
                <a:gd name="T5" fmla="*/ 20 h 217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7"/>
                <a:gd name="T11" fmla="*/ 21600 w 21600"/>
                <a:gd name="T12" fmla="*/ 21797 h 2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7" fill="none" extrusionOk="0">
                  <a:moveTo>
                    <a:pt x="3229" y="-1"/>
                  </a:moveTo>
                  <a:cubicBezTo>
                    <a:pt x="13791" y="1596"/>
                    <a:pt x="21600" y="10674"/>
                    <a:pt x="21600" y="21357"/>
                  </a:cubicBezTo>
                  <a:cubicBezTo>
                    <a:pt x="21600" y="21503"/>
                    <a:pt x="21598" y="21650"/>
                    <a:pt x="21595" y="21796"/>
                  </a:cubicBezTo>
                </a:path>
                <a:path w="21600" h="21797" stroke="0" extrusionOk="0">
                  <a:moveTo>
                    <a:pt x="3229" y="-1"/>
                  </a:moveTo>
                  <a:cubicBezTo>
                    <a:pt x="13791" y="1596"/>
                    <a:pt x="21600" y="10674"/>
                    <a:pt x="21600" y="21357"/>
                  </a:cubicBezTo>
                  <a:cubicBezTo>
                    <a:pt x="21600" y="21503"/>
                    <a:pt x="21598" y="21650"/>
                    <a:pt x="21595" y="21796"/>
                  </a:cubicBezTo>
                  <a:lnTo>
                    <a:pt x="0" y="21357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8" name="Object 23">
              <a:extLst>
                <a:ext uri="{FF2B5EF4-FFF2-40B4-BE49-F238E27FC236}">
                  <a16:creationId xmlns:a16="http://schemas.microsoft.com/office/drawing/2014/main" id="{4B1C2741-308D-41B6-8D6F-FA395FFD63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879"/>
            <a:ext cx="6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公式" r:id="rId17" imgW="1358640" imgH="393480" progId="Equation.3">
                    <p:embed/>
                  </p:oleObj>
                </mc:Choice>
                <mc:Fallback>
                  <p:oleObj name="公式" r:id="rId17" imgW="1358640" imgH="393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879"/>
                          <a:ext cx="66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3919383B-64FE-43F9-ADBF-AC22DCD8C4D9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672138"/>
            <a:ext cx="1066800" cy="271462"/>
            <a:chOff x="1440" y="3468"/>
            <a:chExt cx="672" cy="171"/>
          </a:xfrm>
        </p:grpSpPr>
        <p:sp>
          <p:nvSpPr>
            <p:cNvPr id="1071" name="Line 25">
              <a:extLst>
                <a:ext uri="{FF2B5EF4-FFF2-40B4-BE49-F238E27FC236}">
                  <a16:creationId xmlns:a16="http://schemas.microsoft.com/office/drawing/2014/main" id="{02326F47-7516-4EAF-AE76-A5BC8FF52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468"/>
              <a:ext cx="67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7" name="Object 26">
              <a:extLst>
                <a:ext uri="{FF2B5EF4-FFF2-40B4-BE49-F238E27FC236}">
                  <a16:creationId xmlns:a16="http://schemas.microsoft.com/office/drawing/2014/main" id="{A0C4FFCF-E141-410F-A4F6-679DEF5422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4" y="3480"/>
            <a:ext cx="24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公式" r:id="rId19" imgW="457200" imgH="304560" progId="Equation.3">
                    <p:embed/>
                  </p:oleObj>
                </mc:Choice>
                <mc:Fallback>
                  <p:oleObj name="公式" r:id="rId19" imgW="457200" imgH="304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3480"/>
                          <a:ext cx="240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AD532FBD-5AE2-4F9A-8AD0-300F043A812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5137150"/>
            <a:ext cx="444500" cy="533400"/>
            <a:chOff x="2112" y="3131"/>
            <a:chExt cx="280" cy="336"/>
          </a:xfrm>
        </p:grpSpPr>
        <p:sp>
          <p:nvSpPr>
            <p:cNvPr id="1070" name="Line 28">
              <a:extLst>
                <a:ext uri="{FF2B5EF4-FFF2-40B4-BE49-F238E27FC236}">
                  <a16:creationId xmlns:a16="http://schemas.microsoft.com/office/drawing/2014/main" id="{0F48048D-635D-4D87-AF7C-9D01D7C24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131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6" name="Object 29">
              <a:extLst>
                <a:ext uri="{FF2B5EF4-FFF2-40B4-BE49-F238E27FC236}">
                  <a16:creationId xmlns:a16="http://schemas.microsoft.com/office/drawing/2014/main" id="{37083B3F-E271-4372-8D80-CED2A9C13E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7" y="3196"/>
            <a:ext cx="22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公式" r:id="rId21" imgW="431640" imgH="380880" progId="Equation.3">
                    <p:embed/>
                  </p:oleObj>
                </mc:Choice>
                <mc:Fallback>
                  <p:oleObj name="公式" r:id="rId21" imgW="431640" imgH="3808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" y="3196"/>
                          <a:ext cx="22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6F521BFB-D956-4CD9-B28A-4E4064B186B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86250"/>
            <a:ext cx="2971800" cy="2133600"/>
            <a:chOff x="816" y="2592"/>
            <a:chExt cx="1872" cy="1344"/>
          </a:xfrm>
        </p:grpSpPr>
        <p:grpSp>
          <p:nvGrpSpPr>
            <p:cNvPr id="1067" name="Group 32">
              <a:extLst>
                <a:ext uri="{FF2B5EF4-FFF2-40B4-BE49-F238E27FC236}">
                  <a16:creationId xmlns:a16="http://schemas.microsoft.com/office/drawing/2014/main" id="{5C69ED85-B20F-438D-82AC-BD67D46FB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640"/>
              <a:ext cx="1872" cy="1248"/>
              <a:chOff x="816" y="2640"/>
              <a:chExt cx="1872" cy="1248"/>
            </a:xfrm>
          </p:grpSpPr>
          <p:sp>
            <p:nvSpPr>
              <p:cNvPr id="1068" name="Line 33">
                <a:extLst>
                  <a:ext uri="{FF2B5EF4-FFF2-40B4-BE49-F238E27FC236}">
                    <a16:creationId xmlns:a16="http://schemas.microsoft.com/office/drawing/2014/main" id="{A79A6D32-262D-4DED-B0B5-3699E2063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8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Line 34">
                <a:extLst>
                  <a:ext uri="{FF2B5EF4-FFF2-40B4-BE49-F238E27FC236}">
                    <a16:creationId xmlns:a16="http://schemas.microsoft.com/office/drawing/2014/main" id="{837151C9-9AB8-46AC-9E21-8988556EC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640"/>
                <a:ext cx="0" cy="12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33" name="Object 35">
              <a:extLst>
                <a:ext uri="{FF2B5EF4-FFF2-40B4-BE49-F238E27FC236}">
                  <a16:creationId xmlns:a16="http://schemas.microsoft.com/office/drawing/2014/main" id="{C6205139-AF5B-4A25-A302-105254201B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379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公式" r:id="rId23" imgW="253800" imgH="241200" progId="Equation.3">
                    <p:embed/>
                  </p:oleObj>
                </mc:Choice>
                <mc:Fallback>
                  <p:oleObj name="公式" r:id="rId23" imgW="25380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799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36">
              <a:extLst>
                <a:ext uri="{FF2B5EF4-FFF2-40B4-BE49-F238E27FC236}">
                  <a16:creationId xmlns:a16="http://schemas.microsoft.com/office/drawing/2014/main" id="{4304355A-4F1A-4B76-AD5F-BB30B792B9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592"/>
            <a:ext cx="14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公式" r:id="rId24" imgW="253800" imgH="317160" progId="Equation.3">
                    <p:embed/>
                  </p:oleObj>
                </mc:Choice>
                <mc:Fallback>
                  <p:oleObj name="公式" r:id="rId24" imgW="253800" imgH="3171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592"/>
                          <a:ext cx="14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37">
              <a:extLst>
                <a:ext uri="{FF2B5EF4-FFF2-40B4-BE49-F238E27FC236}">
                  <a16:creationId xmlns:a16="http://schemas.microsoft.com/office/drawing/2014/main" id="{10A13442-1524-41A4-905F-EB242107B6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3" y="3768"/>
            <a:ext cx="10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公式" r:id="rId25" imgW="203040" imgH="317160" progId="Equation.3">
                    <p:embed/>
                  </p:oleObj>
                </mc:Choice>
                <mc:Fallback>
                  <p:oleObj name="公式" r:id="rId25" imgW="203040" imgH="3171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3768"/>
                          <a:ext cx="10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8">
            <a:extLst>
              <a:ext uri="{FF2B5EF4-FFF2-40B4-BE49-F238E27FC236}">
                <a16:creationId xmlns:a16="http://schemas.microsoft.com/office/drawing/2014/main" id="{9F7F6393-865B-467F-ADF5-079BE570FAC8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4819650"/>
            <a:ext cx="314325" cy="1662113"/>
            <a:chOff x="3402" y="2928"/>
            <a:chExt cx="198" cy="1047"/>
          </a:xfrm>
        </p:grpSpPr>
        <p:sp>
          <p:nvSpPr>
            <p:cNvPr id="1066" name="Line 39">
              <a:extLst>
                <a:ext uri="{FF2B5EF4-FFF2-40B4-BE49-F238E27FC236}">
                  <a16:creationId xmlns:a16="http://schemas.microsoft.com/office/drawing/2014/main" id="{908B6B8C-2A18-4124-9235-C8D372590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6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2" name="Object 40">
              <a:extLst>
                <a:ext uri="{FF2B5EF4-FFF2-40B4-BE49-F238E27FC236}">
                  <a16:creationId xmlns:a16="http://schemas.microsoft.com/office/drawing/2014/main" id="{ED93BDAC-6C03-4835-900D-0A3FF3D95B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2" y="3744"/>
            <a:ext cx="19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公式" r:id="rId26" imgW="368280" imgH="431640" progId="Equation.3">
                    <p:embed/>
                  </p:oleObj>
                </mc:Choice>
                <mc:Fallback>
                  <p:oleObj name="公式" r:id="rId26" imgW="368280" imgH="4316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3744"/>
                          <a:ext cx="19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1">
            <a:extLst>
              <a:ext uri="{FF2B5EF4-FFF2-40B4-BE49-F238E27FC236}">
                <a16:creationId xmlns:a16="http://schemas.microsoft.com/office/drawing/2014/main" id="{9E566AE0-7CD8-42B3-A9AE-D893AE4175F7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200650"/>
            <a:ext cx="996950" cy="1281113"/>
            <a:chOff x="3888" y="3168"/>
            <a:chExt cx="628" cy="807"/>
          </a:xfrm>
        </p:grpSpPr>
        <p:sp>
          <p:nvSpPr>
            <p:cNvPr id="1065" name="Line 42">
              <a:extLst>
                <a:ext uri="{FF2B5EF4-FFF2-40B4-BE49-F238E27FC236}">
                  <a16:creationId xmlns:a16="http://schemas.microsoft.com/office/drawing/2014/main" id="{6007ABA1-DBFB-474E-A806-8E4D03A83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" y="316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43">
              <a:extLst>
                <a:ext uri="{FF2B5EF4-FFF2-40B4-BE49-F238E27FC236}">
                  <a16:creationId xmlns:a16="http://schemas.microsoft.com/office/drawing/2014/main" id="{3AA52D6D-F9C1-4E0C-9C06-C2C73B099D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744"/>
            <a:ext cx="62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公式" r:id="rId27" imgW="1168200" imgH="431640" progId="Equation.3">
                    <p:embed/>
                  </p:oleObj>
                </mc:Choice>
                <mc:Fallback>
                  <p:oleObj name="公式" r:id="rId27" imgW="1168200" imgH="4316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744"/>
                          <a:ext cx="62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4">
            <a:extLst>
              <a:ext uri="{FF2B5EF4-FFF2-40B4-BE49-F238E27FC236}">
                <a16:creationId xmlns:a16="http://schemas.microsoft.com/office/drawing/2014/main" id="{CCE353AC-2D6F-4CCA-BB78-8B17EA4C2B8D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5657850"/>
            <a:ext cx="1066800" cy="271463"/>
            <a:chOff x="3492" y="3456"/>
            <a:chExt cx="672" cy="171"/>
          </a:xfrm>
        </p:grpSpPr>
        <p:sp>
          <p:nvSpPr>
            <p:cNvPr id="1064" name="Line 45">
              <a:extLst>
                <a:ext uri="{FF2B5EF4-FFF2-40B4-BE49-F238E27FC236}">
                  <a16:creationId xmlns:a16="http://schemas.microsoft.com/office/drawing/2014/main" id="{82BCD3D5-C3CB-4625-BDEA-451BFCB53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3456"/>
              <a:ext cx="67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0" name="Object 46">
              <a:extLst>
                <a:ext uri="{FF2B5EF4-FFF2-40B4-BE49-F238E27FC236}">
                  <a16:creationId xmlns:a16="http://schemas.microsoft.com/office/drawing/2014/main" id="{29B6E74B-12AC-4747-B26A-FB0295F839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468"/>
            <a:ext cx="24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公式" r:id="rId28" imgW="457200" imgH="304560" progId="Equation.3">
                    <p:embed/>
                  </p:oleObj>
                </mc:Choice>
                <mc:Fallback>
                  <p:oleObj name="公式" r:id="rId28" imgW="457200" imgH="3045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468"/>
                          <a:ext cx="240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47">
            <a:extLst>
              <a:ext uri="{FF2B5EF4-FFF2-40B4-BE49-F238E27FC236}">
                <a16:creationId xmlns:a16="http://schemas.microsoft.com/office/drawing/2014/main" id="{6A5310D3-59E8-407A-A11C-31A73C78246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819650"/>
            <a:ext cx="361950" cy="838200"/>
            <a:chOff x="3264" y="2928"/>
            <a:chExt cx="228" cy="528"/>
          </a:xfrm>
        </p:grpSpPr>
        <p:sp>
          <p:nvSpPr>
            <p:cNvPr id="1063" name="Line 48">
              <a:extLst>
                <a:ext uri="{FF2B5EF4-FFF2-40B4-BE49-F238E27FC236}">
                  <a16:creationId xmlns:a16="http://schemas.microsoft.com/office/drawing/2014/main" id="{5275D75D-38F9-4204-B884-8E2DE68FD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2928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9" name="Object 49">
              <a:extLst>
                <a:ext uri="{FF2B5EF4-FFF2-40B4-BE49-F238E27FC236}">
                  <a16:creationId xmlns:a16="http://schemas.microsoft.com/office/drawing/2014/main" id="{05B15E80-E5A8-4790-BA03-79B0A4CEBC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3072"/>
            <a:ext cx="22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公式" r:id="rId30" imgW="431640" imgH="380880" progId="Equation.3">
                    <p:embed/>
                  </p:oleObj>
                </mc:Choice>
                <mc:Fallback>
                  <p:oleObj name="公式" r:id="rId30" imgW="431640" imgH="3808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072"/>
                          <a:ext cx="22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90F8CF8D-BF8A-446D-81F1-0B4535F15A7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14800"/>
            <a:ext cx="1676400" cy="1847850"/>
            <a:chOff x="3504" y="2484"/>
            <a:chExt cx="1056" cy="1164"/>
          </a:xfrm>
        </p:grpSpPr>
        <p:graphicFrame>
          <p:nvGraphicFramePr>
            <p:cNvPr id="1028" name="Object 51">
              <a:extLst>
                <a:ext uri="{FF2B5EF4-FFF2-40B4-BE49-F238E27FC236}">
                  <a16:creationId xmlns:a16="http://schemas.microsoft.com/office/drawing/2014/main" id="{7A3C16E5-EDD0-42F2-AC96-40069CD233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736"/>
            <a:ext cx="6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公式" r:id="rId32" imgW="1358640" imgH="393480" progId="Equation.3">
                    <p:embed/>
                  </p:oleObj>
                </mc:Choice>
                <mc:Fallback>
                  <p:oleObj name="公式" r:id="rId32" imgW="1358640" imgH="3934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736"/>
                          <a:ext cx="66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9" name="Group 52">
              <a:extLst>
                <a:ext uri="{FF2B5EF4-FFF2-40B4-BE49-F238E27FC236}">
                  <a16:creationId xmlns:a16="http://schemas.microsoft.com/office/drawing/2014/main" id="{A5FE37C6-F71D-4C95-9356-A711E8D00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484"/>
              <a:ext cx="1056" cy="1164"/>
              <a:chOff x="3504" y="2484"/>
              <a:chExt cx="1056" cy="1164"/>
            </a:xfrm>
          </p:grpSpPr>
          <p:sp>
            <p:nvSpPr>
              <p:cNvPr id="1060" name="Arc 53">
                <a:extLst>
                  <a:ext uri="{FF2B5EF4-FFF2-40B4-BE49-F238E27FC236}">
                    <a16:creationId xmlns:a16="http://schemas.microsoft.com/office/drawing/2014/main" id="{2767BFD5-F215-43F4-B008-4E0F798DB904}"/>
                  </a:ext>
                </a:extLst>
              </p:cNvPr>
              <p:cNvSpPr>
                <a:spLocks/>
              </p:cNvSpPr>
              <p:nvPr/>
            </p:nvSpPr>
            <p:spPr bwMode="auto">
              <a:xfrm rot="2811776" flipV="1">
                <a:off x="4135" y="3223"/>
                <a:ext cx="480" cy="370"/>
              </a:xfrm>
              <a:custGeom>
                <a:avLst/>
                <a:gdLst>
                  <a:gd name="T0" fmla="*/ 4 w 19498"/>
                  <a:gd name="T1" fmla="*/ 0 h 20806"/>
                  <a:gd name="T2" fmla="*/ 12 w 19498"/>
                  <a:gd name="T3" fmla="*/ 4 h 20806"/>
                  <a:gd name="T4" fmla="*/ 0 w 19498"/>
                  <a:gd name="T5" fmla="*/ 7 h 20806"/>
                  <a:gd name="T6" fmla="*/ 0 60000 65536"/>
                  <a:gd name="T7" fmla="*/ 0 60000 65536"/>
                  <a:gd name="T8" fmla="*/ 0 60000 65536"/>
                  <a:gd name="T9" fmla="*/ 0 w 19498"/>
                  <a:gd name="T10" fmla="*/ 0 h 20806"/>
                  <a:gd name="T11" fmla="*/ 19498 w 19498"/>
                  <a:gd name="T12" fmla="*/ 20806 h 208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98" h="20806" fill="none" extrusionOk="0">
                    <a:moveTo>
                      <a:pt x="5803" y="0"/>
                    </a:moveTo>
                    <a:cubicBezTo>
                      <a:pt x="11817" y="1678"/>
                      <a:pt x="16811" y="5875"/>
                      <a:pt x="19498" y="11511"/>
                    </a:cubicBezTo>
                  </a:path>
                  <a:path w="19498" h="20806" stroke="0" extrusionOk="0">
                    <a:moveTo>
                      <a:pt x="5803" y="0"/>
                    </a:moveTo>
                    <a:cubicBezTo>
                      <a:pt x="11817" y="1678"/>
                      <a:pt x="16811" y="5875"/>
                      <a:pt x="19498" y="11511"/>
                    </a:cubicBezTo>
                    <a:lnTo>
                      <a:pt x="0" y="20806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Arc 54">
                <a:extLst>
                  <a:ext uri="{FF2B5EF4-FFF2-40B4-BE49-F238E27FC236}">
                    <a16:creationId xmlns:a16="http://schemas.microsoft.com/office/drawing/2014/main" id="{7ACFBA48-417B-4EB7-8E50-3437FA05027B}"/>
                  </a:ext>
                </a:extLst>
              </p:cNvPr>
              <p:cNvSpPr>
                <a:spLocks/>
              </p:cNvSpPr>
              <p:nvPr/>
            </p:nvSpPr>
            <p:spPr bwMode="auto">
              <a:xfrm rot="3577681" flipV="1">
                <a:off x="3552" y="2436"/>
                <a:ext cx="768" cy="864"/>
              </a:xfrm>
              <a:custGeom>
                <a:avLst/>
                <a:gdLst>
                  <a:gd name="T0" fmla="*/ 0 w 19564"/>
                  <a:gd name="T1" fmla="*/ 0 h 21600"/>
                  <a:gd name="T2" fmla="*/ 30 w 19564"/>
                  <a:gd name="T3" fmla="*/ 20 h 21600"/>
                  <a:gd name="T4" fmla="*/ 0 w 19564"/>
                  <a:gd name="T5" fmla="*/ 35 h 21600"/>
                  <a:gd name="T6" fmla="*/ 0 60000 65536"/>
                  <a:gd name="T7" fmla="*/ 0 60000 65536"/>
                  <a:gd name="T8" fmla="*/ 0 60000 65536"/>
                  <a:gd name="T9" fmla="*/ 0 w 19564"/>
                  <a:gd name="T10" fmla="*/ 0 h 21600"/>
                  <a:gd name="T11" fmla="*/ 19564 w 1956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64" h="21600" fill="none" extrusionOk="0">
                    <a:moveTo>
                      <a:pt x="-1" y="0"/>
                    </a:moveTo>
                    <a:cubicBezTo>
                      <a:pt x="8383" y="0"/>
                      <a:pt x="16010" y="4851"/>
                      <a:pt x="19563" y="12445"/>
                    </a:cubicBezTo>
                  </a:path>
                  <a:path w="19564" h="21600" stroke="0" extrusionOk="0">
                    <a:moveTo>
                      <a:pt x="-1" y="0"/>
                    </a:moveTo>
                    <a:cubicBezTo>
                      <a:pt x="8383" y="0"/>
                      <a:pt x="16010" y="4851"/>
                      <a:pt x="19563" y="1244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Oval 55">
                <a:extLst>
                  <a:ext uri="{FF2B5EF4-FFF2-40B4-BE49-F238E27FC236}">
                    <a16:creationId xmlns:a16="http://schemas.microsoft.com/office/drawing/2014/main" id="{30E74797-44A2-4A84-BCF5-D20F3483F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3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Text Box 2">
            <a:extLst>
              <a:ext uri="{FF2B5EF4-FFF2-40B4-BE49-F238E27FC236}">
                <a16:creationId xmlns:a16="http://schemas.microsoft.com/office/drawing/2014/main" id="{0A5035F3-C964-4571-B083-AE50D9AC3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FF"/>
                </a:solidFill>
              </a:rPr>
              <a:t>1.</a:t>
            </a:r>
            <a:r>
              <a:rPr kumimoji="0" lang="zh-CN" altLang="en-US" sz="3200">
                <a:solidFill>
                  <a:srgbClr val="0000FF"/>
                </a:solidFill>
              </a:rPr>
              <a:t>跳跃间断点</a:t>
            </a:r>
          </a:p>
        </p:txBody>
      </p:sp>
      <p:graphicFrame>
        <p:nvGraphicFramePr>
          <p:cNvPr id="32768" name="Object 0">
            <a:extLst>
              <a:ext uri="{FF2B5EF4-FFF2-40B4-BE49-F238E27FC236}">
                <a16:creationId xmlns:a16="http://schemas.microsoft.com/office/drawing/2014/main" id="{EF884C56-EFC2-4E81-A0F5-E9D000C19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04813"/>
          <a:ext cx="8208963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公式" r:id="rId3" imgW="3974760" imgH="888840" progId="Equation.3">
                  <p:embed/>
                </p:oleObj>
              </mc:Choice>
              <mc:Fallback>
                <p:oleObj name="公式" r:id="rId3" imgW="3974760" imgH="8888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8208963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Line 4">
            <a:extLst>
              <a:ext uri="{FF2B5EF4-FFF2-40B4-BE49-F238E27FC236}">
                <a16:creationId xmlns:a16="http://schemas.microsoft.com/office/drawing/2014/main" id="{5E34A795-93BB-4BC1-906A-09F7CAD1D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2133600"/>
            <a:ext cx="2057400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64DDA497-F97A-4CE6-951E-4EBCB5399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527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32769" name="Object 1">
            <a:extLst>
              <a:ext uri="{FF2B5EF4-FFF2-40B4-BE49-F238E27FC236}">
                <a16:creationId xmlns:a16="http://schemas.microsoft.com/office/drawing/2014/main" id="{E16002D7-4F5F-45F4-AA61-5A8748E36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708275"/>
          <a:ext cx="69564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5" imgW="7759440" imgH="977760" progId="Equation.3">
                  <p:embed/>
                </p:oleObj>
              </mc:Choice>
              <mc:Fallback>
                <p:oleObj name="公式" r:id="rId5" imgW="7759440" imgH="9777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275"/>
                        <a:ext cx="69564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>
            <a:extLst>
              <a:ext uri="{FF2B5EF4-FFF2-40B4-BE49-F238E27FC236}">
                <a16:creationId xmlns:a16="http://schemas.microsoft.com/office/drawing/2014/main" id="{FF40DD34-AA90-437E-B8F6-04343B51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60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F16C5702-C957-4FC5-B281-192EC6891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789363"/>
          <a:ext cx="20875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7" imgW="812520" imgH="266400" progId="Equation.3">
                  <p:embed/>
                </p:oleObj>
              </mc:Choice>
              <mc:Fallback>
                <p:oleObj name="公式" r:id="rId7" imgW="81252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20875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CFEB1ABC-20D5-48BB-BCD8-4417D695A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789363"/>
          <a:ext cx="17287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9" imgW="787320" imgH="266400" progId="Equation.3">
                  <p:embed/>
                </p:oleObj>
              </mc:Choice>
              <mc:Fallback>
                <p:oleObj name="公式" r:id="rId9" imgW="78732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89363"/>
                        <a:ext cx="172878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937E0D5A-0406-4763-A0D1-FE8C5615D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652963"/>
          <a:ext cx="33845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公式" r:id="rId11" imgW="1320480" imgH="266400" progId="Equation.3">
                  <p:embed/>
                </p:oleObj>
              </mc:Choice>
              <mc:Fallback>
                <p:oleObj name="公式" r:id="rId11" imgW="132048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52963"/>
                        <a:ext cx="33845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4732875F-CD36-4454-A892-A98E0E6FC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661025"/>
          <a:ext cx="5127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13" imgW="4381200" imgH="431640" progId="Equation.3">
                  <p:embed/>
                </p:oleObj>
              </mc:Choice>
              <mc:Fallback>
                <p:oleObj name="公式" r:id="rId13" imgW="43812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61025"/>
                        <a:ext cx="5127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CC5265F1-E941-4B70-A4ED-E1AA7A9EC85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962400"/>
            <a:ext cx="2717800" cy="1905000"/>
            <a:chOff x="3600" y="2496"/>
            <a:chExt cx="1712" cy="1200"/>
          </a:xfrm>
        </p:grpSpPr>
        <p:grpSp>
          <p:nvGrpSpPr>
            <p:cNvPr id="10256" name="Group 13">
              <a:extLst>
                <a:ext uri="{FF2B5EF4-FFF2-40B4-BE49-F238E27FC236}">
                  <a16:creationId xmlns:a16="http://schemas.microsoft.com/office/drawing/2014/main" id="{6970E88D-057F-4D0B-8EEA-B0C2FA502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496"/>
              <a:ext cx="1712" cy="1200"/>
              <a:chOff x="3600" y="2496"/>
              <a:chExt cx="1712" cy="1200"/>
            </a:xfrm>
          </p:grpSpPr>
          <p:sp>
            <p:nvSpPr>
              <p:cNvPr id="10258" name="Line 14">
                <a:extLst>
                  <a:ext uri="{FF2B5EF4-FFF2-40B4-BE49-F238E27FC236}">
                    <a16:creationId xmlns:a16="http://schemas.microsoft.com/office/drawing/2014/main" id="{29C8F48B-A46C-4054-8353-774BFB3E1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504"/>
                <a:ext cx="1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9" name="Line 15">
                <a:extLst>
                  <a:ext uri="{FF2B5EF4-FFF2-40B4-BE49-F238E27FC236}">
                    <a16:creationId xmlns:a16="http://schemas.microsoft.com/office/drawing/2014/main" id="{DCB38966-FE7B-4F33-A558-6DB322EDC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2496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0" name="Line 16">
                <a:extLst>
                  <a:ext uri="{FF2B5EF4-FFF2-40B4-BE49-F238E27FC236}">
                    <a16:creationId xmlns:a16="http://schemas.microsoft.com/office/drawing/2014/main" id="{DCB2F6FA-3627-47EB-9E79-BC33E41CE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273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1" name="Line 17">
                <a:extLst>
                  <a:ext uri="{FF2B5EF4-FFF2-40B4-BE49-F238E27FC236}">
                    <a16:creationId xmlns:a16="http://schemas.microsoft.com/office/drawing/2014/main" id="{8C5EFDFC-FC49-4DF7-B028-D796D0F93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3072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48" name="Object 6">
                <a:extLst>
                  <a:ext uri="{FF2B5EF4-FFF2-40B4-BE49-F238E27FC236}">
                    <a16:creationId xmlns:a16="http://schemas.microsoft.com/office/drawing/2014/main" id="{A8BFEBF4-39B9-4034-B810-F153FF524F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69" y="3551"/>
              <a:ext cx="119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7" name="公式" r:id="rId15" imgW="215640" imgH="241200" progId="Equation.3">
                      <p:embed/>
                    </p:oleObj>
                  </mc:Choice>
                  <mc:Fallback>
                    <p:oleObj name="公式" r:id="rId15" imgW="215640" imgH="2412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9" y="3551"/>
                            <a:ext cx="119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9" name="Object 7">
                <a:extLst>
                  <a:ext uri="{FF2B5EF4-FFF2-40B4-BE49-F238E27FC236}">
                    <a16:creationId xmlns:a16="http://schemas.microsoft.com/office/drawing/2014/main" id="{AA78C7F2-18CB-4F46-815D-C61934D2C7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72" y="3546"/>
              <a:ext cx="140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8" name="公式" r:id="rId17" imgW="253800" imgH="241200" progId="Equation.3">
                      <p:embed/>
                    </p:oleObj>
                  </mc:Choice>
                  <mc:Fallback>
                    <p:oleObj name="公式" r:id="rId17" imgW="253800" imgH="2412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2" y="3546"/>
                            <a:ext cx="140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0" name="Object 8">
                <a:extLst>
                  <a:ext uri="{FF2B5EF4-FFF2-40B4-BE49-F238E27FC236}">
                    <a16:creationId xmlns:a16="http://schemas.microsoft.com/office/drawing/2014/main" id="{F20AB1BA-C42D-4745-83CA-8E4EB64633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8" y="2496"/>
              <a:ext cx="140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9" name="公式" r:id="rId19" imgW="253800" imgH="317160" progId="Equation.3">
                      <p:embed/>
                    </p:oleObj>
                  </mc:Choice>
                  <mc:Fallback>
                    <p:oleObj name="公式" r:id="rId19" imgW="253800" imgH="31716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8" y="2496"/>
                            <a:ext cx="140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57" name="Oval 21">
              <a:extLst>
                <a:ext uri="{FF2B5EF4-FFF2-40B4-BE49-F238E27FC236}">
                  <a16:creationId xmlns:a16="http://schemas.microsoft.com/office/drawing/2014/main" id="{F32FDF7E-7B81-4387-ABF9-BA1BAA521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3120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Text Box 2">
            <a:extLst>
              <a:ext uri="{FF2B5EF4-FFF2-40B4-BE49-F238E27FC236}">
                <a16:creationId xmlns:a16="http://schemas.microsoft.com/office/drawing/2014/main" id="{A3EE2790-FE3A-4766-92D7-97277534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FF"/>
                </a:solidFill>
              </a:rPr>
              <a:t>2.</a:t>
            </a:r>
            <a:r>
              <a:rPr kumimoji="0" lang="zh-CN" altLang="en-US" sz="3200">
                <a:solidFill>
                  <a:srgbClr val="0000FF"/>
                </a:solidFill>
              </a:rPr>
              <a:t>可去间断点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B50E0B88-036A-4BDC-9054-AF34522D2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836613"/>
          <a:ext cx="80899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公式" r:id="rId3" imgW="2806560" imgH="774360" progId="Equation.3">
                  <p:embed/>
                </p:oleObj>
              </mc:Choice>
              <mc:Fallback>
                <p:oleObj name="公式" r:id="rId3" imgW="2806560" imgH="774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36613"/>
                        <a:ext cx="8089900" cy="223202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DE1A1949-2505-4406-B5B5-BE58A5C94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6449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894EF9D1-130B-4D78-BE17-3BFCAC665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292600"/>
          <a:ext cx="345122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公式" r:id="rId5" imgW="3848040" imgH="2501640" progId="Equation.3">
                  <p:embed/>
                </p:oleObj>
              </mc:Choice>
              <mc:Fallback>
                <p:oleObj name="公式" r:id="rId5" imgW="3848040" imgH="250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3451225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75197420-FFB1-431E-86F4-0C08AE7B6BD0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3276600"/>
            <a:ext cx="2127250" cy="2209800"/>
            <a:chOff x="3696" y="2592"/>
            <a:chExt cx="1340" cy="1392"/>
          </a:xfrm>
        </p:grpSpPr>
        <p:grpSp>
          <p:nvGrpSpPr>
            <p:cNvPr id="11279" name="Group 7">
              <a:extLst>
                <a:ext uri="{FF2B5EF4-FFF2-40B4-BE49-F238E27FC236}">
                  <a16:creationId xmlns:a16="http://schemas.microsoft.com/office/drawing/2014/main" id="{E283D7B5-F269-4631-9A66-BCA6F44EF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592"/>
              <a:ext cx="1340" cy="1392"/>
              <a:chOff x="3696" y="2592"/>
              <a:chExt cx="1340" cy="1392"/>
            </a:xfrm>
          </p:grpSpPr>
          <p:sp>
            <p:nvSpPr>
              <p:cNvPr id="11281" name="Line 8">
                <a:extLst>
                  <a:ext uri="{FF2B5EF4-FFF2-40B4-BE49-F238E27FC236}">
                    <a16:creationId xmlns:a16="http://schemas.microsoft.com/office/drawing/2014/main" id="{95271DE6-2B98-4FA5-BEF5-AE03F3C5C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3792"/>
                <a:ext cx="1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9">
                <a:extLst>
                  <a:ext uri="{FF2B5EF4-FFF2-40B4-BE49-F238E27FC236}">
                    <a16:creationId xmlns:a16="http://schemas.microsoft.com/office/drawing/2014/main" id="{7EF4AF5E-A47C-4C4A-BC64-36AFA0975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592"/>
                <a:ext cx="0" cy="1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10">
                <a:extLst>
                  <a:ext uri="{FF2B5EF4-FFF2-40B4-BE49-F238E27FC236}">
                    <a16:creationId xmlns:a16="http://schemas.microsoft.com/office/drawing/2014/main" id="{D649D241-5166-4AB9-A116-DFABC2063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273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73" name="Object 11">
                <a:extLst>
                  <a:ext uri="{FF2B5EF4-FFF2-40B4-BE49-F238E27FC236}">
                    <a16:creationId xmlns:a16="http://schemas.microsoft.com/office/drawing/2014/main" id="{9A4181FA-042C-4DBC-BCD3-CCAF687FDF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3840"/>
              <a:ext cx="119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8" name="公式" r:id="rId7" imgW="215640" imgH="241200" progId="Equation.3">
                      <p:embed/>
                    </p:oleObj>
                  </mc:Choice>
                  <mc:Fallback>
                    <p:oleObj name="公式" r:id="rId7" imgW="215640" imgH="241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840"/>
                            <a:ext cx="119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4" name="Object 12">
                <a:extLst>
                  <a:ext uri="{FF2B5EF4-FFF2-40B4-BE49-F238E27FC236}">
                    <a16:creationId xmlns:a16="http://schemas.microsoft.com/office/drawing/2014/main" id="{DD44F247-9665-4149-8E62-52928D3F9A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3834"/>
              <a:ext cx="140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9" name="公式" r:id="rId9" imgW="253800" imgH="241200" progId="Equation.3">
                      <p:embed/>
                    </p:oleObj>
                  </mc:Choice>
                  <mc:Fallback>
                    <p:oleObj name="公式" r:id="rId9" imgW="253800" imgH="241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3834"/>
                            <a:ext cx="140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5" name="Object 13">
                <a:extLst>
                  <a:ext uri="{FF2B5EF4-FFF2-40B4-BE49-F238E27FC236}">
                    <a16:creationId xmlns:a16="http://schemas.microsoft.com/office/drawing/2014/main" id="{ED65108A-7D59-4559-A09B-9874AEC9286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2592"/>
              <a:ext cx="140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0" name="公式" r:id="rId11" imgW="253800" imgH="317160" progId="Equation.3">
                      <p:embed/>
                    </p:oleObj>
                  </mc:Choice>
                  <mc:Fallback>
                    <p:oleObj name="公式" r:id="rId11" imgW="253800" imgH="31716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592"/>
                            <a:ext cx="140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4" name="Arc 14">
                <a:extLst>
                  <a:ext uri="{FF2B5EF4-FFF2-40B4-BE49-F238E27FC236}">
                    <a16:creationId xmlns:a16="http://schemas.microsoft.com/office/drawing/2014/main" id="{1EA4A245-0751-4F15-A9AC-05D303369A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888" y="3168"/>
                <a:ext cx="912" cy="683"/>
              </a:xfrm>
              <a:custGeom>
                <a:avLst/>
                <a:gdLst>
                  <a:gd name="T0" fmla="*/ 39 w 21592"/>
                  <a:gd name="T1" fmla="*/ 1 h 17095"/>
                  <a:gd name="T2" fmla="*/ 24 w 21592"/>
                  <a:gd name="T3" fmla="*/ 27 h 17095"/>
                  <a:gd name="T4" fmla="*/ 0 w 21592"/>
                  <a:gd name="T5" fmla="*/ 0 h 17095"/>
                  <a:gd name="T6" fmla="*/ 0 60000 65536"/>
                  <a:gd name="T7" fmla="*/ 0 60000 65536"/>
                  <a:gd name="T8" fmla="*/ 0 60000 65536"/>
                  <a:gd name="T9" fmla="*/ 0 w 21592"/>
                  <a:gd name="T10" fmla="*/ 0 h 17095"/>
                  <a:gd name="T11" fmla="*/ 21592 w 21592"/>
                  <a:gd name="T12" fmla="*/ 17095 h 170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2" h="17095" fill="none" extrusionOk="0">
                    <a:moveTo>
                      <a:pt x="21592" y="582"/>
                    </a:moveTo>
                    <a:cubicBezTo>
                      <a:pt x="21417" y="7066"/>
                      <a:pt x="18337" y="13129"/>
                      <a:pt x="13203" y="17094"/>
                    </a:cubicBezTo>
                  </a:path>
                  <a:path w="21592" h="17095" stroke="0" extrusionOk="0">
                    <a:moveTo>
                      <a:pt x="21592" y="582"/>
                    </a:moveTo>
                    <a:cubicBezTo>
                      <a:pt x="21417" y="7066"/>
                      <a:pt x="18337" y="13129"/>
                      <a:pt x="13203" y="1709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Oval 15">
                <a:extLst>
                  <a:ext uri="{FF2B5EF4-FFF2-40B4-BE49-F238E27FC236}">
                    <a16:creationId xmlns:a16="http://schemas.microsoft.com/office/drawing/2014/main" id="{1B277738-75C7-4A66-A92A-15CE5717C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16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280" name="Oval 16">
              <a:extLst>
                <a:ext uri="{FF2B5EF4-FFF2-40B4-BE49-F238E27FC236}">
                  <a16:creationId xmlns:a16="http://schemas.microsoft.com/office/drawing/2014/main" id="{64A2972F-03F1-4927-944A-7D1583CC2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348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70" name="Object 17">
              <a:extLst>
                <a:ext uri="{FF2B5EF4-FFF2-40B4-BE49-F238E27FC236}">
                  <a16:creationId xmlns:a16="http://schemas.microsoft.com/office/drawing/2014/main" id="{EA7E70D9-7164-4928-B055-8C5714B731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5" y="3457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name="公式" r:id="rId13" imgW="177480" imgH="304560" progId="Equation.3">
                    <p:embed/>
                  </p:oleObj>
                </mc:Choice>
                <mc:Fallback>
                  <p:oleObj name="公式" r:id="rId13" imgW="177480" imgH="3045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3457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18">
              <a:extLst>
                <a:ext uri="{FF2B5EF4-FFF2-40B4-BE49-F238E27FC236}">
                  <a16:creationId xmlns:a16="http://schemas.microsoft.com/office/drawing/2014/main" id="{ECFE40D9-6C68-42BD-A2F3-F940E11D3B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9" y="3841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2" name="公式" r:id="rId15" imgW="177480" imgH="304560" progId="Equation.3">
                    <p:embed/>
                  </p:oleObj>
                </mc:Choice>
                <mc:Fallback>
                  <p:oleObj name="公式" r:id="rId15" imgW="177480" imgH="3045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9" y="3841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19">
              <a:extLst>
                <a:ext uri="{FF2B5EF4-FFF2-40B4-BE49-F238E27FC236}">
                  <a16:creationId xmlns:a16="http://schemas.microsoft.com/office/drawing/2014/main" id="{DDDC579A-9EA7-4384-B0AF-BBFA5FFD10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8" y="3169"/>
            <a:ext cx="100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3" name="公式" r:id="rId16" imgW="215640" imgH="304560" progId="Equation.3">
                    <p:embed/>
                  </p:oleObj>
                </mc:Choice>
                <mc:Fallback>
                  <p:oleObj name="公式" r:id="rId16" imgW="215640" imgH="3045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" y="3169"/>
                          <a:ext cx="100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8" name="Object 20">
            <a:extLst>
              <a:ext uri="{FF2B5EF4-FFF2-40B4-BE49-F238E27FC236}">
                <a16:creationId xmlns:a16="http://schemas.microsoft.com/office/drawing/2014/main" id="{03395CA4-5824-4480-9DE4-103E40B29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3348038"/>
          <a:ext cx="10668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公式" r:id="rId18" imgW="1396800" imgH="406080" progId="Equation.3">
                  <p:embed/>
                </p:oleObj>
              </mc:Choice>
              <mc:Fallback>
                <p:oleObj name="公式" r:id="rId18" imgW="139680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48038"/>
                        <a:ext cx="106680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>
            <a:extLst>
              <a:ext uri="{FF2B5EF4-FFF2-40B4-BE49-F238E27FC236}">
                <a16:creationId xmlns:a16="http://schemas.microsoft.com/office/drawing/2014/main" id="{CD11CD12-5798-4833-9BA8-3738620E3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5288" y="4279900"/>
          <a:ext cx="10382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公式" r:id="rId20" imgW="1358640" imgH="469800" progId="Equation.3">
                  <p:embed/>
                </p:oleObj>
              </mc:Choice>
              <mc:Fallback>
                <p:oleObj name="公式" r:id="rId20" imgW="135864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4279900"/>
                        <a:ext cx="10382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Text Box 2">
            <a:extLst>
              <a:ext uri="{FF2B5EF4-FFF2-40B4-BE49-F238E27FC236}">
                <a16:creationId xmlns:a16="http://schemas.microsoft.com/office/drawing/2014/main" id="{9C7000DF-FA01-4810-8512-0B0F50A4D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81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F2C382A-F370-415E-A30A-931A49963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0" y="1185863"/>
          <a:ext cx="14573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3" imgW="1600200" imgH="393480" progId="Equation.3">
                  <p:embed/>
                </p:oleObj>
              </mc:Choice>
              <mc:Fallback>
                <p:oleObj name="公式" r:id="rId3" imgW="16002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185863"/>
                        <a:ext cx="14573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A85CC3FA-2142-47BB-81A7-F3A4AADBF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844675"/>
          <a:ext cx="18732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5" imgW="647640" imgH="228600" progId="Equation.3">
                  <p:embed/>
                </p:oleObj>
              </mc:Choice>
              <mc:Fallback>
                <p:oleObj name="公式" r:id="rId5" imgW="647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44675"/>
                        <a:ext cx="18732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D7617157-4446-4791-A54C-11A1A08E3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844675"/>
          <a:ext cx="1800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7" imgW="647640" imgH="228600" progId="Equation.3">
                  <p:embed/>
                </p:oleObj>
              </mc:Choice>
              <mc:Fallback>
                <p:oleObj name="公式" r:id="rId7" imgW="6476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844675"/>
                        <a:ext cx="18002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42BE5876-A907-4E31-B0EC-1A8FE2C25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19400"/>
          <a:ext cx="1974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9" imgW="2171520" imgH="545760" progId="Equation.3">
                  <p:embed/>
                </p:oleObj>
              </mc:Choice>
              <mc:Fallback>
                <p:oleObj name="公式" r:id="rId9" imgW="217152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19748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3F338E4B-1288-47B6-A42C-AAB1A15D3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819400"/>
          <a:ext cx="9826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11" imgW="1079280" imgH="393480" progId="Equation.3">
                  <p:embed/>
                </p:oleObj>
              </mc:Choice>
              <mc:Fallback>
                <p:oleObj name="公式" r:id="rId11" imgW="10792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98266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39F8FB84-2012-47A7-979A-1615FB0D67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581400"/>
          <a:ext cx="464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13" imgW="4431960" imgH="431640" progId="Equation.3">
                  <p:embed/>
                </p:oleObj>
              </mc:Choice>
              <mc:Fallback>
                <p:oleObj name="公式" r:id="rId13" imgW="44319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464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>
            <a:extLst>
              <a:ext uri="{FF2B5EF4-FFF2-40B4-BE49-F238E27FC236}">
                <a16:creationId xmlns:a16="http://schemas.microsoft.com/office/drawing/2014/main" id="{52F787EF-6AD9-4ACC-B9C8-2E6BEDFC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>
                <a:solidFill>
                  <a:srgbClr val="0000FF"/>
                </a:solidFill>
              </a:rPr>
              <a:t>可去间断点只要改变或者补充间断处函数的定义</a:t>
            </a:r>
            <a:r>
              <a:rPr kumimoji="0" lang="en-US" altLang="zh-CN">
                <a:solidFill>
                  <a:srgbClr val="0000FF"/>
                </a:solidFill>
              </a:rPr>
              <a:t>,  </a:t>
            </a:r>
            <a:r>
              <a:rPr kumimoji="0" lang="zh-CN" altLang="en-US">
                <a:solidFill>
                  <a:srgbClr val="0000FF"/>
                </a:solidFill>
              </a:rPr>
              <a:t>则可使其变为连续点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32A4C4EA-5C2C-4688-A037-E2CC3C715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如例</a:t>
            </a:r>
            <a:r>
              <a:rPr kumimoji="0" lang="en-US" altLang="zh-CN"/>
              <a:t>6</a:t>
            </a:r>
            <a:r>
              <a:rPr kumimoji="0" lang="zh-CN" altLang="en-US"/>
              <a:t>中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A9AF65C3-E9E7-4707-8478-F47E656B6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066800"/>
          <a:ext cx="1600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公式" r:id="rId3" imgW="1752480" imgH="431640" progId="Equation.3">
                  <p:embed/>
                </p:oleObj>
              </mc:Choice>
              <mc:Fallback>
                <p:oleObj name="公式" r:id="rId3" imgW="1752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1600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F02DC307-2297-46FE-8FC3-73AE98570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1905000"/>
          <a:ext cx="38242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公式" r:id="rId5" imgW="4267080" imgH="1511280" progId="Equation.3">
                  <p:embed/>
                </p:oleObj>
              </mc:Choice>
              <mc:Fallback>
                <p:oleObj name="公式" r:id="rId5" imgW="4267080" imgH="1511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905000"/>
                        <a:ext cx="3824287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F40D7CAD-C6B8-4D62-9AC0-304E5BDE3030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143000"/>
            <a:ext cx="2127250" cy="2209800"/>
            <a:chOff x="4228" y="1008"/>
            <a:chExt cx="1340" cy="1392"/>
          </a:xfrm>
        </p:grpSpPr>
        <p:grpSp>
          <p:nvGrpSpPr>
            <p:cNvPr id="13329" name="Group 6">
              <a:extLst>
                <a:ext uri="{FF2B5EF4-FFF2-40B4-BE49-F238E27FC236}">
                  <a16:creationId xmlns:a16="http://schemas.microsoft.com/office/drawing/2014/main" id="{DBB81A9A-C906-405A-8B01-C7B202360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8" y="1008"/>
              <a:ext cx="1340" cy="1392"/>
              <a:chOff x="3696" y="2592"/>
              <a:chExt cx="1340" cy="1392"/>
            </a:xfrm>
          </p:grpSpPr>
          <p:sp>
            <p:nvSpPr>
              <p:cNvPr id="13330" name="Line 7">
                <a:extLst>
                  <a:ext uri="{FF2B5EF4-FFF2-40B4-BE49-F238E27FC236}">
                    <a16:creationId xmlns:a16="http://schemas.microsoft.com/office/drawing/2014/main" id="{AB79B666-1A5A-4EA7-85BF-E0A2E6074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3792"/>
                <a:ext cx="1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Line 8">
                <a:extLst>
                  <a:ext uri="{FF2B5EF4-FFF2-40B4-BE49-F238E27FC236}">
                    <a16:creationId xmlns:a16="http://schemas.microsoft.com/office/drawing/2014/main" id="{F6791734-49A2-4B2A-B054-A0409F188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592"/>
                <a:ext cx="0" cy="1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Line 9">
                <a:extLst>
                  <a:ext uri="{FF2B5EF4-FFF2-40B4-BE49-F238E27FC236}">
                    <a16:creationId xmlns:a16="http://schemas.microsoft.com/office/drawing/2014/main" id="{55A19EAD-AA8F-4588-BB69-0F7045A7A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273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0" name="Object 10">
                <a:extLst>
                  <a:ext uri="{FF2B5EF4-FFF2-40B4-BE49-F238E27FC236}">
                    <a16:creationId xmlns:a16="http://schemas.microsoft.com/office/drawing/2014/main" id="{B0114364-13D2-4016-829D-CA7699F16F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3840"/>
              <a:ext cx="119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6" name="公式" r:id="rId7" imgW="215640" imgH="241200" progId="Equation.3">
                      <p:embed/>
                    </p:oleObj>
                  </mc:Choice>
                  <mc:Fallback>
                    <p:oleObj name="公式" r:id="rId7" imgW="215640" imgH="2412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840"/>
                            <a:ext cx="119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1" name="Object 11">
                <a:extLst>
                  <a:ext uri="{FF2B5EF4-FFF2-40B4-BE49-F238E27FC236}">
                    <a16:creationId xmlns:a16="http://schemas.microsoft.com/office/drawing/2014/main" id="{D376845C-531C-498D-AADF-077BD162708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3834"/>
              <a:ext cx="140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7" name="公式" r:id="rId9" imgW="253800" imgH="241200" progId="Equation.3">
                      <p:embed/>
                    </p:oleObj>
                  </mc:Choice>
                  <mc:Fallback>
                    <p:oleObj name="公式" r:id="rId9" imgW="253800" imgH="241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3834"/>
                            <a:ext cx="140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2" name="Object 12">
                <a:extLst>
                  <a:ext uri="{FF2B5EF4-FFF2-40B4-BE49-F238E27FC236}">
                    <a16:creationId xmlns:a16="http://schemas.microsoft.com/office/drawing/2014/main" id="{3CBBC8BD-6A3B-4664-9D49-69018C4321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2592"/>
              <a:ext cx="140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8" name="公式" r:id="rId11" imgW="253800" imgH="317160" progId="Equation.3">
                      <p:embed/>
                    </p:oleObj>
                  </mc:Choice>
                  <mc:Fallback>
                    <p:oleObj name="公式" r:id="rId11" imgW="253800" imgH="31716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592"/>
                            <a:ext cx="140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3" name="Arc 13">
                <a:extLst>
                  <a:ext uri="{FF2B5EF4-FFF2-40B4-BE49-F238E27FC236}">
                    <a16:creationId xmlns:a16="http://schemas.microsoft.com/office/drawing/2014/main" id="{F83150C7-E8CB-4E65-AE88-5E36F05E491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888" y="3168"/>
                <a:ext cx="912" cy="683"/>
              </a:xfrm>
              <a:custGeom>
                <a:avLst/>
                <a:gdLst>
                  <a:gd name="T0" fmla="*/ 39 w 21592"/>
                  <a:gd name="T1" fmla="*/ 1 h 17095"/>
                  <a:gd name="T2" fmla="*/ 24 w 21592"/>
                  <a:gd name="T3" fmla="*/ 27 h 17095"/>
                  <a:gd name="T4" fmla="*/ 0 w 21592"/>
                  <a:gd name="T5" fmla="*/ 0 h 17095"/>
                  <a:gd name="T6" fmla="*/ 0 60000 65536"/>
                  <a:gd name="T7" fmla="*/ 0 60000 65536"/>
                  <a:gd name="T8" fmla="*/ 0 60000 65536"/>
                  <a:gd name="T9" fmla="*/ 0 w 21592"/>
                  <a:gd name="T10" fmla="*/ 0 h 17095"/>
                  <a:gd name="T11" fmla="*/ 21592 w 21592"/>
                  <a:gd name="T12" fmla="*/ 17095 h 170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2" h="17095" fill="none" extrusionOk="0">
                    <a:moveTo>
                      <a:pt x="21592" y="582"/>
                    </a:moveTo>
                    <a:cubicBezTo>
                      <a:pt x="21417" y="7066"/>
                      <a:pt x="18337" y="13129"/>
                      <a:pt x="13203" y="17094"/>
                    </a:cubicBezTo>
                  </a:path>
                  <a:path w="21592" h="17095" stroke="0" extrusionOk="0">
                    <a:moveTo>
                      <a:pt x="21592" y="582"/>
                    </a:moveTo>
                    <a:cubicBezTo>
                      <a:pt x="21417" y="7066"/>
                      <a:pt x="18337" y="13129"/>
                      <a:pt x="13203" y="1709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Oval 14">
                <a:extLst>
                  <a:ext uri="{FF2B5EF4-FFF2-40B4-BE49-F238E27FC236}">
                    <a16:creationId xmlns:a16="http://schemas.microsoft.com/office/drawing/2014/main" id="{B447ECDC-330B-430F-A130-5FF41317B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16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3317" name="Object 15">
              <a:extLst>
                <a:ext uri="{FF2B5EF4-FFF2-40B4-BE49-F238E27FC236}">
                  <a16:creationId xmlns:a16="http://schemas.microsoft.com/office/drawing/2014/main" id="{50C12177-FE31-4BF1-AEA3-485F6433BC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7" y="1873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name="公式" r:id="rId13" imgW="177480" imgH="304560" progId="Equation.3">
                    <p:embed/>
                  </p:oleObj>
                </mc:Choice>
                <mc:Fallback>
                  <p:oleObj name="公式" r:id="rId13" imgW="17748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1873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6">
              <a:extLst>
                <a:ext uri="{FF2B5EF4-FFF2-40B4-BE49-F238E27FC236}">
                  <a16:creationId xmlns:a16="http://schemas.microsoft.com/office/drawing/2014/main" id="{608E1B7A-4B0D-4322-A437-5091F1A6E3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1" y="2257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公式" r:id="rId15" imgW="177480" imgH="304560" progId="Equation.3">
                    <p:embed/>
                  </p:oleObj>
                </mc:Choice>
                <mc:Fallback>
                  <p:oleObj name="公式" r:id="rId15" imgW="177480" imgH="3045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2257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17">
              <a:extLst>
                <a:ext uri="{FF2B5EF4-FFF2-40B4-BE49-F238E27FC236}">
                  <a16:creationId xmlns:a16="http://schemas.microsoft.com/office/drawing/2014/main" id="{5E1A1757-008A-474F-8CE8-3A85A83EF1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585"/>
            <a:ext cx="100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" name="公式" r:id="rId16" imgW="215640" imgH="304560" progId="Equation.3">
                    <p:embed/>
                  </p:oleObj>
                </mc:Choice>
                <mc:Fallback>
                  <p:oleObj name="公式" r:id="rId16" imgW="215640" imgH="3045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585"/>
                          <a:ext cx="100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4" name="Oval 18">
            <a:extLst>
              <a:ext uri="{FF2B5EF4-FFF2-40B4-BE49-F238E27FC236}">
                <a16:creationId xmlns:a16="http://schemas.microsoft.com/office/drawing/2014/main" id="{A30D9F34-65E1-445F-B601-B4FE2E326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257175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5" name="Oval 19">
            <a:extLst>
              <a:ext uri="{FF2B5EF4-FFF2-40B4-BE49-F238E27FC236}">
                <a16:creationId xmlns:a16="http://schemas.microsoft.com/office/drawing/2014/main" id="{F7C0971F-128E-4953-8EA8-556107B06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2057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6" name="Text Box 20">
            <a:extLst>
              <a:ext uri="{FF2B5EF4-FFF2-40B4-BE49-F238E27FC236}">
                <a16:creationId xmlns:a16="http://schemas.microsoft.com/office/drawing/2014/main" id="{674DEE3D-BD96-4E66-A4C7-C45C59101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405288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跳跃间断点与可去间断点统称为第一类间断点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en-US" altLang="zh-CN" sz="3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57" name="Text Box 21">
            <a:extLst>
              <a:ext uri="{FF2B5EF4-FFF2-40B4-BE49-F238E27FC236}">
                <a16:creationId xmlns:a16="http://schemas.microsoft.com/office/drawing/2014/main" id="{9A1B569F-BBBB-4F6D-9CCD-3B2F879FC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47767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4358" name="Object 22">
            <a:extLst>
              <a:ext uri="{FF2B5EF4-FFF2-40B4-BE49-F238E27FC236}">
                <a16:creationId xmlns:a16="http://schemas.microsoft.com/office/drawing/2014/main" id="{2E807A3B-48EA-40CD-9F9A-FEF154A3C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8188" y="4879975"/>
          <a:ext cx="58562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公式" r:id="rId18" imgW="5854680" imgH="444240" progId="Equation.3">
                  <p:embed/>
                </p:oleObj>
              </mc:Choice>
              <mc:Fallback>
                <p:oleObj name="公式" r:id="rId18" imgW="585468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4879975"/>
                        <a:ext cx="58562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54" grpId="0" animBg="1"/>
      <p:bldP spid="14355" grpId="0" animBg="1"/>
      <p:bldP spid="14356" grpId="0" autoUpdateAnimBg="0"/>
      <p:bldP spid="143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Text Box 2">
            <a:extLst>
              <a:ext uri="{FF2B5EF4-FFF2-40B4-BE49-F238E27FC236}">
                <a16:creationId xmlns:a16="http://schemas.microsoft.com/office/drawing/2014/main" id="{CD8D1429-BEF5-4DC8-8825-171B0F1F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3333CC"/>
                </a:solidFill>
              </a:rPr>
              <a:t>3.</a:t>
            </a:r>
            <a:r>
              <a:rPr kumimoji="0" lang="zh-CN" altLang="en-US" sz="3200">
                <a:solidFill>
                  <a:srgbClr val="3333CC"/>
                </a:solidFill>
              </a:rPr>
              <a:t>第二类间断点</a:t>
            </a:r>
            <a:endParaRPr kumimoji="0" lang="zh-CN" altLang="en-US" sz="3200">
              <a:solidFill>
                <a:schemeClr val="accent2"/>
              </a:solidFill>
            </a:endParaRPr>
          </a:p>
        </p:txBody>
      </p:sp>
      <p:graphicFrame>
        <p:nvGraphicFramePr>
          <p:cNvPr id="33792" name="Object 0">
            <a:extLst>
              <a:ext uri="{FF2B5EF4-FFF2-40B4-BE49-F238E27FC236}">
                <a16:creationId xmlns:a16="http://schemas.microsoft.com/office/drawing/2014/main" id="{8C3ED598-FCAE-4938-95C4-3262ADFF4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" y="914400"/>
          <a:ext cx="69723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公式" r:id="rId3" imgW="7327800" imgH="1663560" progId="Equation.3">
                  <p:embed/>
                </p:oleObj>
              </mc:Choice>
              <mc:Fallback>
                <p:oleObj name="公式" r:id="rId3" imgW="7327800" imgH="1663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914400"/>
                        <a:ext cx="69723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Line 4">
            <a:extLst>
              <a:ext uri="{FF2B5EF4-FFF2-40B4-BE49-F238E27FC236}">
                <a16:creationId xmlns:a16="http://schemas.microsoft.com/office/drawing/2014/main" id="{10D56BFF-465F-461F-A215-E013A6E25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451100"/>
            <a:ext cx="2209800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1EDCD7B6-CE40-4959-BD85-207D1AC72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352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33793" name="Object 1">
            <a:extLst>
              <a:ext uri="{FF2B5EF4-FFF2-40B4-BE49-F238E27FC236}">
                <a16:creationId xmlns:a16="http://schemas.microsoft.com/office/drawing/2014/main" id="{9DC667E4-7462-4C1C-A23D-BAF23CC23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563813"/>
          <a:ext cx="7177087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5" imgW="7848360" imgH="1346040" progId="Equation.3">
                  <p:embed/>
                </p:oleObj>
              </mc:Choice>
              <mc:Fallback>
                <p:oleObj name="公式" r:id="rId5" imgW="7848360" imgH="1346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563813"/>
                        <a:ext cx="7177087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>
            <a:extLst>
              <a:ext uri="{FF2B5EF4-FFF2-40B4-BE49-F238E27FC236}">
                <a16:creationId xmlns:a16="http://schemas.microsoft.com/office/drawing/2014/main" id="{65ED2069-6261-46BE-B08D-9E17979CB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5B74BE33-3FB9-4598-B7B0-4AB3D5309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006850"/>
          <a:ext cx="19431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公式" r:id="rId7" imgW="812520" imgH="266400" progId="Equation.3">
                  <p:embed/>
                </p:oleObj>
              </mc:Choice>
              <mc:Fallback>
                <p:oleObj name="公式" r:id="rId7" imgW="81252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06850"/>
                        <a:ext cx="19431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F4E80DD0-419E-4F46-98ED-EFA19A7CF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019550"/>
          <a:ext cx="20875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公式" r:id="rId9" imgW="965160" imgH="266400" progId="Equation.3">
                  <p:embed/>
                </p:oleObj>
              </mc:Choice>
              <mc:Fallback>
                <p:oleObj name="公式" r:id="rId9" imgW="96516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019550"/>
                        <a:ext cx="20875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FAE6A838-B369-4140-8E84-791326488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795838"/>
          <a:ext cx="457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公式" r:id="rId11" imgW="5155920" imgH="457200" progId="Equation.3">
                  <p:embed/>
                </p:oleObj>
              </mc:Choice>
              <mc:Fallback>
                <p:oleObj name="公式" r:id="rId11" imgW="5155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95838"/>
                        <a:ext cx="457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7A3220ED-FF72-4E81-B07F-17F495202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486400"/>
          <a:ext cx="38242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公式" r:id="rId13" imgW="4101840" imgH="431640" progId="Equation.3">
                  <p:embed/>
                </p:oleObj>
              </mc:Choice>
              <mc:Fallback>
                <p:oleObj name="公式" r:id="rId13" imgW="41018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6400"/>
                        <a:ext cx="38242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B6892ABB-8659-4D0F-814C-CBBF5E1336D4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657600"/>
            <a:ext cx="2286000" cy="2133600"/>
            <a:chOff x="3744" y="2400"/>
            <a:chExt cx="1440" cy="1344"/>
          </a:xfrm>
        </p:grpSpPr>
        <p:sp>
          <p:nvSpPr>
            <p:cNvPr id="14352" name="Line 13">
              <a:extLst>
                <a:ext uri="{FF2B5EF4-FFF2-40B4-BE49-F238E27FC236}">
                  <a16:creationId xmlns:a16="http://schemas.microsoft.com/office/drawing/2014/main" id="{D5A3F1AA-9E2F-43DB-86C9-9B778EB87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20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Line 14">
              <a:extLst>
                <a:ext uri="{FF2B5EF4-FFF2-40B4-BE49-F238E27FC236}">
                  <a16:creationId xmlns:a16="http://schemas.microsoft.com/office/drawing/2014/main" id="{5A849F62-FDCB-4641-AB79-5E9278BCD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400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Line 15">
              <a:extLst>
                <a:ext uri="{FF2B5EF4-FFF2-40B4-BE49-F238E27FC236}">
                  <a16:creationId xmlns:a16="http://schemas.microsoft.com/office/drawing/2014/main" id="{703A5C85-5D98-4735-89CC-3CE871585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120"/>
              <a:ext cx="432" cy="4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4" name="Object 6">
              <a:extLst>
                <a:ext uri="{FF2B5EF4-FFF2-40B4-BE49-F238E27FC236}">
                  <a16:creationId xmlns:a16="http://schemas.microsoft.com/office/drawing/2014/main" id="{02103EB8-58DE-4BCD-8CB4-7407BC698A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1" y="3156"/>
            <a:ext cx="119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3156"/>
                          <a:ext cx="119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7">
              <a:extLst>
                <a:ext uri="{FF2B5EF4-FFF2-40B4-BE49-F238E27FC236}">
                  <a16:creationId xmlns:a16="http://schemas.microsoft.com/office/drawing/2014/main" id="{FC4F6D6D-6C1E-44A7-A419-D55F1B5332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3216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2" name="公式" r:id="rId17" imgW="253800" imgH="241200" progId="Equation.3">
                    <p:embed/>
                  </p:oleObj>
                </mc:Choice>
                <mc:Fallback>
                  <p:oleObj name="公式" r:id="rId17" imgW="25380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216"/>
                          <a:ext cx="140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8">
              <a:extLst>
                <a:ext uri="{FF2B5EF4-FFF2-40B4-BE49-F238E27FC236}">
                  <a16:creationId xmlns:a16="http://schemas.microsoft.com/office/drawing/2014/main" id="{DDF460E0-ECA8-464D-ABCD-35AF219139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8" y="2400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3" name="公式" r:id="rId19" imgW="253800" imgH="317160" progId="Equation.3">
                    <p:embed/>
                  </p:oleObj>
                </mc:Choice>
                <mc:Fallback>
                  <p:oleObj name="公式" r:id="rId19" imgW="25380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2400"/>
                          <a:ext cx="14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Arc 19">
              <a:extLst>
                <a:ext uri="{FF2B5EF4-FFF2-40B4-BE49-F238E27FC236}">
                  <a16:creationId xmlns:a16="http://schemas.microsoft.com/office/drawing/2014/main" id="{A788820E-54EF-463A-A351-3F766F635BB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64" y="2544"/>
              <a:ext cx="528" cy="528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13 h 21600"/>
                <a:gd name="T4" fmla="*/ 0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ext Box 2">
            <a:extLst>
              <a:ext uri="{FF2B5EF4-FFF2-40B4-BE49-F238E27FC236}">
                <a16:creationId xmlns:a16="http://schemas.microsoft.com/office/drawing/2014/main" id="{72BD663D-F18D-4744-8F8E-0F276E914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271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C7A9862A-5673-4926-9AF4-87C3160BD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890588"/>
          <a:ext cx="671671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公式" r:id="rId3" imgW="7022880" imgH="888840" progId="Equation.3">
                  <p:embed/>
                </p:oleObj>
              </mc:Choice>
              <mc:Fallback>
                <p:oleObj name="公式" r:id="rId3" imgW="702288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890588"/>
                        <a:ext cx="6716713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>
            <a:extLst>
              <a:ext uri="{FF2B5EF4-FFF2-40B4-BE49-F238E27FC236}">
                <a16:creationId xmlns:a16="http://schemas.microsoft.com/office/drawing/2014/main" id="{078361C4-3C69-4ED2-84E2-C72D5EA77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653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0886705F-4090-48B1-A4CA-2FF317C64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1949450"/>
          <a:ext cx="3717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公式" r:id="rId5" imgW="3898800" imgH="457200" progId="Equation.3">
                  <p:embed/>
                </p:oleObj>
              </mc:Choice>
              <mc:Fallback>
                <p:oleObj name="公式" r:id="rId5" imgW="3898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949450"/>
                        <a:ext cx="37179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DBE29FFF-7286-42AF-9531-3D7857930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2590800"/>
          <a:ext cx="27844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公式" r:id="rId7" imgW="2920680" imgH="838080" progId="Equation.3">
                  <p:embed/>
                </p:oleObj>
              </mc:Choice>
              <mc:Fallback>
                <p:oleObj name="公式" r:id="rId7" imgW="292068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590800"/>
                        <a:ext cx="27844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515EF344-17B5-4E1F-8000-82E710F33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0175" y="3692525"/>
          <a:ext cx="4149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公式" r:id="rId9" imgW="4330440" imgH="457200" progId="Equation.3">
                  <p:embed/>
                </p:oleObj>
              </mc:Choice>
              <mc:Fallback>
                <p:oleObj name="公式" r:id="rId9" imgW="43304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692525"/>
                        <a:ext cx="41497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0971A189-3F2E-4B77-9FBE-1A936BA03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8588" y="4524375"/>
          <a:ext cx="4456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11" imgW="4775040" imgH="457200" progId="Equation.3">
                  <p:embed/>
                </p:oleObj>
              </mc:Choice>
              <mc:Fallback>
                <p:oleObj name="公式" r:id="rId11" imgW="47750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524375"/>
                        <a:ext cx="44561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C99B28A1-9C60-4079-AB4A-AF6ABE3DAA3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944688"/>
            <a:ext cx="3733800" cy="2398712"/>
            <a:chOff x="3216" y="1225"/>
            <a:chExt cx="2352" cy="1511"/>
          </a:xfrm>
        </p:grpSpPr>
        <p:graphicFrame>
          <p:nvGraphicFramePr>
            <p:cNvPr id="15367" name="Object 10">
              <a:extLst>
                <a:ext uri="{FF2B5EF4-FFF2-40B4-BE49-F238E27FC236}">
                  <a16:creationId xmlns:a16="http://schemas.microsoft.com/office/drawing/2014/main" id="{AA2ED83E-79B7-4B03-8E20-96ED055AE6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225"/>
            <a:ext cx="2352" cy="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5" name="BMP 图像" r:id="rId13" imgW="3452159" imgH="2133785" progId="Paint.Picture">
                    <p:embed/>
                  </p:oleObj>
                </mc:Choice>
                <mc:Fallback>
                  <p:oleObj name="BMP 图像" r:id="rId13" imgW="3452159" imgH="2133785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25"/>
                          <a:ext cx="2352" cy="151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11">
              <a:extLst>
                <a:ext uri="{FF2B5EF4-FFF2-40B4-BE49-F238E27FC236}">
                  <a16:creationId xmlns:a16="http://schemas.microsoft.com/office/drawing/2014/main" id="{E9DF42C9-6B2A-4AB9-9C75-0E3462F82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3" y="1614"/>
            <a:ext cx="52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name="公式" r:id="rId15" imgW="1333440" imgH="838080" progId="Equation.3">
                    <p:embed/>
                  </p:oleObj>
                </mc:Choice>
                <mc:Fallback>
                  <p:oleObj name="公式" r:id="rId15" imgW="1333440" imgH="8380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1614"/>
                          <a:ext cx="529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0" name="Text Box 12">
            <a:extLst>
              <a:ext uri="{FF2B5EF4-FFF2-40B4-BE49-F238E27FC236}">
                <a16:creationId xmlns:a16="http://schemas.microsoft.com/office/drawing/2014/main" id="{843ACCF4-0D08-4040-A24E-B418FE7AF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53340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 </a:t>
            </a:r>
            <a:r>
              <a:rPr kumimoji="0" lang="zh-CN" altLang="en-US">
                <a:solidFill>
                  <a:schemeClr val="accent2"/>
                </a:solidFill>
              </a:rPr>
              <a:t>不要以为函数的间断点只是个别的几个点</a:t>
            </a:r>
            <a:r>
              <a:rPr kumimoji="0" lang="en-US" altLang="zh-CN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>
            <a:extLst>
              <a:ext uri="{FF2B5EF4-FFF2-40B4-BE49-F238E27FC236}">
                <a16:creationId xmlns:a16="http://schemas.microsoft.com/office/drawing/2014/main" id="{6B20F392-4E5F-43C9-A6C2-2CA398695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★</a:t>
            </a:r>
            <a:endParaRPr kumimoji="0" lang="en-US" altLang="zh-CN">
              <a:solidFill>
                <a:schemeClr val="accent2"/>
              </a:solidFill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FB89EEC1-D3FA-4044-8CE7-889A06341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704850"/>
            <a:ext cx="305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</a:rPr>
              <a:t>狄利克雷函数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E22922DE-BA40-423B-9109-48CB86501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558925"/>
          <a:ext cx="4419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公式" r:id="rId3" imgW="4914720" imgH="977760" progId="Equation.3">
                  <p:embed/>
                </p:oleObj>
              </mc:Choice>
              <mc:Fallback>
                <p:oleObj name="公式" r:id="rId3" imgW="491472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58925"/>
                        <a:ext cx="4419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>
            <a:extLst>
              <a:ext uri="{FF2B5EF4-FFF2-40B4-BE49-F238E27FC236}">
                <a16:creationId xmlns:a16="http://schemas.microsoft.com/office/drawing/2014/main" id="{FE67E46E-C17E-4070-9453-F2EB00180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05088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在定义域</a:t>
            </a:r>
            <a:r>
              <a:rPr kumimoji="0" lang="en-US" altLang="zh-CN"/>
              <a:t>R</a:t>
            </a:r>
            <a:r>
              <a:rPr kumimoji="0" lang="zh-CN" altLang="en-US"/>
              <a:t>内每一点处都间断</a:t>
            </a:r>
            <a:r>
              <a:rPr kumimoji="0" lang="en-US" altLang="zh-CN"/>
              <a:t>,</a:t>
            </a:r>
            <a:r>
              <a:rPr kumimoji="0" lang="zh-CN" altLang="en-US"/>
              <a:t>且都是第二类间断点</a:t>
            </a:r>
            <a:r>
              <a:rPr kumimoji="0" lang="en-US" altLang="zh-CN"/>
              <a:t>.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C611F271-70D3-46D2-B291-740186D75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004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★</a:t>
            </a:r>
            <a:endParaRPr kumimoji="0" lang="en-US" altLang="zh-CN">
              <a:solidFill>
                <a:schemeClr val="accent2"/>
              </a:solidFill>
            </a:endParaRPr>
          </a:p>
        </p:txBody>
      </p:sp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C187FC58-163E-48DB-9A17-BA0918ED0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1313" y="3768725"/>
          <a:ext cx="41798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公式" r:id="rId5" imgW="4647960" imgH="977760" progId="Equation.3">
                  <p:embed/>
                </p:oleObj>
              </mc:Choice>
              <mc:Fallback>
                <p:oleObj name="公式" r:id="rId5" imgW="464796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768725"/>
                        <a:ext cx="41798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>
            <a:extLst>
              <a:ext uri="{FF2B5EF4-FFF2-40B4-BE49-F238E27FC236}">
                <a16:creationId xmlns:a16="http://schemas.microsoft.com/office/drawing/2014/main" id="{07E5A5C7-EE03-469F-90B1-CA73A8EBA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仅在</a:t>
            </a:r>
            <a:r>
              <a:rPr kumimoji="0" lang="en-US" altLang="zh-CN" i="1"/>
              <a:t>x</a:t>
            </a:r>
            <a:r>
              <a:rPr kumimoji="0" lang="en-US" altLang="zh-CN"/>
              <a:t>=0</a:t>
            </a:r>
            <a:r>
              <a:rPr kumimoji="0" lang="zh-CN" altLang="en-US"/>
              <a:t>处连续</a:t>
            </a:r>
            <a:r>
              <a:rPr kumimoji="0" lang="en-US" altLang="zh-CN"/>
              <a:t>,  </a:t>
            </a:r>
            <a:r>
              <a:rPr kumimoji="0" lang="zh-CN" altLang="en-US"/>
              <a:t>其余各点处处间断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autoUpdateAnimBg="0"/>
      <p:bldP spid="1844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Text Box 2">
            <a:extLst>
              <a:ext uri="{FF2B5EF4-FFF2-40B4-BE49-F238E27FC236}">
                <a16:creationId xmlns:a16="http://schemas.microsoft.com/office/drawing/2014/main" id="{9AA7CDBA-619D-463B-A188-BFDEB578E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17410" name="Object 3">
            <a:extLst>
              <a:ext uri="{FF2B5EF4-FFF2-40B4-BE49-F238E27FC236}">
                <a16:creationId xmlns:a16="http://schemas.microsoft.com/office/drawing/2014/main" id="{EA14D07D-A6D3-4F09-8A71-1A44F9BD1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1325" y="928688"/>
          <a:ext cx="683577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公式" r:id="rId3" imgW="7302240" imgH="1625400" progId="Equation.3">
                  <p:embed/>
                </p:oleObj>
              </mc:Choice>
              <mc:Fallback>
                <p:oleObj name="公式" r:id="rId3" imgW="730224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928688"/>
                        <a:ext cx="6835775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72104538-52E5-4444-A9CB-2E592E7C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273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FBD20D94-B18A-47A0-A6D8-FE7779AD2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2660650"/>
          <a:ext cx="17478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5" imgW="1879560" imgH="406080" progId="Equation.3">
                  <p:embed/>
                </p:oleObj>
              </mc:Choice>
              <mc:Fallback>
                <p:oleObj name="公式" r:id="rId5" imgW="187956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660650"/>
                        <a:ext cx="174783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D6D6F79D-2418-466A-8FEA-371079BF8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6063" y="3281363"/>
          <a:ext cx="2930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公式" r:id="rId7" imgW="3149280" imgH="571320" progId="Equation.3">
                  <p:embed/>
                </p:oleObj>
              </mc:Choice>
              <mc:Fallback>
                <p:oleObj name="公式" r:id="rId7" imgW="314928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3281363"/>
                        <a:ext cx="2930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831DD709-2D37-431B-80D6-8F048D999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288" y="3328988"/>
          <a:ext cx="5540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公式" r:id="rId9" imgW="596880" imgH="393480" progId="Equation.3">
                  <p:embed/>
                </p:oleObj>
              </mc:Choice>
              <mc:Fallback>
                <p:oleObj name="公式" r:id="rId9" imgW="5968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3328988"/>
                        <a:ext cx="5540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B3BAE455-038B-4832-A945-6598DD634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4043363"/>
          <a:ext cx="31543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公式" r:id="rId11" imgW="3390840" imgH="571320" progId="Equation.3">
                  <p:embed/>
                </p:oleObj>
              </mc:Choice>
              <mc:Fallback>
                <p:oleObj name="公式" r:id="rId11" imgW="339084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043363"/>
                        <a:ext cx="31543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BC3D7C08-5835-43B9-895D-FBCED9BAD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975" y="4152900"/>
          <a:ext cx="5873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公式" r:id="rId13" imgW="634680" imgH="317160" progId="Equation.3">
                  <p:embed/>
                </p:oleObj>
              </mc:Choice>
              <mc:Fallback>
                <p:oleObj name="公式" r:id="rId13" imgW="63468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4152900"/>
                        <a:ext cx="5873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>
            <a:extLst>
              <a:ext uri="{FF2B5EF4-FFF2-40B4-BE49-F238E27FC236}">
                <a16:creationId xmlns:a16="http://schemas.microsoft.com/office/drawing/2014/main" id="{8F9E1DF4-F229-4549-A943-1EB8ABB40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652963"/>
          <a:ext cx="48244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公式" r:id="rId15" imgW="1777680" imgH="228600" progId="Equation.3">
                  <p:embed/>
                </p:oleObj>
              </mc:Choice>
              <mc:Fallback>
                <p:oleObj name="公式" r:id="rId15" imgW="17776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52963"/>
                        <a:ext cx="48244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1BEE1A86-6BBB-45A7-9B41-016B77421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800600"/>
          <a:ext cx="1714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公式" r:id="rId17" imgW="1714320" imgH="406080" progId="Equation.3">
                  <p:embed/>
                </p:oleObj>
              </mc:Choice>
              <mc:Fallback>
                <p:oleObj name="公式" r:id="rId17" imgW="17143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00600"/>
                        <a:ext cx="1714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80E1CA49-DFDC-4E59-8FE8-C0FCB5297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2413" y="5386388"/>
          <a:ext cx="3354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公式" r:id="rId19" imgW="3606480" imgH="457200" progId="Equation.3">
                  <p:embed/>
                </p:oleObj>
              </mc:Choice>
              <mc:Fallback>
                <p:oleObj name="公式" r:id="rId19" imgW="36064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5386388"/>
                        <a:ext cx="33543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>
            <a:extLst>
              <a:ext uri="{FF2B5EF4-FFF2-40B4-BE49-F238E27FC236}">
                <a16:creationId xmlns:a16="http://schemas.microsoft.com/office/drawing/2014/main" id="{C3ABF09A-856C-4564-BCD0-55417EFAD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1388" y="5408613"/>
          <a:ext cx="38592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公式" r:id="rId21" imgW="4483080" imgH="457200" progId="Equation.3">
                  <p:embed/>
                </p:oleObj>
              </mc:Choice>
              <mc:Fallback>
                <p:oleObj name="公式" r:id="rId21" imgW="448308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5408613"/>
                        <a:ext cx="38592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ACE5B08-A765-4C70-9C7C-1C564D77160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三、小结</a:t>
            </a:r>
            <a:endParaRPr kumimoji="0" lang="zh-CN" altLang="en-US" sz="4000" b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D454178F-EC06-4B15-9D7B-B2832D75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/>
              <a:t>1.</a:t>
            </a:r>
            <a:r>
              <a:rPr kumimoji="0" lang="zh-CN" altLang="en-US"/>
              <a:t>函数在一点连续必须满足的三个条件</a:t>
            </a:r>
            <a:r>
              <a:rPr kumimoji="0" lang="en-US" altLang="zh-CN"/>
              <a:t>;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9ED777D8-90F3-4CBD-B3BF-6E1E0622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908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/>
              <a:t>2.</a:t>
            </a:r>
            <a:r>
              <a:rPr kumimoji="0" lang="zh-CN" altLang="en-US"/>
              <a:t>区间上的连续函数</a:t>
            </a:r>
            <a:r>
              <a:rPr kumimoji="0" lang="en-US" altLang="zh-CN"/>
              <a:t>;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4AC3C691-590A-4F86-AFFF-BAD3C109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766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/>
              <a:t>3.</a:t>
            </a:r>
            <a:r>
              <a:rPr kumimoji="0" lang="zh-CN" altLang="en-US"/>
              <a:t>间断点的分类与判别</a:t>
            </a:r>
            <a:r>
              <a:rPr kumimoji="0" lang="en-US" altLang="zh-CN"/>
              <a:t>;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8C9AFE7A-1782-43AD-AD3A-6593A503A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86275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>
                <a:solidFill>
                  <a:schemeClr val="accent2"/>
                </a:solidFill>
              </a:rPr>
              <a:t>间断点</a:t>
            </a:r>
            <a:endParaRPr kumimoji="0" lang="zh-CN" altLang="en-US" sz="2000"/>
          </a:p>
        </p:txBody>
      </p:sp>
      <p:sp>
        <p:nvSpPr>
          <p:cNvPr id="21511" name="AutoShape 7">
            <a:extLst>
              <a:ext uri="{FF2B5EF4-FFF2-40B4-BE49-F238E27FC236}">
                <a16:creationId xmlns:a16="http://schemas.microsoft.com/office/drawing/2014/main" id="{2905B00E-BC06-49E1-AF6F-3200A047B6EA}"/>
              </a:ext>
            </a:extLst>
          </p:cNvPr>
          <p:cNvSpPr>
            <a:spLocks/>
          </p:cNvSpPr>
          <p:nvPr/>
        </p:nvSpPr>
        <p:spPr bwMode="auto">
          <a:xfrm>
            <a:off x="2098675" y="41148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6625359F-FEBA-46C7-9752-FF3731EA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4059238"/>
            <a:ext cx="614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>
                <a:solidFill>
                  <a:schemeClr val="accent2"/>
                </a:solidFill>
                <a:ea typeface="幼圆" panose="02010509060101010101" pitchFamily="49" charset="-122"/>
              </a:rPr>
              <a:t>第一类间断点</a:t>
            </a:r>
            <a:r>
              <a:rPr kumimoji="0" lang="en-US" altLang="zh-CN" sz="2400">
                <a:solidFill>
                  <a:schemeClr val="accent2"/>
                </a:solidFill>
                <a:ea typeface="幼圆" panose="02010509060101010101" pitchFamily="49" charset="-122"/>
              </a:rPr>
              <a:t>:</a:t>
            </a:r>
            <a:r>
              <a:rPr kumimoji="0" lang="zh-CN" altLang="en-US" sz="2400"/>
              <a:t>可去型</a:t>
            </a:r>
            <a:r>
              <a:rPr kumimoji="0" lang="en-US" altLang="zh-CN" sz="2400"/>
              <a:t>,</a:t>
            </a:r>
            <a:r>
              <a:rPr kumimoji="0" lang="zh-CN" altLang="en-US" sz="2400"/>
              <a:t>跳跃型</a:t>
            </a:r>
            <a:r>
              <a:rPr kumimoji="0" lang="en-US" altLang="zh-CN" sz="2400"/>
              <a:t>.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E03AD0C6-8FD2-40B8-B517-3994908B6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4953000"/>
            <a:ext cx="591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>
                <a:solidFill>
                  <a:schemeClr val="accent2"/>
                </a:solidFill>
                <a:ea typeface="幼圆" panose="02010509060101010101" pitchFamily="49" charset="-122"/>
              </a:rPr>
              <a:t>第二类间断点</a:t>
            </a:r>
            <a:r>
              <a:rPr kumimoji="0" lang="en-US" altLang="zh-CN" sz="2400">
                <a:solidFill>
                  <a:schemeClr val="accent2"/>
                </a:solidFill>
                <a:ea typeface="幼圆" panose="02010509060101010101" pitchFamily="49" charset="-122"/>
              </a:rPr>
              <a:t>:</a:t>
            </a:r>
            <a:r>
              <a:rPr kumimoji="0" lang="zh-CN" altLang="en-US" sz="2400"/>
              <a:t>无穷型</a:t>
            </a:r>
            <a:r>
              <a:rPr kumimoji="0" lang="en-US" altLang="zh-CN" sz="2400"/>
              <a:t>,</a:t>
            </a:r>
            <a:r>
              <a:rPr kumimoji="0" lang="zh-CN" altLang="en-US" sz="2400"/>
              <a:t>振荡型</a:t>
            </a:r>
            <a:r>
              <a:rPr kumimoji="0" lang="en-US" altLang="zh-CN" sz="2400"/>
              <a:t>.</a:t>
            </a:r>
            <a:endParaRPr kumimoji="0" lang="en-US" altLang="zh-CN">
              <a:ea typeface="幼圆" panose="02010509060101010101" pitchFamily="49" charset="-122"/>
            </a:endParaRP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6D45300B-AFFF-4BE8-BF87-AEEC38C78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102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/>
              <a:t>(</a:t>
            </a:r>
            <a:r>
              <a:rPr kumimoji="0" lang="zh-CN" altLang="en-US"/>
              <a:t>见下图</a:t>
            </a:r>
            <a:r>
              <a:rPr kumimoji="0"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6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09" grpId="0" autoUpdateAnimBg="0"/>
      <p:bldP spid="21510" grpId="0" autoUpdateAnimBg="0"/>
      <p:bldP spid="21511" grpId="0" animBg="1"/>
      <p:bldP spid="21512" grpId="0" autoUpdateAnimBg="0"/>
      <p:bldP spid="21513" grpId="0" autoUpdateAnimBg="0"/>
      <p:bldP spid="215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2">
            <a:extLst>
              <a:ext uri="{FF2B5EF4-FFF2-40B4-BE49-F238E27FC236}">
                <a16:creationId xmlns:a16="http://schemas.microsoft.com/office/drawing/2014/main" id="{D95FAF18-B598-4F37-9CA8-4AB6B98D1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879475"/>
            <a:ext cx="61118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幼圆" panose="02010509060101010101" pitchFamily="49" charset="-122"/>
              </a:rPr>
              <a:t>第一类间断点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CACEF05-3128-4C01-A8EB-D42C9D178402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727075"/>
            <a:ext cx="2719388" cy="2473325"/>
            <a:chOff x="1012" y="458"/>
            <a:chExt cx="1713" cy="1558"/>
          </a:xfrm>
        </p:grpSpPr>
        <p:grpSp>
          <p:nvGrpSpPr>
            <p:cNvPr id="18473" name="Group 4">
              <a:extLst>
                <a:ext uri="{FF2B5EF4-FFF2-40B4-BE49-F238E27FC236}">
                  <a16:creationId xmlns:a16="http://schemas.microsoft.com/office/drawing/2014/main" id="{776B9BCA-E0D1-4B5E-9F48-03AE0F002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" y="458"/>
              <a:ext cx="1713" cy="1558"/>
              <a:chOff x="840" y="602"/>
              <a:chExt cx="1713" cy="1558"/>
            </a:xfrm>
          </p:grpSpPr>
          <p:sp>
            <p:nvSpPr>
              <p:cNvPr id="18475" name="Line 5">
                <a:extLst>
                  <a:ext uri="{FF2B5EF4-FFF2-40B4-BE49-F238E27FC236}">
                    <a16:creationId xmlns:a16="http://schemas.microsoft.com/office/drawing/2014/main" id="{16D86744-9AF4-4EDC-A30D-004AB4A2B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1824"/>
                <a:ext cx="1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6" name="Line 6">
                <a:extLst>
                  <a:ext uri="{FF2B5EF4-FFF2-40B4-BE49-F238E27FC236}">
                    <a16:creationId xmlns:a16="http://schemas.microsoft.com/office/drawing/2014/main" id="{E66C394A-BDDA-4013-8E21-C38847EB1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8" y="720"/>
                <a:ext cx="0" cy="14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7" name="Text Box 7">
                <a:extLst>
                  <a:ext uri="{FF2B5EF4-FFF2-40B4-BE49-F238E27FC236}">
                    <a16:creationId xmlns:a16="http://schemas.microsoft.com/office/drawing/2014/main" id="{63E35005-EC8F-40B5-8540-A1D522040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17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sz="2400" b="0" i="1"/>
                  <a:t>o</a:t>
                </a:r>
                <a:endParaRPr kumimoji="0" lang="en-US" altLang="zh-CN" sz="2400" b="0"/>
              </a:p>
            </p:txBody>
          </p:sp>
          <p:sp>
            <p:nvSpPr>
              <p:cNvPr id="18478" name="Text Box 8">
                <a:extLst>
                  <a:ext uri="{FF2B5EF4-FFF2-40B4-BE49-F238E27FC236}">
                    <a16:creationId xmlns:a16="http://schemas.microsoft.com/office/drawing/2014/main" id="{D7FB3BC7-B55D-4776-A595-DD89D6CE8D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8" y="60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sz="2400" b="0" i="1"/>
                  <a:t>y</a:t>
                </a:r>
                <a:endParaRPr kumimoji="0" lang="en-US" altLang="zh-CN" sz="2400" b="0"/>
              </a:p>
            </p:txBody>
          </p:sp>
          <p:sp>
            <p:nvSpPr>
              <p:cNvPr id="18479" name="Text Box 9">
                <a:extLst>
                  <a:ext uri="{FF2B5EF4-FFF2-40B4-BE49-F238E27FC236}">
                    <a16:creationId xmlns:a16="http://schemas.microsoft.com/office/drawing/2014/main" id="{42A985FE-57CB-41E8-A1CC-2F0CB30D9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776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sz="2400" b="0" i="1"/>
                  <a:t>x</a:t>
                </a:r>
                <a:endParaRPr kumimoji="0" lang="en-US" altLang="zh-CN" sz="2400" b="0"/>
              </a:p>
            </p:txBody>
          </p:sp>
          <p:sp>
            <p:nvSpPr>
              <p:cNvPr id="18480" name="Freeform 10">
                <a:extLst>
                  <a:ext uri="{FF2B5EF4-FFF2-40B4-BE49-F238E27FC236}">
                    <a16:creationId xmlns:a16="http://schemas.microsoft.com/office/drawing/2014/main" id="{CAE1B76D-6C4F-4D1A-90E7-C0303A46B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1200"/>
                <a:ext cx="1196" cy="536"/>
              </a:xfrm>
              <a:custGeom>
                <a:avLst/>
                <a:gdLst>
                  <a:gd name="T0" fmla="*/ 0 w 1104"/>
                  <a:gd name="T1" fmla="*/ 480 h 536"/>
                  <a:gd name="T2" fmla="*/ 104 w 1104"/>
                  <a:gd name="T3" fmla="*/ 528 h 536"/>
                  <a:gd name="T4" fmla="*/ 260 w 1104"/>
                  <a:gd name="T5" fmla="*/ 432 h 536"/>
                  <a:gd name="T6" fmla="*/ 468 w 1104"/>
                  <a:gd name="T7" fmla="*/ 240 h 536"/>
                  <a:gd name="T8" fmla="*/ 728 w 1104"/>
                  <a:gd name="T9" fmla="*/ 48 h 536"/>
                  <a:gd name="T10" fmla="*/ 884 w 1104"/>
                  <a:gd name="T11" fmla="*/ 0 h 536"/>
                  <a:gd name="T12" fmla="*/ 988 w 1104"/>
                  <a:gd name="T13" fmla="*/ 48 h 536"/>
                  <a:gd name="T14" fmla="*/ 1092 w 1104"/>
                  <a:gd name="T15" fmla="*/ 144 h 536"/>
                  <a:gd name="T16" fmla="*/ 1196 w 1104"/>
                  <a:gd name="T17" fmla="*/ 96 h 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4"/>
                  <a:gd name="T28" fmla="*/ 0 h 536"/>
                  <a:gd name="T29" fmla="*/ 1104 w 1104"/>
                  <a:gd name="T30" fmla="*/ 536 h 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4" h="536">
                    <a:moveTo>
                      <a:pt x="0" y="480"/>
                    </a:moveTo>
                    <a:cubicBezTo>
                      <a:pt x="28" y="508"/>
                      <a:pt x="56" y="536"/>
                      <a:pt x="96" y="528"/>
                    </a:cubicBezTo>
                    <a:cubicBezTo>
                      <a:pt x="136" y="520"/>
                      <a:pt x="184" y="480"/>
                      <a:pt x="240" y="432"/>
                    </a:cubicBezTo>
                    <a:cubicBezTo>
                      <a:pt x="296" y="384"/>
                      <a:pt x="360" y="304"/>
                      <a:pt x="432" y="240"/>
                    </a:cubicBezTo>
                    <a:cubicBezTo>
                      <a:pt x="504" y="176"/>
                      <a:pt x="608" y="88"/>
                      <a:pt x="672" y="48"/>
                    </a:cubicBezTo>
                    <a:cubicBezTo>
                      <a:pt x="736" y="8"/>
                      <a:pt x="776" y="0"/>
                      <a:pt x="816" y="0"/>
                    </a:cubicBezTo>
                    <a:cubicBezTo>
                      <a:pt x="856" y="0"/>
                      <a:pt x="880" y="24"/>
                      <a:pt x="912" y="48"/>
                    </a:cubicBezTo>
                    <a:cubicBezTo>
                      <a:pt x="944" y="72"/>
                      <a:pt x="976" y="136"/>
                      <a:pt x="1008" y="144"/>
                    </a:cubicBezTo>
                    <a:cubicBezTo>
                      <a:pt x="1040" y="152"/>
                      <a:pt x="1072" y="124"/>
                      <a:pt x="1104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1" name="Line 11">
                <a:extLst>
                  <a:ext uri="{FF2B5EF4-FFF2-40B4-BE49-F238E27FC236}">
                    <a16:creationId xmlns:a16="http://schemas.microsoft.com/office/drawing/2014/main" id="{E9D0AE47-4629-47B7-A9D7-A56326C6A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344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36" name="Object 12">
                <a:extLst>
                  <a:ext uri="{FF2B5EF4-FFF2-40B4-BE49-F238E27FC236}">
                    <a16:creationId xmlns:a16="http://schemas.microsoft.com/office/drawing/2014/main" id="{896D9395-78EE-4953-9FA0-8760FD6BBF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11" y="1800"/>
              <a:ext cx="16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5" name="公式" r:id="rId3" imgW="393480" imgH="457200" progId="Equation.3">
                      <p:embed/>
                    </p:oleObj>
                  </mc:Choice>
                  <mc:Fallback>
                    <p:oleObj name="公式" r:id="rId3" imgW="393480" imgH="457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1" y="1800"/>
                            <a:ext cx="165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74" name="Oval 13">
              <a:extLst>
                <a:ext uri="{FF2B5EF4-FFF2-40B4-BE49-F238E27FC236}">
                  <a16:creationId xmlns:a16="http://schemas.microsoft.com/office/drawing/2014/main" id="{168E81B0-409A-4DA4-960A-FBC239413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42" name="Text Box 14">
            <a:extLst>
              <a:ext uri="{FF2B5EF4-FFF2-40B4-BE49-F238E27FC236}">
                <a16:creationId xmlns:a16="http://schemas.microsoft.com/office/drawing/2014/main" id="{995E6D60-267C-4BC1-B612-FC31EECA1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143000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/>
              <a:t>可去型</a:t>
            </a: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4D5A04E3-AC53-464C-AB8D-3F9067CEF41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685800"/>
            <a:ext cx="3138488" cy="2574925"/>
            <a:chOff x="3168" y="576"/>
            <a:chExt cx="1977" cy="1622"/>
          </a:xfrm>
        </p:grpSpPr>
        <p:sp>
          <p:nvSpPr>
            <p:cNvPr id="18464" name="Line 16">
              <a:extLst>
                <a:ext uri="{FF2B5EF4-FFF2-40B4-BE49-F238E27FC236}">
                  <a16:creationId xmlns:a16="http://schemas.microsoft.com/office/drawing/2014/main" id="{79ED52DB-2238-400D-994D-1506923D1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814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17">
              <a:extLst>
                <a:ext uri="{FF2B5EF4-FFF2-40B4-BE49-F238E27FC236}">
                  <a16:creationId xmlns:a16="http://schemas.microsoft.com/office/drawing/2014/main" id="{12D6AE30-94BF-4046-9BB9-B5DA3B6EC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6" y="710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Text Box 18">
              <a:extLst>
                <a:ext uri="{FF2B5EF4-FFF2-40B4-BE49-F238E27FC236}">
                  <a16:creationId xmlns:a16="http://schemas.microsoft.com/office/drawing/2014/main" id="{51E46B39-948D-4A20-BFB6-B2C725744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3" y="17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 b="0" i="1"/>
                <a:t>o</a:t>
              </a:r>
              <a:endParaRPr kumimoji="0" lang="en-US" altLang="zh-CN" sz="2400" b="0"/>
            </a:p>
          </p:txBody>
        </p:sp>
        <p:sp>
          <p:nvSpPr>
            <p:cNvPr id="18467" name="Text Box 19">
              <a:extLst>
                <a:ext uri="{FF2B5EF4-FFF2-40B4-BE49-F238E27FC236}">
                  <a16:creationId xmlns:a16="http://schemas.microsoft.com/office/drawing/2014/main" id="{CB693C1C-9757-435D-8FFF-FD3712246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5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 b="0" i="1"/>
                <a:t>y</a:t>
              </a:r>
              <a:endParaRPr kumimoji="0" lang="en-US" altLang="zh-CN" sz="2400" b="0"/>
            </a:p>
          </p:txBody>
        </p:sp>
        <p:sp>
          <p:nvSpPr>
            <p:cNvPr id="18468" name="Text Box 20">
              <a:extLst>
                <a:ext uri="{FF2B5EF4-FFF2-40B4-BE49-F238E27FC236}">
                  <a16:creationId xmlns:a16="http://schemas.microsoft.com/office/drawing/2014/main" id="{3D7FE506-67BC-4C24-BD7F-6DDCD4E33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75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 b="0" i="1"/>
                <a:t>x</a:t>
              </a:r>
              <a:endParaRPr kumimoji="0" lang="en-US" altLang="zh-CN" sz="2400" b="0"/>
            </a:p>
          </p:txBody>
        </p:sp>
        <p:sp>
          <p:nvSpPr>
            <p:cNvPr id="18469" name="Freeform 21">
              <a:extLst>
                <a:ext uri="{FF2B5EF4-FFF2-40B4-BE49-F238E27FC236}">
                  <a16:creationId xmlns:a16="http://schemas.microsoft.com/office/drawing/2014/main" id="{E16FE26C-F3CF-41B5-A2BC-E7E1CF92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8" y="1382"/>
              <a:ext cx="728" cy="336"/>
            </a:xfrm>
            <a:custGeom>
              <a:avLst/>
              <a:gdLst>
                <a:gd name="T0" fmla="*/ 0 w 672"/>
                <a:gd name="T1" fmla="*/ 336 h 336"/>
                <a:gd name="T2" fmla="*/ 104 w 672"/>
                <a:gd name="T3" fmla="*/ 192 h 336"/>
                <a:gd name="T4" fmla="*/ 260 w 672"/>
                <a:gd name="T5" fmla="*/ 48 h 336"/>
                <a:gd name="T6" fmla="*/ 416 w 672"/>
                <a:gd name="T7" fmla="*/ 48 h 336"/>
                <a:gd name="T8" fmla="*/ 572 w 672"/>
                <a:gd name="T9" fmla="*/ 96 h 336"/>
                <a:gd name="T10" fmla="*/ 728 w 672"/>
                <a:gd name="T11" fmla="*/ 0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336"/>
                <a:gd name="T20" fmla="*/ 672 w 672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336">
                  <a:moveTo>
                    <a:pt x="0" y="336"/>
                  </a:moveTo>
                  <a:cubicBezTo>
                    <a:pt x="28" y="288"/>
                    <a:pt x="56" y="240"/>
                    <a:pt x="96" y="192"/>
                  </a:cubicBezTo>
                  <a:cubicBezTo>
                    <a:pt x="136" y="144"/>
                    <a:pt x="192" y="72"/>
                    <a:pt x="240" y="48"/>
                  </a:cubicBezTo>
                  <a:cubicBezTo>
                    <a:pt x="288" y="24"/>
                    <a:pt x="336" y="40"/>
                    <a:pt x="384" y="48"/>
                  </a:cubicBezTo>
                  <a:cubicBezTo>
                    <a:pt x="432" y="56"/>
                    <a:pt x="480" y="104"/>
                    <a:pt x="528" y="96"/>
                  </a:cubicBezTo>
                  <a:cubicBezTo>
                    <a:pt x="576" y="88"/>
                    <a:pt x="648" y="16"/>
                    <a:pt x="672" y="0"/>
                  </a:cubicBezTo>
                </a:path>
              </a:pathLst>
            </a:custGeom>
            <a:noFill/>
            <a:ln w="254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Line 22">
              <a:extLst>
                <a:ext uri="{FF2B5EF4-FFF2-40B4-BE49-F238E27FC236}">
                  <a16:creationId xmlns:a16="http://schemas.microsoft.com/office/drawing/2014/main" id="{4B17064A-0855-4962-8988-4E9137713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6" y="109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Freeform 23">
              <a:extLst>
                <a:ext uri="{FF2B5EF4-FFF2-40B4-BE49-F238E27FC236}">
                  <a16:creationId xmlns:a16="http://schemas.microsoft.com/office/drawing/2014/main" id="{AE98BD75-FC84-4F67-8803-274D39B9A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886"/>
              <a:ext cx="676" cy="208"/>
            </a:xfrm>
            <a:custGeom>
              <a:avLst/>
              <a:gdLst>
                <a:gd name="T0" fmla="*/ 0 w 624"/>
                <a:gd name="T1" fmla="*/ 208 h 208"/>
                <a:gd name="T2" fmla="*/ 156 w 624"/>
                <a:gd name="T3" fmla="*/ 16 h 208"/>
                <a:gd name="T4" fmla="*/ 364 w 624"/>
                <a:gd name="T5" fmla="*/ 112 h 208"/>
                <a:gd name="T6" fmla="*/ 572 w 624"/>
                <a:gd name="T7" fmla="*/ 160 h 208"/>
                <a:gd name="T8" fmla="*/ 676 w 624"/>
                <a:gd name="T9" fmla="*/ 112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208"/>
                <a:gd name="T17" fmla="*/ 624 w 624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208">
                  <a:moveTo>
                    <a:pt x="0" y="208"/>
                  </a:moveTo>
                  <a:cubicBezTo>
                    <a:pt x="44" y="120"/>
                    <a:pt x="88" y="32"/>
                    <a:pt x="144" y="16"/>
                  </a:cubicBezTo>
                  <a:cubicBezTo>
                    <a:pt x="200" y="0"/>
                    <a:pt x="272" y="88"/>
                    <a:pt x="336" y="112"/>
                  </a:cubicBezTo>
                  <a:cubicBezTo>
                    <a:pt x="400" y="136"/>
                    <a:pt x="480" y="160"/>
                    <a:pt x="528" y="160"/>
                  </a:cubicBezTo>
                  <a:cubicBezTo>
                    <a:pt x="576" y="160"/>
                    <a:pt x="600" y="136"/>
                    <a:pt x="624" y="112"/>
                  </a:cubicBezTo>
                </a:path>
              </a:pathLst>
            </a:custGeom>
            <a:noFill/>
            <a:ln w="254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24">
              <a:extLst>
                <a:ext uri="{FF2B5EF4-FFF2-40B4-BE49-F238E27FC236}">
                  <a16:creationId xmlns:a16="http://schemas.microsoft.com/office/drawing/2014/main" id="{F70B349C-AA06-4009-B8C8-27243EB47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" y="1382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5" name="Object 25">
              <a:extLst>
                <a:ext uri="{FF2B5EF4-FFF2-40B4-BE49-F238E27FC236}">
                  <a16:creationId xmlns:a16="http://schemas.microsoft.com/office/drawing/2014/main" id="{F93B39A4-FC51-44A6-9DAF-A6A973BCE4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4" y="1798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6" name="公式" r:id="rId5" imgW="393480" imgH="457200" progId="Equation.3">
                    <p:embed/>
                  </p:oleObj>
                </mc:Choice>
                <mc:Fallback>
                  <p:oleObj name="公式" r:id="rId5" imgW="393480" imgH="457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1798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54" name="Text Box 26">
            <a:extLst>
              <a:ext uri="{FF2B5EF4-FFF2-40B4-BE49-F238E27FC236}">
                <a16:creationId xmlns:a16="http://schemas.microsoft.com/office/drawing/2014/main" id="{DBBBDFB1-4FA3-488B-9B6D-3A270512E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143000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/>
              <a:t>跳跃型</a:t>
            </a:r>
          </a:p>
        </p:txBody>
      </p:sp>
      <p:sp>
        <p:nvSpPr>
          <p:cNvPr id="18442" name="Text Box 27">
            <a:extLst>
              <a:ext uri="{FF2B5EF4-FFF2-40B4-BE49-F238E27FC236}">
                <a16:creationId xmlns:a16="http://schemas.microsoft.com/office/drawing/2014/main" id="{3F7FB5FF-EFA7-43FB-A248-7E76EFB2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3622675"/>
            <a:ext cx="61118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幼圆" panose="02010509060101010101" pitchFamily="49" charset="-122"/>
              </a:rPr>
              <a:t>第二类间断点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255FF487-37C0-4D3F-8D71-7D1D54EE426B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3276600"/>
            <a:ext cx="2773363" cy="2819400"/>
            <a:chOff x="758" y="2208"/>
            <a:chExt cx="1747" cy="1776"/>
          </a:xfrm>
        </p:grpSpPr>
        <p:sp>
          <p:nvSpPr>
            <p:cNvPr id="18456" name="Line 29">
              <a:extLst>
                <a:ext uri="{FF2B5EF4-FFF2-40B4-BE49-F238E27FC236}">
                  <a16:creationId xmlns:a16="http://schemas.microsoft.com/office/drawing/2014/main" id="{6EABAF9D-59FF-4DCF-AE09-149DD50AA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3264"/>
              <a:ext cx="17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30">
              <a:extLst>
                <a:ext uri="{FF2B5EF4-FFF2-40B4-BE49-F238E27FC236}">
                  <a16:creationId xmlns:a16="http://schemas.microsoft.com/office/drawing/2014/main" id="{3CE5A8E6-9D26-4289-8856-E3F1B8D83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0" y="225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Text Box 31">
              <a:extLst>
                <a:ext uri="{FF2B5EF4-FFF2-40B4-BE49-F238E27FC236}">
                  <a16:creationId xmlns:a16="http://schemas.microsoft.com/office/drawing/2014/main" id="{218A4DC7-B766-4594-A8B0-2D1B43824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" y="32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 b="0" i="1"/>
                <a:t>o</a:t>
              </a:r>
              <a:endParaRPr kumimoji="0" lang="en-US" altLang="zh-CN" sz="2400" b="0"/>
            </a:p>
          </p:txBody>
        </p:sp>
        <p:sp>
          <p:nvSpPr>
            <p:cNvPr id="18459" name="Text Box 32">
              <a:extLst>
                <a:ext uri="{FF2B5EF4-FFF2-40B4-BE49-F238E27FC236}">
                  <a16:creationId xmlns:a16="http://schemas.microsoft.com/office/drawing/2014/main" id="{2E8AC866-0B2C-4F67-8E91-2C45AD8B5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 b="0" i="1"/>
                <a:t>y</a:t>
              </a:r>
              <a:endParaRPr kumimoji="0" lang="en-US" altLang="zh-CN" sz="2400" b="0"/>
            </a:p>
          </p:txBody>
        </p:sp>
        <p:sp>
          <p:nvSpPr>
            <p:cNvPr id="18460" name="Text Box 33">
              <a:extLst>
                <a:ext uri="{FF2B5EF4-FFF2-40B4-BE49-F238E27FC236}">
                  <a16:creationId xmlns:a16="http://schemas.microsoft.com/office/drawing/2014/main" id="{CCFE8256-81D4-4519-81F9-8CBB2AE70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1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 b="0" i="1"/>
                <a:t>x</a:t>
              </a:r>
              <a:endParaRPr kumimoji="0" lang="en-US" altLang="zh-CN" sz="2400" b="0"/>
            </a:p>
          </p:txBody>
        </p:sp>
        <p:sp>
          <p:nvSpPr>
            <p:cNvPr id="18461" name="Freeform 34">
              <a:extLst>
                <a:ext uri="{FF2B5EF4-FFF2-40B4-BE49-F238E27FC236}">
                  <a16:creationId xmlns:a16="http://schemas.microsoft.com/office/drawing/2014/main" id="{66D9DF64-D386-45BB-B52E-5E90CCABE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" y="2728"/>
              <a:ext cx="728" cy="1160"/>
            </a:xfrm>
            <a:custGeom>
              <a:avLst/>
              <a:gdLst>
                <a:gd name="T0" fmla="*/ 0 w 864"/>
                <a:gd name="T1" fmla="*/ 100 h 1208"/>
                <a:gd name="T2" fmla="*/ 121 w 864"/>
                <a:gd name="T3" fmla="*/ 8 h 1208"/>
                <a:gd name="T4" fmla="*/ 283 w 864"/>
                <a:gd name="T5" fmla="*/ 54 h 1208"/>
                <a:gd name="T6" fmla="*/ 445 w 864"/>
                <a:gd name="T7" fmla="*/ 238 h 1208"/>
                <a:gd name="T8" fmla="*/ 566 w 864"/>
                <a:gd name="T9" fmla="*/ 469 h 1208"/>
                <a:gd name="T10" fmla="*/ 688 w 864"/>
                <a:gd name="T11" fmla="*/ 837 h 1208"/>
                <a:gd name="T12" fmla="*/ 728 w 864"/>
                <a:gd name="T13" fmla="*/ 1160 h 12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1208"/>
                <a:gd name="T23" fmla="*/ 864 w 864"/>
                <a:gd name="T24" fmla="*/ 1208 h 12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1208">
                  <a:moveTo>
                    <a:pt x="0" y="104"/>
                  </a:moveTo>
                  <a:cubicBezTo>
                    <a:pt x="44" y="60"/>
                    <a:pt x="88" y="16"/>
                    <a:pt x="144" y="8"/>
                  </a:cubicBezTo>
                  <a:cubicBezTo>
                    <a:pt x="200" y="0"/>
                    <a:pt x="272" y="16"/>
                    <a:pt x="336" y="56"/>
                  </a:cubicBezTo>
                  <a:cubicBezTo>
                    <a:pt x="400" y="96"/>
                    <a:pt x="472" y="176"/>
                    <a:pt x="528" y="248"/>
                  </a:cubicBezTo>
                  <a:cubicBezTo>
                    <a:pt x="584" y="320"/>
                    <a:pt x="624" y="384"/>
                    <a:pt x="672" y="488"/>
                  </a:cubicBezTo>
                  <a:cubicBezTo>
                    <a:pt x="720" y="592"/>
                    <a:pt x="784" y="752"/>
                    <a:pt x="816" y="872"/>
                  </a:cubicBezTo>
                  <a:cubicBezTo>
                    <a:pt x="848" y="992"/>
                    <a:pt x="856" y="1152"/>
                    <a:pt x="864" y="1208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35">
              <a:extLst>
                <a:ext uri="{FF2B5EF4-FFF2-40B4-BE49-F238E27FC236}">
                  <a16:creationId xmlns:a16="http://schemas.microsoft.com/office/drawing/2014/main" id="{60662E21-00AA-4538-A8FA-C141EFC96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8" y="2304"/>
              <a:ext cx="0" cy="15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Freeform 36">
              <a:extLst>
                <a:ext uri="{FF2B5EF4-FFF2-40B4-BE49-F238E27FC236}">
                  <a16:creationId xmlns:a16="http://schemas.microsoft.com/office/drawing/2014/main" id="{C61ED688-1A4E-4C7C-9CFD-8C68448D8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" y="2352"/>
              <a:ext cx="520" cy="544"/>
            </a:xfrm>
            <a:custGeom>
              <a:avLst/>
              <a:gdLst>
                <a:gd name="T0" fmla="*/ 0 w 480"/>
                <a:gd name="T1" fmla="*/ 0 h 544"/>
                <a:gd name="T2" fmla="*/ 52 w 480"/>
                <a:gd name="T3" fmla="*/ 384 h 544"/>
                <a:gd name="T4" fmla="*/ 208 w 480"/>
                <a:gd name="T5" fmla="*/ 528 h 544"/>
                <a:gd name="T6" fmla="*/ 364 w 480"/>
                <a:gd name="T7" fmla="*/ 480 h 544"/>
                <a:gd name="T8" fmla="*/ 520 w 480"/>
                <a:gd name="T9" fmla="*/ 288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44"/>
                <a:gd name="T17" fmla="*/ 480 w 48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44">
                  <a:moveTo>
                    <a:pt x="0" y="0"/>
                  </a:moveTo>
                  <a:cubicBezTo>
                    <a:pt x="8" y="148"/>
                    <a:pt x="16" y="296"/>
                    <a:pt x="48" y="384"/>
                  </a:cubicBezTo>
                  <a:cubicBezTo>
                    <a:pt x="80" y="472"/>
                    <a:pt x="144" y="512"/>
                    <a:pt x="192" y="528"/>
                  </a:cubicBezTo>
                  <a:cubicBezTo>
                    <a:pt x="240" y="544"/>
                    <a:pt x="288" y="520"/>
                    <a:pt x="336" y="480"/>
                  </a:cubicBezTo>
                  <a:cubicBezTo>
                    <a:pt x="384" y="440"/>
                    <a:pt x="456" y="320"/>
                    <a:pt x="480" y="288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4" name="Object 37">
              <a:extLst>
                <a:ext uri="{FF2B5EF4-FFF2-40B4-BE49-F238E27FC236}">
                  <a16:creationId xmlns:a16="http://schemas.microsoft.com/office/drawing/2014/main" id="{146B533A-90CC-4A95-AB79-3DC55C2229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7" y="3264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7" name="公式" r:id="rId6" imgW="393480" imgH="457200" progId="Equation.3">
                    <p:embed/>
                  </p:oleObj>
                </mc:Choice>
                <mc:Fallback>
                  <p:oleObj name="公式" r:id="rId6" imgW="393480" imgH="457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" y="3264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66" name="Text Box 38">
            <a:extLst>
              <a:ext uri="{FF2B5EF4-FFF2-40B4-BE49-F238E27FC236}">
                <a16:creationId xmlns:a16="http://schemas.microsoft.com/office/drawing/2014/main" id="{2144202B-BAEE-4F21-A87F-E2672B7C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86400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/>
              <a:t>无穷型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6F3CA519-C090-4373-BE1D-7C808BD8F0B8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276600"/>
            <a:ext cx="3324225" cy="2667000"/>
            <a:chOff x="3195" y="2304"/>
            <a:chExt cx="2094" cy="1680"/>
          </a:xfrm>
        </p:grpSpPr>
        <p:sp>
          <p:nvSpPr>
            <p:cNvPr id="18447" name="Line 40">
              <a:extLst>
                <a:ext uri="{FF2B5EF4-FFF2-40B4-BE49-F238E27FC236}">
                  <a16:creationId xmlns:a16="http://schemas.microsoft.com/office/drawing/2014/main" id="{EC8AB643-75FB-4363-B1DD-3FE62F1D7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3264"/>
              <a:ext cx="20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41">
              <a:extLst>
                <a:ext uri="{FF2B5EF4-FFF2-40B4-BE49-F238E27FC236}">
                  <a16:creationId xmlns:a16="http://schemas.microsoft.com/office/drawing/2014/main" id="{DC05872C-0EED-4450-BE6D-C3957A60E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9" y="2374"/>
              <a:ext cx="0" cy="16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Text Box 42">
              <a:extLst>
                <a:ext uri="{FF2B5EF4-FFF2-40B4-BE49-F238E27FC236}">
                  <a16:creationId xmlns:a16="http://schemas.microsoft.com/office/drawing/2014/main" id="{2D892CA8-9D12-459A-B1BF-F01835F14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" y="32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 b="0" i="1"/>
                <a:t>o</a:t>
              </a:r>
              <a:endParaRPr kumimoji="0" lang="en-US" altLang="zh-CN" sz="2400" b="0"/>
            </a:p>
          </p:txBody>
        </p:sp>
        <p:sp>
          <p:nvSpPr>
            <p:cNvPr id="18450" name="Text Box 43">
              <a:extLst>
                <a:ext uri="{FF2B5EF4-FFF2-40B4-BE49-F238E27FC236}">
                  <a16:creationId xmlns:a16="http://schemas.microsoft.com/office/drawing/2014/main" id="{85B041E5-EA61-4F56-B959-E9A7D0ADF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230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 b="0" i="1"/>
                <a:t>y</a:t>
              </a:r>
              <a:endParaRPr kumimoji="0" lang="en-US" altLang="zh-CN" sz="2400" b="0"/>
            </a:p>
          </p:txBody>
        </p:sp>
        <p:sp>
          <p:nvSpPr>
            <p:cNvPr id="18451" name="Text Box 44">
              <a:extLst>
                <a:ext uri="{FF2B5EF4-FFF2-40B4-BE49-F238E27FC236}">
                  <a16:creationId xmlns:a16="http://schemas.microsoft.com/office/drawing/2014/main" id="{74382154-7514-44FF-BA37-867AA7F77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21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 b="0" i="1"/>
                <a:t>x</a:t>
              </a:r>
              <a:endParaRPr kumimoji="0" lang="en-US" altLang="zh-CN" sz="2400" b="0"/>
            </a:p>
          </p:txBody>
        </p:sp>
        <p:sp>
          <p:nvSpPr>
            <p:cNvPr id="18452" name="Freeform 45">
              <a:extLst>
                <a:ext uri="{FF2B5EF4-FFF2-40B4-BE49-F238E27FC236}">
                  <a16:creationId xmlns:a16="http://schemas.microsoft.com/office/drawing/2014/main" id="{8A55268B-54B9-4E04-ADB7-D4D40203C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1" y="2856"/>
              <a:ext cx="780" cy="840"/>
            </a:xfrm>
            <a:custGeom>
              <a:avLst/>
              <a:gdLst>
                <a:gd name="T0" fmla="*/ 0 w 720"/>
                <a:gd name="T1" fmla="*/ 392 h 840"/>
                <a:gd name="T2" fmla="*/ 52 w 720"/>
                <a:gd name="T3" fmla="*/ 824 h 840"/>
                <a:gd name="T4" fmla="*/ 104 w 720"/>
                <a:gd name="T5" fmla="*/ 392 h 840"/>
                <a:gd name="T6" fmla="*/ 156 w 720"/>
                <a:gd name="T7" fmla="*/ 56 h 840"/>
                <a:gd name="T8" fmla="*/ 208 w 720"/>
                <a:gd name="T9" fmla="*/ 56 h 840"/>
                <a:gd name="T10" fmla="*/ 260 w 720"/>
                <a:gd name="T11" fmla="*/ 392 h 840"/>
                <a:gd name="T12" fmla="*/ 312 w 720"/>
                <a:gd name="T13" fmla="*/ 776 h 840"/>
                <a:gd name="T14" fmla="*/ 364 w 720"/>
                <a:gd name="T15" fmla="*/ 776 h 840"/>
                <a:gd name="T16" fmla="*/ 416 w 720"/>
                <a:gd name="T17" fmla="*/ 392 h 840"/>
                <a:gd name="T18" fmla="*/ 572 w 720"/>
                <a:gd name="T19" fmla="*/ 56 h 840"/>
                <a:gd name="T20" fmla="*/ 676 w 720"/>
                <a:gd name="T21" fmla="*/ 56 h 840"/>
                <a:gd name="T22" fmla="*/ 728 w 720"/>
                <a:gd name="T23" fmla="*/ 200 h 840"/>
                <a:gd name="T24" fmla="*/ 780 w 720"/>
                <a:gd name="T25" fmla="*/ 344 h 8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0"/>
                <a:gd name="T40" fmla="*/ 0 h 840"/>
                <a:gd name="T41" fmla="*/ 720 w 720"/>
                <a:gd name="T42" fmla="*/ 840 h 8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0" h="840">
                  <a:moveTo>
                    <a:pt x="0" y="392"/>
                  </a:moveTo>
                  <a:cubicBezTo>
                    <a:pt x="16" y="608"/>
                    <a:pt x="32" y="824"/>
                    <a:pt x="48" y="824"/>
                  </a:cubicBezTo>
                  <a:cubicBezTo>
                    <a:pt x="64" y="824"/>
                    <a:pt x="80" y="520"/>
                    <a:pt x="96" y="392"/>
                  </a:cubicBezTo>
                  <a:cubicBezTo>
                    <a:pt x="112" y="264"/>
                    <a:pt x="128" y="112"/>
                    <a:pt x="144" y="56"/>
                  </a:cubicBezTo>
                  <a:cubicBezTo>
                    <a:pt x="160" y="0"/>
                    <a:pt x="176" y="0"/>
                    <a:pt x="192" y="56"/>
                  </a:cubicBezTo>
                  <a:cubicBezTo>
                    <a:pt x="208" y="112"/>
                    <a:pt x="224" y="272"/>
                    <a:pt x="240" y="392"/>
                  </a:cubicBezTo>
                  <a:cubicBezTo>
                    <a:pt x="256" y="512"/>
                    <a:pt x="272" y="712"/>
                    <a:pt x="288" y="776"/>
                  </a:cubicBezTo>
                  <a:cubicBezTo>
                    <a:pt x="304" y="840"/>
                    <a:pt x="320" y="840"/>
                    <a:pt x="336" y="776"/>
                  </a:cubicBezTo>
                  <a:cubicBezTo>
                    <a:pt x="352" y="712"/>
                    <a:pt x="352" y="512"/>
                    <a:pt x="384" y="392"/>
                  </a:cubicBezTo>
                  <a:cubicBezTo>
                    <a:pt x="416" y="272"/>
                    <a:pt x="488" y="112"/>
                    <a:pt x="528" y="56"/>
                  </a:cubicBezTo>
                  <a:cubicBezTo>
                    <a:pt x="568" y="0"/>
                    <a:pt x="600" y="32"/>
                    <a:pt x="624" y="56"/>
                  </a:cubicBezTo>
                  <a:cubicBezTo>
                    <a:pt x="648" y="80"/>
                    <a:pt x="656" y="152"/>
                    <a:pt x="672" y="200"/>
                  </a:cubicBezTo>
                  <a:cubicBezTo>
                    <a:pt x="688" y="248"/>
                    <a:pt x="704" y="296"/>
                    <a:pt x="720" y="3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Freeform 46">
              <a:extLst>
                <a:ext uri="{FF2B5EF4-FFF2-40B4-BE49-F238E27FC236}">
                  <a16:creationId xmlns:a16="http://schemas.microsoft.com/office/drawing/2014/main" id="{6F8D7D77-B149-4695-9CC8-2DB8EC44D8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47" y="2856"/>
              <a:ext cx="780" cy="840"/>
            </a:xfrm>
            <a:custGeom>
              <a:avLst/>
              <a:gdLst>
                <a:gd name="T0" fmla="*/ 0 w 720"/>
                <a:gd name="T1" fmla="*/ 392 h 840"/>
                <a:gd name="T2" fmla="*/ 52 w 720"/>
                <a:gd name="T3" fmla="*/ 824 h 840"/>
                <a:gd name="T4" fmla="*/ 104 w 720"/>
                <a:gd name="T5" fmla="*/ 392 h 840"/>
                <a:gd name="T6" fmla="*/ 156 w 720"/>
                <a:gd name="T7" fmla="*/ 56 h 840"/>
                <a:gd name="T8" fmla="*/ 208 w 720"/>
                <a:gd name="T9" fmla="*/ 56 h 840"/>
                <a:gd name="T10" fmla="*/ 260 w 720"/>
                <a:gd name="T11" fmla="*/ 392 h 840"/>
                <a:gd name="T12" fmla="*/ 312 w 720"/>
                <a:gd name="T13" fmla="*/ 776 h 840"/>
                <a:gd name="T14" fmla="*/ 364 w 720"/>
                <a:gd name="T15" fmla="*/ 776 h 840"/>
                <a:gd name="T16" fmla="*/ 416 w 720"/>
                <a:gd name="T17" fmla="*/ 392 h 840"/>
                <a:gd name="T18" fmla="*/ 572 w 720"/>
                <a:gd name="T19" fmla="*/ 56 h 840"/>
                <a:gd name="T20" fmla="*/ 676 w 720"/>
                <a:gd name="T21" fmla="*/ 56 h 840"/>
                <a:gd name="T22" fmla="*/ 728 w 720"/>
                <a:gd name="T23" fmla="*/ 200 h 840"/>
                <a:gd name="T24" fmla="*/ 780 w 720"/>
                <a:gd name="T25" fmla="*/ 344 h 8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0"/>
                <a:gd name="T40" fmla="*/ 0 h 840"/>
                <a:gd name="T41" fmla="*/ 720 w 720"/>
                <a:gd name="T42" fmla="*/ 840 h 8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0" h="840">
                  <a:moveTo>
                    <a:pt x="0" y="392"/>
                  </a:moveTo>
                  <a:cubicBezTo>
                    <a:pt x="16" y="608"/>
                    <a:pt x="32" y="824"/>
                    <a:pt x="48" y="824"/>
                  </a:cubicBezTo>
                  <a:cubicBezTo>
                    <a:pt x="64" y="824"/>
                    <a:pt x="80" y="520"/>
                    <a:pt x="96" y="392"/>
                  </a:cubicBezTo>
                  <a:cubicBezTo>
                    <a:pt x="112" y="264"/>
                    <a:pt x="128" y="112"/>
                    <a:pt x="144" y="56"/>
                  </a:cubicBezTo>
                  <a:cubicBezTo>
                    <a:pt x="160" y="0"/>
                    <a:pt x="176" y="0"/>
                    <a:pt x="192" y="56"/>
                  </a:cubicBezTo>
                  <a:cubicBezTo>
                    <a:pt x="208" y="112"/>
                    <a:pt x="224" y="272"/>
                    <a:pt x="240" y="392"/>
                  </a:cubicBezTo>
                  <a:cubicBezTo>
                    <a:pt x="256" y="512"/>
                    <a:pt x="272" y="712"/>
                    <a:pt x="288" y="776"/>
                  </a:cubicBezTo>
                  <a:cubicBezTo>
                    <a:pt x="304" y="840"/>
                    <a:pt x="320" y="840"/>
                    <a:pt x="336" y="776"/>
                  </a:cubicBezTo>
                  <a:cubicBezTo>
                    <a:pt x="352" y="712"/>
                    <a:pt x="352" y="512"/>
                    <a:pt x="384" y="392"/>
                  </a:cubicBezTo>
                  <a:cubicBezTo>
                    <a:pt x="416" y="272"/>
                    <a:pt x="488" y="112"/>
                    <a:pt x="528" y="56"/>
                  </a:cubicBezTo>
                  <a:cubicBezTo>
                    <a:pt x="568" y="0"/>
                    <a:pt x="600" y="32"/>
                    <a:pt x="624" y="56"/>
                  </a:cubicBezTo>
                  <a:cubicBezTo>
                    <a:pt x="648" y="80"/>
                    <a:pt x="656" y="152"/>
                    <a:pt x="672" y="200"/>
                  </a:cubicBezTo>
                  <a:cubicBezTo>
                    <a:pt x="688" y="248"/>
                    <a:pt x="704" y="296"/>
                    <a:pt x="720" y="3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47">
              <a:extLst>
                <a:ext uri="{FF2B5EF4-FFF2-40B4-BE49-F238E27FC236}">
                  <a16:creationId xmlns:a16="http://schemas.microsoft.com/office/drawing/2014/main" id="{73358CD1-39B2-470E-9695-3E2FA6C40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3696"/>
              <a:ext cx="19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48">
              <a:extLst>
                <a:ext uri="{FF2B5EF4-FFF2-40B4-BE49-F238E27FC236}">
                  <a16:creationId xmlns:a16="http://schemas.microsoft.com/office/drawing/2014/main" id="{E55C4D31-1608-4D4C-AC2F-72C63C567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2880"/>
              <a:ext cx="18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77" name="Text Box 49">
            <a:extLst>
              <a:ext uri="{FF2B5EF4-FFF2-40B4-BE49-F238E27FC236}">
                <a16:creationId xmlns:a16="http://schemas.microsoft.com/office/drawing/2014/main" id="{3B4FD9BA-367E-41A3-9F6D-A10697857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6325" y="5486400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/>
              <a:t>振荡型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utoUpdateAnimBg="0"/>
      <p:bldP spid="22554" grpId="0" autoUpdateAnimBg="0"/>
      <p:bldP spid="22566" grpId="0" autoUpdateAnimBg="0"/>
      <p:bldP spid="2257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2">
            <a:extLst>
              <a:ext uri="{FF2B5EF4-FFF2-40B4-BE49-F238E27FC236}">
                <a16:creationId xmlns:a16="http://schemas.microsoft.com/office/drawing/2014/main" id="{CF7EA836-719E-4F1B-96FC-17B9979D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33375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>
                <a:solidFill>
                  <a:srgbClr val="3333CC"/>
                </a:solidFill>
              </a:rPr>
              <a:t>2.</a:t>
            </a:r>
            <a:r>
              <a:rPr kumimoji="0" lang="zh-CN" altLang="en-US" sz="3600">
                <a:solidFill>
                  <a:srgbClr val="3333CC"/>
                </a:solidFill>
              </a:rPr>
              <a:t>连续的定义</a:t>
            </a:r>
            <a:endParaRPr kumimoji="0" lang="zh-CN" altLang="en-US" sz="3600">
              <a:solidFill>
                <a:schemeClr val="accent2"/>
              </a:solidFill>
            </a:endParaRPr>
          </a:p>
        </p:txBody>
      </p:sp>
      <p:graphicFrame>
        <p:nvGraphicFramePr>
          <p:cNvPr id="28672" name="Object 0">
            <a:extLst>
              <a:ext uri="{FF2B5EF4-FFF2-40B4-BE49-F238E27FC236}">
                <a16:creationId xmlns:a16="http://schemas.microsoft.com/office/drawing/2014/main" id="{6FC91CBB-35FC-435B-B213-1035C617B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81075"/>
          <a:ext cx="7559675" cy="41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6814800" imgH="3705120" progId="Word.Document.8">
                  <p:embed/>
                </p:oleObj>
              </mc:Choice>
              <mc:Fallback>
                <p:oleObj name="Document" r:id="rId3" imgW="6814800" imgH="370512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7559675" cy="411321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" name="Object 1">
            <a:extLst>
              <a:ext uri="{FF2B5EF4-FFF2-40B4-BE49-F238E27FC236}">
                <a16:creationId xmlns:a16="http://schemas.microsoft.com/office/drawing/2014/main" id="{61B7F871-E0A8-4BD5-A334-F15B38279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373688"/>
          <a:ext cx="2230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5" imgW="2361960" imgH="457200" progId="Equation.3">
                  <p:embed/>
                </p:oleObj>
              </mc:Choice>
              <mc:Fallback>
                <p:oleObj name="公式" r:id="rId5" imgW="236196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73688"/>
                        <a:ext cx="22304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24D8C347-AAA0-4527-AE78-033BB40DA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300663"/>
          <a:ext cx="2840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7" imgW="3009600" imgH="457200" progId="Equation.3">
                  <p:embed/>
                </p:oleObj>
              </mc:Choice>
              <mc:Fallback>
                <p:oleObj name="公式" r:id="rId7" imgW="3009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00663"/>
                        <a:ext cx="2840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54B15C58-4FAE-4D58-AF47-3F2FE153F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949950"/>
          <a:ext cx="3176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9" imgW="3365280" imgH="457200" progId="Equation.3">
                  <p:embed/>
                </p:oleObj>
              </mc:Choice>
              <mc:Fallback>
                <p:oleObj name="公式" r:id="rId9" imgW="33652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949950"/>
                        <a:ext cx="31765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A8365DF3-D556-4950-8335-FCE32094B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5949950"/>
          <a:ext cx="4208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11" imgW="4457520" imgH="457200" progId="Equation.3">
                  <p:embed/>
                </p:oleObj>
              </mc:Choice>
              <mc:Fallback>
                <p:oleObj name="公式" r:id="rId11" imgW="4457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949950"/>
                        <a:ext cx="42084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>
            <a:extLst>
              <a:ext uri="{FF2B5EF4-FFF2-40B4-BE49-F238E27FC236}">
                <a16:creationId xmlns:a16="http://schemas.microsoft.com/office/drawing/2014/main" id="{BD4E6F18-6E87-45D1-ADEE-5F99EA52D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524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>
                <a:solidFill>
                  <a:srgbClr val="3333CC"/>
                </a:solidFill>
                <a:ea typeface="黑体" panose="02010609060101010101" pitchFamily="49" charset="-122"/>
              </a:rPr>
              <a:t>思考题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E35EE9C8-D62B-4619-BEED-1AC52A808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492375"/>
          <a:ext cx="770255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553394" imgH="1473307" progId="Word.Document.8">
                  <p:embed/>
                </p:oleObj>
              </mc:Choice>
              <mc:Fallback>
                <p:oleObj name="Document" r:id="rId3" imgW="7553394" imgH="147330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92375"/>
                        <a:ext cx="770255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2">
            <a:extLst>
              <a:ext uri="{FF2B5EF4-FFF2-40B4-BE49-F238E27FC236}">
                <a16:creationId xmlns:a16="http://schemas.microsoft.com/office/drawing/2014/main" id="{F5C0A4BC-D40B-42D2-A98E-3EAB432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>
                <a:solidFill>
                  <a:schemeClr val="accent2"/>
                </a:solidFill>
                <a:ea typeface="黑体" panose="02010609060101010101" pitchFamily="49" charset="-122"/>
              </a:rPr>
              <a:t>思考题解答</a:t>
            </a: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C038ADD0-92E8-4A9F-A85A-31E68DD8F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30416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Document" r:id="rId3" imgW="2844720" imgH="594360" progId="Word.Document.8">
                  <p:embed/>
                </p:oleObj>
              </mc:Choice>
              <mc:Fallback>
                <p:oleObj name="Document" r:id="rId3" imgW="2844720" imgH="5943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30416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48B092C6-87C3-4EA7-BECB-FB278A1A1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562100"/>
          <a:ext cx="3124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5" imgW="3124080" imgH="647640" progId="Equation.3">
                  <p:embed/>
                </p:oleObj>
              </mc:Choice>
              <mc:Fallback>
                <p:oleObj name="公式" r:id="rId5" imgW="3124080" imgH="64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62100"/>
                        <a:ext cx="3124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EA0973E8-1C0C-491C-B535-032FBB763C7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393950"/>
            <a:ext cx="6096000" cy="552450"/>
            <a:chOff x="720" y="1748"/>
            <a:chExt cx="3840" cy="348"/>
          </a:xfrm>
        </p:grpSpPr>
        <p:graphicFrame>
          <p:nvGraphicFramePr>
            <p:cNvPr id="20487" name="Object 6">
              <a:extLst>
                <a:ext uri="{FF2B5EF4-FFF2-40B4-BE49-F238E27FC236}">
                  <a16:creationId xmlns:a16="http://schemas.microsoft.com/office/drawing/2014/main" id="{50031198-E561-48E0-802D-04C4BE4440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2" y="1776"/>
            <a:ext cx="344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9" name="公式" r:id="rId7" imgW="5473440" imgH="507960" progId="Equation.3">
                    <p:embed/>
                  </p:oleObj>
                </mc:Choice>
                <mc:Fallback>
                  <p:oleObj name="公式" r:id="rId7" imgW="5473440" imgH="5079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1776"/>
                          <a:ext cx="344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 Box 7">
              <a:extLst>
                <a:ext uri="{FF2B5EF4-FFF2-40B4-BE49-F238E27FC236}">
                  <a16:creationId xmlns:a16="http://schemas.microsoft.com/office/drawing/2014/main" id="{32D34856-D276-4D82-98BF-41978ED22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/>
                <a:t>且</a:t>
              </a:r>
            </a:p>
          </p:txBody>
        </p:sp>
      </p:grp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0BDF8DE7-F9EE-41FE-8612-8E9614708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25800"/>
          <a:ext cx="3251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9" imgW="3251160" imgH="660240" progId="Equation.3">
                  <p:embed/>
                </p:oleObj>
              </mc:Choice>
              <mc:Fallback>
                <p:oleObj name="公式" r:id="rId9" imgW="3251160" imgH="660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25800"/>
                        <a:ext cx="3251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55E4753F-4548-495A-AA01-C2DA0C125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937000"/>
          <a:ext cx="58181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11" imgW="5816520" imgH="850680" progId="Equation.3">
                  <p:embed/>
                </p:oleObj>
              </mc:Choice>
              <mc:Fallback>
                <p:oleObj name="公式" r:id="rId11" imgW="581652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37000"/>
                        <a:ext cx="581818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4467884D-52AA-4D29-8817-7705E3508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029200"/>
          <a:ext cx="4953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Document" r:id="rId13" imgW="4866120" imgH="507960" progId="Word.Document.8">
                  <p:embed/>
                </p:oleObj>
              </mc:Choice>
              <mc:Fallback>
                <p:oleObj name="Document" r:id="rId13" imgW="4866120" imgH="50796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4953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2">
            <a:extLst>
              <a:ext uri="{FF2B5EF4-FFF2-40B4-BE49-F238E27FC236}">
                <a16:creationId xmlns:a16="http://schemas.microsoft.com/office/drawing/2014/main" id="{CB124564-CAB7-45AB-AA30-FB15AC707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096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但反之不成立</a:t>
            </a:r>
            <a:r>
              <a:rPr kumimoji="0" lang="en-US" altLang="zh-CN"/>
              <a:t>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D0F05B0-2087-4BC5-BCF5-AA3BA19981A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038350"/>
            <a:ext cx="3733800" cy="1041400"/>
            <a:chOff x="960" y="1284"/>
            <a:chExt cx="2352" cy="656"/>
          </a:xfrm>
        </p:grpSpPr>
        <p:sp>
          <p:nvSpPr>
            <p:cNvPr id="21513" name="Text Box 4">
              <a:extLst>
                <a:ext uri="{FF2B5EF4-FFF2-40B4-BE49-F238E27FC236}">
                  <a16:creationId xmlns:a16="http://schemas.microsoft.com/office/drawing/2014/main" id="{CE0CA68D-7951-49B6-B333-C5F9553C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44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/>
                <a:t>例</a:t>
              </a:r>
            </a:p>
          </p:txBody>
        </p:sp>
        <p:graphicFrame>
          <p:nvGraphicFramePr>
            <p:cNvPr id="21508" name="Object 5">
              <a:extLst>
                <a:ext uri="{FF2B5EF4-FFF2-40B4-BE49-F238E27FC236}">
                  <a16:creationId xmlns:a16="http://schemas.microsoft.com/office/drawing/2014/main" id="{C46EA89D-C80B-46B4-8D7D-644E79237A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284"/>
            <a:ext cx="1968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公式" r:id="rId3" imgW="3124080" imgH="1041120" progId="Equation.3">
                    <p:embed/>
                  </p:oleObj>
                </mc:Choice>
                <mc:Fallback>
                  <p:oleObj name="公式" r:id="rId3" imgW="3124080" imgH="10411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284"/>
                          <a:ext cx="1968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C83B03FA-0448-467C-8067-0008DDCB2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6700" y="2347913"/>
          <a:ext cx="3263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Document" r:id="rId5" imgW="2837880" imgH="460080" progId="Word.Document.8">
                  <p:embed/>
                </p:oleObj>
              </mc:Choice>
              <mc:Fallback>
                <p:oleObj name="Document" r:id="rId5" imgW="2837880" imgH="46008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2347913"/>
                        <a:ext cx="32639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>
            <a:extLst>
              <a:ext uri="{FF2B5EF4-FFF2-40B4-BE49-F238E27FC236}">
                <a16:creationId xmlns:a16="http://schemas.microsoft.com/office/drawing/2014/main" id="{46D67622-1217-433E-8FA0-88EBCC5CDC2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352800"/>
            <a:ext cx="5638800" cy="541338"/>
            <a:chOff x="960" y="2352"/>
            <a:chExt cx="3552" cy="341"/>
          </a:xfrm>
        </p:grpSpPr>
        <p:sp>
          <p:nvSpPr>
            <p:cNvPr id="21512" name="Text Box 8">
              <a:extLst>
                <a:ext uri="{FF2B5EF4-FFF2-40B4-BE49-F238E27FC236}">
                  <a16:creationId xmlns:a16="http://schemas.microsoft.com/office/drawing/2014/main" id="{76BF8113-1D03-4242-BF4E-3503AC073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5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/>
                <a:t>但</a:t>
              </a:r>
            </a:p>
          </p:txBody>
        </p:sp>
        <p:graphicFrame>
          <p:nvGraphicFramePr>
            <p:cNvPr id="21507" name="Object 9">
              <a:extLst>
                <a:ext uri="{FF2B5EF4-FFF2-40B4-BE49-F238E27FC236}">
                  <a16:creationId xmlns:a16="http://schemas.microsoft.com/office/drawing/2014/main" id="{FB538A59-DD46-4591-9AC9-B33A6EFBD9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4" y="2372"/>
            <a:ext cx="320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9" name="Document" r:id="rId7" imgW="4898520" imgH="507960" progId="Word.Document.8">
                    <p:embed/>
                  </p:oleObj>
                </mc:Choice>
                <mc:Fallback>
                  <p:oleObj name="Document" r:id="rId7" imgW="4898520" imgH="507960" progId="Word.Document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2372"/>
                          <a:ext cx="3208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84A0A788-C4C6-45FF-B198-D77A01152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052513"/>
          <a:ext cx="7226300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7237080" imgH="3110040" progId="Word.Document.8">
                  <p:embed/>
                </p:oleObj>
              </mc:Choice>
              <mc:Fallback>
                <p:oleObj name="Document" r:id="rId3" imgW="7237080" imgH="31100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52513"/>
                        <a:ext cx="7226300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69C8A637-58FF-46E6-B5B8-0F624738E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716338"/>
          <a:ext cx="38989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5" imgW="1993680" imgH="393480" progId="Equation.3">
                  <p:embed/>
                </p:oleObj>
              </mc:Choice>
              <mc:Fallback>
                <p:oleObj name="公式" r:id="rId5" imgW="19936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3898900" cy="76835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C7D7CF13-5F71-493F-A65C-C5925B13E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797425"/>
          <a:ext cx="7958137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7" imgW="5778360" imgH="1091880" progId="Equation.3">
                  <p:embed/>
                </p:oleObj>
              </mc:Choice>
              <mc:Fallback>
                <p:oleObj name="公式" r:id="rId7" imgW="5778360" imgH="1091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7425"/>
                        <a:ext cx="7958137" cy="15033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9525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2">
            <a:extLst>
              <a:ext uri="{FF2B5EF4-FFF2-40B4-BE49-F238E27FC236}">
                <a16:creationId xmlns:a16="http://schemas.microsoft.com/office/drawing/2014/main" id="{528F7743-9FF4-4B4B-BE73-255C35C03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92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4098" name="Object 0">
            <a:extLst>
              <a:ext uri="{FF2B5EF4-FFF2-40B4-BE49-F238E27FC236}">
                <a16:creationId xmlns:a16="http://schemas.microsoft.com/office/drawing/2014/main" id="{4CE69356-3BE0-4521-A3E7-C286BFD94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620713"/>
          <a:ext cx="6088063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3" imgW="6667200" imgH="1904760" progId="Equation.3">
                  <p:embed/>
                </p:oleObj>
              </mc:Choice>
              <mc:Fallback>
                <p:oleObj name="公式" r:id="rId3" imgW="6667200" imgH="19047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20713"/>
                        <a:ext cx="6088063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>
            <a:extLst>
              <a:ext uri="{FF2B5EF4-FFF2-40B4-BE49-F238E27FC236}">
                <a16:creationId xmlns:a16="http://schemas.microsoft.com/office/drawing/2014/main" id="{CE871BCC-E49D-4DF9-A939-657C54C64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33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29697" name="Object 1">
            <a:extLst>
              <a:ext uri="{FF2B5EF4-FFF2-40B4-BE49-F238E27FC236}">
                <a16:creationId xmlns:a16="http://schemas.microsoft.com/office/drawing/2014/main" id="{3F632A7D-25C2-4CC3-A56D-5928E3CCA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2667000"/>
          <a:ext cx="248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5" imgW="2489040" imgH="838080" progId="Equation.3">
                  <p:embed/>
                </p:oleObj>
              </mc:Choice>
              <mc:Fallback>
                <p:oleObj name="公式" r:id="rId5" imgW="248904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667000"/>
                        <a:ext cx="248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F82D55A9-4C9C-4545-BEA8-5CE0EE738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709988"/>
          <a:ext cx="1778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7" imgW="1777680" imgH="406080" progId="Equation.3">
                  <p:embed/>
                </p:oleObj>
              </mc:Choice>
              <mc:Fallback>
                <p:oleObj name="公式" r:id="rId7" imgW="17776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09988"/>
                        <a:ext cx="1778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C856D7EC-8A62-4AFB-A3C5-8982FE3DE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689350"/>
          <a:ext cx="26289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9" imgW="2628720" imgH="545760" progId="Equation.3">
                  <p:embed/>
                </p:oleObj>
              </mc:Choice>
              <mc:Fallback>
                <p:oleObj name="公式" r:id="rId9" imgW="2628720" imgH="545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89350"/>
                        <a:ext cx="26289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>
            <a:extLst>
              <a:ext uri="{FF2B5EF4-FFF2-40B4-BE49-F238E27FC236}">
                <a16:creationId xmlns:a16="http://schemas.microsoft.com/office/drawing/2014/main" id="{3CA7FC15-41F4-4A42-8A90-46A493EE5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57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由定义</a:t>
            </a:r>
            <a:r>
              <a:rPr kumimoji="0" lang="en-US" altLang="zh-CN"/>
              <a:t>2</a:t>
            </a:r>
            <a:r>
              <a:rPr kumimoji="0" lang="zh-CN" altLang="en-US"/>
              <a:t>知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A894FBC0-309A-44BF-BA8B-46E07E63C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105400"/>
          <a:ext cx="3733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11" imgW="4114800" imgH="457200" progId="Equation.3">
                  <p:embed/>
                </p:oleObj>
              </mc:Choice>
              <mc:Fallback>
                <p:oleObj name="公式" r:id="rId11" imgW="4114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05400"/>
                        <a:ext cx="37338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">
            <a:extLst>
              <a:ext uri="{FF2B5EF4-FFF2-40B4-BE49-F238E27FC236}">
                <a16:creationId xmlns:a16="http://schemas.microsoft.com/office/drawing/2014/main" id="{961FE202-2A06-4F0E-BEEC-00DA11DA8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457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3333CC"/>
                </a:solidFill>
              </a:rPr>
              <a:t>3.</a:t>
            </a:r>
            <a:r>
              <a:rPr kumimoji="0" lang="zh-CN" altLang="en-US" sz="3200">
                <a:solidFill>
                  <a:srgbClr val="3333CC"/>
                </a:solidFill>
              </a:rPr>
              <a:t>单侧连续</a:t>
            </a:r>
            <a:endParaRPr kumimoji="0" lang="zh-CN" altLang="en-US" sz="3200">
              <a:solidFill>
                <a:schemeClr val="accent2"/>
              </a:solidFill>
            </a:endParaRP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3230608F-C810-4D49-A1E6-FB8C9DFBD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341438"/>
          <a:ext cx="79200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3" imgW="3886200" imgH="583920" progId="Equation.3">
                  <p:embed/>
                </p:oleObj>
              </mc:Choice>
              <mc:Fallback>
                <p:oleObj name="公式" r:id="rId3" imgW="38862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920037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>
            <a:extLst>
              <a:ext uri="{FF2B5EF4-FFF2-40B4-BE49-F238E27FC236}">
                <a16:creationId xmlns:a16="http://schemas.microsoft.com/office/drawing/2014/main" id="{F905C5B5-B1B4-487E-ACB5-1BC86C8B4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781300"/>
          <a:ext cx="7848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5" imgW="3873240" imgH="583920" progId="Equation.3">
                  <p:embed/>
                </p:oleObj>
              </mc:Choice>
              <mc:Fallback>
                <p:oleObj name="公式" r:id="rId5" imgW="387324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81300"/>
                        <a:ext cx="78486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>
            <a:extLst>
              <a:ext uri="{FF2B5EF4-FFF2-40B4-BE49-F238E27FC236}">
                <a16:creationId xmlns:a16="http://schemas.microsoft.com/office/drawing/2014/main" id="{3D5BC095-3227-494A-A30B-E01C6E03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085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定理</a:t>
            </a:r>
          </a:p>
        </p:txBody>
      </p:sp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1A6575EE-0B5A-4180-AC1B-275723145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157788"/>
          <a:ext cx="624046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7" imgW="6692760" imgH="977760" progId="Equation.3">
                  <p:embed/>
                </p:oleObj>
              </mc:Choice>
              <mc:Fallback>
                <p:oleObj name="公式" r:id="rId7" imgW="669276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57788"/>
                        <a:ext cx="624046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2">
            <a:extLst>
              <a:ext uri="{FF2B5EF4-FFF2-40B4-BE49-F238E27FC236}">
                <a16:creationId xmlns:a16="http://schemas.microsoft.com/office/drawing/2014/main" id="{9A8E15F3-4CAE-4033-B8F4-800A2B2BB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0239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6146" name="Object 0">
            <a:extLst>
              <a:ext uri="{FF2B5EF4-FFF2-40B4-BE49-F238E27FC236}">
                <a16:creationId xmlns:a16="http://schemas.microsoft.com/office/drawing/2014/main" id="{543A2CD2-A79B-4AE3-9E49-CFD31FE58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869950"/>
          <a:ext cx="6567487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3" imgW="7238880" imgH="1574640" progId="Equation.3">
                  <p:embed/>
                </p:oleObj>
              </mc:Choice>
              <mc:Fallback>
                <p:oleObj name="公式" r:id="rId3" imgW="7238880" imgH="1574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869950"/>
                        <a:ext cx="6567487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>
            <a:extLst>
              <a:ext uri="{FF2B5EF4-FFF2-40B4-BE49-F238E27FC236}">
                <a16:creationId xmlns:a16="http://schemas.microsoft.com/office/drawing/2014/main" id="{6D46051D-02B0-4F3E-B899-D137BE5C1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27384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30721" name="Object 1">
            <a:extLst>
              <a:ext uri="{FF2B5EF4-FFF2-40B4-BE49-F238E27FC236}">
                <a16:creationId xmlns:a16="http://schemas.microsoft.com/office/drawing/2014/main" id="{D6AAB2E0-FFBE-4821-B504-43DBFF8E4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2789238"/>
          <a:ext cx="34623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5" imgW="3377880" imgH="571320" progId="Equation.3">
                  <p:embed/>
                </p:oleObj>
              </mc:Choice>
              <mc:Fallback>
                <p:oleObj name="公式" r:id="rId5" imgW="3377880" imgH="5713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2789238"/>
                        <a:ext cx="346233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02464C57-B820-4A0A-B56C-D166139DD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5725" y="2843213"/>
          <a:ext cx="5445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7" imgW="533160" imgH="317160" progId="Equation.3">
                  <p:embed/>
                </p:oleObj>
              </mc:Choice>
              <mc:Fallback>
                <p:oleObj name="公式" r:id="rId7" imgW="533160" imgH="317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2843213"/>
                        <a:ext cx="5445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CB0980DB-582D-411C-B0DF-0EA4D1D91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9438" y="2844800"/>
          <a:ext cx="12112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9" imgW="1180800" imgH="406080" progId="Equation.3">
                  <p:embed/>
                </p:oleObj>
              </mc:Choice>
              <mc:Fallback>
                <p:oleObj name="公式" r:id="rId9" imgW="11808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2844800"/>
                        <a:ext cx="12112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218B58DA-5FBB-42AC-A6FB-BF439F01B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2425" y="3549650"/>
          <a:ext cx="34655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11" imgW="3377880" imgH="571320" progId="Equation.3">
                  <p:embed/>
                </p:oleObj>
              </mc:Choice>
              <mc:Fallback>
                <p:oleObj name="公式" r:id="rId11" imgW="337788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549650"/>
                        <a:ext cx="34655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DBA0ADFE-887C-40A4-BF3F-2FA30A019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3613150"/>
          <a:ext cx="7683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13" imgW="749160" imgH="317160" progId="Equation.3">
                  <p:embed/>
                </p:oleObj>
              </mc:Choice>
              <mc:Fallback>
                <p:oleObj name="公式" r:id="rId13" imgW="74916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3613150"/>
                        <a:ext cx="7683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382A2D28-CE3D-471D-B0DA-AC028F2C5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9938" y="3602038"/>
          <a:ext cx="12128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15" imgW="1180800" imgH="406080" progId="Equation.3">
                  <p:embed/>
                </p:oleObj>
              </mc:Choice>
              <mc:Fallback>
                <p:oleObj name="公式" r:id="rId15" imgW="11808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3602038"/>
                        <a:ext cx="12128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>
            <a:extLst>
              <a:ext uri="{FF2B5EF4-FFF2-40B4-BE49-F238E27FC236}">
                <a16:creationId xmlns:a16="http://schemas.microsoft.com/office/drawing/2014/main" id="{A832E889-890F-474D-9483-F1F4E701F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43703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右连续但不左连续 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BC6292EA-EEA4-4469-8D16-7FD89A85A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9413" y="5065713"/>
          <a:ext cx="48053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17" imgW="5232240" imgH="457200" progId="Equation.3">
                  <p:embed/>
                </p:oleObj>
              </mc:Choice>
              <mc:Fallback>
                <p:oleObj name="公式" r:id="rId17" imgW="5232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5065713"/>
                        <a:ext cx="48053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DC7CD413-C043-4E69-9394-F6248EF1F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382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3333CC"/>
                </a:solidFill>
              </a:rPr>
              <a:t>4.</a:t>
            </a:r>
            <a:r>
              <a:rPr kumimoji="0" lang="zh-CN" altLang="en-US" sz="3200">
                <a:solidFill>
                  <a:srgbClr val="3333CC"/>
                </a:solidFill>
              </a:rPr>
              <a:t>连续函数与连续区间</a:t>
            </a:r>
            <a:endParaRPr kumimoji="0" lang="zh-CN" altLang="en-US" sz="3200">
              <a:solidFill>
                <a:schemeClr val="accent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38FA971A-4F09-4723-8191-14045D8C1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6845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ea typeface="黑体" panose="02010609060101010101" pitchFamily="49" charset="-122"/>
              </a:rPr>
              <a:t>在区间上每一点都连续的函数</a:t>
            </a:r>
            <a:r>
              <a:rPr kumimoji="0" lang="en-US" altLang="zh-CN">
                <a:ea typeface="黑体" panose="02010609060101010101" pitchFamily="49" charset="-122"/>
              </a:rPr>
              <a:t>,</a:t>
            </a:r>
            <a:r>
              <a:rPr kumimoji="0" lang="zh-CN" altLang="en-US">
                <a:ea typeface="黑体" panose="02010609060101010101" pitchFamily="49" charset="-122"/>
              </a:rPr>
              <a:t>叫做在该区间上的</a:t>
            </a:r>
            <a:r>
              <a:rPr kumimoji="0" lang="zh-CN" altLang="en-US" u="sng">
                <a:solidFill>
                  <a:schemeClr val="accent2"/>
                </a:solidFill>
                <a:ea typeface="黑体" panose="02010609060101010101" pitchFamily="49" charset="-122"/>
              </a:rPr>
              <a:t>连续函数</a:t>
            </a:r>
            <a:r>
              <a:rPr kumimoji="0" lang="en-US" altLang="zh-CN">
                <a:ea typeface="黑体" panose="02010609060101010101" pitchFamily="49" charset="-122"/>
              </a:rPr>
              <a:t>,</a:t>
            </a:r>
            <a:r>
              <a:rPr kumimoji="0" lang="zh-CN" altLang="en-US">
                <a:ea typeface="黑体" panose="02010609060101010101" pitchFamily="49" charset="-122"/>
              </a:rPr>
              <a:t>或者说函数在该区间上连续</a:t>
            </a:r>
            <a:r>
              <a:rPr kumimoji="0" lang="en-US" altLang="zh-CN">
                <a:ea typeface="黑体" panose="02010609060101010101" pitchFamily="49" charset="-122"/>
              </a:rPr>
              <a:t>.</a:t>
            </a:r>
            <a:endParaRPr kumimoji="0" lang="en-US" altLang="zh-CN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706CE364-866C-42DD-AD80-AB7BBE357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2743200"/>
          <a:ext cx="74453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3" imgW="7772400" imgH="1625400" progId="Equation.3">
                  <p:embed/>
                </p:oleObj>
              </mc:Choice>
              <mc:Fallback>
                <p:oleObj name="公式" r:id="rId3" imgW="777240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743200"/>
                        <a:ext cx="7445375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>
            <a:extLst>
              <a:ext uri="{FF2B5EF4-FFF2-40B4-BE49-F238E27FC236}">
                <a16:creationId xmlns:a16="http://schemas.microsoft.com/office/drawing/2014/main" id="{E4A4FE4D-5B93-4A5C-A600-9DFC9F57B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451008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</a:rPr>
              <a:t>连续函数的图形是一条连续而不间断的曲线</a:t>
            </a:r>
            <a:r>
              <a:rPr kumimoji="0" lang="en-US" altLang="zh-CN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Text Box 2">
            <a:extLst>
              <a:ext uri="{FF2B5EF4-FFF2-40B4-BE49-F238E27FC236}">
                <a16:creationId xmlns:a16="http://schemas.microsoft.com/office/drawing/2014/main" id="{DD0FA4EC-E261-4DCB-B2C9-910785B9A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8194" name="Object 0">
            <a:extLst>
              <a:ext uri="{FF2B5EF4-FFF2-40B4-BE49-F238E27FC236}">
                <a16:creationId xmlns:a16="http://schemas.microsoft.com/office/drawing/2014/main" id="{39597DB7-DFC9-477B-8D21-6B2E9CA42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850900"/>
          <a:ext cx="650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3" imgW="6717960" imgH="457200" progId="Equation.3">
                  <p:embed/>
                </p:oleObj>
              </mc:Choice>
              <mc:Fallback>
                <p:oleObj name="公式" r:id="rId3" imgW="6717960" imgH="457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850900"/>
                        <a:ext cx="650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>
            <a:extLst>
              <a:ext uri="{FF2B5EF4-FFF2-40B4-BE49-F238E27FC236}">
                <a16:creationId xmlns:a16="http://schemas.microsoft.com/office/drawing/2014/main" id="{A5B60876-0714-4A83-AB3C-F514529EE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524000"/>
            <a:ext cx="79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31745" name="Object 1">
            <a:extLst>
              <a:ext uri="{FF2B5EF4-FFF2-40B4-BE49-F238E27FC236}">
                <a16:creationId xmlns:a16="http://schemas.microsoft.com/office/drawing/2014/main" id="{93FEEFB1-447E-4BBE-81C2-CE2305E17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1608138"/>
          <a:ext cx="28686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5" imgW="3009600" imgH="457200" progId="Equation.3">
                  <p:embed/>
                </p:oleObj>
              </mc:Choice>
              <mc:Fallback>
                <p:oleObj name="公式" r:id="rId5" imgW="30096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608138"/>
                        <a:ext cx="28686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2E13B7B8-8141-4D70-8228-77CD14079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305050"/>
          <a:ext cx="33289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公式" r:id="rId7" imgW="3492360" imgH="393480" progId="Equation.3">
                  <p:embed/>
                </p:oleObj>
              </mc:Choice>
              <mc:Fallback>
                <p:oleObj name="公式" r:id="rId7" imgW="34923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05050"/>
                        <a:ext cx="33289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56ABF2C9-963F-4328-BBF2-A34A583A4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4350" y="2103438"/>
          <a:ext cx="32194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9" imgW="3377880" imgH="838080" progId="Equation.3">
                  <p:embed/>
                </p:oleObj>
              </mc:Choice>
              <mc:Fallback>
                <p:oleObj name="公式" r:id="rId9" imgW="337788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103438"/>
                        <a:ext cx="32194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8041D19D-DF11-49F2-AC3E-E69B2EE91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021013"/>
          <a:ext cx="25908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公式" r:id="rId11" imgW="2717640" imgH="901440" progId="Equation.3">
                  <p:embed/>
                </p:oleObj>
              </mc:Choice>
              <mc:Fallback>
                <p:oleObj name="公式" r:id="rId11" imgW="271764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21013"/>
                        <a:ext cx="25908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B61382EF-73D7-4F16-8D24-885622647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021013"/>
          <a:ext cx="24320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公式" r:id="rId13" imgW="2552400" imgH="901440" progId="Equation.3">
                  <p:embed/>
                </p:oleObj>
              </mc:Choice>
              <mc:Fallback>
                <p:oleObj name="公式" r:id="rId13" imgW="255240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21013"/>
                        <a:ext cx="24320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F986E27B-2572-48F3-90E9-6E705C6E1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4086225"/>
          <a:ext cx="3232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公式" r:id="rId15" imgW="3390840" imgH="431640" progId="Equation.3">
                  <p:embed/>
                </p:oleObj>
              </mc:Choice>
              <mc:Fallback>
                <p:oleObj name="公式" r:id="rId15" imgW="33908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086225"/>
                        <a:ext cx="32321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FF655635-CE80-4BCB-943B-B61AE8DAF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2800" y="4073525"/>
          <a:ext cx="17668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公式" r:id="rId17" imgW="1854000" imgH="444240" progId="Equation.3">
                  <p:embed/>
                </p:oleObj>
              </mc:Choice>
              <mc:Fallback>
                <p:oleObj name="公式" r:id="rId17" imgW="18540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4073525"/>
                        <a:ext cx="17668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>
            <a:extLst>
              <a:ext uri="{FF2B5EF4-FFF2-40B4-BE49-F238E27FC236}">
                <a16:creationId xmlns:a16="http://schemas.microsoft.com/office/drawing/2014/main" id="{94F99B51-0657-46F7-A91B-5173C6E83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691063"/>
          <a:ext cx="32670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公式" r:id="rId19" imgW="3429000" imgH="901440" progId="Equation.3">
                  <p:embed/>
                </p:oleObj>
              </mc:Choice>
              <mc:Fallback>
                <p:oleObj name="公式" r:id="rId19" imgW="3429000" imgH="901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91063"/>
                        <a:ext cx="326707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>
            <a:extLst>
              <a:ext uri="{FF2B5EF4-FFF2-40B4-BE49-F238E27FC236}">
                <a16:creationId xmlns:a16="http://schemas.microsoft.com/office/drawing/2014/main" id="{0FC70559-11C2-4E60-B89A-2116F4757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897438"/>
          <a:ext cx="3219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21" imgW="3377880" imgH="431640" progId="Equation.3">
                  <p:embed/>
                </p:oleObj>
              </mc:Choice>
              <mc:Fallback>
                <p:oleObj name="公式" r:id="rId21" imgW="33778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97438"/>
                        <a:ext cx="32194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>
            <a:extLst>
              <a:ext uri="{FF2B5EF4-FFF2-40B4-BE49-F238E27FC236}">
                <a16:creationId xmlns:a16="http://schemas.microsoft.com/office/drawing/2014/main" id="{A215E999-D26E-47EF-810D-AF5DBAF11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5646738"/>
          <a:ext cx="726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公式" r:id="rId23" imgW="7873920" imgH="457200" progId="Equation.3">
                  <p:embed/>
                </p:oleObj>
              </mc:Choice>
              <mc:Fallback>
                <p:oleObj name="公式" r:id="rId23" imgW="787392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646738"/>
                        <a:ext cx="7264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>
            <a:extLst>
              <a:ext uri="{FF2B5EF4-FFF2-40B4-BE49-F238E27FC236}">
                <a16:creationId xmlns:a16="http://schemas.microsoft.com/office/drawing/2014/main" id="{B8A81B03-84C9-4028-A7D3-0600C52307E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87450" y="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rgbClr val="0000FF"/>
                </a:solidFill>
                <a:ea typeface="黑体" panose="02010609060101010101" pitchFamily="49" charset="-122"/>
              </a:rPr>
              <a:t>二、函数的间断点</a:t>
            </a:r>
            <a:endParaRPr kumimoji="0" lang="zh-CN" altLang="en-US" sz="4000" b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34DD7F57-D6C8-485E-A7D9-B52186A80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484313"/>
          <a:ext cx="67865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3" imgW="7048440" imgH="457200" progId="Equation.3">
                  <p:embed/>
                </p:oleObj>
              </mc:Choice>
              <mc:Fallback>
                <p:oleObj name="公式" r:id="rId3" imgW="70484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84313"/>
                        <a:ext cx="67865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B829295A-AF46-40E7-8AAB-DFEBD9F84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205038"/>
          <a:ext cx="3797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5" imgW="3797280" imgH="444240" progId="Equation.3">
                  <p:embed/>
                </p:oleObj>
              </mc:Choice>
              <mc:Fallback>
                <p:oleObj name="公式" r:id="rId5" imgW="37972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05038"/>
                        <a:ext cx="3797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5D50E9E3-4E57-43DD-BDDF-C92EE0572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781300"/>
          <a:ext cx="275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7" imgW="2755800" imgH="609480" progId="Equation.3">
                  <p:embed/>
                </p:oleObj>
              </mc:Choice>
              <mc:Fallback>
                <p:oleObj name="公式" r:id="rId7" imgW="275580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275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25E80F7A-103C-4089-BDBE-EFCCF21E6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500438"/>
          <a:ext cx="3289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9" imgW="3288960" imgH="596880" progId="Equation.3">
                  <p:embed/>
                </p:oleObj>
              </mc:Choice>
              <mc:Fallback>
                <p:oleObj name="公式" r:id="rId9" imgW="3288960" imgH="596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3289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593DF501-67A8-4854-9799-A4A46E9CD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292600"/>
          <a:ext cx="715168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11" imgW="7365960" imgH="1549080" progId="Equation.3">
                  <p:embed/>
                </p:oleObj>
              </mc:Choice>
              <mc:Fallback>
                <p:oleObj name="公式" r:id="rId11" imgW="7365960" imgH="1549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92600"/>
                        <a:ext cx="7151688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21TGp_bizmedical_light">
  <a:themeElements>
    <a:clrScheme name="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9999FF"/>
      </a:accent1>
      <a:accent2>
        <a:srgbClr val="2C95A0"/>
      </a:accent2>
      <a:accent3>
        <a:srgbClr val="FFFFFF"/>
      </a:accent3>
      <a:accent4>
        <a:srgbClr val="000057"/>
      </a:accent4>
      <a:accent5>
        <a:srgbClr val="CACAFF"/>
      </a:accent5>
      <a:accent6>
        <a:srgbClr val="27858F"/>
      </a:accent6>
      <a:hlink>
        <a:srgbClr val="5A7CC0"/>
      </a:hlink>
      <a:folHlink>
        <a:srgbClr val="872ECA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21TGp_bizmedical_light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9999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278791"/>
        </a:accent6>
        <a:hlink>
          <a:srgbClr val="5A7CC0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319</Words>
  <Application>Microsoft Office PowerPoint</Application>
  <PresentationFormat>全屏显示(4:3)</PresentationFormat>
  <Paragraphs>73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Times New Roman</vt:lpstr>
      <vt:lpstr>宋体</vt:lpstr>
      <vt:lpstr>Arial</vt:lpstr>
      <vt:lpstr>Calibri</vt:lpstr>
      <vt:lpstr>Verdana</vt:lpstr>
      <vt:lpstr>Wingdings</vt:lpstr>
      <vt:lpstr>Gulim</vt:lpstr>
      <vt:lpstr>隶书</vt:lpstr>
      <vt:lpstr>黑体</vt:lpstr>
      <vt:lpstr>幼圆</vt:lpstr>
      <vt:lpstr>默认设计模板</vt:lpstr>
      <vt:lpstr>021TGp_bizmedical_light</vt:lpstr>
      <vt:lpstr>Microsoft 公式 3.0</vt:lpstr>
      <vt:lpstr>Microsoft Word 97 - 2003 文档</vt:lpstr>
      <vt:lpstr>画笔图片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谢金宏</cp:lastModifiedBy>
  <cp:revision>15</cp:revision>
  <dcterms:created xsi:type="dcterms:W3CDTF">2001-08-09T09:47:19Z</dcterms:created>
  <dcterms:modified xsi:type="dcterms:W3CDTF">2017-10-02T08:52:19Z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