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9"/>
  </p:notesMasterIdLst>
  <p:sldIdLst>
    <p:sldId id="256" r:id="rId2"/>
    <p:sldId id="262" r:id="rId3"/>
    <p:sldId id="274" r:id="rId4"/>
    <p:sldId id="268" r:id="rId5"/>
    <p:sldId id="267" r:id="rId6"/>
    <p:sldId id="275" r:id="rId7"/>
    <p:sldId id="276" r:id="rId8"/>
    <p:sldId id="277" r:id="rId9"/>
    <p:sldId id="273" r:id="rId10"/>
    <p:sldId id="286" r:id="rId11"/>
    <p:sldId id="282" r:id="rId12"/>
    <p:sldId id="284" r:id="rId13"/>
    <p:sldId id="283" r:id="rId14"/>
    <p:sldId id="278" r:id="rId15"/>
    <p:sldId id="279" r:id="rId16"/>
    <p:sldId id="280" r:id="rId17"/>
    <p:sldId id="28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3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DB44F-16B4-4EFE-91E8-9D7CB5BE72EE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4105F-1F80-4376-8128-4815465E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28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105F-1F80-4376-8128-4815465E3A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0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DE16-F76B-4B3F-AD11-D535704697F6}" type="datetime1">
              <a:rPr lang="en-US" smtClean="0"/>
              <a:t>5/20/2014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7CA5C-7720-45D0-8387-9B2134B354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Zipfian Academy                                         April 2014                                           Casson Stallings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9D9A-2DD8-47F8-8945-B0FB8C82C21A}" type="datetime1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Zipfian Academy                                         April 2014                                           Casson Stallings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CA5C-7720-45D0-8387-9B2134B35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A5A7-46F4-4CF2-A00E-DA8BF15E0028}" type="datetime1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Zipfian Academy                                         April 2014                                           Casson Stallings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CA5C-7720-45D0-8387-9B2134B35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1FBE-771C-467D-82E3-B8E5AE50B452}" type="datetime1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Zipfian Academy                                         April 2014                                           Casson Stallings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CA5C-7720-45D0-8387-9B2134B35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19DB-F942-4483-B152-276400A0ED39}" type="datetime1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Zipfian Academy                                         April 2014                                           Casson Stallings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CA5C-7720-45D0-8387-9B2134B35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25E-C4DE-472B-8899-CA29BB351C37}" type="datetime1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Zipfian Academy                                         April 2014                                           Casson Stallings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CA5C-7720-45D0-8387-9B2134B354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9622-C501-4C4E-B4AE-3E47B35A6FB9}" type="datetime1">
              <a:rPr lang="en-US" smtClean="0"/>
              <a:t>5/20/2014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Zipfian Academy                                         April 2014                                           Casson Stallings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CA5C-7720-45D0-8387-9B2134B354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7451-587E-45DB-9D69-2E8893D97BCC}" type="datetime1">
              <a:rPr lang="en-US" smtClean="0"/>
              <a:t>5/20/2014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Zipfian Academy                                         April 2014                                           Casson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CA5C-7720-45D0-8387-9B2134B35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6596-D666-49B3-AC87-79006D79AB39}" type="datetime1">
              <a:rPr lang="en-US" smtClean="0"/>
              <a:t>5/20/2014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Zipfian Academy                                         April 2014                                           Casson Stallings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CA5C-7720-45D0-8387-9B2134B35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5EC8-A91E-4072-B6A3-422EC0F372FF}" type="datetime1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Zipfian Academy                                         April 2014                                           Casson Stallings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CA5C-7720-45D0-8387-9B2134B35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94A8-31C1-46DD-BBD7-DA03D3F6F8AD}" type="datetime1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Zipfian Academy                                         April 2014                                           Casson Stallings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CA5C-7720-45D0-8387-9B2134B35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F81497B-4D8C-47CA-9AFD-A84D882B58D3}" type="datetime1">
              <a:rPr lang="en-US" smtClean="0"/>
              <a:t>5/20/2014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97CA5C-7720-45D0-8387-9B2134B354F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Zipfian Academy                                         April 2014                                           Casson Stallings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295400"/>
            <a:ext cx="8610600" cy="838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Visibly Connected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0" y="4191000"/>
            <a:ext cx="6400800" cy="6858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Casson Stallings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7CA5C-7720-45D0-8387-9B2134B354F2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05379" y="2590800"/>
            <a:ext cx="61430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Visualizing Your Connection Network</a:t>
            </a:r>
          </a:p>
          <a:p>
            <a:pPr algn="ctr"/>
            <a:r>
              <a:rPr lang="en-US" sz="2800" dirty="0" smtClean="0"/>
              <a:t> Using Graph Data From </a:t>
            </a:r>
            <a:r>
              <a:rPr lang="en-US" sz="2800" dirty="0" err="1" smtClean="0"/>
              <a:t>Crunchbase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446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4724400" cy="838200"/>
          </a:xfrm>
        </p:spPr>
        <p:txBody>
          <a:bodyPr>
            <a:norm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onnections within the Startup </a:t>
            </a:r>
            <a:br>
              <a:rPr lang="en-US" sz="2400" dirty="0" smtClean="0"/>
            </a:br>
            <a:r>
              <a:rPr lang="en-US" sz="2400" dirty="0" smtClean="0"/>
              <a:t>Community from </a:t>
            </a:r>
            <a:r>
              <a:rPr lang="en-US" sz="2400" dirty="0" err="1" smtClean="0"/>
              <a:t>Crunchbase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CA5C-7720-45D0-8387-9B2134B354F2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1600"/>
            <a:ext cx="8042466" cy="5105400"/>
          </a:xfrm>
          <a:prstGeom prst="rect">
            <a:avLst/>
          </a:prstGeom>
        </p:spPr>
      </p:pic>
      <p:sp>
        <p:nvSpPr>
          <p:cNvPr id="2" name="Down Arrow 1"/>
          <p:cNvSpPr/>
          <p:nvPr/>
        </p:nvSpPr>
        <p:spPr>
          <a:xfrm rot="4826245">
            <a:off x="6063228" y="3581401"/>
            <a:ext cx="341313" cy="6858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2968837">
            <a:off x="3369813" y="2363317"/>
            <a:ext cx="341313" cy="6858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2349337">
            <a:off x="5028185" y="4973878"/>
            <a:ext cx="341313" cy="685800"/>
          </a:xfrm>
          <a:prstGeom prst="downArrow">
            <a:avLst/>
          </a:prstGeom>
          <a:gradFill>
            <a:gsLst>
              <a:gs pos="100000">
                <a:srgbClr val="00B050"/>
              </a:gs>
              <a:gs pos="100000">
                <a:schemeClr val="accent2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2247334">
            <a:off x="782948" y="2623887"/>
            <a:ext cx="341313" cy="685800"/>
          </a:xfrm>
          <a:prstGeom prst="downArrow">
            <a:avLst/>
          </a:prstGeom>
          <a:gradFill>
            <a:gsLst>
              <a:gs pos="100000">
                <a:srgbClr val="00B050"/>
              </a:gs>
              <a:gs pos="100000">
                <a:schemeClr val="accent2">
                  <a:tint val="100000"/>
                  <a:satMod val="106000"/>
                  <a:lumMod val="110000"/>
                </a:schemeClr>
              </a:gs>
              <a:gs pos="100000">
                <a:schemeClr val="accent2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4826245">
            <a:off x="6368606" y="1791034"/>
            <a:ext cx="341313" cy="685800"/>
          </a:xfrm>
          <a:prstGeom prst="downArrow">
            <a:avLst/>
          </a:prstGeom>
          <a:gradFill>
            <a:gsLst>
              <a:gs pos="100000">
                <a:srgbClr val="00B050"/>
              </a:gs>
              <a:gs pos="100000">
                <a:schemeClr val="accent2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5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CA5C-7720-45D0-8387-9B2134B354F2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2" y="1253866"/>
            <a:ext cx="6934200" cy="520065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 rot="2364305">
            <a:off x="6324599" y="1470820"/>
            <a:ext cx="304800" cy="5334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5001227">
            <a:off x="3960321" y="4531918"/>
            <a:ext cx="304800" cy="5334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5820751">
            <a:off x="1009217" y="1168003"/>
            <a:ext cx="304800" cy="5334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39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CA5C-7720-45D0-8387-9B2134B354F2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86200" y="335280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Unused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8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CA5C-7720-45D0-8387-9B2134B354F2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72136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81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CA5C-7720-45D0-8387-9B2134B354F2}" type="slidenum">
              <a:rPr lang="en-US" smtClean="0"/>
              <a:t>14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93" y="417632"/>
            <a:ext cx="4724400" cy="258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71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CA5C-7720-45D0-8387-9B2134B354F2}" type="slidenum">
              <a:rPr lang="en-US" smtClean="0"/>
              <a:t>15</a:t>
            </a:fld>
            <a:endParaRPr lang="en-US"/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7CA5C-7720-45D0-8387-9B2134B354F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93" y="417632"/>
            <a:ext cx="4724400" cy="25844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090" y="1447800"/>
            <a:ext cx="5260975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654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CA5C-7720-45D0-8387-9B2134B354F2}" type="slidenum">
              <a:rPr lang="en-US" smtClean="0"/>
              <a:t>16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7CA5C-7720-45D0-8387-9B2134B354F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93" y="417632"/>
            <a:ext cx="4724400" cy="25844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090" y="1447800"/>
            <a:ext cx="5260975" cy="23225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03" y="515627"/>
            <a:ext cx="3295366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65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CA5C-7720-45D0-8387-9B2134B354F2}" type="slidenum">
              <a:rPr lang="en-US" smtClean="0"/>
              <a:t>17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7CA5C-7720-45D0-8387-9B2134B354F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93" y="417632"/>
            <a:ext cx="4724400" cy="25844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090" y="1447800"/>
            <a:ext cx="5260975" cy="23225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75" y="3124200"/>
            <a:ext cx="4419600" cy="22778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24" y="1066800"/>
            <a:ext cx="3295366" cy="5105400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133534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CA5C-7720-45D0-8387-9B2134B354F2}" type="slidenum">
              <a:rPr lang="en-US" smtClean="0"/>
              <a:t>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27825" y="1943891"/>
            <a:ext cx="6903267" cy="4547850"/>
            <a:chOff x="685800" y="685800"/>
            <a:chExt cx="7696200" cy="5105400"/>
          </a:xfrm>
        </p:grpSpPr>
        <p:sp>
          <p:nvSpPr>
            <p:cNvPr id="2" name="Rectangle 1"/>
            <p:cNvSpPr/>
            <p:nvPr/>
          </p:nvSpPr>
          <p:spPr>
            <a:xfrm>
              <a:off x="685800" y="685800"/>
              <a:ext cx="19812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/>
                <a:t>Crunchbase</a:t>
              </a:r>
              <a:endParaRPr lang="en-US" sz="20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95800" y="3464324"/>
              <a:ext cx="19812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Neo4j</a:t>
              </a:r>
              <a:endParaRPr lang="en-US" sz="20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90800" y="2082800"/>
              <a:ext cx="19812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Mongo</a:t>
              </a:r>
              <a:endParaRPr lang="en-US" sz="20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0400" y="4876800"/>
              <a:ext cx="19812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/>
                <a:t>Gephi</a:t>
              </a:r>
              <a:endParaRPr lang="en-US" sz="2000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00800" y="4876800"/>
              <a:ext cx="19812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/>
                <a:t>NetworkX</a:t>
              </a:r>
              <a:endParaRPr lang="en-US" sz="2000" b="1" dirty="0" smtClean="0"/>
            </a:p>
            <a:p>
              <a:pPr algn="ctr"/>
              <a:r>
                <a:rPr lang="en-US" sz="2000" b="1" dirty="0" err="1" smtClean="0"/>
                <a:t>Matplotlib</a:t>
              </a:r>
              <a:endParaRPr lang="en-US" sz="2000" b="1" dirty="0"/>
            </a:p>
          </p:txBody>
        </p:sp>
        <p:sp>
          <p:nvSpPr>
            <p:cNvPr id="12" name="Right Arrow 11"/>
            <p:cNvSpPr/>
            <p:nvPr/>
          </p:nvSpPr>
          <p:spPr>
            <a:xfrm rot="3008107">
              <a:off x="2504522" y="1686494"/>
              <a:ext cx="3810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13" name="Right Arrow 12"/>
            <p:cNvSpPr/>
            <p:nvPr/>
          </p:nvSpPr>
          <p:spPr>
            <a:xfrm rot="3046358">
              <a:off x="4381498" y="3083452"/>
              <a:ext cx="3810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14" name="Right Arrow 13"/>
            <p:cNvSpPr/>
            <p:nvPr/>
          </p:nvSpPr>
          <p:spPr>
            <a:xfrm rot="7262823">
              <a:off x="5219917" y="4515304"/>
              <a:ext cx="3810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15" name="Right Arrow 14"/>
            <p:cNvSpPr/>
            <p:nvPr/>
          </p:nvSpPr>
          <p:spPr>
            <a:xfrm rot="2932735">
              <a:off x="5970210" y="4513378"/>
              <a:ext cx="3810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018152" y="533400"/>
            <a:ext cx="4724400" cy="8382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A Graph Database to Explore Connections and Relationships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5922363" y="1943891"/>
            <a:ext cx="2362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/>
              <a:t>Edge Attributes</a:t>
            </a:r>
          </a:p>
          <a:p>
            <a:r>
              <a:rPr lang="en-US" sz="1400" dirty="0" smtClean="0"/>
              <a:t>Title</a:t>
            </a:r>
          </a:p>
          <a:p>
            <a:r>
              <a:rPr lang="en-US" sz="1400" dirty="0" smtClean="0"/>
              <a:t>Relationship Type</a:t>
            </a:r>
          </a:p>
          <a:p>
            <a:r>
              <a:rPr lang="en-US" sz="1400" dirty="0" smtClean="0"/>
              <a:t>Funding Date &amp; Amount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8546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CA5C-7720-45D0-8387-9B2134B354F2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397" y="2286000"/>
            <a:ext cx="63246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“Said </a:t>
            </a:r>
            <a:r>
              <a:rPr lang="en-US" sz="2800" dirty="0"/>
              <a:t>tongue in cheek but: I'm often not the most talented in any given topic but </a:t>
            </a:r>
            <a:r>
              <a:rPr lang="en-US" sz="2800" dirty="0" smtClean="0"/>
              <a:t>often </a:t>
            </a:r>
            <a:r>
              <a:rPr lang="en-US" sz="2800" dirty="0"/>
              <a:t>my value is that I know who is &amp; how to get </a:t>
            </a:r>
            <a:r>
              <a:rPr lang="en-US" sz="2800" dirty="0" smtClean="0"/>
              <a:t>help.”</a:t>
            </a:r>
          </a:p>
          <a:p>
            <a:r>
              <a:rPr lang="en-US" sz="2800" dirty="0" smtClean="0"/>
              <a:t>				--</a:t>
            </a:r>
            <a:r>
              <a:rPr lang="en-US" sz="2800" i="1" dirty="0" smtClean="0"/>
              <a:t>Mark </a:t>
            </a:r>
            <a:r>
              <a:rPr lang="en-US" sz="2800" i="1" dirty="0" err="1"/>
              <a:t>Suster</a:t>
            </a:r>
            <a:endParaRPr lang="en-US" sz="2800" i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873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CA5C-7720-45D0-8387-9B2134B354F2}" type="slidenum">
              <a:rPr lang="en-US" smtClean="0"/>
              <a:t>4</a:t>
            </a:fld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4" y="1806773"/>
            <a:ext cx="2971800" cy="4604110"/>
          </a:xfrm>
          <a:prstGeom prst="rect">
            <a:avLst/>
          </a:prstGeom>
          <a:effectLst>
            <a:softEdge rad="127000"/>
          </a:effectLst>
        </p:spPr>
      </p:pic>
      <p:grpSp>
        <p:nvGrpSpPr>
          <p:cNvPr id="2" name="Group 1"/>
          <p:cNvGrpSpPr/>
          <p:nvPr/>
        </p:nvGrpSpPr>
        <p:grpSpPr>
          <a:xfrm>
            <a:off x="3352678" y="2077745"/>
            <a:ext cx="5220586" cy="914400"/>
            <a:chOff x="2714845" y="5105400"/>
            <a:chExt cx="5677786" cy="914400"/>
          </a:xfrm>
        </p:grpSpPr>
        <p:grpSp>
          <p:nvGrpSpPr>
            <p:cNvPr id="5" name="Group 4"/>
            <p:cNvGrpSpPr/>
            <p:nvPr/>
          </p:nvGrpSpPr>
          <p:grpSpPr>
            <a:xfrm>
              <a:off x="2714845" y="5395081"/>
              <a:ext cx="5677786" cy="328613"/>
              <a:chOff x="1674019" y="3261481"/>
              <a:chExt cx="5677786" cy="328613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674019" y="3273387"/>
                <a:ext cx="4572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5352" y="3261481"/>
                <a:ext cx="481013" cy="3286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0499" y="3261481"/>
                <a:ext cx="481013" cy="3286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65646" y="3261481"/>
                <a:ext cx="481013" cy="3286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70792" y="3261481"/>
                <a:ext cx="481013" cy="328613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pic>
          <p:cxnSp>
            <p:nvCxnSpPr>
              <p:cNvPr id="11" name="Straight Arrow Connector 10"/>
              <p:cNvCxnSpPr/>
              <p:nvPr/>
            </p:nvCxnSpPr>
            <p:spPr>
              <a:xfrm>
                <a:off x="2131219" y="3425785"/>
                <a:ext cx="824133" cy="1"/>
              </a:xfrm>
              <a:prstGeom prst="straightConnector1">
                <a:avLst/>
              </a:prstGeom>
              <a:ln w="41275" cmpd="sng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3442013" y="3441737"/>
                <a:ext cx="824133" cy="1"/>
              </a:xfrm>
              <a:prstGeom prst="straightConnector1">
                <a:avLst/>
              </a:prstGeom>
              <a:ln w="41275" cmpd="sng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4725894" y="3425787"/>
                <a:ext cx="824133" cy="1"/>
              </a:xfrm>
              <a:prstGeom prst="straightConnector1">
                <a:avLst/>
              </a:prstGeom>
              <a:ln w="41275" cmpd="sng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6072853" y="3425786"/>
                <a:ext cx="824133" cy="1"/>
              </a:xfrm>
              <a:prstGeom prst="straightConnector1">
                <a:avLst/>
              </a:prstGeom>
              <a:ln w="41275" cmpd="sng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>
            <a:xfrm>
              <a:off x="4894905" y="5105400"/>
              <a:ext cx="2775322" cy="914400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003059" y="228600"/>
            <a:ext cx="6407501" cy="9144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The Network View LinkedIn Gives You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43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CA5C-7720-45D0-8387-9B2134B354F2}" type="slidenum">
              <a:rPr lang="en-US" smtClean="0"/>
              <a:t>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15880" y="3834290"/>
            <a:ext cx="457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213" y="3822384"/>
            <a:ext cx="481013" cy="328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360" y="3822384"/>
            <a:ext cx="481013" cy="328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507" y="3822384"/>
            <a:ext cx="481013" cy="328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653" y="3822384"/>
            <a:ext cx="481013" cy="32861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cxnSp>
        <p:nvCxnSpPr>
          <p:cNvPr id="10" name="Straight Arrow Connector 9"/>
          <p:cNvCxnSpPr/>
          <p:nvPr/>
        </p:nvCxnSpPr>
        <p:spPr>
          <a:xfrm>
            <a:off x="1373080" y="3986688"/>
            <a:ext cx="824133" cy="1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83874" y="4002640"/>
            <a:ext cx="824133" cy="1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67755" y="3986690"/>
            <a:ext cx="824133" cy="1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14714" y="3986689"/>
            <a:ext cx="824133" cy="1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915880" y="3822384"/>
            <a:ext cx="5677786" cy="328613"/>
            <a:chOff x="1674019" y="3261481"/>
            <a:chExt cx="5677786" cy="328613"/>
          </a:xfrm>
        </p:grpSpPr>
        <p:sp>
          <p:nvSpPr>
            <p:cNvPr id="22" name="Oval 21"/>
            <p:cNvSpPr/>
            <p:nvPr/>
          </p:nvSpPr>
          <p:spPr>
            <a:xfrm>
              <a:off x="1674019" y="3273387"/>
              <a:ext cx="457200" cy="304800"/>
            </a:xfrm>
            <a:prstGeom prst="ellipse">
              <a:avLst/>
            </a:prstGeom>
            <a:ln w="3810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5352" y="3261481"/>
              <a:ext cx="481013" cy="3286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0499" y="3261481"/>
              <a:ext cx="481013" cy="3286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5646" y="3261481"/>
              <a:ext cx="481013" cy="3286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0792" y="3261481"/>
              <a:ext cx="481013" cy="328613"/>
            </a:xfrm>
            <a:prstGeom prst="rect">
              <a:avLst/>
            </a:prstGeom>
            <a:ln w="38100"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pic>
        <p:cxnSp>
          <p:nvCxnSpPr>
            <p:cNvPr id="27" name="Straight Arrow Connector 26"/>
            <p:cNvCxnSpPr/>
            <p:nvPr/>
          </p:nvCxnSpPr>
          <p:spPr>
            <a:xfrm>
              <a:off x="2131219" y="3425785"/>
              <a:ext cx="824133" cy="1"/>
            </a:xfrm>
            <a:prstGeom prst="straightConnector1">
              <a:avLst/>
            </a:prstGeom>
            <a:ln w="381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442013" y="3441737"/>
              <a:ext cx="824133" cy="1"/>
            </a:xfrm>
            <a:prstGeom prst="straightConnector1">
              <a:avLst/>
            </a:prstGeom>
            <a:ln w="381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725894" y="3425787"/>
              <a:ext cx="824133" cy="1"/>
            </a:xfrm>
            <a:prstGeom prst="straightConnector1">
              <a:avLst/>
            </a:prstGeom>
            <a:ln w="381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072853" y="3425786"/>
              <a:ext cx="824133" cy="1"/>
            </a:xfrm>
            <a:prstGeom prst="straightConnector1">
              <a:avLst/>
            </a:prstGeom>
            <a:ln w="381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1123192" y="533400"/>
            <a:ext cx="6407501" cy="1589974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Identify and Expose the Shortest Path</a:t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2148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CA5C-7720-45D0-8387-9B2134B354F2}" type="slidenum">
              <a:rPr lang="en-US" smtClean="0"/>
              <a:t>6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7CA5C-7720-45D0-8387-9B2134B354F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15880" y="3834290"/>
            <a:ext cx="457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213" y="3822384"/>
            <a:ext cx="481013" cy="328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360" y="3822384"/>
            <a:ext cx="481013" cy="328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507" y="3822384"/>
            <a:ext cx="481013" cy="328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653" y="3822384"/>
            <a:ext cx="481013" cy="32861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cxnSp>
        <p:nvCxnSpPr>
          <p:cNvPr id="12" name="Straight Arrow Connector 11"/>
          <p:cNvCxnSpPr/>
          <p:nvPr/>
        </p:nvCxnSpPr>
        <p:spPr>
          <a:xfrm>
            <a:off x="1373080" y="3986688"/>
            <a:ext cx="824133" cy="1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83874" y="4002640"/>
            <a:ext cx="824133" cy="1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67755" y="3986690"/>
            <a:ext cx="824133" cy="1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14714" y="3986689"/>
            <a:ext cx="824133" cy="1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187" y="3227903"/>
            <a:ext cx="481013" cy="328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654" y="3220317"/>
            <a:ext cx="481013" cy="328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489" y="2622768"/>
            <a:ext cx="481013" cy="328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Arrow Connector 18"/>
          <p:cNvCxnSpPr>
            <a:stCxn id="7" idx="7"/>
          </p:cNvCxnSpPr>
          <p:nvPr/>
        </p:nvCxnSpPr>
        <p:spPr>
          <a:xfrm flipV="1">
            <a:off x="1306125" y="3392208"/>
            <a:ext cx="847062" cy="486719"/>
          </a:xfrm>
          <a:prstGeom prst="straightConnector1">
            <a:avLst/>
          </a:prstGeom>
          <a:ln w="381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  <a:endCxn id="18" idx="1"/>
          </p:cNvCxnSpPr>
          <p:nvPr/>
        </p:nvCxnSpPr>
        <p:spPr>
          <a:xfrm flipV="1">
            <a:off x="2634200" y="2787075"/>
            <a:ext cx="913289" cy="605135"/>
          </a:xfrm>
          <a:prstGeom prst="straightConnector1">
            <a:avLst/>
          </a:prstGeom>
          <a:ln w="38100" cmpd="sng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3"/>
            <a:endCxn id="26" idx="1"/>
          </p:cNvCxnSpPr>
          <p:nvPr/>
        </p:nvCxnSpPr>
        <p:spPr>
          <a:xfrm>
            <a:off x="4028502" y="2787075"/>
            <a:ext cx="928359" cy="605135"/>
          </a:xfrm>
          <a:prstGeom prst="straightConnector1">
            <a:avLst/>
          </a:prstGeom>
          <a:ln w="38100" cmpd="sng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  <a:endCxn id="11" idx="1"/>
          </p:cNvCxnSpPr>
          <p:nvPr/>
        </p:nvCxnSpPr>
        <p:spPr>
          <a:xfrm>
            <a:off x="5437874" y="3392210"/>
            <a:ext cx="674779" cy="594481"/>
          </a:xfrm>
          <a:prstGeom prst="straightConnector1">
            <a:avLst/>
          </a:prstGeom>
          <a:ln w="38100" cmpd="sng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5880" y="3834290"/>
            <a:ext cx="457200" cy="304800"/>
          </a:xfrm>
          <a:prstGeom prst="ellipse">
            <a:avLst/>
          </a:prstGeom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213" y="3822384"/>
            <a:ext cx="481013" cy="3286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360" y="3822384"/>
            <a:ext cx="481013" cy="3286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507" y="3822384"/>
            <a:ext cx="481013" cy="3286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653" y="3822384"/>
            <a:ext cx="481013" cy="328613"/>
          </a:xfrm>
          <a:prstGeom prst="rect">
            <a:avLst/>
          </a:prstGeom>
          <a:ln w="38100"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cxnSp>
        <p:nvCxnSpPr>
          <p:cNvPr id="47" name="Straight Arrow Connector 46"/>
          <p:cNvCxnSpPr/>
          <p:nvPr/>
        </p:nvCxnSpPr>
        <p:spPr>
          <a:xfrm>
            <a:off x="1373080" y="3986688"/>
            <a:ext cx="824133" cy="1"/>
          </a:xfrm>
          <a:prstGeom prst="straightConnector1">
            <a:avLst/>
          </a:prstGeom>
          <a:ln w="381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683874" y="4002640"/>
            <a:ext cx="824133" cy="1"/>
          </a:xfrm>
          <a:prstGeom prst="straightConnector1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67755" y="3986690"/>
            <a:ext cx="824133" cy="1"/>
          </a:xfrm>
          <a:prstGeom prst="straightConnector1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314714" y="3986689"/>
            <a:ext cx="824133" cy="1"/>
          </a:xfrm>
          <a:prstGeom prst="straightConnector1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860" y="4370903"/>
            <a:ext cx="481013" cy="328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007" y="4370903"/>
            <a:ext cx="481013" cy="328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861" y="3227903"/>
            <a:ext cx="481013" cy="328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Straight Arrow Connector 27"/>
          <p:cNvCxnSpPr/>
          <p:nvPr/>
        </p:nvCxnSpPr>
        <p:spPr>
          <a:xfrm>
            <a:off x="2689521" y="4551159"/>
            <a:ext cx="824133" cy="1"/>
          </a:xfrm>
          <a:prstGeom prst="straightConnector1">
            <a:avLst/>
          </a:prstGeom>
          <a:ln w="38100" cmpd="sng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0" idx="1"/>
          </p:cNvCxnSpPr>
          <p:nvPr/>
        </p:nvCxnSpPr>
        <p:spPr>
          <a:xfrm flipV="1">
            <a:off x="3973402" y="3986691"/>
            <a:ext cx="834105" cy="548518"/>
          </a:xfrm>
          <a:prstGeom prst="straightConnector1">
            <a:avLst/>
          </a:prstGeom>
          <a:ln w="38100" cmpd="sng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3"/>
            <a:endCxn id="17" idx="1"/>
          </p:cNvCxnSpPr>
          <p:nvPr/>
        </p:nvCxnSpPr>
        <p:spPr>
          <a:xfrm flipV="1">
            <a:off x="2634200" y="3384624"/>
            <a:ext cx="879454" cy="7586"/>
          </a:xfrm>
          <a:prstGeom prst="straightConnector1">
            <a:avLst/>
          </a:prstGeom>
          <a:ln w="38100" cmpd="sng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3"/>
            <a:endCxn id="26" idx="1"/>
          </p:cNvCxnSpPr>
          <p:nvPr/>
        </p:nvCxnSpPr>
        <p:spPr>
          <a:xfrm>
            <a:off x="3994667" y="3384624"/>
            <a:ext cx="962194" cy="7586"/>
          </a:xfrm>
          <a:prstGeom prst="straightConnector1">
            <a:avLst/>
          </a:prstGeom>
          <a:ln w="38100" cmpd="sng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 txBox="1">
            <a:spLocks/>
          </p:cNvSpPr>
          <p:nvPr/>
        </p:nvSpPr>
        <p:spPr>
          <a:xfrm>
            <a:off x="1123192" y="533400"/>
            <a:ext cx="6407501" cy="1589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/>
              <a:t>Identify and Expose the Shortest Path</a:t>
            </a:r>
            <a:br>
              <a:rPr lang="en-US" sz="2400" dirty="0" smtClean="0"/>
            </a:br>
            <a:r>
              <a:rPr lang="en-US" sz="2400" dirty="0" smtClean="0"/>
              <a:t>Identify Alternative Paths</a:t>
            </a:r>
            <a:br>
              <a:rPr lang="en-US" sz="2400" dirty="0" smtClean="0"/>
            </a:br>
            <a:endParaRPr lang="en-US" sz="2400" dirty="0" smtClean="0"/>
          </a:p>
          <a:p>
            <a:pPr algn="ctr"/>
            <a:endParaRPr lang="en-US" sz="2400" dirty="0"/>
          </a:p>
        </p:txBody>
      </p:sp>
      <p:cxnSp>
        <p:nvCxnSpPr>
          <p:cNvPr id="52" name="Straight Arrow Connector 51"/>
          <p:cNvCxnSpPr>
            <a:stCxn id="42" idx="6"/>
            <a:endCxn id="24" idx="1"/>
          </p:cNvCxnSpPr>
          <p:nvPr/>
        </p:nvCxnSpPr>
        <p:spPr>
          <a:xfrm>
            <a:off x="1373080" y="3986690"/>
            <a:ext cx="829780" cy="548520"/>
          </a:xfrm>
          <a:prstGeom prst="straightConnector1">
            <a:avLst/>
          </a:prstGeom>
          <a:ln w="381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32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CA5C-7720-45D0-8387-9B2134B354F2}" type="slidenum">
              <a:rPr lang="en-US" smtClean="0"/>
              <a:t>7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7CA5C-7720-45D0-8387-9B2134B354F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15880" y="3834290"/>
            <a:ext cx="457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213" y="3822384"/>
            <a:ext cx="481013" cy="328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360" y="3822384"/>
            <a:ext cx="481013" cy="328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507" y="3822384"/>
            <a:ext cx="481013" cy="328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653" y="3822384"/>
            <a:ext cx="481013" cy="32861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cxnSp>
        <p:nvCxnSpPr>
          <p:cNvPr id="12" name="Straight Arrow Connector 11"/>
          <p:cNvCxnSpPr/>
          <p:nvPr/>
        </p:nvCxnSpPr>
        <p:spPr>
          <a:xfrm>
            <a:off x="1373080" y="3986688"/>
            <a:ext cx="824133" cy="1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83874" y="4002640"/>
            <a:ext cx="824133" cy="1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67755" y="3986690"/>
            <a:ext cx="824133" cy="1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14714" y="3986689"/>
            <a:ext cx="824133" cy="1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187" y="3227903"/>
            <a:ext cx="481013" cy="328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654" y="3220317"/>
            <a:ext cx="481013" cy="328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489" y="2622768"/>
            <a:ext cx="481013" cy="328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Arrow Connector 18"/>
          <p:cNvCxnSpPr>
            <a:stCxn id="7" idx="7"/>
          </p:cNvCxnSpPr>
          <p:nvPr/>
        </p:nvCxnSpPr>
        <p:spPr>
          <a:xfrm flipV="1">
            <a:off x="1306125" y="3392208"/>
            <a:ext cx="847062" cy="48671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  <a:endCxn id="18" idx="1"/>
          </p:cNvCxnSpPr>
          <p:nvPr/>
        </p:nvCxnSpPr>
        <p:spPr>
          <a:xfrm flipV="1">
            <a:off x="2634200" y="2787075"/>
            <a:ext cx="913289" cy="605135"/>
          </a:xfrm>
          <a:prstGeom prst="straightConnector1">
            <a:avLst/>
          </a:prstGeom>
          <a:ln w="635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3"/>
            <a:endCxn id="26" idx="1"/>
          </p:cNvCxnSpPr>
          <p:nvPr/>
        </p:nvCxnSpPr>
        <p:spPr>
          <a:xfrm>
            <a:off x="4028502" y="2787075"/>
            <a:ext cx="928359" cy="605135"/>
          </a:xfrm>
          <a:prstGeom prst="straightConnector1">
            <a:avLst/>
          </a:prstGeom>
          <a:ln w="254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  <a:endCxn id="11" idx="1"/>
          </p:cNvCxnSpPr>
          <p:nvPr/>
        </p:nvCxnSpPr>
        <p:spPr>
          <a:xfrm>
            <a:off x="5437874" y="3392210"/>
            <a:ext cx="674779" cy="594481"/>
          </a:xfrm>
          <a:prstGeom prst="straightConnector1">
            <a:avLst/>
          </a:prstGeom>
          <a:ln w="889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915880" y="3822384"/>
            <a:ext cx="5677786" cy="328613"/>
            <a:chOff x="1674019" y="3261481"/>
            <a:chExt cx="5677786" cy="328613"/>
          </a:xfrm>
        </p:grpSpPr>
        <p:sp>
          <p:nvSpPr>
            <p:cNvPr id="42" name="Oval 41"/>
            <p:cNvSpPr/>
            <p:nvPr/>
          </p:nvSpPr>
          <p:spPr>
            <a:xfrm>
              <a:off x="1674019" y="3273387"/>
              <a:ext cx="457200" cy="304800"/>
            </a:xfrm>
            <a:prstGeom prst="ellipse">
              <a:avLst/>
            </a:prstGeom>
            <a:ln w="3810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5352" y="3261481"/>
              <a:ext cx="481013" cy="3286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0499" y="3261481"/>
              <a:ext cx="481013" cy="3286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5646" y="3261481"/>
              <a:ext cx="481013" cy="3286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0792" y="3261481"/>
              <a:ext cx="481013" cy="328613"/>
            </a:xfrm>
            <a:prstGeom prst="rect">
              <a:avLst/>
            </a:prstGeom>
            <a:ln w="38100"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pic>
        <p:cxnSp>
          <p:nvCxnSpPr>
            <p:cNvPr id="47" name="Straight Arrow Connector 46"/>
            <p:cNvCxnSpPr/>
            <p:nvPr/>
          </p:nvCxnSpPr>
          <p:spPr>
            <a:xfrm>
              <a:off x="2131219" y="3425785"/>
              <a:ext cx="824133" cy="1"/>
            </a:xfrm>
            <a:prstGeom prst="straightConnector1">
              <a:avLst/>
            </a:prstGeom>
            <a:ln w="381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3442013" y="3441737"/>
              <a:ext cx="824133" cy="1"/>
            </a:xfrm>
            <a:prstGeom prst="straightConnector1">
              <a:avLst/>
            </a:prstGeom>
            <a:ln w="381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725894" y="3425787"/>
              <a:ext cx="824133" cy="1"/>
            </a:xfrm>
            <a:prstGeom prst="straightConnector1">
              <a:avLst/>
            </a:prstGeom>
            <a:ln w="381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6072853" y="3425786"/>
              <a:ext cx="824133" cy="1"/>
            </a:xfrm>
            <a:prstGeom prst="straightConnector1">
              <a:avLst/>
            </a:prstGeom>
            <a:ln w="381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860" y="4370903"/>
            <a:ext cx="481013" cy="328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007" y="4370903"/>
            <a:ext cx="481013" cy="328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861" y="3227903"/>
            <a:ext cx="481013" cy="328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Straight Arrow Connector 26"/>
          <p:cNvCxnSpPr>
            <a:stCxn id="7" idx="5"/>
          </p:cNvCxnSpPr>
          <p:nvPr/>
        </p:nvCxnSpPr>
        <p:spPr>
          <a:xfrm>
            <a:off x="1306125" y="4094453"/>
            <a:ext cx="896735" cy="440755"/>
          </a:xfrm>
          <a:prstGeom prst="straightConnector1">
            <a:avLst/>
          </a:prstGeom>
          <a:ln w="1143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89521" y="4551159"/>
            <a:ext cx="824133" cy="1"/>
          </a:xfrm>
          <a:prstGeom prst="straightConnector1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0" idx="1"/>
          </p:cNvCxnSpPr>
          <p:nvPr/>
        </p:nvCxnSpPr>
        <p:spPr>
          <a:xfrm flipV="1">
            <a:off x="3973402" y="3986691"/>
            <a:ext cx="834105" cy="548518"/>
          </a:xfrm>
          <a:prstGeom prst="straightConnector1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3"/>
            <a:endCxn id="17" idx="1"/>
          </p:cNvCxnSpPr>
          <p:nvPr/>
        </p:nvCxnSpPr>
        <p:spPr>
          <a:xfrm flipV="1">
            <a:off x="2634200" y="3384624"/>
            <a:ext cx="879454" cy="7586"/>
          </a:xfrm>
          <a:prstGeom prst="straightConnector1">
            <a:avLst/>
          </a:prstGeom>
          <a:ln w="889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3"/>
            <a:endCxn id="26" idx="1"/>
          </p:cNvCxnSpPr>
          <p:nvPr/>
        </p:nvCxnSpPr>
        <p:spPr>
          <a:xfrm>
            <a:off x="3994667" y="3384624"/>
            <a:ext cx="962194" cy="7586"/>
          </a:xfrm>
          <a:prstGeom prst="straightConnector1">
            <a:avLst/>
          </a:prstGeom>
          <a:ln w="889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 txBox="1">
            <a:spLocks/>
          </p:cNvSpPr>
          <p:nvPr/>
        </p:nvSpPr>
        <p:spPr>
          <a:xfrm>
            <a:off x="1123192" y="533400"/>
            <a:ext cx="6407501" cy="1589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/>
              <a:t>Identify and Expose the Shortest Path</a:t>
            </a:r>
            <a:br>
              <a:rPr lang="en-US" sz="2400" dirty="0" smtClean="0"/>
            </a:br>
            <a:r>
              <a:rPr lang="en-US" sz="2400" dirty="0" smtClean="0"/>
              <a:t>Identify Alternative Paths</a:t>
            </a:r>
            <a:br>
              <a:rPr lang="en-US" sz="2400" dirty="0" smtClean="0"/>
            </a:br>
            <a:r>
              <a:rPr lang="en-US" sz="2400" dirty="0" smtClean="0"/>
              <a:t>Identify Relative Strengths of Relationships</a:t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3681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CA5C-7720-45D0-8387-9B2134B354F2}" type="slidenum">
              <a:rPr lang="en-US" smtClean="0"/>
              <a:t>8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7CA5C-7720-45D0-8387-9B2134B354F2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15880" y="2622768"/>
            <a:ext cx="7029783" cy="2967808"/>
            <a:chOff x="628826" y="1138006"/>
            <a:chExt cx="7029783" cy="2967808"/>
          </a:xfrm>
        </p:grpSpPr>
        <p:sp>
          <p:nvSpPr>
            <p:cNvPr id="7" name="Oval 6"/>
            <p:cNvSpPr/>
            <p:nvPr/>
          </p:nvSpPr>
          <p:spPr>
            <a:xfrm>
              <a:off x="628826" y="2349528"/>
              <a:ext cx="4572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0159" y="2337622"/>
              <a:ext cx="481013" cy="3286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5306" y="2337622"/>
              <a:ext cx="481013" cy="3286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0453" y="2337622"/>
              <a:ext cx="481013" cy="3286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5599" y="2337622"/>
              <a:ext cx="481013" cy="328613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pic>
        <p:cxnSp>
          <p:nvCxnSpPr>
            <p:cNvPr id="12" name="Straight Arrow Connector 11"/>
            <p:cNvCxnSpPr/>
            <p:nvPr/>
          </p:nvCxnSpPr>
          <p:spPr>
            <a:xfrm>
              <a:off x="1086026" y="2501926"/>
              <a:ext cx="824133" cy="1"/>
            </a:xfrm>
            <a:prstGeom prst="straightConnector1">
              <a:avLst/>
            </a:prstGeom>
            <a:ln w="41275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396820" y="2517878"/>
              <a:ext cx="824133" cy="1"/>
            </a:xfrm>
            <a:prstGeom prst="straightConnector1">
              <a:avLst/>
            </a:prstGeom>
            <a:ln w="41275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680701" y="2501928"/>
              <a:ext cx="824133" cy="1"/>
            </a:xfrm>
            <a:prstGeom prst="straightConnector1">
              <a:avLst/>
            </a:prstGeom>
            <a:ln w="41275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027660" y="2501927"/>
              <a:ext cx="824133" cy="1"/>
            </a:xfrm>
            <a:prstGeom prst="straightConnector1">
              <a:avLst/>
            </a:prstGeom>
            <a:ln w="41275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133" y="1743141"/>
              <a:ext cx="481013" cy="3286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6600" y="1735555"/>
              <a:ext cx="481013" cy="3286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435" y="1138006"/>
              <a:ext cx="481013" cy="3286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9" name="Straight Arrow Connector 18"/>
            <p:cNvCxnSpPr>
              <a:stCxn id="7" idx="7"/>
            </p:cNvCxnSpPr>
            <p:nvPr/>
          </p:nvCxnSpPr>
          <p:spPr>
            <a:xfrm flipV="1">
              <a:off x="1019071" y="1907446"/>
              <a:ext cx="847062" cy="486719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6" idx="3"/>
              <a:endCxn id="18" idx="1"/>
            </p:cNvCxnSpPr>
            <p:nvPr/>
          </p:nvCxnSpPr>
          <p:spPr>
            <a:xfrm flipV="1">
              <a:off x="2347146" y="1302313"/>
              <a:ext cx="913289" cy="605135"/>
            </a:xfrm>
            <a:prstGeom prst="straightConnector1">
              <a:avLst/>
            </a:prstGeom>
            <a:ln w="635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8" idx="3"/>
              <a:endCxn id="26" idx="1"/>
            </p:cNvCxnSpPr>
            <p:nvPr/>
          </p:nvCxnSpPr>
          <p:spPr>
            <a:xfrm>
              <a:off x="3741448" y="1302313"/>
              <a:ext cx="928359" cy="605135"/>
            </a:xfrm>
            <a:prstGeom prst="straightConnector1">
              <a:avLst/>
            </a:prstGeom>
            <a:ln w="254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6" idx="3"/>
              <a:endCxn id="11" idx="1"/>
            </p:cNvCxnSpPr>
            <p:nvPr/>
          </p:nvCxnSpPr>
          <p:spPr>
            <a:xfrm>
              <a:off x="5150820" y="1907448"/>
              <a:ext cx="674779" cy="594481"/>
            </a:xfrm>
            <a:prstGeom prst="straightConnector1">
              <a:avLst/>
            </a:prstGeom>
            <a:ln w="889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628826" y="2337622"/>
              <a:ext cx="5677786" cy="328613"/>
              <a:chOff x="1674019" y="3261481"/>
              <a:chExt cx="5677786" cy="328613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1674019" y="3273387"/>
                <a:ext cx="457200" cy="304800"/>
              </a:xfrm>
              <a:prstGeom prst="ellipse">
                <a:avLst/>
              </a:prstGeom>
              <a:ln w="38100"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5352" y="3261481"/>
                <a:ext cx="481013" cy="32861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4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0499" y="3261481"/>
                <a:ext cx="481013" cy="32861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5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65646" y="3261481"/>
                <a:ext cx="481013" cy="32861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6" name="Picture 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70792" y="3261481"/>
                <a:ext cx="481013" cy="328613"/>
              </a:xfrm>
              <a:prstGeom prst="rect">
                <a:avLst/>
              </a:prstGeom>
              <a:ln w="38100">
                <a:tailEnd type="triangle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pic>
          <p:cxnSp>
            <p:nvCxnSpPr>
              <p:cNvPr id="47" name="Straight Arrow Connector 46"/>
              <p:cNvCxnSpPr/>
              <p:nvPr/>
            </p:nvCxnSpPr>
            <p:spPr>
              <a:xfrm>
                <a:off x="2131219" y="3425785"/>
                <a:ext cx="824133" cy="1"/>
              </a:xfrm>
              <a:prstGeom prst="straightConnector1">
                <a:avLst/>
              </a:prstGeom>
              <a:ln w="38100" cmpd="sng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3442013" y="3441737"/>
                <a:ext cx="824133" cy="1"/>
              </a:xfrm>
              <a:prstGeom prst="straightConnector1">
                <a:avLst/>
              </a:prstGeom>
              <a:ln w="38100" cmpd="sng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4725894" y="3425787"/>
                <a:ext cx="824133" cy="1"/>
              </a:xfrm>
              <a:prstGeom prst="straightConnector1">
                <a:avLst/>
              </a:prstGeom>
              <a:ln w="38100" cmpd="sng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6072853" y="3425786"/>
                <a:ext cx="824133" cy="1"/>
              </a:xfrm>
              <a:prstGeom prst="straightConnector1">
                <a:avLst/>
              </a:prstGeom>
              <a:ln w="38100" cmpd="sng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5806" y="2886141"/>
              <a:ext cx="481013" cy="3286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953" y="2886141"/>
              <a:ext cx="481013" cy="3286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9807" y="1743141"/>
              <a:ext cx="481013" cy="3286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7" name="Straight Arrow Connector 26"/>
            <p:cNvCxnSpPr>
              <a:stCxn id="7" idx="5"/>
            </p:cNvCxnSpPr>
            <p:nvPr/>
          </p:nvCxnSpPr>
          <p:spPr>
            <a:xfrm>
              <a:off x="1019071" y="2609691"/>
              <a:ext cx="896735" cy="440755"/>
            </a:xfrm>
            <a:prstGeom prst="straightConnector1">
              <a:avLst/>
            </a:prstGeom>
            <a:ln w="1143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402467" y="3066397"/>
              <a:ext cx="824133" cy="1"/>
            </a:xfrm>
            <a:prstGeom prst="straightConnector1">
              <a:avLst/>
            </a:prstGeom>
            <a:ln w="381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10" idx="1"/>
            </p:cNvCxnSpPr>
            <p:nvPr/>
          </p:nvCxnSpPr>
          <p:spPr>
            <a:xfrm flipV="1">
              <a:off x="3686348" y="2501929"/>
              <a:ext cx="834105" cy="548518"/>
            </a:xfrm>
            <a:prstGeom prst="straightConnector1">
              <a:avLst/>
            </a:prstGeom>
            <a:ln w="381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6" idx="3"/>
              <a:endCxn id="17" idx="1"/>
            </p:cNvCxnSpPr>
            <p:nvPr/>
          </p:nvCxnSpPr>
          <p:spPr>
            <a:xfrm flipV="1">
              <a:off x="2347146" y="1899862"/>
              <a:ext cx="879454" cy="7586"/>
            </a:xfrm>
            <a:prstGeom prst="straightConnector1">
              <a:avLst/>
            </a:prstGeom>
            <a:ln w="889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7" idx="3"/>
              <a:endCxn id="26" idx="1"/>
            </p:cNvCxnSpPr>
            <p:nvPr/>
          </p:nvCxnSpPr>
          <p:spPr>
            <a:xfrm>
              <a:off x="3707613" y="1899862"/>
              <a:ext cx="962194" cy="7586"/>
            </a:xfrm>
            <a:prstGeom prst="straightConnector1">
              <a:avLst/>
            </a:prstGeom>
            <a:ln w="889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2799" y="3777201"/>
              <a:ext cx="481013" cy="3286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5-Point Star 32"/>
            <p:cNvSpPr/>
            <p:nvPr/>
          </p:nvSpPr>
          <p:spPr>
            <a:xfrm>
              <a:off x="6763812" y="2886141"/>
              <a:ext cx="609600" cy="440829"/>
            </a:xfrm>
            <a:prstGeom prst="star5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5-Point Star 33"/>
            <p:cNvSpPr/>
            <p:nvPr/>
          </p:nvSpPr>
          <p:spPr>
            <a:xfrm>
              <a:off x="6659368" y="1649125"/>
              <a:ext cx="609600" cy="440829"/>
            </a:xfrm>
            <a:prstGeom prst="star5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5-Point Star 34"/>
            <p:cNvSpPr/>
            <p:nvPr/>
          </p:nvSpPr>
          <p:spPr>
            <a:xfrm>
              <a:off x="7049009" y="2281514"/>
              <a:ext cx="609600" cy="440829"/>
            </a:xfrm>
            <a:prstGeom prst="star5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33" idx="2"/>
              <a:endCxn id="32" idx="0"/>
            </p:cNvCxnSpPr>
            <p:nvPr/>
          </p:nvCxnSpPr>
          <p:spPr>
            <a:xfrm flipH="1">
              <a:off x="6523306" y="3326969"/>
              <a:ext cx="356930" cy="4502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33" idx="1"/>
            </p:cNvCxnSpPr>
            <p:nvPr/>
          </p:nvCxnSpPr>
          <p:spPr>
            <a:xfrm>
              <a:off x="6306612" y="2666235"/>
              <a:ext cx="457201" cy="3882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>
              <a:stCxn id="42" idx="5"/>
              <a:endCxn id="32" idx="1"/>
            </p:cNvCxnSpPr>
            <p:nvPr/>
          </p:nvCxnSpPr>
          <p:spPr>
            <a:xfrm rot="16200000" flipH="1">
              <a:off x="2985027" y="643735"/>
              <a:ext cx="1331817" cy="5263728"/>
            </a:xfrm>
            <a:prstGeom prst="curvedConnector2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>
              <a:stCxn id="32" idx="0"/>
              <a:endCxn id="11" idx="1"/>
            </p:cNvCxnSpPr>
            <p:nvPr/>
          </p:nvCxnSpPr>
          <p:spPr>
            <a:xfrm rot="16200000" flipV="1">
              <a:off x="5536817" y="2790711"/>
              <a:ext cx="1275272" cy="697707"/>
            </a:xfrm>
            <a:prstGeom prst="curvedConnector4">
              <a:avLst>
                <a:gd name="adj1" fmla="val 43558"/>
                <a:gd name="adj2" fmla="val 132764"/>
              </a:avLst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34" idx="2"/>
            </p:cNvCxnSpPr>
            <p:nvPr/>
          </p:nvCxnSpPr>
          <p:spPr>
            <a:xfrm flipV="1">
              <a:off x="6354568" y="2089953"/>
              <a:ext cx="421224" cy="2476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1" idx="3"/>
              <a:endCxn id="35" idx="1"/>
            </p:cNvCxnSpPr>
            <p:nvPr/>
          </p:nvCxnSpPr>
          <p:spPr>
            <a:xfrm flipV="1">
              <a:off x="6306612" y="2449895"/>
              <a:ext cx="742398" cy="520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itle 1"/>
          <p:cNvSpPr txBox="1">
            <a:spLocks/>
          </p:cNvSpPr>
          <p:nvPr/>
        </p:nvSpPr>
        <p:spPr>
          <a:xfrm>
            <a:off x="1123192" y="533400"/>
            <a:ext cx="6407501" cy="1589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smtClean="0"/>
              <a:t>Identify and Expose the Shortest Path</a:t>
            </a:r>
            <a:br>
              <a:rPr lang="en-US" sz="2400" smtClean="0"/>
            </a:br>
            <a:r>
              <a:rPr lang="en-US" sz="2400" smtClean="0"/>
              <a:t>Identify Alternative Paths</a:t>
            </a:r>
            <a:br>
              <a:rPr lang="en-US" sz="2400" smtClean="0"/>
            </a:br>
            <a:r>
              <a:rPr lang="en-US" sz="2400" smtClean="0"/>
              <a:t>Identify Relative Strengths of Relationships</a:t>
            </a:r>
            <a:br>
              <a:rPr lang="en-US" sz="2400" smtClean="0"/>
            </a:br>
            <a:r>
              <a:rPr lang="en-US" sz="2400" smtClean="0"/>
              <a:t>Interactive Investigation of Network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4130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CA5C-7720-45D0-8387-9B2134B354F2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6800" y="914400"/>
            <a:ext cx="656408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 smtClean="0"/>
              <a:t>“venture </a:t>
            </a:r>
            <a:r>
              <a:rPr lang="en-US" sz="2800" b="1" i="1" dirty="0"/>
              <a:t>capitalists who are better networked in the VC industry generate better </a:t>
            </a:r>
            <a:r>
              <a:rPr lang="en-US" sz="2800" b="1" i="1" dirty="0" smtClean="0"/>
              <a:t>outcomes”</a:t>
            </a:r>
            <a:endParaRPr lang="en-US" sz="2800" b="1" i="1" dirty="0"/>
          </a:p>
          <a:p>
            <a:r>
              <a:rPr lang="en-US" sz="2800" b="1" dirty="0" smtClean="0"/>
              <a:t>		       </a:t>
            </a:r>
            <a:r>
              <a:rPr lang="en-US" sz="2800" b="1" i="1" dirty="0" smtClean="0"/>
              <a:t>Alexander </a:t>
            </a:r>
            <a:r>
              <a:rPr lang="en-US" sz="2800" b="1" i="1" dirty="0" err="1" smtClean="0"/>
              <a:t>LjungqVist</a:t>
            </a:r>
            <a:endParaRPr lang="en-US" sz="2800" b="1" i="1" dirty="0"/>
          </a:p>
        </p:txBody>
      </p:sp>
      <p:sp>
        <p:nvSpPr>
          <p:cNvPr id="7" name="Rectangle 6"/>
          <p:cNvSpPr/>
          <p:nvPr/>
        </p:nvSpPr>
        <p:spPr>
          <a:xfrm>
            <a:off x="1045029" y="3962400"/>
            <a:ext cx="65858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 smtClean="0"/>
              <a:t>“In </a:t>
            </a:r>
            <a:r>
              <a:rPr lang="en-US" sz="2800" b="1" i="1" dirty="0"/>
              <a:t>the non-profit world, connection is everything</a:t>
            </a:r>
            <a:r>
              <a:rPr lang="en-US" sz="2800" b="1" i="1" dirty="0" smtClean="0"/>
              <a:t>.”</a:t>
            </a:r>
            <a:endParaRPr lang="en-US" sz="2800" b="1" i="1" dirty="0"/>
          </a:p>
          <a:p>
            <a:r>
              <a:rPr lang="en-US" sz="2800" b="1" dirty="0"/>
              <a:t>	</a:t>
            </a:r>
            <a:r>
              <a:rPr lang="en-US" sz="2800" b="1" dirty="0" smtClean="0"/>
              <a:t>			</a:t>
            </a:r>
            <a:r>
              <a:rPr lang="en-US" sz="2800" b="1" i="1" dirty="0" smtClean="0"/>
              <a:t>Kathy </a:t>
            </a:r>
            <a:r>
              <a:rPr lang="en-US" sz="2800" b="1" i="1" dirty="0"/>
              <a:t>Landau</a:t>
            </a:r>
          </a:p>
        </p:txBody>
      </p:sp>
    </p:spTree>
    <p:extLst>
      <p:ext uri="{BB962C8B-B14F-4D97-AF65-F5344CB8AC3E}">
        <p14:creationId xmlns:p14="http://schemas.microsoft.com/office/powerpoint/2010/main" val="2636558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4697</TotalTime>
  <Words>155</Words>
  <Application>Microsoft Office PowerPoint</Application>
  <PresentationFormat>On-screen Show (4:3)</PresentationFormat>
  <Paragraphs>52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Perspective</vt:lpstr>
      <vt:lpstr>Visibly Connected</vt:lpstr>
      <vt:lpstr>A Graph Database to Explore Connections and Relationships</vt:lpstr>
      <vt:lpstr>PowerPoint Presentation</vt:lpstr>
      <vt:lpstr>The Network View LinkedIn Gives You</vt:lpstr>
      <vt:lpstr>Identify and Expose the Shortest Path   </vt:lpstr>
      <vt:lpstr>PowerPoint Presentation</vt:lpstr>
      <vt:lpstr>PowerPoint Presentation</vt:lpstr>
      <vt:lpstr>PowerPoint Presentation</vt:lpstr>
      <vt:lpstr>PowerPoint Presentation</vt:lpstr>
      <vt:lpstr>Connections within the Startup  Community from Crunchbase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in the Startup Community</dc:title>
  <dc:creator>Casson</dc:creator>
  <cp:lastModifiedBy>Casson</cp:lastModifiedBy>
  <cp:revision>40</cp:revision>
  <dcterms:created xsi:type="dcterms:W3CDTF">2014-03-26T19:04:03Z</dcterms:created>
  <dcterms:modified xsi:type="dcterms:W3CDTF">2014-05-20T20:03:57Z</dcterms:modified>
</cp:coreProperties>
</file>