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6" r:id="rId2"/>
    <p:sldId id="774" r:id="rId3"/>
    <p:sldId id="786" r:id="rId4"/>
    <p:sldId id="787" r:id="rId5"/>
    <p:sldId id="788" r:id="rId6"/>
    <p:sldId id="784" r:id="rId7"/>
    <p:sldId id="793" r:id="rId8"/>
    <p:sldId id="795" r:id="rId9"/>
    <p:sldId id="794" r:id="rId10"/>
    <p:sldId id="797" r:id="rId11"/>
    <p:sldId id="789" r:id="rId12"/>
    <p:sldId id="799" r:id="rId13"/>
    <p:sldId id="798" r:id="rId14"/>
    <p:sldId id="790" r:id="rId15"/>
    <p:sldId id="785" r:id="rId16"/>
    <p:sldId id="796" r:id="rId17"/>
    <p:sldId id="79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426" autoAdjust="0"/>
    <p:restoredTop sz="94660"/>
  </p:normalViewPr>
  <p:slideViewPr>
    <p:cSldViewPr snapToGrid="0">
      <p:cViewPr varScale="1">
        <p:scale>
          <a:sx n="114" d="100"/>
          <a:sy n="114" d="100"/>
        </p:scale>
        <p:origin x="200"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2025/5/13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2025/5/13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rPr>
              <a:t>Advanced</a:t>
            </a:r>
            <a:r>
              <a:rPr lang="zh-CN" altLang="en-US" b="1" dirty="0">
                <a:latin typeface="Franklin Gothic Demi" panose="020B0703020102020204" pitchFamily="34" charset="0"/>
              </a:rPr>
              <a:t> </a:t>
            </a:r>
            <a:r>
              <a:rPr lang="en-US" altLang="zh-CN" b="1" dirty="0">
                <a:latin typeface="Franklin Gothic Demi" panose="020B0703020102020204" pitchFamily="34" charset="0"/>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524000" y="3260090"/>
            <a:ext cx="9610725" cy="2767330"/>
          </a:xfrm>
        </p:spPr>
        <p:txBody>
          <a:bodyPr>
            <a:normAutofit/>
          </a:bodyPr>
          <a:lstStyle/>
          <a:p>
            <a:r>
              <a:rPr lang="en-US" altLang="zh-CN" sz="3600" dirty="0">
                <a:latin typeface="Franklin Gothic Medium" panose="020B0603020102020204" pitchFamily="34" charset="0"/>
                <a:sym typeface="+mn-ea"/>
              </a:rPr>
              <a:t>Lab 2</a:t>
            </a:r>
            <a:r>
              <a:rPr lang="zh-CN" altLang="en-US" sz="3600" dirty="0">
                <a:latin typeface="Franklin Gothic Medium" panose="020B0603020102020204" pitchFamily="34" charset="0"/>
                <a:sym typeface="+mn-ea"/>
              </a:rPr>
              <a:t> </a:t>
            </a:r>
            <a:r>
              <a:rPr lang="en-US" altLang="zh-CN" sz="3600" dirty="0">
                <a:latin typeface="Franklin Gothic Medium" panose="020B0603020102020204" pitchFamily="34" charset="0"/>
                <a:sym typeface="+mn-ea"/>
              </a:rPr>
              <a:t>of</a:t>
            </a:r>
            <a:r>
              <a:rPr lang="zh-CN" altLang="en-US" sz="3600" dirty="0">
                <a:latin typeface="Franklin Gothic Medium" panose="020B0603020102020204" pitchFamily="34" charset="0"/>
                <a:sym typeface="+mn-ea"/>
              </a:rPr>
              <a:t> </a:t>
            </a:r>
            <a:r>
              <a:rPr lang="en-US" altLang="zh-CN" sz="3600" dirty="0">
                <a:latin typeface="Franklin Gothic Medium" panose="020B0603020102020204" pitchFamily="34" charset="0"/>
                <a:sym typeface="+mn-ea"/>
              </a:rPr>
              <a:t>Rust</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王薇，于仕琪</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Security(3-2)</a:t>
            </a:r>
            <a:endParaRPr lang="en-US" altLang="zh-CN"/>
          </a:p>
        </p:txBody>
      </p:sp>
      <p:sp>
        <p:nvSpPr>
          <p:cNvPr id="3" name="内容占位符 2"/>
          <p:cNvSpPr>
            <a:spLocks noGrp="1"/>
          </p:cNvSpPr>
          <p:nvPr>
            <p:ph idx="1"/>
          </p:nvPr>
        </p:nvSpPr>
        <p:spPr>
          <a:xfrm>
            <a:off x="838200" y="1097915"/>
            <a:ext cx="11054080" cy="1149985"/>
          </a:xfrm>
        </p:spPr>
        <p:txBody>
          <a:bodyPr>
            <a:normAutofit fontScale="60000"/>
          </a:bodyPr>
          <a:lstStyle/>
          <a:p>
            <a:pPr marL="0" indent="0">
              <a:buNone/>
            </a:pPr>
            <a:r>
              <a:rPr lang="en-US" dirty="0">
                <a:solidFill>
                  <a:schemeClr val="tx2"/>
                </a:solidFill>
                <a:cs typeface="+mn-ea"/>
                <a:sym typeface="+mn-lt"/>
              </a:rPr>
              <a:t>Rulers about reference: </a:t>
            </a:r>
          </a:p>
          <a:p>
            <a:pPr>
              <a:buFont typeface="Wingdings" panose="05000000000000000000" charset="0"/>
              <a:buChar char="Ø"/>
            </a:pPr>
            <a:r>
              <a:rPr lang="en-US" dirty="0">
                <a:solidFill>
                  <a:schemeClr val="tx2"/>
                </a:solidFill>
                <a:cs typeface="+mn-ea"/>
                <a:sym typeface="+mn-lt"/>
              </a:rPr>
              <a:t>mutable references can only exist once at a time.</a:t>
            </a:r>
          </a:p>
          <a:p>
            <a:pPr>
              <a:buFont typeface="Wingdings" panose="05000000000000000000" charset="0"/>
              <a:buChar char="Ø"/>
            </a:pPr>
            <a:r>
              <a:rPr lang="en-US" dirty="0">
                <a:solidFill>
                  <a:schemeClr val="tx2"/>
                </a:solidFill>
                <a:cs typeface="+mn-ea"/>
                <a:sym typeface="+mn-lt"/>
              </a:rPr>
              <a:t>mutable and immutable references cannot exist simultaneously.</a:t>
            </a:r>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10</a:t>
            </a:fld>
            <a:endParaRPr lang="zh-CN" altLang="en-US"/>
          </a:p>
        </p:txBody>
      </p:sp>
      <p:pic>
        <p:nvPicPr>
          <p:cNvPr id="9" name="图片 8"/>
          <p:cNvPicPr>
            <a:picLocks noChangeAspect="1"/>
          </p:cNvPicPr>
          <p:nvPr/>
        </p:nvPicPr>
        <p:blipFill>
          <a:blip r:embed="rId2"/>
          <a:stretch>
            <a:fillRect/>
          </a:stretch>
        </p:blipFill>
        <p:spPr>
          <a:xfrm>
            <a:off x="6438265" y="2298065"/>
            <a:ext cx="4324985" cy="1747520"/>
          </a:xfrm>
          <a:prstGeom prst="rect">
            <a:avLst/>
          </a:prstGeom>
        </p:spPr>
      </p:pic>
      <p:sp>
        <p:nvSpPr>
          <p:cNvPr id="11" name="文本框 10"/>
          <p:cNvSpPr txBox="1"/>
          <p:nvPr/>
        </p:nvSpPr>
        <p:spPr>
          <a:xfrm>
            <a:off x="1353463" y="2292548"/>
            <a:ext cx="4043626" cy="1796143"/>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vert="horz" wrap="square" rtlCol="0">
            <a:noAutofit/>
          </a:bodyPr>
          <a:lstStyle/>
          <a:p>
            <a:pPr lvl="0" defTabSz="914400" eaLnBrk="0" fontAlgn="base" hangingPunct="0">
              <a:spcBef>
                <a:spcPct val="0"/>
              </a:spcBef>
              <a:spcAft>
                <a:spcPct val="0"/>
              </a:spcAft>
            </a:pPr>
            <a:r>
              <a:rPr lang="en-US" altLang="zh-CN" sz="1400" dirty="0">
                <a:solidFill>
                  <a:schemeClr val="tx2"/>
                </a:solidFill>
                <a:cs typeface="+mn-ea"/>
                <a:sym typeface="+mn-lt"/>
              </a:rPr>
              <a:t>//</a:t>
            </a:r>
            <a:r>
              <a:rPr lang="en-US" sz="1400" dirty="0">
                <a:solidFill>
                  <a:schemeClr val="tx2"/>
                </a:solidFill>
                <a:cs typeface="+mn-ea"/>
                <a:sym typeface="+mn-lt"/>
              </a:rPr>
              <a:t>ERROR DEMO</a:t>
            </a:r>
            <a:endParaRPr lang="en-US" altLang="zh-CN" sz="1400" b="1" dirty="0">
              <a:solidFill>
                <a:srgbClr val="FF0000"/>
              </a:solidFill>
              <a:cs typeface="+mn-ea"/>
              <a:sym typeface="+mn-lt"/>
            </a:endParaRPr>
          </a:p>
          <a:p>
            <a:r>
              <a:rPr lang="en-US" sz="1400" b="0" u="none" dirty="0">
                <a:solidFill>
                  <a:srgbClr val="C678DD"/>
                </a:solidFill>
                <a:cs typeface="+mn-ea"/>
                <a:sym typeface="+mn-lt"/>
              </a:rPr>
              <a:t>let</a:t>
            </a:r>
            <a:r>
              <a:rPr lang="en-US" sz="1400" b="0" u="none" dirty="0">
                <a:solidFill>
                  <a:srgbClr val="ABB2BF"/>
                </a:solidFill>
                <a:cs typeface="+mn-ea"/>
                <a:sym typeface="+mn-lt"/>
              </a:rPr>
              <a:t> </a:t>
            </a:r>
            <a:r>
              <a:rPr lang="en-US" sz="1400" b="0" u="none" dirty="0" err="1">
                <a:solidFill>
                  <a:srgbClr val="C678DD"/>
                </a:solidFill>
                <a:cs typeface="+mn-ea"/>
                <a:sym typeface="+mn-lt"/>
              </a:rPr>
              <a:t>mut</a:t>
            </a:r>
            <a:r>
              <a:rPr lang="en-US" sz="1400" b="0" u="none" dirty="0">
                <a:solidFill>
                  <a:srgbClr val="ABB2BF"/>
                </a:solidFill>
                <a:cs typeface="+mn-ea"/>
                <a:sym typeface="+mn-lt"/>
              </a:rPr>
              <a:t> </a:t>
            </a:r>
            <a:r>
              <a:rPr lang="en-US" sz="1400" b="0" u="none" dirty="0">
                <a:solidFill>
                  <a:srgbClr val="E06C75"/>
                </a:solidFill>
                <a:cs typeface="+mn-ea"/>
                <a:sym typeface="+mn-lt"/>
              </a:rPr>
              <a:t>s</a:t>
            </a:r>
            <a:r>
              <a:rPr lang="en-US" sz="1400" b="0" u="none" dirty="0">
                <a:solidFill>
                  <a:srgbClr val="ABB2BF"/>
                </a:solidFill>
                <a:cs typeface="+mn-ea"/>
                <a:sym typeface="+mn-lt"/>
              </a:rPr>
              <a:t> = </a:t>
            </a:r>
            <a:r>
              <a:rPr lang="en-US" sz="1400" b="0" u="none" dirty="0">
                <a:solidFill>
                  <a:srgbClr val="E5C07B"/>
                </a:solidFill>
                <a:cs typeface="+mn-ea"/>
                <a:sym typeface="+mn-lt"/>
              </a:rPr>
              <a:t>String</a:t>
            </a:r>
            <a:r>
              <a:rPr lang="en-US" sz="1400" b="0" u="none" dirty="0">
                <a:solidFill>
                  <a:srgbClr val="ABB2BF"/>
                </a:solidFill>
                <a:cs typeface="+mn-ea"/>
                <a:sym typeface="+mn-lt"/>
              </a:rPr>
              <a:t>::</a:t>
            </a:r>
            <a:r>
              <a:rPr lang="en-US" sz="1400" b="0" u="none" dirty="0">
                <a:solidFill>
                  <a:srgbClr val="61AFEF"/>
                </a:solidFill>
                <a:cs typeface="+mn-ea"/>
                <a:sym typeface="+mn-lt"/>
              </a:rPr>
              <a:t>from</a:t>
            </a:r>
            <a:r>
              <a:rPr lang="en-US" sz="1400" b="0" u="none" dirty="0">
                <a:solidFill>
                  <a:srgbClr val="ABB2BF"/>
                </a:solidFill>
                <a:cs typeface="+mn-ea"/>
                <a:sym typeface="+mn-lt"/>
              </a:rPr>
              <a:t>(</a:t>
            </a:r>
            <a:r>
              <a:rPr lang="en-US" sz="1400" b="0" u="none" dirty="0">
                <a:solidFill>
                  <a:srgbClr val="98C379"/>
                </a:solidFill>
                <a:cs typeface="+mn-ea"/>
                <a:sym typeface="+mn-lt"/>
              </a:rPr>
              <a:t>"hello"</a:t>
            </a:r>
            <a:r>
              <a:rPr lang="en-US" sz="1400" b="0" u="none" dirty="0">
                <a:solidFill>
                  <a:srgbClr val="ABB2BF"/>
                </a:solidFill>
                <a:cs typeface="+mn-ea"/>
                <a:sym typeface="+mn-lt"/>
              </a:rPr>
              <a:t>);</a:t>
            </a:r>
            <a:endParaRPr lang="zh-CN" sz="1400" b="0" i="1" u="none" dirty="0">
              <a:solidFill>
                <a:srgbClr val="7F848E"/>
              </a:solidFill>
              <a:cs typeface="+mn-ea"/>
              <a:sym typeface="+mn-lt"/>
            </a:endParaRPr>
          </a:p>
          <a:p>
            <a:r>
              <a:rPr lang="zh-CN" sz="1400" b="0" i="1" u="none" dirty="0">
                <a:solidFill>
                  <a:srgbClr val="7F848E"/>
                </a:solidFill>
                <a:cs typeface="+mn-ea"/>
                <a:sym typeface="+mn-lt"/>
              </a:rPr>
              <a:t>//</a:t>
            </a:r>
            <a:r>
              <a:rPr lang="en-US" sz="1400" b="0" u="none" dirty="0">
                <a:solidFill>
                  <a:schemeClr val="tx2"/>
                </a:solidFill>
                <a:cs typeface="+mn-ea"/>
                <a:sym typeface="+mn-lt"/>
              </a:rPr>
              <a:t> </a:t>
            </a:r>
            <a:r>
              <a:rPr lang="en-US" sz="1400" dirty="0">
                <a:solidFill>
                  <a:schemeClr val="tx2"/>
                </a:solidFill>
                <a:cs typeface="+mn-ea"/>
                <a:sym typeface="+mn-lt"/>
              </a:rPr>
              <a:t>mutable </a:t>
            </a:r>
            <a:r>
              <a:rPr lang="en-US" sz="1400" b="0" u="none" dirty="0">
                <a:solidFill>
                  <a:schemeClr val="tx2"/>
                </a:solidFill>
                <a:cs typeface="+mn-ea"/>
                <a:sym typeface="+mn-lt"/>
              </a:rPr>
              <a:t>references can only exist once at a time;</a:t>
            </a:r>
          </a:p>
          <a:p>
            <a:endParaRPr lang="en-US" altLang="zh-CN" sz="1400" b="0" u="none" dirty="0">
              <a:solidFill>
                <a:srgbClr val="C678DD"/>
              </a:solidFill>
              <a:cs typeface="+mn-ea"/>
              <a:sym typeface="+mn-lt"/>
            </a:endParaRPr>
          </a:p>
          <a:p>
            <a:r>
              <a:rPr lang="en-US" sz="1400" b="0" u="none" dirty="0">
                <a:solidFill>
                  <a:srgbClr val="C678DD"/>
                </a:solidFill>
                <a:cs typeface="+mn-ea"/>
                <a:sym typeface="+mn-lt"/>
              </a:rPr>
              <a:t>let</a:t>
            </a:r>
            <a:r>
              <a:rPr lang="en-US" sz="1400" b="0" u="none" dirty="0">
                <a:solidFill>
                  <a:srgbClr val="ABB2BF"/>
                </a:solidFill>
                <a:cs typeface="+mn-ea"/>
                <a:sym typeface="+mn-lt"/>
              </a:rPr>
              <a:t> </a:t>
            </a:r>
            <a:r>
              <a:rPr lang="en-US" sz="1400" b="0" u="none" dirty="0">
                <a:solidFill>
                  <a:srgbClr val="E06C75"/>
                </a:solidFill>
                <a:cs typeface="+mn-ea"/>
                <a:sym typeface="+mn-lt"/>
              </a:rPr>
              <a:t>r1</a:t>
            </a:r>
            <a:r>
              <a:rPr lang="en-US" sz="1400" b="0" u="none" dirty="0">
                <a:solidFill>
                  <a:srgbClr val="ABB2BF"/>
                </a:solidFill>
                <a:cs typeface="+mn-ea"/>
                <a:sym typeface="+mn-lt"/>
              </a:rPr>
              <a:t> = &amp;</a:t>
            </a:r>
            <a:r>
              <a:rPr lang="en-US" sz="1400" b="0" u="none" dirty="0" err="1">
                <a:solidFill>
                  <a:srgbClr val="C678DD"/>
                </a:solidFill>
                <a:cs typeface="+mn-ea"/>
                <a:sym typeface="+mn-lt"/>
              </a:rPr>
              <a:t>mut</a:t>
            </a:r>
            <a:r>
              <a:rPr lang="en-US" sz="1400" b="0" u="none" dirty="0">
                <a:solidFill>
                  <a:srgbClr val="ABB2BF"/>
                </a:solidFill>
                <a:cs typeface="+mn-ea"/>
                <a:sym typeface="+mn-lt"/>
              </a:rPr>
              <a:t> </a:t>
            </a:r>
            <a:r>
              <a:rPr lang="en-US" sz="1400" b="0" u="none" dirty="0">
                <a:solidFill>
                  <a:srgbClr val="E06C75"/>
                </a:solidFill>
                <a:cs typeface="+mn-ea"/>
                <a:sym typeface="+mn-lt"/>
              </a:rPr>
              <a:t>s</a:t>
            </a:r>
            <a:r>
              <a:rPr lang="en-US" sz="1400" b="0" u="none" dirty="0">
                <a:solidFill>
                  <a:srgbClr val="ABB2BF"/>
                </a:solidFill>
                <a:cs typeface="+mn-ea"/>
                <a:sym typeface="+mn-lt"/>
              </a:rPr>
              <a:t>;</a:t>
            </a:r>
            <a:endParaRPr lang="en-US" sz="1400" b="0" u="none" dirty="0">
              <a:solidFill>
                <a:srgbClr val="C678DD"/>
              </a:solidFill>
              <a:cs typeface="+mn-ea"/>
              <a:sym typeface="+mn-lt"/>
            </a:endParaRPr>
          </a:p>
          <a:p>
            <a:r>
              <a:rPr lang="en-US" sz="1400" b="0" u="none" dirty="0">
                <a:solidFill>
                  <a:srgbClr val="C678DD"/>
                </a:solidFill>
                <a:cs typeface="+mn-ea"/>
                <a:sym typeface="+mn-lt"/>
              </a:rPr>
              <a:t>let</a:t>
            </a:r>
            <a:r>
              <a:rPr lang="en-US" sz="1400" b="0" u="none" dirty="0">
                <a:solidFill>
                  <a:srgbClr val="ABB2BF"/>
                </a:solidFill>
                <a:cs typeface="+mn-ea"/>
                <a:sym typeface="+mn-lt"/>
              </a:rPr>
              <a:t> </a:t>
            </a:r>
            <a:r>
              <a:rPr lang="en-US" sz="1400" b="0" u="none" dirty="0">
                <a:solidFill>
                  <a:srgbClr val="E06C75"/>
                </a:solidFill>
                <a:cs typeface="+mn-ea"/>
                <a:sym typeface="+mn-lt"/>
              </a:rPr>
              <a:t>r2</a:t>
            </a:r>
            <a:r>
              <a:rPr lang="en-US" sz="1400" b="0" u="none" dirty="0">
                <a:solidFill>
                  <a:srgbClr val="ABB2BF"/>
                </a:solidFill>
                <a:cs typeface="+mn-ea"/>
                <a:sym typeface="+mn-lt"/>
              </a:rPr>
              <a:t> = &amp;</a:t>
            </a:r>
            <a:r>
              <a:rPr lang="en-US" sz="1400" b="0" u="none" dirty="0" err="1">
                <a:solidFill>
                  <a:srgbClr val="C678DD"/>
                </a:solidFill>
                <a:cs typeface="+mn-ea"/>
                <a:sym typeface="+mn-lt"/>
              </a:rPr>
              <a:t>mut</a:t>
            </a:r>
            <a:r>
              <a:rPr lang="en-US" sz="1400" b="0" u="none" dirty="0">
                <a:solidFill>
                  <a:srgbClr val="ABB2BF"/>
                </a:solidFill>
                <a:cs typeface="+mn-ea"/>
                <a:sym typeface="+mn-lt"/>
              </a:rPr>
              <a:t> </a:t>
            </a:r>
            <a:r>
              <a:rPr lang="en-US" sz="1400" b="0" u="none" dirty="0">
                <a:solidFill>
                  <a:srgbClr val="E06C75"/>
                </a:solidFill>
                <a:cs typeface="+mn-ea"/>
                <a:sym typeface="+mn-lt"/>
              </a:rPr>
              <a:t>s</a:t>
            </a:r>
            <a:r>
              <a:rPr lang="en-US" sz="1400" b="0" u="none" dirty="0">
                <a:solidFill>
                  <a:srgbClr val="ABB2BF"/>
                </a:solidFill>
                <a:cs typeface="+mn-ea"/>
                <a:sym typeface="+mn-lt"/>
              </a:rPr>
              <a:t>;</a:t>
            </a:r>
            <a:endParaRPr lang="en-US" sz="1400" b="0" u="none" dirty="0">
              <a:solidFill>
                <a:srgbClr val="D19A66"/>
              </a:solidFill>
              <a:cs typeface="+mn-ea"/>
              <a:sym typeface="+mn-lt"/>
            </a:endParaRPr>
          </a:p>
          <a:p>
            <a:r>
              <a:rPr lang="en-US" sz="1400" b="0" u="none" dirty="0">
                <a:solidFill>
                  <a:srgbClr val="D19A66"/>
                </a:solidFill>
                <a:cs typeface="+mn-ea"/>
                <a:sym typeface="+mn-lt"/>
              </a:rPr>
              <a:t>println!</a:t>
            </a:r>
            <a:r>
              <a:rPr lang="en-US" sz="1400" b="0" u="none" dirty="0">
                <a:solidFill>
                  <a:srgbClr val="ABB2BF"/>
                </a:solidFill>
                <a:cs typeface="+mn-ea"/>
                <a:sym typeface="+mn-lt"/>
              </a:rPr>
              <a:t>(</a:t>
            </a:r>
            <a:r>
              <a:rPr lang="en-US" sz="1400" b="0" u="none" dirty="0">
                <a:solidFill>
                  <a:srgbClr val="98C379"/>
                </a:solidFill>
                <a:cs typeface="+mn-ea"/>
                <a:sym typeface="+mn-lt"/>
              </a:rPr>
              <a:t>"</a:t>
            </a:r>
            <a:r>
              <a:rPr lang="en-US" sz="1400" b="0" u="none" dirty="0">
                <a:solidFill>
                  <a:srgbClr val="C678DD"/>
                </a:solidFill>
                <a:cs typeface="+mn-ea"/>
                <a:sym typeface="+mn-lt"/>
              </a:rPr>
              <a:t>{}</a:t>
            </a:r>
            <a:r>
              <a:rPr lang="en-US" sz="1400" b="0" u="none" dirty="0">
                <a:solidFill>
                  <a:srgbClr val="98C379"/>
                </a:solidFill>
                <a:cs typeface="+mn-ea"/>
                <a:sym typeface="+mn-lt"/>
              </a:rPr>
              <a:t>, </a:t>
            </a:r>
            <a:r>
              <a:rPr lang="en-US" sz="1400" b="0" u="none" dirty="0">
                <a:solidFill>
                  <a:srgbClr val="C678DD"/>
                </a:solidFill>
                <a:cs typeface="+mn-ea"/>
                <a:sym typeface="+mn-lt"/>
              </a:rPr>
              <a:t>{}</a:t>
            </a:r>
            <a:r>
              <a:rPr lang="en-US" sz="1400" b="0" u="none" dirty="0">
                <a:solidFill>
                  <a:srgbClr val="98C379"/>
                </a:solidFill>
                <a:cs typeface="+mn-ea"/>
                <a:sym typeface="+mn-lt"/>
              </a:rPr>
              <a:t>"</a:t>
            </a:r>
            <a:r>
              <a:rPr lang="en-US" sz="1400" b="0" u="none" dirty="0">
                <a:solidFill>
                  <a:srgbClr val="ABB2BF"/>
                </a:solidFill>
                <a:cs typeface="+mn-ea"/>
                <a:sym typeface="+mn-lt"/>
              </a:rPr>
              <a:t>, </a:t>
            </a:r>
            <a:r>
              <a:rPr lang="en-US" sz="1400" b="0" u="none" dirty="0">
                <a:solidFill>
                  <a:srgbClr val="E06C75"/>
                </a:solidFill>
                <a:cs typeface="+mn-ea"/>
                <a:sym typeface="+mn-lt"/>
              </a:rPr>
              <a:t>r1</a:t>
            </a:r>
            <a:r>
              <a:rPr lang="en-US" sz="1400" b="0" u="none" dirty="0">
                <a:solidFill>
                  <a:srgbClr val="ABB2BF"/>
                </a:solidFill>
                <a:cs typeface="+mn-ea"/>
                <a:sym typeface="+mn-lt"/>
              </a:rPr>
              <a:t>, </a:t>
            </a:r>
            <a:r>
              <a:rPr lang="en-US" sz="1400" b="0" u="none" dirty="0">
                <a:solidFill>
                  <a:srgbClr val="E06C75"/>
                </a:solidFill>
                <a:cs typeface="+mn-ea"/>
                <a:sym typeface="+mn-lt"/>
              </a:rPr>
              <a:t>r2</a:t>
            </a:r>
            <a:r>
              <a:rPr lang="en-US" sz="1400" b="0" u="none" dirty="0">
                <a:solidFill>
                  <a:srgbClr val="ABB2BF"/>
                </a:solidFill>
                <a:cs typeface="+mn-ea"/>
                <a:sym typeface="+mn-lt"/>
              </a:rPr>
              <a:t>);</a:t>
            </a:r>
            <a:endParaRPr lang="en-US" altLang="zh-CN" sz="1400" b="0" u="none" dirty="0">
              <a:solidFill>
                <a:srgbClr val="ABB2BF"/>
              </a:solidFill>
              <a:effectLst/>
              <a:cs typeface="+mn-ea"/>
              <a:sym typeface="+mn-lt"/>
            </a:endParaRPr>
          </a:p>
        </p:txBody>
      </p:sp>
      <p:sp>
        <p:nvSpPr>
          <p:cNvPr id="12" name="文本框 11"/>
          <p:cNvSpPr txBox="1"/>
          <p:nvPr/>
        </p:nvSpPr>
        <p:spPr>
          <a:xfrm>
            <a:off x="1316990" y="4378325"/>
            <a:ext cx="4037330" cy="197739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vert="horz" wrap="square" rtlCol="0">
            <a:noAutofit/>
          </a:bodyPr>
          <a:lstStyle/>
          <a:p>
            <a:r>
              <a:rPr lang="en-US" altLang="zh-CN" sz="1400" dirty="0">
                <a:solidFill>
                  <a:schemeClr val="tx2"/>
                </a:solidFill>
                <a:cs typeface="+mn-ea"/>
                <a:sym typeface="+mn-lt"/>
              </a:rPr>
              <a:t>//</a:t>
            </a:r>
            <a:r>
              <a:rPr lang="en-US" sz="1400" dirty="0">
                <a:solidFill>
                  <a:schemeClr val="tx2"/>
                </a:solidFill>
                <a:cs typeface="+mn-ea"/>
                <a:sym typeface="+mn-lt"/>
              </a:rPr>
              <a:t>ERROR DEMO</a:t>
            </a:r>
            <a:endParaRPr lang="en-US" altLang="zh-CN" sz="1400" b="1" dirty="0">
              <a:solidFill>
                <a:srgbClr val="FF0000"/>
              </a:solidFill>
              <a:cs typeface="+mn-ea"/>
              <a:sym typeface="+mn-lt"/>
            </a:endParaRPr>
          </a:p>
          <a:p>
            <a:r>
              <a:rPr lang="en-US" sz="1400" b="0" u="none" dirty="0">
                <a:solidFill>
                  <a:srgbClr val="C678DD"/>
                </a:solidFill>
                <a:cs typeface="+mn-ea"/>
                <a:sym typeface="+mn-lt"/>
              </a:rPr>
              <a:t>let</a:t>
            </a:r>
            <a:r>
              <a:rPr lang="en-US" sz="1400" b="0" u="none" dirty="0">
                <a:solidFill>
                  <a:srgbClr val="ABB2BF"/>
                </a:solidFill>
                <a:cs typeface="+mn-ea"/>
                <a:sym typeface="+mn-lt"/>
              </a:rPr>
              <a:t> </a:t>
            </a:r>
            <a:r>
              <a:rPr lang="en-US" sz="1400" b="0" u="none" dirty="0" err="1">
                <a:solidFill>
                  <a:srgbClr val="C678DD"/>
                </a:solidFill>
                <a:cs typeface="+mn-ea"/>
                <a:sym typeface="+mn-lt"/>
              </a:rPr>
              <a:t>mut</a:t>
            </a:r>
            <a:r>
              <a:rPr lang="en-US" sz="1400" b="0" u="none" dirty="0">
                <a:solidFill>
                  <a:srgbClr val="ABB2BF"/>
                </a:solidFill>
                <a:cs typeface="+mn-ea"/>
                <a:sym typeface="+mn-lt"/>
              </a:rPr>
              <a:t> </a:t>
            </a:r>
            <a:r>
              <a:rPr lang="en-US" sz="1400" b="0" u="none" dirty="0">
                <a:solidFill>
                  <a:srgbClr val="E06C75"/>
                </a:solidFill>
                <a:uFill>
                  <a:solidFill>
                    <a:srgbClr val="000000"/>
                  </a:solidFill>
                </a:uFill>
                <a:cs typeface="+mn-ea"/>
                <a:sym typeface="+mn-lt"/>
              </a:rPr>
              <a:t>s</a:t>
            </a:r>
            <a:r>
              <a:rPr lang="en-US" sz="1400" b="0" u="none" dirty="0">
                <a:solidFill>
                  <a:srgbClr val="ABB2BF"/>
                </a:solidFill>
                <a:cs typeface="+mn-ea"/>
                <a:sym typeface="+mn-lt"/>
              </a:rPr>
              <a:t> = </a:t>
            </a:r>
            <a:r>
              <a:rPr lang="en-US" sz="1400" b="0" u="none" dirty="0">
                <a:solidFill>
                  <a:srgbClr val="E5C07B"/>
                </a:solidFill>
                <a:cs typeface="+mn-ea"/>
                <a:sym typeface="+mn-lt"/>
              </a:rPr>
              <a:t>String</a:t>
            </a:r>
            <a:r>
              <a:rPr lang="en-US" sz="1400" b="0" u="none" dirty="0">
                <a:solidFill>
                  <a:srgbClr val="ABB2BF"/>
                </a:solidFill>
                <a:cs typeface="+mn-ea"/>
                <a:sym typeface="+mn-lt"/>
              </a:rPr>
              <a:t>::</a:t>
            </a:r>
            <a:r>
              <a:rPr lang="en-US" sz="1400" b="0" u="none" dirty="0">
                <a:solidFill>
                  <a:srgbClr val="61AFEF"/>
                </a:solidFill>
                <a:cs typeface="+mn-ea"/>
                <a:sym typeface="+mn-lt"/>
              </a:rPr>
              <a:t>from</a:t>
            </a:r>
            <a:r>
              <a:rPr lang="en-US" sz="1400" b="0" u="none" dirty="0">
                <a:solidFill>
                  <a:srgbClr val="ABB2BF"/>
                </a:solidFill>
                <a:cs typeface="+mn-ea"/>
                <a:sym typeface="+mn-lt"/>
              </a:rPr>
              <a:t>(</a:t>
            </a:r>
            <a:r>
              <a:rPr lang="en-US" sz="1400" b="0" u="none" dirty="0">
                <a:solidFill>
                  <a:srgbClr val="98C379"/>
                </a:solidFill>
                <a:cs typeface="+mn-ea"/>
                <a:sym typeface="+mn-lt"/>
              </a:rPr>
              <a:t>"hello"</a:t>
            </a:r>
            <a:r>
              <a:rPr lang="en-US" sz="1400" b="0" u="none" dirty="0">
                <a:solidFill>
                  <a:srgbClr val="ABB2BF"/>
                </a:solidFill>
                <a:cs typeface="+mn-ea"/>
                <a:sym typeface="+mn-lt"/>
              </a:rPr>
              <a:t>);</a:t>
            </a:r>
            <a:endParaRPr lang="zh-CN" sz="1400" b="0" i="1" u="none" dirty="0">
              <a:solidFill>
                <a:srgbClr val="7F848E"/>
              </a:solidFill>
              <a:cs typeface="+mn-ea"/>
              <a:sym typeface="+mn-lt"/>
            </a:endParaRPr>
          </a:p>
          <a:p>
            <a:r>
              <a:rPr lang="en-US" sz="1400" b="0" u="none" dirty="0">
                <a:solidFill>
                  <a:schemeClr val="tx2"/>
                </a:solidFill>
                <a:cs typeface="+mn-ea"/>
                <a:sym typeface="+mn-lt"/>
              </a:rPr>
              <a:t>// </a:t>
            </a:r>
            <a:r>
              <a:rPr lang="en-US" sz="1400" dirty="0">
                <a:solidFill>
                  <a:schemeClr val="tx2"/>
                </a:solidFill>
                <a:cs typeface="+mn-ea"/>
                <a:sym typeface="+mn-lt"/>
              </a:rPr>
              <a:t>mutable </a:t>
            </a:r>
            <a:r>
              <a:rPr lang="en-US" sz="1400" b="0" u="none" dirty="0">
                <a:solidFill>
                  <a:schemeClr val="tx2"/>
                </a:solidFill>
                <a:cs typeface="+mn-ea"/>
                <a:sym typeface="+mn-lt"/>
              </a:rPr>
              <a:t>and immutable references cannot exist simultaneously</a:t>
            </a:r>
          </a:p>
          <a:p>
            <a:r>
              <a:rPr lang="en-US" sz="1400" b="0" u="none" dirty="0">
                <a:solidFill>
                  <a:srgbClr val="C678DD"/>
                </a:solidFill>
                <a:cs typeface="+mn-ea"/>
                <a:sym typeface="+mn-lt"/>
              </a:rPr>
              <a:t>let</a:t>
            </a:r>
            <a:r>
              <a:rPr lang="en-US" sz="1400" b="0" u="none" dirty="0">
                <a:solidFill>
                  <a:srgbClr val="ABB2BF"/>
                </a:solidFill>
                <a:cs typeface="+mn-ea"/>
                <a:sym typeface="+mn-lt"/>
              </a:rPr>
              <a:t> </a:t>
            </a:r>
            <a:r>
              <a:rPr lang="en-US" sz="1400" b="0" u="none" dirty="0">
                <a:solidFill>
                  <a:srgbClr val="E06C75"/>
                </a:solidFill>
                <a:cs typeface="+mn-ea"/>
                <a:sym typeface="+mn-lt"/>
              </a:rPr>
              <a:t>r1</a:t>
            </a:r>
            <a:r>
              <a:rPr lang="en-US" sz="1400" b="0" u="none" dirty="0">
                <a:solidFill>
                  <a:srgbClr val="ABB2BF"/>
                </a:solidFill>
                <a:cs typeface="+mn-ea"/>
                <a:sym typeface="+mn-lt"/>
              </a:rPr>
              <a:t> = &amp;</a:t>
            </a:r>
            <a:r>
              <a:rPr lang="en-US" sz="1400" b="0" u="none" dirty="0">
                <a:solidFill>
                  <a:srgbClr val="E06C75"/>
                </a:solidFill>
                <a:uFill>
                  <a:solidFill>
                    <a:srgbClr val="000000"/>
                  </a:solidFill>
                </a:uFill>
                <a:cs typeface="+mn-ea"/>
                <a:sym typeface="+mn-lt"/>
              </a:rPr>
              <a:t>s</a:t>
            </a:r>
            <a:r>
              <a:rPr lang="en-US" sz="1400" b="0" u="none" dirty="0">
                <a:solidFill>
                  <a:srgbClr val="ABB2BF"/>
                </a:solidFill>
                <a:cs typeface="+mn-ea"/>
                <a:sym typeface="+mn-lt"/>
              </a:rPr>
              <a:t>; </a:t>
            </a:r>
            <a:endParaRPr lang="en-US" sz="1400" b="0" u="none" dirty="0">
              <a:solidFill>
                <a:srgbClr val="C678DD"/>
              </a:solidFill>
              <a:cs typeface="+mn-ea"/>
              <a:sym typeface="+mn-lt"/>
            </a:endParaRPr>
          </a:p>
          <a:p>
            <a:r>
              <a:rPr lang="en-US" sz="1400" b="0" u="none" dirty="0">
                <a:solidFill>
                  <a:srgbClr val="C678DD"/>
                </a:solidFill>
                <a:cs typeface="+mn-ea"/>
                <a:sym typeface="+mn-lt"/>
              </a:rPr>
              <a:t>let</a:t>
            </a:r>
            <a:r>
              <a:rPr lang="en-US" sz="1400" b="0" u="none" dirty="0">
                <a:solidFill>
                  <a:srgbClr val="ABB2BF"/>
                </a:solidFill>
                <a:cs typeface="+mn-ea"/>
                <a:sym typeface="+mn-lt"/>
              </a:rPr>
              <a:t> </a:t>
            </a:r>
            <a:r>
              <a:rPr lang="en-US" sz="1400" b="0" u="none" dirty="0">
                <a:solidFill>
                  <a:srgbClr val="E06C75"/>
                </a:solidFill>
                <a:cs typeface="+mn-ea"/>
                <a:sym typeface="+mn-lt"/>
              </a:rPr>
              <a:t>r2</a:t>
            </a:r>
            <a:r>
              <a:rPr lang="en-US" sz="1400" b="0" u="none" dirty="0">
                <a:solidFill>
                  <a:srgbClr val="ABB2BF"/>
                </a:solidFill>
                <a:cs typeface="+mn-ea"/>
                <a:sym typeface="+mn-lt"/>
              </a:rPr>
              <a:t> = &amp;</a:t>
            </a:r>
            <a:r>
              <a:rPr lang="en-US" sz="1400" b="0" u="none" dirty="0">
                <a:solidFill>
                  <a:srgbClr val="E06C75"/>
                </a:solidFill>
                <a:uFill>
                  <a:solidFill>
                    <a:srgbClr val="000000"/>
                  </a:solidFill>
                </a:uFill>
                <a:cs typeface="+mn-ea"/>
                <a:sym typeface="+mn-lt"/>
              </a:rPr>
              <a:t>s</a:t>
            </a:r>
            <a:r>
              <a:rPr lang="en-US" sz="1400" b="0" u="none" dirty="0">
                <a:solidFill>
                  <a:srgbClr val="ABB2BF"/>
                </a:solidFill>
                <a:cs typeface="+mn-ea"/>
                <a:sym typeface="+mn-lt"/>
              </a:rPr>
              <a:t>; </a:t>
            </a:r>
            <a:endParaRPr lang="en-US" sz="1400" b="0" u="none" dirty="0">
              <a:solidFill>
                <a:srgbClr val="C678DD"/>
              </a:solidFill>
              <a:cs typeface="+mn-ea"/>
              <a:sym typeface="+mn-lt"/>
            </a:endParaRPr>
          </a:p>
          <a:p>
            <a:r>
              <a:rPr lang="en-US" sz="1400" b="0" u="none" dirty="0">
                <a:solidFill>
                  <a:srgbClr val="C678DD"/>
                </a:solidFill>
                <a:cs typeface="+mn-ea"/>
                <a:sym typeface="+mn-lt"/>
              </a:rPr>
              <a:t>let</a:t>
            </a:r>
            <a:r>
              <a:rPr lang="en-US" sz="1400" b="0" u="none" dirty="0">
                <a:solidFill>
                  <a:srgbClr val="ABB2BF"/>
                </a:solidFill>
                <a:cs typeface="+mn-ea"/>
                <a:sym typeface="+mn-lt"/>
              </a:rPr>
              <a:t> </a:t>
            </a:r>
            <a:r>
              <a:rPr lang="en-US" sz="1400" b="0" u="none" dirty="0">
                <a:solidFill>
                  <a:srgbClr val="E06C75"/>
                </a:solidFill>
                <a:uFill>
                  <a:solidFill>
                    <a:srgbClr val="000000"/>
                  </a:solidFill>
                </a:uFill>
                <a:cs typeface="+mn-ea"/>
                <a:sym typeface="+mn-lt"/>
              </a:rPr>
              <a:t>r3</a:t>
            </a:r>
            <a:r>
              <a:rPr lang="en-US" sz="1400" b="0" u="none" dirty="0">
                <a:solidFill>
                  <a:srgbClr val="ABB2BF"/>
                </a:solidFill>
                <a:cs typeface="+mn-ea"/>
                <a:sym typeface="+mn-lt"/>
              </a:rPr>
              <a:t> = &amp;</a:t>
            </a:r>
            <a:r>
              <a:rPr lang="en-US" sz="1400" b="0" u="none" dirty="0" err="1">
                <a:solidFill>
                  <a:srgbClr val="C678DD"/>
                </a:solidFill>
                <a:cs typeface="+mn-ea"/>
                <a:sym typeface="+mn-lt"/>
              </a:rPr>
              <a:t>mut</a:t>
            </a:r>
            <a:r>
              <a:rPr lang="en-US" sz="1400" b="0" u="none" dirty="0">
                <a:solidFill>
                  <a:srgbClr val="ABB2BF"/>
                </a:solidFill>
                <a:cs typeface="+mn-ea"/>
                <a:sym typeface="+mn-lt"/>
              </a:rPr>
              <a:t> </a:t>
            </a:r>
            <a:r>
              <a:rPr lang="en-US" sz="1400" b="0" u="none" dirty="0">
                <a:solidFill>
                  <a:srgbClr val="E06C75"/>
                </a:solidFill>
                <a:uFill>
                  <a:solidFill>
                    <a:srgbClr val="000000"/>
                  </a:solidFill>
                </a:uFill>
                <a:cs typeface="+mn-ea"/>
                <a:sym typeface="+mn-lt"/>
              </a:rPr>
              <a:t>s</a:t>
            </a:r>
            <a:r>
              <a:rPr lang="en-US" sz="1400" b="0" u="none" dirty="0">
                <a:solidFill>
                  <a:srgbClr val="ABB2BF"/>
                </a:solidFill>
                <a:cs typeface="+mn-ea"/>
                <a:sym typeface="+mn-lt"/>
              </a:rPr>
              <a:t>; </a:t>
            </a:r>
            <a:endParaRPr lang="en-US" sz="1400" b="0" u="none" dirty="0">
              <a:solidFill>
                <a:srgbClr val="D19A66"/>
              </a:solidFill>
              <a:cs typeface="+mn-ea"/>
              <a:sym typeface="+mn-lt"/>
            </a:endParaRPr>
          </a:p>
          <a:p>
            <a:r>
              <a:rPr lang="en-US" sz="1400" b="0" u="none" dirty="0">
                <a:solidFill>
                  <a:srgbClr val="D19A66"/>
                </a:solidFill>
                <a:cs typeface="+mn-ea"/>
                <a:sym typeface="+mn-lt"/>
              </a:rPr>
              <a:t>println!</a:t>
            </a:r>
            <a:r>
              <a:rPr lang="en-US" sz="1400" b="0" u="none" dirty="0">
                <a:solidFill>
                  <a:srgbClr val="ABB2BF"/>
                </a:solidFill>
                <a:cs typeface="+mn-ea"/>
                <a:sym typeface="+mn-lt"/>
              </a:rPr>
              <a:t>(</a:t>
            </a:r>
            <a:r>
              <a:rPr lang="en-US" sz="1400" b="0" u="none" dirty="0">
                <a:solidFill>
                  <a:srgbClr val="98C379"/>
                </a:solidFill>
                <a:cs typeface="+mn-ea"/>
                <a:sym typeface="+mn-lt"/>
              </a:rPr>
              <a:t>"</a:t>
            </a:r>
            <a:r>
              <a:rPr lang="en-US" sz="1400" b="0" u="none" dirty="0">
                <a:solidFill>
                  <a:srgbClr val="C678DD"/>
                </a:solidFill>
                <a:cs typeface="+mn-ea"/>
                <a:sym typeface="+mn-lt"/>
              </a:rPr>
              <a:t>{}</a:t>
            </a:r>
            <a:r>
              <a:rPr lang="en-US" sz="1400" b="0" u="none" dirty="0">
                <a:solidFill>
                  <a:srgbClr val="98C379"/>
                </a:solidFill>
                <a:cs typeface="+mn-ea"/>
                <a:sym typeface="+mn-lt"/>
              </a:rPr>
              <a:t>, </a:t>
            </a:r>
            <a:r>
              <a:rPr lang="en-US" sz="1400" b="0" u="none" dirty="0">
                <a:solidFill>
                  <a:srgbClr val="C678DD"/>
                </a:solidFill>
                <a:cs typeface="+mn-ea"/>
                <a:sym typeface="+mn-lt"/>
              </a:rPr>
              <a:t>{}</a:t>
            </a:r>
            <a:r>
              <a:rPr lang="en-US" sz="1400" b="0" u="none" dirty="0">
                <a:solidFill>
                  <a:srgbClr val="98C379"/>
                </a:solidFill>
                <a:cs typeface="+mn-ea"/>
                <a:sym typeface="+mn-lt"/>
              </a:rPr>
              <a:t>, and </a:t>
            </a:r>
            <a:r>
              <a:rPr lang="en-US" sz="1400" b="0" u="none" dirty="0">
                <a:solidFill>
                  <a:srgbClr val="C678DD"/>
                </a:solidFill>
                <a:cs typeface="+mn-ea"/>
                <a:sym typeface="+mn-lt"/>
              </a:rPr>
              <a:t>{}</a:t>
            </a:r>
            <a:r>
              <a:rPr lang="en-US" sz="1400" b="0" u="none" dirty="0">
                <a:solidFill>
                  <a:srgbClr val="98C379"/>
                </a:solidFill>
                <a:cs typeface="+mn-ea"/>
                <a:sym typeface="+mn-lt"/>
              </a:rPr>
              <a:t>"</a:t>
            </a:r>
            <a:r>
              <a:rPr lang="en-US" sz="1400" b="0" u="none" dirty="0">
                <a:solidFill>
                  <a:srgbClr val="ABB2BF"/>
                </a:solidFill>
                <a:cs typeface="+mn-ea"/>
                <a:sym typeface="+mn-lt"/>
              </a:rPr>
              <a:t>, </a:t>
            </a:r>
            <a:r>
              <a:rPr lang="en-US" sz="1400" b="0" u="none" dirty="0">
                <a:solidFill>
                  <a:srgbClr val="E06C75"/>
                </a:solidFill>
                <a:cs typeface="+mn-ea"/>
                <a:sym typeface="+mn-lt"/>
              </a:rPr>
              <a:t>r1</a:t>
            </a:r>
            <a:r>
              <a:rPr lang="en-US" sz="1400" b="0" u="none" dirty="0">
                <a:solidFill>
                  <a:srgbClr val="ABB2BF"/>
                </a:solidFill>
                <a:cs typeface="+mn-ea"/>
                <a:sym typeface="+mn-lt"/>
              </a:rPr>
              <a:t>, </a:t>
            </a:r>
            <a:r>
              <a:rPr lang="en-US" sz="1400" b="0" u="none" dirty="0">
                <a:solidFill>
                  <a:srgbClr val="E06C75"/>
                </a:solidFill>
                <a:cs typeface="+mn-ea"/>
                <a:sym typeface="+mn-lt"/>
              </a:rPr>
              <a:t>r2</a:t>
            </a:r>
            <a:r>
              <a:rPr lang="en-US" sz="1400" b="0" u="none" dirty="0">
                <a:solidFill>
                  <a:srgbClr val="ABB2BF"/>
                </a:solidFill>
                <a:cs typeface="+mn-ea"/>
                <a:sym typeface="+mn-lt"/>
              </a:rPr>
              <a:t>, </a:t>
            </a:r>
            <a:r>
              <a:rPr lang="en-US" sz="1400" b="0" u="none" dirty="0">
                <a:solidFill>
                  <a:srgbClr val="E06C75"/>
                </a:solidFill>
                <a:uFill>
                  <a:solidFill>
                    <a:srgbClr val="000000"/>
                  </a:solidFill>
                </a:uFill>
                <a:cs typeface="+mn-ea"/>
                <a:sym typeface="+mn-lt"/>
              </a:rPr>
              <a:t>r3</a:t>
            </a:r>
            <a:r>
              <a:rPr lang="en-US" sz="1400" b="0" u="none" dirty="0">
                <a:solidFill>
                  <a:srgbClr val="ABB2BF"/>
                </a:solidFill>
                <a:cs typeface="+mn-ea"/>
                <a:sym typeface="+mn-lt"/>
              </a:rPr>
              <a:t>);</a:t>
            </a:r>
            <a:endParaRPr lang="en-US" altLang="zh-CN" sz="1400" b="0" u="none" dirty="0">
              <a:solidFill>
                <a:srgbClr val="ABB2BF"/>
              </a:solidFill>
              <a:effectLst/>
              <a:cs typeface="+mn-ea"/>
              <a:sym typeface="+mn-lt"/>
            </a:endParaRPr>
          </a:p>
        </p:txBody>
      </p:sp>
      <p:pic>
        <p:nvPicPr>
          <p:cNvPr id="13" name="图片 12"/>
          <p:cNvPicPr>
            <a:picLocks noChangeAspect="1"/>
          </p:cNvPicPr>
          <p:nvPr/>
        </p:nvPicPr>
        <p:blipFill>
          <a:blip r:embed="rId3"/>
          <a:stretch>
            <a:fillRect/>
          </a:stretch>
        </p:blipFill>
        <p:spPr>
          <a:xfrm>
            <a:off x="6071870" y="4358640"/>
            <a:ext cx="5613400" cy="2073275"/>
          </a:xfrm>
          <a:prstGeom prst="rect">
            <a:avLst/>
          </a:prstGeom>
        </p:spPr>
      </p:pic>
      <p:sp>
        <p:nvSpPr>
          <p:cNvPr id="14" name="右箭头 13"/>
          <p:cNvSpPr/>
          <p:nvPr/>
        </p:nvSpPr>
        <p:spPr>
          <a:xfrm>
            <a:off x="5445553" y="5209686"/>
            <a:ext cx="534714" cy="503853"/>
          </a:xfrm>
          <a:prstGeom prst="rightArrow">
            <a:avLst/>
          </a:prstGeom>
          <a:solidFill>
            <a:srgbClr val="FFC000"/>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右箭头 14"/>
          <p:cNvSpPr/>
          <p:nvPr/>
        </p:nvSpPr>
        <p:spPr>
          <a:xfrm>
            <a:off x="5599858" y="2925591"/>
            <a:ext cx="534714" cy="503853"/>
          </a:xfrm>
          <a:prstGeom prst="rightArrow">
            <a:avLst/>
          </a:prstGeom>
          <a:solidFill>
            <a:srgbClr val="FFC000"/>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Security(4) Smart pointers </a:t>
            </a:r>
            <a:endParaRPr lang="en-US" altLang="zh-CN"/>
          </a:p>
        </p:txBody>
      </p:sp>
      <p:sp>
        <p:nvSpPr>
          <p:cNvPr id="3" name="内容占位符 2"/>
          <p:cNvSpPr>
            <a:spLocks noGrp="1"/>
          </p:cNvSpPr>
          <p:nvPr>
            <p:ph idx="1"/>
          </p:nvPr>
        </p:nvSpPr>
        <p:spPr>
          <a:xfrm>
            <a:off x="838200" y="1262380"/>
            <a:ext cx="11054080" cy="902335"/>
          </a:xfrm>
        </p:spPr>
        <p:txBody>
          <a:bodyPr>
            <a:normAutofit fontScale="60000"/>
          </a:bodyPr>
          <a:lstStyle/>
          <a:p>
            <a:pPr marL="0" indent="0">
              <a:buNone/>
            </a:pPr>
            <a:r>
              <a:rPr lang="en-US" altLang="zh-CN" sz="3200"/>
              <a:t>Smart pointers are data structures in Rust that have pointer semantics and ensure the correctness and security of values throughout their lifecycle. Smart pointers are typically implemented using structures. </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11</a:t>
            </a:fld>
            <a:endParaRPr lang="zh-CN" altLang="en-US"/>
          </a:p>
        </p:txBody>
      </p:sp>
      <p:graphicFrame>
        <p:nvGraphicFramePr>
          <p:cNvPr id="7" name="表格 6"/>
          <p:cNvGraphicFramePr/>
          <p:nvPr/>
        </p:nvGraphicFramePr>
        <p:xfrm>
          <a:off x="838200" y="2044065"/>
          <a:ext cx="10481310" cy="4279892"/>
        </p:xfrm>
        <a:graphic>
          <a:graphicData uri="http://schemas.openxmlformats.org/drawingml/2006/table">
            <a:tbl>
              <a:tblPr/>
              <a:tblGrid>
                <a:gridCol w="1497330">
                  <a:extLst>
                    <a:ext uri="{9D8B030D-6E8A-4147-A177-3AD203B41FA5}">
                      <a16:colId xmlns:a16="http://schemas.microsoft.com/office/drawing/2014/main" val="20000"/>
                    </a:ext>
                  </a:extLst>
                </a:gridCol>
                <a:gridCol w="1497330">
                  <a:extLst>
                    <a:ext uri="{9D8B030D-6E8A-4147-A177-3AD203B41FA5}">
                      <a16:colId xmlns:a16="http://schemas.microsoft.com/office/drawing/2014/main" val="20001"/>
                    </a:ext>
                  </a:extLst>
                </a:gridCol>
                <a:gridCol w="1497330">
                  <a:extLst>
                    <a:ext uri="{9D8B030D-6E8A-4147-A177-3AD203B41FA5}">
                      <a16:colId xmlns:a16="http://schemas.microsoft.com/office/drawing/2014/main" val="20002"/>
                    </a:ext>
                  </a:extLst>
                </a:gridCol>
                <a:gridCol w="1497330">
                  <a:extLst>
                    <a:ext uri="{9D8B030D-6E8A-4147-A177-3AD203B41FA5}">
                      <a16:colId xmlns:a16="http://schemas.microsoft.com/office/drawing/2014/main" val="20003"/>
                    </a:ext>
                  </a:extLst>
                </a:gridCol>
                <a:gridCol w="1497330">
                  <a:extLst>
                    <a:ext uri="{9D8B030D-6E8A-4147-A177-3AD203B41FA5}">
                      <a16:colId xmlns:a16="http://schemas.microsoft.com/office/drawing/2014/main" val="20004"/>
                    </a:ext>
                  </a:extLst>
                </a:gridCol>
                <a:gridCol w="1497330">
                  <a:extLst>
                    <a:ext uri="{9D8B030D-6E8A-4147-A177-3AD203B41FA5}">
                      <a16:colId xmlns:a16="http://schemas.microsoft.com/office/drawing/2014/main" val="20005"/>
                    </a:ext>
                  </a:extLst>
                </a:gridCol>
                <a:gridCol w="1497330">
                  <a:extLst>
                    <a:ext uri="{9D8B030D-6E8A-4147-A177-3AD203B41FA5}">
                      <a16:colId xmlns:a16="http://schemas.microsoft.com/office/drawing/2014/main" val="20006"/>
                    </a:ext>
                  </a:extLst>
                </a:gridCol>
              </a:tblGrid>
              <a:tr h="0">
                <a:tc>
                  <a:txBody>
                    <a:bodyPr/>
                    <a:lstStyle/>
                    <a:p>
                      <a:pPr marL="0" indent="0" latinLnBrk="0">
                        <a:spcBef>
                          <a:spcPct val="0"/>
                        </a:spcBef>
                        <a:spcAft>
                          <a:spcPct val="0"/>
                        </a:spcAft>
                      </a:pPr>
                      <a:r>
                        <a:rPr lang="en-US" altLang="zh-CN" sz="1100" b="0" i="0">
                          <a:solidFill>
                            <a:srgbClr val="848691"/>
                          </a:solidFill>
                          <a:latin typeface="PingFang SC"/>
                          <a:ea typeface="PingFang SC"/>
                        </a:rPr>
                        <a:t>Type</a:t>
                      </a:r>
                    </a:p>
                  </a:txBody>
                  <a:tcPr marL="122237" marR="122237" marT="80327" marB="5746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5F6F9"/>
                    </a:solidFill>
                  </a:tcPr>
                </a:tc>
                <a:tc>
                  <a:txBody>
                    <a:bodyPr/>
                    <a:lstStyle/>
                    <a:p>
                      <a:pPr marL="0" indent="0" latinLnBrk="0">
                        <a:spcBef>
                          <a:spcPct val="0"/>
                        </a:spcBef>
                        <a:spcAft>
                          <a:spcPct val="0"/>
                        </a:spcAft>
                      </a:pPr>
                      <a:r>
                        <a:rPr lang="en-US" altLang="zh-CN" sz="1100" b="0" i="0">
                          <a:solidFill>
                            <a:srgbClr val="848691"/>
                          </a:solidFill>
                          <a:latin typeface="PingFang SC"/>
                          <a:ea typeface="PingFang SC"/>
                        </a:rPr>
                        <a:t>Ownership Mechanism</a:t>
                      </a:r>
                    </a:p>
                  </a:txBody>
                  <a:tcPr marL="122237" marR="122237" marT="80327" marB="5746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5F6F9"/>
                    </a:solidFill>
                  </a:tcPr>
                </a:tc>
                <a:tc>
                  <a:txBody>
                    <a:bodyPr/>
                    <a:lstStyle/>
                    <a:p>
                      <a:pPr marL="0" indent="0" latinLnBrk="0">
                        <a:spcBef>
                          <a:spcPct val="0"/>
                        </a:spcBef>
                        <a:spcAft>
                          <a:spcPct val="0"/>
                        </a:spcAft>
                      </a:pPr>
                      <a:r>
                        <a:rPr lang="en-US" altLang="zh-CN" sz="1100" b="0" i="0">
                          <a:solidFill>
                            <a:srgbClr val="848691"/>
                          </a:solidFill>
                          <a:latin typeface="PingFang SC"/>
                          <a:ea typeface="PingFang SC"/>
                        </a:rPr>
                        <a:t>Thread Safe</a:t>
                      </a:r>
                    </a:p>
                  </a:txBody>
                  <a:tcPr marL="122237" marR="122237" marT="80327" marB="5746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5F6F9"/>
                    </a:solidFill>
                  </a:tcPr>
                </a:tc>
                <a:tc>
                  <a:txBody>
                    <a:bodyPr/>
                    <a:lstStyle/>
                    <a:p>
                      <a:pPr marL="0" indent="0" latinLnBrk="0">
                        <a:spcBef>
                          <a:spcPct val="0"/>
                        </a:spcBef>
                        <a:spcAft>
                          <a:spcPct val="0"/>
                        </a:spcAft>
                      </a:pPr>
                      <a:r>
                        <a:rPr lang="en-US" altLang="zh-CN" sz="1100" b="0" i="0">
                          <a:solidFill>
                            <a:srgbClr val="848691"/>
                          </a:solidFill>
                          <a:latin typeface="PingFang SC"/>
                          <a:ea typeface="PingFang SC"/>
                        </a:rPr>
                        <a:t>Primary Use Cases</a:t>
                      </a:r>
                    </a:p>
                  </a:txBody>
                  <a:tcPr marL="122237" marR="122237" marT="80327" marB="5746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5F6F9"/>
                    </a:solidFill>
                  </a:tcPr>
                </a:tc>
                <a:tc>
                  <a:txBody>
                    <a:bodyPr/>
                    <a:lstStyle/>
                    <a:p>
                      <a:pPr marL="0" indent="0" latinLnBrk="0">
                        <a:spcBef>
                          <a:spcPct val="0"/>
                        </a:spcBef>
                        <a:spcAft>
                          <a:spcPct val="0"/>
                        </a:spcAft>
                      </a:pPr>
                      <a:r>
                        <a:rPr lang="en-US" altLang="zh-CN" sz="1100" b="0" i="0">
                          <a:solidFill>
                            <a:srgbClr val="848691"/>
                          </a:solidFill>
                          <a:latin typeface="PingFang SC"/>
                          <a:ea typeface="PingFang SC"/>
                        </a:rPr>
                        <a:t>Internal Mutability</a:t>
                      </a:r>
                    </a:p>
                  </a:txBody>
                  <a:tcPr marL="122237" marR="122237" marT="80327" marB="5746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5F6F9"/>
                    </a:solidFill>
                  </a:tcPr>
                </a:tc>
                <a:tc>
                  <a:txBody>
                    <a:bodyPr/>
                    <a:lstStyle/>
                    <a:p>
                      <a:pPr marL="0" indent="0" latinLnBrk="0">
                        <a:spcBef>
                          <a:spcPct val="0"/>
                        </a:spcBef>
                        <a:spcAft>
                          <a:spcPct val="0"/>
                        </a:spcAft>
                      </a:pPr>
                      <a:r>
                        <a:rPr lang="en-US" altLang="zh-CN" sz="1100" b="0" i="0">
                          <a:solidFill>
                            <a:srgbClr val="848691"/>
                          </a:solidFill>
                          <a:latin typeface="PingFang SC"/>
                          <a:ea typeface="PingFang SC"/>
                        </a:rPr>
                        <a:t>Runtime Checks</a:t>
                      </a:r>
                    </a:p>
                  </a:txBody>
                  <a:tcPr marL="122237" marR="122237" marT="80327" marB="5746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5F6F9"/>
                    </a:solidFill>
                  </a:tcPr>
                </a:tc>
                <a:tc>
                  <a:txBody>
                    <a:bodyPr/>
                    <a:lstStyle/>
                    <a:p>
                      <a:pPr marL="0" indent="0" latinLnBrk="0">
                        <a:spcBef>
                          <a:spcPct val="0"/>
                        </a:spcBef>
                        <a:spcAft>
                          <a:spcPct val="0"/>
                        </a:spcAft>
                      </a:pPr>
                      <a:r>
                        <a:rPr lang="en-US" altLang="zh-CN" sz="1100" b="0" i="0">
                          <a:solidFill>
                            <a:srgbClr val="848691"/>
                          </a:solidFill>
                          <a:latin typeface="PingFang SC"/>
                          <a:ea typeface="PingFang SC"/>
                        </a:rPr>
                        <a:t>Clone Behavior</a:t>
                      </a:r>
                    </a:p>
                  </a:txBody>
                  <a:tcPr marL="122237" marR="122237" marT="80327" marB="5746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5F6F9"/>
                    </a:solidFill>
                  </a:tcPr>
                </a:tc>
                <a:extLst>
                  <a:ext uri="{0D108BD9-81ED-4DB2-BD59-A6C34878D82A}">
                    <a16:rowId xmlns:a16="http://schemas.microsoft.com/office/drawing/2014/main" val="10000"/>
                  </a:ext>
                </a:extLst>
              </a:tr>
              <a:tr h="0">
                <a:tc>
                  <a:txBody>
                    <a:bodyPr/>
                    <a:lstStyle/>
                    <a:p>
                      <a:pPr marL="0" indent="0" latinLnBrk="0">
                        <a:spcBef>
                          <a:spcPct val="0"/>
                        </a:spcBef>
                        <a:spcAft>
                          <a:spcPct val="0"/>
                        </a:spcAft>
                      </a:pPr>
                      <a:r>
                        <a:rPr lang="en-US" altLang="zh-CN" sz="1100" b="1" i="0">
                          <a:solidFill>
                            <a:srgbClr val="333333"/>
                          </a:solidFill>
                          <a:latin typeface="PingFang SC"/>
                          <a:ea typeface="PingFang SC"/>
                        </a:rPr>
                        <a:t>‌Box&lt;T&gt;‌</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1" i="0">
                          <a:solidFill>
                            <a:srgbClr val="333333"/>
                          </a:solidFill>
                          <a:latin typeface="PingFang SC"/>
                          <a:ea typeface="PingFang SC"/>
                        </a:rPr>
                        <a:t>Single ownership</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Yes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Heap allocation, recursive types, trait objects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No</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None</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Deep copy (full value)</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indent="0" latinLnBrk="0">
                        <a:spcBef>
                          <a:spcPct val="0"/>
                        </a:spcBef>
                        <a:spcAft>
                          <a:spcPct val="0"/>
                        </a:spcAft>
                      </a:pPr>
                      <a:r>
                        <a:rPr lang="en-US" altLang="zh-CN" sz="1100" b="1" i="0">
                          <a:solidFill>
                            <a:srgbClr val="333333"/>
                          </a:solidFill>
                          <a:latin typeface="PingFang SC"/>
                          <a:ea typeface="PingFang SC"/>
                        </a:rPr>
                        <a:t>‌Rc&lt;T&gt;</a:t>
                      </a:r>
                      <a:r>
                        <a:rPr lang="en-US" altLang="zh-CN" sz="1100" b="0" i="0">
                          <a:solidFill>
                            <a:srgbClr val="333333"/>
                          </a:solidFill>
                          <a:latin typeface="PingFang SC"/>
                          <a:ea typeface="PingFang SC"/>
                        </a:rPr>
                        <a:t>‌</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1" i="0">
                          <a:solidFill>
                            <a:srgbClr val="333333"/>
                          </a:solidFill>
                          <a:latin typeface="PingFang SC"/>
                          <a:ea typeface="PingFang SC"/>
                        </a:rPr>
                        <a:t>Reference-counted shared</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No</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Single-thread shared ownership</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No</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Reference counting</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Increments counter</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indent="0" latinLnBrk="0">
                        <a:spcBef>
                          <a:spcPct val="0"/>
                        </a:spcBef>
                        <a:spcAft>
                          <a:spcPct val="0"/>
                        </a:spcAft>
                      </a:pPr>
                      <a:r>
                        <a:rPr lang="en-US" altLang="zh-CN" sz="1100" b="0" i="0">
                          <a:solidFill>
                            <a:srgbClr val="333333"/>
                          </a:solidFill>
                          <a:latin typeface="PingFang SC"/>
                          <a:ea typeface="PingFang SC"/>
                        </a:rPr>
                        <a:t>‌Arc&lt;T&gt;‌</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Atomic reference-counted</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Yes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Thread-safe shared ownership</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No</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Atomic operations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Atomic counter increment</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indent="0" latinLnBrk="0">
                        <a:spcBef>
                          <a:spcPct val="0"/>
                        </a:spcBef>
                        <a:spcAft>
                          <a:spcPct val="0"/>
                        </a:spcAft>
                      </a:pPr>
                      <a:r>
                        <a:rPr lang="en-US" altLang="zh-CN" sz="1100" b="0" i="0">
                          <a:solidFill>
                            <a:srgbClr val="333333"/>
                          </a:solidFill>
                          <a:latin typeface="PingFang SC"/>
                          <a:ea typeface="PingFang SC"/>
                        </a:rPr>
                        <a:t>‌RefCell&lt;T&gt;‌</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Single ownership</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No</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Interior mutability (single-thread)</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Yes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Borrow checking</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Panics on invalid borrows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indent="0" latinLnBrk="0">
                        <a:spcBef>
                          <a:spcPct val="0"/>
                        </a:spcBef>
                        <a:spcAft>
                          <a:spcPct val="0"/>
                        </a:spcAft>
                      </a:pPr>
                      <a:r>
                        <a:rPr lang="en-US" altLang="zh-CN" sz="1100" b="0" i="0">
                          <a:solidFill>
                            <a:srgbClr val="333333"/>
                          </a:solidFill>
                          <a:latin typeface="PingFang SC"/>
                          <a:ea typeface="PingFang SC"/>
                        </a:rPr>
                        <a:t>‌Cell&lt;T&gt;‌</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Single ownership</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No</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Copy-type interior mutability</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Yes (swap-based)</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None</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Copies value</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indent="0" latinLnBrk="0">
                        <a:spcBef>
                          <a:spcPct val="0"/>
                        </a:spcBef>
                        <a:spcAft>
                          <a:spcPct val="0"/>
                        </a:spcAft>
                      </a:pPr>
                      <a:r>
                        <a:rPr lang="en-US" altLang="zh-CN" sz="1100" b="0" i="0">
                          <a:solidFill>
                            <a:srgbClr val="333333"/>
                          </a:solidFill>
                          <a:latin typeface="PingFang SC"/>
                          <a:ea typeface="PingFang SC"/>
                        </a:rPr>
                        <a:t>‌Mutex&lt;T&gt;‌</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Lock-guarded access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Yes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Thread-safe mutable access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Yes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Lock acquisition</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Guard-based access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marL="0" indent="0" latinLnBrk="0">
                        <a:spcBef>
                          <a:spcPct val="0"/>
                        </a:spcBef>
                        <a:spcAft>
                          <a:spcPct val="0"/>
                        </a:spcAft>
                      </a:pPr>
                      <a:r>
                        <a:rPr lang="en-US" altLang="zh-CN" sz="1100" b="0" i="0">
                          <a:solidFill>
                            <a:srgbClr val="333333"/>
                          </a:solidFill>
                          <a:latin typeface="PingFang SC"/>
                          <a:ea typeface="PingFang SC"/>
                        </a:rPr>
                        <a:t>‌RwLock&lt;T&gt;‌</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Lock-guarded access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Yes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Thread-safe multiple readers or single writer</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Yes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Lock acquisition</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tc>
                  <a:txBody>
                    <a:bodyPr/>
                    <a:lstStyle/>
                    <a:p>
                      <a:pPr marL="0" indent="0" latinLnBrk="0">
                        <a:spcBef>
                          <a:spcPct val="0"/>
                        </a:spcBef>
                        <a:spcAft>
                          <a:spcPct val="0"/>
                        </a:spcAft>
                      </a:pPr>
                      <a:r>
                        <a:rPr lang="en-US" altLang="zh-CN" sz="1100" b="0" i="0">
                          <a:solidFill>
                            <a:srgbClr val="333333"/>
                          </a:solidFill>
                          <a:latin typeface="PingFang SC"/>
                          <a:ea typeface="PingFang SC"/>
                        </a:rPr>
                        <a:t>Guard-based access</a:t>
                      </a:r>
                    </a:p>
                  </a:txBody>
                  <a:tcPr marL="122237" marR="122237" marT="80327" marB="80327" anchor="ctr">
                    <a:lnL w="7620" cap="flat" cmpd="sng">
                      <a:solidFill>
                        <a:srgbClr val="EDEEF0"/>
                      </a:solidFill>
                      <a:prstDash val="solid"/>
                      <a:headEnd type="none" w="med" len="med"/>
                      <a:tailEnd type="none" w="med" len="med"/>
                    </a:lnL>
                    <a:lnR w="7620" cap="flat" cmpd="sng">
                      <a:solidFill>
                        <a:srgbClr val="EDEEF0"/>
                      </a:solidFill>
                      <a:prstDash val="solid"/>
                      <a:headEnd type="none" w="med" len="med"/>
                      <a:tailEnd type="none" w="med" len="med"/>
                    </a:lnR>
                    <a:lnT w="7620" cap="flat" cmpd="sng">
                      <a:solidFill>
                        <a:srgbClr val="EDEEF0"/>
                      </a:solidFill>
                      <a:prstDash val="solid"/>
                      <a:headEnd type="none" w="med" len="med"/>
                      <a:tailEnd type="none" w="med" len="med"/>
                    </a:lnT>
                    <a:lnB w="7620" cap="flat" cmpd="sng">
                      <a:solidFill>
                        <a:srgbClr val="EDEEF0"/>
                      </a:solidFill>
                      <a:prstDash val="solid"/>
                      <a:headEnd type="none" w="med" len="med"/>
                      <a:tailEnd type="none" w="med" len="med"/>
                    </a:lnB>
                    <a:solidFill>
                      <a:srgbClr val="FFFFFF"/>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Security(4) Smart pointers : </a:t>
            </a:r>
            <a:r>
              <a:rPr lang="en-US" altLang="zh-CN"/>
              <a:t>Box</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12</a:t>
            </a:fld>
            <a:endParaRPr lang="zh-CN" altLang="en-US"/>
          </a:p>
        </p:txBody>
      </p:sp>
      <p:sp>
        <p:nvSpPr>
          <p:cNvPr id="6" name="文本框 5"/>
          <p:cNvSpPr txBox="1"/>
          <p:nvPr/>
        </p:nvSpPr>
        <p:spPr>
          <a:xfrm>
            <a:off x="534035" y="1891665"/>
            <a:ext cx="4578985" cy="52197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vert="horz" wrap="square" rtlCol="0">
            <a:spAutoFit/>
          </a:bodyPr>
          <a:lstStyle/>
          <a:p>
            <a:r>
              <a:rPr lang="en-US" altLang="zh-CN" sz="1400" dirty="0">
                <a:solidFill>
                  <a:srgbClr val="C678DD"/>
                </a:solidFill>
                <a:cs typeface="+mn-ea"/>
                <a:sym typeface="+mn-lt"/>
              </a:rPr>
              <a:t>let</a:t>
            </a:r>
            <a:r>
              <a:rPr lang="en-US" altLang="zh-CN" sz="1400" dirty="0">
                <a:solidFill>
                  <a:srgbClr val="ABB2BF"/>
                </a:solidFill>
                <a:cs typeface="+mn-ea"/>
                <a:sym typeface="+mn-lt"/>
              </a:rPr>
              <a:t> </a:t>
            </a:r>
            <a:r>
              <a:rPr lang="en-US" altLang="zh-CN" sz="1400" dirty="0">
                <a:solidFill>
                  <a:srgbClr val="E06C75"/>
                </a:solidFill>
                <a:cs typeface="+mn-ea"/>
                <a:sym typeface="+mn-lt"/>
              </a:rPr>
              <a:t>b</a:t>
            </a:r>
            <a:r>
              <a:rPr lang="en-US" altLang="zh-CN" sz="1400" dirty="0">
                <a:solidFill>
                  <a:srgbClr val="ABB2BF"/>
                </a:solidFill>
                <a:cs typeface="+mn-ea"/>
                <a:sym typeface="+mn-lt"/>
              </a:rPr>
              <a:t> </a:t>
            </a:r>
            <a:r>
              <a:rPr lang="en-US" altLang="zh-CN" sz="1400" dirty="0">
                <a:solidFill>
                  <a:srgbClr val="56B6C2"/>
                </a:solidFill>
                <a:cs typeface="+mn-ea"/>
                <a:sym typeface="+mn-lt"/>
              </a:rPr>
              <a:t>=</a:t>
            </a:r>
            <a:r>
              <a:rPr lang="en-US" altLang="zh-CN" sz="1400" dirty="0">
                <a:solidFill>
                  <a:srgbClr val="ABB2BF"/>
                </a:solidFill>
                <a:cs typeface="+mn-ea"/>
                <a:sym typeface="+mn-lt"/>
              </a:rPr>
              <a:t> </a:t>
            </a:r>
            <a:r>
              <a:rPr lang="en-US" altLang="zh-CN" sz="1400" dirty="0">
                <a:solidFill>
                  <a:srgbClr val="E5C07B"/>
                </a:solidFill>
                <a:cs typeface="+mn-ea"/>
                <a:sym typeface="+mn-lt"/>
              </a:rPr>
              <a:t>Box</a:t>
            </a:r>
            <a:r>
              <a:rPr lang="en-US" altLang="zh-CN" sz="1400" dirty="0">
                <a:solidFill>
                  <a:srgbClr val="ABB2BF"/>
                </a:solidFill>
                <a:cs typeface="+mn-ea"/>
                <a:sym typeface="+mn-lt"/>
              </a:rPr>
              <a:t>::</a:t>
            </a:r>
            <a:r>
              <a:rPr lang="en-US" altLang="zh-CN" sz="1400" dirty="0">
                <a:solidFill>
                  <a:srgbClr val="61AFEF"/>
                </a:solidFill>
                <a:cs typeface="+mn-ea"/>
                <a:sym typeface="+mn-lt"/>
              </a:rPr>
              <a:t>new</a:t>
            </a:r>
            <a:r>
              <a:rPr lang="en-US" altLang="zh-CN" sz="1400" dirty="0">
                <a:solidFill>
                  <a:srgbClr val="ABB2BF"/>
                </a:solidFill>
                <a:cs typeface="+mn-ea"/>
                <a:sym typeface="+mn-lt"/>
              </a:rPr>
              <a:t>(</a:t>
            </a:r>
            <a:r>
              <a:rPr lang="en-US" altLang="zh-CN" sz="1400" dirty="0">
                <a:solidFill>
                  <a:srgbClr val="D19A66"/>
                </a:solidFill>
                <a:cs typeface="+mn-ea"/>
                <a:sym typeface="+mn-lt"/>
              </a:rPr>
              <a:t>5</a:t>
            </a:r>
            <a:r>
              <a:rPr lang="en-US" altLang="zh-CN" sz="1400" dirty="0">
                <a:solidFill>
                  <a:srgbClr val="ABB2BF"/>
                </a:solidFill>
                <a:cs typeface="+mn-ea"/>
                <a:sym typeface="+mn-lt"/>
              </a:rPr>
              <a:t>);</a:t>
            </a:r>
            <a:r>
              <a:rPr lang="en-US" altLang="zh-CN" sz="1400" i="1" dirty="0">
                <a:solidFill>
                  <a:srgbClr val="7F848E"/>
                </a:solidFill>
                <a:cs typeface="+mn-ea"/>
                <a:sym typeface="+mn-lt"/>
              </a:rPr>
              <a:t>    //  5 is stored in heap</a:t>
            </a:r>
          </a:p>
          <a:p>
            <a:r>
              <a:rPr lang="en-US" altLang="zh-CN" sz="1400" dirty="0">
                <a:solidFill>
                  <a:srgbClr val="61AFEF"/>
                </a:solidFill>
                <a:cs typeface="+mn-ea"/>
                <a:sym typeface="+mn-lt"/>
              </a:rPr>
              <a:t>println!</a:t>
            </a:r>
            <a:r>
              <a:rPr lang="en-US" altLang="zh-CN" sz="1400" dirty="0">
                <a:solidFill>
                  <a:srgbClr val="ABB2BF"/>
                </a:solidFill>
                <a:cs typeface="+mn-ea"/>
                <a:sym typeface="+mn-lt"/>
              </a:rPr>
              <a:t>(</a:t>
            </a:r>
            <a:r>
              <a:rPr lang="en-US" altLang="zh-CN" sz="1400" dirty="0">
                <a:solidFill>
                  <a:srgbClr val="98C379"/>
                </a:solidFill>
                <a:cs typeface="+mn-ea"/>
                <a:sym typeface="+mn-lt"/>
              </a:rPr>
              <a:t>"b = {}", b</a:t>
            </a:r>
            <a:r>
              <a:rPr lang="en-US" altLang="zh-CN" sz="1400" dirty="0">
                <a:solidFill>
                  <a:srgbClr val="ABB2BF"/>
                </a:solidFill>
                <a:cs typeface="+mn-ea"/>
                <a:sym typeface="+mn-lt"/>
              </a:rPr>
              <a:t>);</a:t>
            </a:r>
            <a:endParaRPr lang="zh-CN" altLang="en-US" sz="1400" dirty="0">
              <a:solidFill>
                <a:srgbClr val="ABB2BF"/>
              </a:solidFill>
              <a:cs typeface="+mn-ea"/>
              <a:sym typeface="+mn-lt"/>
            </a:endParaRPr>
          </a:p>
        </p:txBody>
      </p:sp>
      <p:sp>
        <p:nvSpPr>
          <p:cNvPr id="5" name="文本框 4"/>
          <p:cNvSpPr txBox="1"/>
          <p:nvPr/>
        </p:nvSpPr>
        <p:spPr>
          <a:xfrm>
            <a:off x="360045" y="2476500"/>
            <a:ext cx="5683250" cy="1693545"/>
          </a:xfrm>
          <a:prstGeom prst="rect">
            <a:avLst/>
          </a:prstGeom>
          <a:noFill/>
        </p:spPr>
        <p:txBody>
          <a:bodyPr vert="horz" wrap="square" rtlCol="0">
            <a:noAutofit/>
          </a:bodyPr>
          <a:lstStyle/>
          <a:p>
            <a:pPr indent="0" fontAlgn="auto">
              <a:lnSpc>
                <a:spcPct val="100000"/>
              </a:lnSpc>
            </a:pPr>
            <a:r>
              <a:rPr lang="en-US" altLang="zh-CN" sz="1400" dirty="0">
                <a:cs typeface="+mn-ea"/>
                <a:sym typeface="+mn-lt"/>
              </a:rPr>
              <a:t>Box smart pointers can solve recursive typing problems:</a:t>
            </a:r>
          </a:p>
          <a:p>
            <a:pPr indent="0" fontAlgn="auto">
              <a:lnSpc>
                <a:spcPct val="100000"/>
              </a:lnSpc>
            </a:pPr>
            <a:r>
              <a:rPr lang="en-US" altLang="zh-CN" sz="1400" b="1" dirty="0">
                <a:cs typeface="+mn-ea"/>
                <a:sym typeface="+mn-lt"/>
              </a:rPr>
              <a:t>Recursive type</a:t>
            </a:r>
            <a:r>
              <a:rPr lang="en-US" altLang="zh-CN" sz="1400" dirty="0">
                <a:cs typeface="+mn-ea"/>
                <a:sym typeface="+mn-lt"/>
              </a:rPr>
              <a:t>:</a:t>
            </a:r>
            <a:r>
              <a:rPr lang="en-US" altLang="zh-CN" sz="1400" b="1" dirty="0">
                <a:cs typeface="+mn-ea"/>
                <a:sym typeface="+mn-lt"/>
              </a:rPr>
              <a:t> can have another value of the same type as a part of it</a:t>
            </a:r>
            <a:r>
              <a:rPr lang="en-US" altLang="zh-CN" sz="1400" dirty="0">
                <a:cs typeface="+mn-ea"/>
                <a:sym typeface="+mn-lt"/>
              </a:rPr>
              <a:t>.</a:t>
            </a:r>
          </a:p>
          <a:p>
            <a:pPr indent="0" fontAlgn="auto">
              <a:lnSpc>
                <a:spcPct val="100000"/>
              </a:lnSpc>
            </a:pPr>
            <a:r>
              <a:rPr lang="en-US" altLang="zh-CN" sz="1400" dirty="0">
                <a:cs typeface="+mn-ea"/>
                <a:sym typeface="+mn-lt"/>
              </a:rPr>
              <a:t>This creates a problem because Rust needs to know how much space types occupy at compile time. The value nesting of recursive types can theoretically continue infinitely, so Rust does not know how much space recursive types require. For example, the following example:</a:t>
            </a:r>
          </a:p>
          <a:p>
            <a:pPr indent="0" fontAlgn="auto">
              <a:lnSpc>
                <a:spcPct val="100000"/>
              </a:lnSpc>
            </a:pPr>
            <a:endParaRPr lang="en-US" altLang="zh-CN" sz="1400" dirty="0">
              <a:cs typeface="+mn-ea"/>
              <a:sym typeface="+mn-lt"/>
            </a:endParaRPr>
          </a:p>
        </p:txBody>
      </p:sp>
      <p:sp>
        <p:nvSpPr>
          <p:cNvPr id="9" name="文本框 8"/>
          <p:cNvSpPr txBox="1"/>
          <p:nvPr/>
        </p:nvSpPr>
        <p:spPr>
          <a:xfrm>
            <a:off x="403489" y="3923295"/>
            <a:ext cx="4752867" cy="246126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vert="horz" wrap="square" rtlCol="0">
            <a:spAutoFit/>
          </a:bodyPr>
          <a:lstStyle/>
          <a:p>
            <a:r>
              <a:rPr lang="en-US" altLang="zh-CN" sz="1400">
                <a:solidFill>
                  <a:srgbClr val="FFFFFF"/>
                </a:solidFill>
                <a:cs typeface="+mn-ea"/>
                <a:sym typeface="+mn-lt"/>
              </a:rPr>
              <a:t>// </a:t>
            </a:r>
            <a:r>
              <a:rPr lang="en-US" altLang="zh-CN" sz="1400" b="1">
                <a:solidFill>
                  <a:srgbClr val="FF0000"/>
                </a:solidFill>
                <a:cs typeface="+mn-ea"/>
                <a:sym typeface="+mn-lt"/>
              </a:rPr>
              <a:t>ERROR DEMO</a:t>
            </a:r>
          </a:p>
          <a:p>
            <a:r>
              <a:rPr lang="en-US" altLang="zh-CN" sz="1400">
                <a:solidFill>
                  <a:srgbClr val="C678DD"/>
                </a:solidFill>
                <a:cs typeface="+mn-ea"/>
                <a:sym typeface="+mn-lt"/>
              </a:rPr>
              <a:t>enum</a:t>
            </a:r>
            <a:r>
              <a:rPr lang="en-US" altLang="zh-CN" sz="1400">
                <a:solidFill>
                  <a:srgbClr val="ABB2BF"/>
                </a:solidFill>
                <a:cs typeface="+mn-ea"/>
                <a:sym typeface="+mn-lt"/>
              </a:rPr>
              <a:t> </a:t>
            </a:r>
            <a:r>
              <a:rPr lang="en-US" altLang="zh-CN" sz="1400">
                <a:solidFill>
                  <a:srgbClr val="E5C07B"/>
                </a:solidFill>
                <a:cs typeface="+mn-ea"/>
                <a:sym typeface="+mn-lt"/>
              </a:rPr>
              <a:t>List</a:t>
            </a:r>
            <a:r>
              <a:rPr lang="en-US" altLang="zh-CN" sz="1400">
                <a:solidFill>
                  <a:srgbClr val="ABB2BF"/>
                </a:solidFill>
                <a:cs typeface="+mn-ea"/>
                <a:sym typeface="+mn-lt"/>
              </a:rPr>
              <a:t> {</a:t>
            </a:r>
          </a:p>
          <a:p>
            <a:r>
              <a:rPr lang="en-US" altLang="zh-CN" sz="1400">
                <a:solidFill>
                  <a:srgbClr val="ABB2BF"/>
                </a:solidFill>
                <a:cs typeface="+mn-ea"/>
                <a:sym typeface="+mn-lt"/>
              </a:rPr>
              <a:t>    </a:t>
            </a:r>
            <a:r>
              <a:rPr lang="en-US" altLang="zh-CN" sz="1400">
                <a:solidFill>
                  <a:srgbClr val="61AFEF"/>
                </a:solidFill>
                <a:cs typeface="+mn-ea"/>
                <a:sym typeface="+mn-lt"/>
              </a:rPr>
              <a:t>Cons</a:t>
            </a:r>
            <a:r>
              <a:rPr lang="en-US" altLang="zh-CN" sz="1400">
                <a:solidFill>
                  <a:srgbClr val="ABB2BF"/>
                </a:solidFill>
                <a:cs typeface="+mn-ea"/>
                <a:sym typeface="+mn-lt"/>
              </a:rPr>
              <a:t>(</a:t>
            </a:r>
            <a:r>
              <a:rPr lang="en-US" altLang="zh-CN" sz="1400">
                <a:solidFill>
                  <a:srgbClr val="E5C07B"/>
                </a:solidFill>
                <a:cs typeface="+mn-ea"/>
                <a:sym typeface="+mn-lt"/>
              </a:rPr>
              <a:t>i32</a:t>
            </a:r>
            <a:r>
              <a:rPr lang="en-US" altLang="zh-CN" sz="1400">
                <a:solidFill>
                  <a:srgbClr val="ABB2BF"/>
                </a:solidFill>
                <a:cs typeface="+mn-ea"/>
                <a:sym typeface="+mn-lt"/>
              </a:rPr>
              <a:t>, </a:t>
            </a:r>
            <a:r>
              <a:rPr lang="en-US" altLang="zh-CN" sz="1400">
                <a:solidFill>
                  <a:srgbClr val="E5C07B"/>
                </a:solidFill>
                <a:cs typeface="+mn-ea"/>
                <a:sym typeface="+mn-lt"/>
              </a:rPr>
              <a:t>List</a:t>
            </a:r>
            <a:r>
              <a:rPr lang="en-US" altLang="zh-CN" sz="1400">
                <a:solidFill>
                  <a:srgbClr val="ABB2BF"/>
                </a:solidFill>
                <a:cs typeface="+mn-ea"/>
                <a:sym typeface="+mn-lt"/>
              </a:rPr>
              <a:t>),</a:t>
            </a:r>
          </a:p>
          <a:p>
            <a:r>
              <a:rPr lang="en-US" altLang="zh-CN" sz="1400">
                <a:solidFill>
                  <a:srgbClr val="ABB2BF"/>
                </a:solidFill>
                <a:cs typeface="+mn-ea"/>
                <a:sym typeface="+mn-lt"/>
              </a:rPr>
              <a:t>    </a:t>
            </a:r>
            <a:r>
              <a:rPr lang="en-US" altLang="zh-CN" sz="1400">
                <a:solidFill>
                  <a:srgbClr val="E5C07B"/>
                </a:solidFill>
                <a:cs typeface="+mn-ea"/>
                <a:sym typeface="+mn-lt"/>
              </a:rPr>
              <a:t>Nil</a:t>
            </a:r>
            <a:r>
              <a:rPr lang="en-US" altLang="zh-CN" sz="1400">
                <a:solidFill>
                  <a:srgbClr val="ABB2BF"/>
                </a:solidFill>
                <a:cs typeface="+mn-ea"/>
                <a:sym typeface="+mn-lt"/>
              </a:rPr>
              <a:t>,</a:t>
            </a:r>
          </a:p>
          <a:p>
            <a:r>
              <a:rPr lang="en-US" altLang="zh-CN" sz="1400">
                <a:solidFill>
                  <a:srgbClr val="ABB2BF"/>
                </a:solidFill>
                <a:cs typeface="+mn-ea"/>
                <a:sym typeface="+mn-lt"/>
              </a:rPr>
              <a:t>}</a:t>
            </a:r>
          </a:p>
          <a:p>
            <a:br>
              <a:rPr lang="en-US" altLang="zh-CN" sz="1400">
                <a:solidFill>
                  <a:srgbClr val="ABB2BF"/>
                </a:solidFill>
                <a:cs typeface="+mn-ea"/>
                <a:sym typeface="+mn-lt"/>
              </a:rPr>
            </a:br>
            <a:r>
              <a:rPr lang="en-US" altLang="zh-CN" sz="1400">
                <a:solidFill>
                  <a:srgbClr val="C678DD"/>
                </a:solidFill>
                <a:cs typeface="+mn-ea"/>
                <a:sym typeface="+mn-lt"/>
              </a:rPr>
              <a:t>use</a:t>
            </a:r>
            <a:r>
              <a:rPr lang="en-US" altLang="zh-CN" sz="1400">
                <a:solidFill>
                  <a:srgbClr val="ABB2BF"/>
                </a:solidFill>
                <a:cs typeface="+mn-ea"/>
                <a:sym typeface="+mn-lt"/>
              </a:rPr>
              <a:t> </a:t>
            </a:r>
            <a:r>
              <a:rPr lang="en-US" altLang="zh-CN" sz="1400">
                <a:solidFill>
                  <a:srgbClr val="E5C07B"/>
                </a:solidFill>
                <a:cs typeface="+mn-ea"/>
                <a:sym typeface="+mn-lt"/>
              </a:rPr>
              <a:t>List</a:t>
            </a:r>
            <a:r>
              <a:rPr lang="en-US" altLang="zh-CN" sz="1400">
                <a:solidFill>
                  <a:srgbClr val="ABB2BF"/>
                </a:solidFill>
                <a:cs typeface="+mn-ea"/>
                <a:sym typeface="+mn-lt"/>
              </a:rPr>
              <a:t>::{</a:t>
            </a:r>
            <a:r>
              <a:rPr lang="en-US" altLang="zh-CN" sz="1400">
                <a:solidFill>
                  <a:srgbClr val="E5C07B"/>
                </a:solidFill>
                <a:cs typeface="+mn-ea"/>
                <a:sym typeface="+mn-lt"/>
              </a:rPr>
              <a:t>Cons</a:t>
            </a:r>
            <a:r>
              <a:rPr lang="en-US" altLang="zh-CN" sz="1400">
                <a:solidFill>
                  <a:srgbClr val="ABB2BF"/>
                </a:solidFill>
                <a:cs typeface="+mn-ea"/>
                <a:sym typeface="+mn-lt"/>
              </a:rPr>
              <a:t>, </a:t>
            </a:r>
            <a:r>
              <a:rPr lang="en-US" altLang="zh-CN" sz="1400">
                <a:solidFill>
                  <a:srgbClr val="E5C07B"/>
                </a:solidFill>
                <a:cs typeface="+mn-ea"/>
                <a:sym typeface="+mn-lt"/>
              </a:rPr>
              <a:t>Nil</a:t>
            </a:r>
            <a:r>
              <a:rPr lang="en-US" altLang="zh-CN" sz="1400">
                <a:solidFill>
                  <a:srgbClr val="ABB2BF"/>
                </a:solidFill>
                <a:cs typeface="+mn-ea"/>
                <a:sym typeface="+mn-lt"/>
              </a:rPr>
              <a:t>};</a:t>
            </a:r>
          </a:p>
          <a:p>
            <a:br>
              <a:rPr lang="en-US" altLang="zh-CN" sz="1400">
                <a:solidFill>
                  <a:srgbClr val="ABB2BF"/>
                </a:solidFill>
                <a:cs typeface="+mn-ea"/>
                <a:sym typeface="+mn-lt"/>
              </a:rPr>
            </a:br>
            <a:r>
              <a:rPr lang="en-US" altLang="zh-CN" sz="1400">
                <a:solidFill>
                  <a:srgbClr val="C678DD"/>
                </a:solidFill>
                <a:cs typeface="+mn-ea"/>
                <a:sym typeface="+mn-lt"/>
              </a:rPr>
              <a:t>fn</a:t>
            </a:r>
            <a:r>
              <a:rPr lang="en-US" altLang="zh-CN" sz="1400">
                <a:solidFill>
                  <a:srgbClr val="ABB2BF"/>
                </a:solidFill>
                <a:cs typeface="+mn-ea"/>
                <a:sym typeface="+mn-lt"/>
              </a:rPr>
              <a:t> </a:t>
            </a:r>
            <a:r>
              <a:rPr lang="en-US" altLang="zh-CN" sz="1400">
                <a:solidFill>
                  <a:srgbClr val="61AFEF"/>
                </a:solidFill>
                <a:cs typeface="+mn-ea"/>
                <a:sym typeface="+mn-lt"/>
              </a:rPr>
              <a:t>main</a:t>
            </a:r>
            <a:r>
              <a:rPr lang="en-US" altLang="zh-CN" sz="1400">
                <a:solidFill>
                  <a:srgbClr val="ABB2BF"/>
                </a:solidFill>
                <a:cs typeface="+mn-ea"/>
                <a:sym typeface="+mn-lt"/>
              </a:rPr>
              <a:t>() {</a:t>
            </a:r>
          </a:p>
          <a:p>
            <a:r>
              <a:rPr lang="en-US" altLang="zh-CN" sz="1400">
                <a:solidFill>
                  <a:srgbClr val="ABB2BF"/>
                </a:solidFill>
                <a:cs typeface="+mn-ea"/>
                <a:sym typeface="+mn-lt"/>
              </a:rPr>
              <a:t>    </a:t>
            </a:r>
            <a:r>
              <a:rPr lang="en-US" altLang="zh-CN" sz="1400">
                <a:solidFill>
                  <a:srgbClr val="C678DD"/>
                </a:solidFill>
                <a:cs typeface="+mn-ea"/>
                <a:sym typeface="+mn-lt"/>
              </a:rPr>
              <a:t>let</a:t>
            </a:r>
            <a:r>
              <a:rPr lang="en-US" altLang="zh-CN" sz="1400">
                <a:solidFill>
                  <a:srgbClr val="ABB2BF"/>
                </a:solidFill>
                <a:cs typeface="+mn-ea"/>
                <a:sym typeface="+mn-lt"/>
              </a:rPr>
              <a:t> </a:t>
            </a:r>
            <a:r>
              <a:rPr lang="en-US" altLang="zh-CN" sz="1400">
                <a:solidFill>
                  <a:srgbClr val="E06C75"/>
                </a:solidFill>
                <a:cs typeface="+mn-ea"/>
                <a:sym typeface="+mn-lt"/>
              </a:rPr>
              <a:t>list</a:t>
            </a:r>
            <a:r>
              <a:rPr lang="en-US" altLang="zh-CN" sz="1400">
                <a:solidFill>
                  <a:srgbClr val="ABB2BF"/>
                </a:solidFill>
                <a:cs typeface="+mn-ea"/>
                <a:sym typeface="+mn-lt"/>
              </a:rPr>
              <a:t> </a:t>
            </a:r>
            <a:r>
              <a:rPr lang="en-US" altLang="zh-CN" sz="1400">
                <a:solidFill>
                  <a:srgbClr val="56B6C2"/>
                </a:solidFill>
                <a:cs typeface="+mn-ea"/>
                <a:sym typeface="+mn-lt"/>
              </a:rPr>
              <a:t>=</a:t>
            </a:r>
            <a:r>
              <a:rPr lang="en-US" altLang="zh-CN" sz="1400">
                <a:solidFill>
                  <a:srgbClr val="ABB2BF"/>
                </a:solidFill>
                <a:cs typeface="+mn-ea"/>
                <a:sym typeface="+mn-lt"/>
              </a:rPr>
              <a:t> </a:t>
            </a:r>
            <a:r>
              <a:rPr lang="en-US" altLang="zh-CN" sz="1400">
                <a:solidFill>
                  <a:srgbClr val="61AFEF"/>
                </a:solidFill>
                <a:cs typeface="+mn-ea"/>
                <a:sym typeface="+mn-lt"/>
              </a:rPr>
              <a:t>Cons</a:t>
            </a:r>
            <a:r>
              <a:rPr lang="en-US" altLang="zh-CN" sz="1400">
                <a:solidFill>
                  <a:srgbClr val="ABB2BF"/>
                </a:solidFill>
                <a:cs typeface="+mn-ea"/>
                <a:sym typeface="+mn-lt"/>
              </a:rPr>
              <a:t>(</a:t>
            </a:r>
            <a:r>
              <a:rPr lang="en-US" altLang="zh-CN" sz="1400">
                <a:solidFill>
                  <a:srgbClr val="D19A66"/>
                </a:solidFill>
                <a:cs typeface="+mn-ea"/>
                <a:sym typeface="+mn-lt"/>
              </a:rPr>
              <a:t>1</a:t>
            </a:r>
            <a:r>
              <a:rPr lang="en-US" altLang="zh-CN" sz="1400">
                <a:solidFill>
                  <a:srgbClr val="ABB2BF"/>
                </a:solidFill>
                <a:cs typeface="+mn-ea"/>
                <a:sym typeface="+mn-lt"/>
              </a:rPr>
              <a:t>, </a:t>
            </a:r>
            <a:r>
              <a:rPr lang="en-US" altLang="zh-CN" sz="1400">
                <a:solidFill>
                  <a:srgbClr val="61AFEF"/>
                </a:solidFill>
                <a:cs typeface="+mn-ea"/>
                <a:sym typeface="+mn-lt"/>
              </a:rPr>
              <a:t>Cons</a:t>
            </a:r>
            <a:r>
              <a:rPr lang="en-US" altLang="zh-CN" sz="1400">
                <a:solidFill>
                  <a:srgbClr val="ABB2BF"/>
                </a:solidFill>
                <a:cs typeface="+mn-ea"/>
                <a:sym typeface="+mn-lt"/>
              </a:rPr>
              <a:t>(</a:t>
            </a:r>
            <a:r>
              <a:rPr lang="en-US" altLang="zh-CN" sz="1400">
                <a:solidFill>
                  <a:srgbClr val="D19A66"/>
                </a:solidFill>
                <a:cs typeface="+mn-ea"/>
                <a:sym typeface="+mn-lt"/>
              </a:rPr>
              <a:t>2</a:t>
            </a:r>
            <a:r>
              <a:rPr lang="en-US" altLang="zh-CN" sz="1400">
                <a:solidFill>
                  <a:srgbClr val="ABB2BF"/>
                </a:solidFill>
                <a:cs typeface="+mn-ea"/>
                <a:sym typeface="+mn-lt"/>
              </a:rPr>
              <a:t>, </a:t>
            </a:r>
            <a:r>
              <a:rPr lang="en-US" altLang="zh-CN" sz="1400">
                <a:solidFill>
                  <a:srgbClr val="61AFEF"/>
                </a:solidFill>
                <a:cs typeface="+mn-ea"/>
                <a:sym typeface="+mn-lt"/>
              </a:rPr>
              <a:t>Cons</a:t>
            </a:r>
            <a:r>
              <a:rPr lang="en-US" altLang="zh-CN" sz="1400">
                <a:solidFill>
                  <a:srgbClr val="ABB2BF"/>
                </a:solidFill>
                <a:cs typeface="+mn-ea"/>
                <a:sym typeface="+mn-lt"/>
              </a:rPr>
              <a:t>(</a:t>
            </a:r>
            <a:r>
              <a:rPr lang="en-US" altLang="zh-CN" sz="1400">
                <a:solidFill>
                  <a:srgbClr val="D19A66"/>
                </a:solidFill>
                <a:cs typeface="+mn-ea"/>
                <a:sym typeface="+mn-lt"/>
              </a:rPr>
              <a:t>3</a:t>
            </a:r>
            <a:r>
              <a:rPr lang="en-US" altLang="zh-CN" sz="1400">
                <a:solidFill>
                  <a:srgbClr val="ABB2BF"/>
                </a:solidFill>
                <a:cs typeface="+mn-ea"/>
                <a:sym typeface="+mn-lt"/>
              </a:rPr>
              <a:t>, </a:t>
            </a:r>
            <a:r>
              <a:rPr lang="en-US" altLang="zh-CN" sz="1400">
                <a:solidFill>
                  <a:srgbClr val="E5C07B"/>
                </a:solidFill>
                <a:cs typeface="+mn-ea"/>
                <a:sym typeface="+mn-lt"/>
              </a:rPr>
              <a:t>Nil</a:t>
            </a:r>
            <a:r>
              <a:rPr lang="en-US" altLang="zh-CN" sz="1400">
                <a:solidFill>
                  <a:srgbClr val="ABB2BF"/>
                </a:solidFill>
                <a:cs typeface="+mn-ea"/>
                <a:sym typeface="+mn-lt"/>
              </a:rPr>
              <a:t>)));</a:t>
            </a:r>
          </a:p>
          <a:p>
            <a:r>
              <a:rPr lang="en-US" altLang="zh-CN" sz="1400">
                <a:solidFill>
                  <a:srgbClr val="ABB2BF"/>
                </a:solidFill>
                <a:cs typeface="+mn-ea"/>
                <a:sym typeface="+mn-lt"/>
              </a:rPr>
              <a:t>}</a:t>
            </a:r>
            <a:endParaRPr lang="en-US" altLang="zh-CN" sz="1400" b="0">
              <a:solidFill>
                <a:srgbClr val="ABB2BF"/>
              </a:solidFill>
              <a:effectLst/>
              <a:cs typeface="+mn-ea"/>
              <a:sym typeface="+mn-lt"/>
            </a:endParaRPr>
          </a:p>
        </p:txBody>
      </p:sp>
      <p:sp>
        <p:nvSpPr>
          <p:cNvPr id="12" name="右箭头 11"/>
          <p:cNvSpPr/>
          <p:nvPr/>
        </p:nvSpPr>
        <p:spPr>
          <a:xfrm>
            <a:off x="5374433" y="5209686"/>
            <a:ext cx="534714" cy="503853"/>
          </a:xfrm>
          <a:prstGeom prst="rightArrow">
            <a:avLst/>
          </a:prstGeom>
          <a:solidFill>
            <a:srgbClr val="FFC000"/>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上箭头 13"/>
          <p:cNvSpPr/>
          <p:nvPr/>
        </p:nvSpPr>
        <p:spPr>
          <a:xfrm>
            <a:off x="8148292" y="4087410"/>
            <a:ext cx="793102" cy="217784"/>
          </a:xfrm>
          <a:prstGeom prst="upArrow">
            <a:avLst/>
          </a:prstGeom>
          <a:solidFill>
            <a:srgbClr val="FFC000"/>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6042660" y="1855470"/>
            <a:ext cx="5737225" cy="216027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vert="horz" wrap="square" rtlCol="0">
            <a:noAutofit/>
          </a:bodyPr>
          <a:lstStyle/>
          <a:p>
            <a:r>
              <a:rPr lang="en-US" altLang="zh-CN" sz="1400" dirty="0">
                <a:solidFill>
                  <a:srgbClr val="FFFFFF"/>
                </a:solidFill>
                <a:cs typeface="+mn-ea"/>
                <a:sym typeface="+mn-lt"/>
              </a:rPr>
              <a:t>// OK DEMO</a:t>
            </a:r>
          </a:p>
          <a:p>
            <a:r>
              <a:rPr lang="en-US" altLang="zh-CN" sz="1200" dirty="0" err="1">
                <a:solidFill>
                  <a:srgbClr val="C678DD"/>
                </a:solidFill>
                <a:cs typeface="+mn-ea"/>
                <a:sym typeface="+mn-lt"/>
              </a:rPr>
              <a:t>enum</a:t>
            </a:r>
            <a:r>
              <a:rPr lang="en-US" altLang="zh-CN" sz="1200" dirty="0">
                <a:solidFill>
                  <a:srgbClr val="ABB2BF"/>
                </a:solidFill>
                <a:cs typeface="+mn-ea"/>
                <a:sym typeface="+mn-lt"/>
              </a:rPr>
              <a:t> </a:t>
            </a:r>
            <a:r>
              <a:rPr lang="en-US" altLang="zh-CN" sz="1200" dirty="0">
                <a:solidFill>
                  <a:srgbClr val="E5C07B"/>
                </a:solidFill>
                <a:cs typeface="+mn-ea"/>
                <a:sym typeface="+mn-lt"/>
              </a:rPr>
              <a:t>List</a:t>
            </a:r>
            <a:r>
              <a:rPr lang="en-US" altLang="zh-CN" sz="1200" dirty="0">
                <a:solidFill>
                  <a:srgbClr val="ABB2BF"/>
                </a:solidFill>
                <a:cs typeface="+mn-ea"/>
                <a:sym typeface="+mn-lt"/>
              </a:rPr>
              <a:t> {</a:t>
            </a:r>
          </a:p>
          <a:p>
            <a:r>
              <a:rPr lang="en-US" altLang="zh-CN" sz="1200" dirty="0">
                <a:solidFill>
                  <a:srgbClr val="ABB2BF"/>
                </a:solidFill>
                <a:cs typeface="+mn-ea"/>
                <a:sym typeface="+mn-lt"/>
              </a:rPr>
              <a:t>    </a:t>
            </a:r>
            <a:r>
              <a:rPr lang="en-US" altLang="zh-CN" sz="1200" dirty="0">
                <a:solidFill>
                  <a:srgbClr val="61AFEF"/>
                </a:solidFill>
                <a:cs typeface="+mn-ea"/>
                <a:sym typeface="+mn-lt"/>
              </a:rPr>
              <a:t>Cons</a:t>
            </a:r>
            <a:r>
              <a:rPr lang="en-US" altLang="zh-CN" sz="1200" dirty="0">
                <a:solidFill>
                  <a:srgbClr val="ABB2BF"/>
                </a:solidFill>
                <a:cs typeface="+mn-ea"/>
                <a:sym typeface="+mn-lt"/>
              </a:rPr>
              <a:t>(</a:t>
            </a:r>
            <a:r>
              <a:rPr lang="en-US" altLang="zh-CN" sz="1200" dirty="0">
                <a:solidFill>
                  <a:srgbClr val="E5C07B"/>
                </a:solidFill>
                <a:cs typeface="+mn-ea"/>
                <a:sym typeface="+mn-lt"/>
              </a:rPr>
              <a:t>i32</a:t>
            </a:r>
            <a:r>
              <a:rPr lang="en-US" altLang="zh-CN" sz="1200" dirty="0">
                <a:solidFill>
                  <a:srgbClr val="ABB2BF"/>
                </a:solidFill>
                <a:cs typeface="+mn-ea"/>
                <a:sym typeface="+mn-lt"/>
              </a:rPr>
              <a:t>, </a:t>
            </a:r>
            <a:r>
              <a:rPr lang="en-US" altLang="zh-CN" sz="1200" dirty="0">
                <a:solidFill>
                  <a:srgbClr val="E5C07B"/>
                </a:solidFill>
                <a:cs typeface="+mn-ea"/>
                <a:sym typeface="+mn-lt"/>
              </a:rPr>
              <a:t>Box</a:t>
            </a:r>
            <a:r>
              <a:rPr lang="en-US" altLang="zh-CN" sz="1200" dirty="0">
                <a:solidFill>
                  <a:srgbClr val="ABB2BF"/>
                </a:solidFill>
                <a:cs typeface="+mn-ea"/>
                <a:sym typeface="+mn-lt"/>
              </a:rPr>
              <a:t>&lt;</a:t>
            </a:r>
            <a:r>
              <a:rPr lang="en-US" altLang="zh-CN" sz="1200" dirty="0">
                <a:solidFill>
                  <a:srgbClr val="E5C07B"/>
                </a:solidFill>
                <a:cs typeface="+mn-ea"/>
                <a:sym typeface="+mn-lt"/>
              </a:rPr>
              <a:t>List</a:t>
            </a:r>
            <a:r>
              <a:rPr lang="en-US" altLang="zh-CN" sz="1200" dirty="0">
                <a:solidFill>
                  <a:srgbClr val="ABB2BF"/>
                </a:solidFill>
                <a:cs typeface="+mn-ea"/>
                <a:sym typeface="+mn-lt"/>
              </a:rPr>
              <a:t>&gt;),</a:t>
            </a:r>
          </a:p>
          <a:p>
            <a:r>
              <a:rPr lang="en-US" altLang="zh-CN" sz="1200" dirty="0">
                <a:solidFill>
                  <a:srgbClr val="ABB2BF"/>
                </a:solidFill>
                <a:cs typeface="+mn-ea"/>
                <a:sym typeface="+mn-lt"/>
              </a:rPr>
              <a:t>    </a:t>
            </a:r>
            <a:r>
              <a:rPr lang="en-US" altLang="zh-CN" sz="1200" dirty="0">
                <a:solidFill>
                  <a:srgbClr val="E5C07B"/>
                </a:solidFill>
                <a:cs typeface="+mn-ea"/>
                <a:sym typeface="+mn-lt"/>
              </a:rPr>
              <a:t>Nil</a:t>
            </a:r>
            <a:r>
              <a:rPr lang="en-US" altLang="zh-CN" sz="1200" dirty="0">
                <a:solidFill>
                  <a:srgbClr val="ABB2BF"/>
                </a:solidFill>
                <a:cs typeface="+mn-ea"/>
                <a:sym typeface="+mn-lt"/>
              </a:rPr>
              <a:t>,</a:t>
            </a:r>
          </a:p>
          <a:p>
            <a:r>
              <a:rPr lang="en-US" altLang="zh-CN" sz="1200" dirty="0">
                <a:solidFill>
                  <a:srgbClr val="ABB2BF"/>
                </a:solidFill>
                <a:cs typeface="+mn-ea"/>
                <a:sym typeface="+mn-lt"/>
              </a:rPr>
              <a:t>}</a:t>
            </a:r>
          </a:p>
          <a:p>
            <a:br>
              <a:rPr lang="en-US" altLang="zh-CN" sz="1200" dirty="0">
                <a:solidFill>
                  <a:srgbClr val="ABB2BF"/>
                </a:solidFill>
                <a:cs typeface="+mn-ea"/>
                <a:sym typeface="+mn-lt"/>
              </a:rPr>
            </a:br>
            <a:r>
              <a:rPr lang="en-US" altLang="zh-CN" sz="1200" dirty="0">
                <a:solidFill>
                  <a:srgbClr val="C678DD"/>
                </a:solidFill>
                <a:cs typeface="+mn-ea"/>
                <a:sym typeface="+mn-lt"/>
              </a:rPr>
              <a:t>use</a:t>
            </a:r>
            <a:r>
              <a:rPr lang="en-US" altLang="zh-CN" sz="1200" dirty="0">
                <a:solidFill>
                  <a:srgbClr val="ABB2BF"/>
                </a:solidFill>
                <a:cs typeface="+mn-ea"/>
                <a:sym typeface="+mn-lt"/>
              </a:rPr>
              <a:t> </a:t>
            </a:r>
            <a:r>
              <a:rPr lang="en-US" altLang="zh-CN" sz="1200" dirty="0">
                <a:solidFill>
                  <a:srgbClr val="E5C07B"/>
                </a:solidFill>
                <a:cs typeface="+mn-ea"/>
                <a:sym typeface="+mn-lt"/>
              </a:rPr>
              <a:t>List</a:t>
            </a:r>
            <a:r>
              <a:rPr lang="en-US" altLang="zh-CN" sz="1200" dirty="0">
                <a:solidFill>
                  <a:srgbClr val="ABB2BF"/>
                </a:solidFill>
                <a:cs typeface="+mn-ea"/>
                <a:sym typeface="+mn-lt"/>
              </a:rPr>
              <a:t>::{</a:t>
            </a:r>
            <a:r>
              <a:rPr lang="en-US" altLang="zh-CN" sz="1200" dirty="0">
                <a:solidFill>
                  <a:srgbClr val="E5C07B"/>
                </a:solidFill>
                <a:cs typeface="+mn-ea"/>
                <a:sym typeface="+mn-lt"/>
              </a:rPr>
              <a:t>Cons</a:t>
            </a:r>
            <a:r>
              <a:rPr lang="en-US" altLang="zh-CN" sz="1200" dirty="0">
                <a:solidFill>
                  <a:srgbClr val="ABB2BF"/>
                </a:solidFill>
                <a:cs typeface="+mn-ea"/>
                <a:sym typeface="+mn-lt"/>
              </a:rPr>
              <a:t>, </a:t>
            </a:r>
            <a:r>
              <a:rPr lang="en-US" altLang="zh-CN" sz="1200" dirty="0">
                <a:solidFill>
                  <a:srgbClr val="E5C07B"/>
                </a:solidFill>
                <a:cs typeface="+mn-ea"/>
                <a:sym typeface="+mn-lt"/>
              </a:rPr>
              <a:t>Nil</a:t>
            </a:r>
            <a:r>
              <a:rPr lang="en-US" altLang="zh-CN" sz="1200" dirty="0">
                <a:solidFill>
                  <a:srgbClr val="ABB2BF"/>
                </a:solidFill>
                <a:cs typeface="+mn-ea"/>
                <a:sym typeface="+mn-lt"/>
              </a:rPr>
              <a:t>};</a:t>
            </a:r>
          </a:p>
          <a:p>
            <a:br>
              <a:rPr lang="en-US" altLang="zh-CN" sz="1200" dirty="0">
                <a:solidFill>
                  <a:srgbClr val="ABB2BF"/>
                </a:solidFill>
                <a:cs typeface="+mn-ea"/>
                <a:sym typeface="+mn-lt"/>
              </a:rPr>
            </a:br>
            <a:r>
              <a:rPr lang="en-US" altLang="zh-CN" sz="1200" dirty="0" err="1">
                <a:solidFill>
                  <a:srgbClr val="C678DD"/>
                </a:solidFill>
                <a:cs typeface="+mn-ea"/>
                <a:sym typeface="+mn-lt"/>
              </a:rPr>
              <a:t>fn</a:t>
            </a:r>
            <a:r>
              <a:rPr lang="en-US" altLang="zh-CN" sz="1200" dirty="0">
                <a:solidFill>
                  <a:srgbClr val="ABB2BF"/>
                </a:solidFill>
                <a:cs typeface="+mn-ea"/>
                <a:sym typeface="+mn-lt"/>
              </a:rPr>
              <a:t> </a:t>
            </a:r>
            <a:r>
              <a:rPr lang="en-US" altLang="zh-CN" sz="1200" dirty="0">
                <a:solidFill>
                  <a:srgbClr val="61AFEF"/>
                </a:solidFill>
                <a:cs typeface="+mn-ea"/>
                <a:sym typeface="+mn-lt"/>
              </a:rPr>
              <a:t>main</a:t>
            </a:r>
            <a:r>
              <a:rPr lang="en-US" altLang="zh-CN" sz="1200" dirty="0">
                <a:solidFill>
                  <a:srgbClr val="ABB2BF"/>
                </a:solidFill>
                <a:cs typeface="+mn-ea"/>
                <a:sym typeface="+mn-lt"/>
              </a:rPr>
              <a:t>() {</a:t>
            </a:r>
          </a:p>
          <a:p>
            <a:r>
              <a:rPr lang="en-US" altLang="zh-CN" sz="1200" dirty="0">
                <a:solidFill>
                  <a:srgbClr val="ABB2BF"/>
                </a:solidFill>
                <a:cs typeface="+mn-ea"/>
                <a:sym typeface="+mn-lt"/>
              </a:rPr>
              <a:t>    </a:t>
            </a:r>
            <a:r>
              <a:rPr lang="en-US" altLang="zh-CN" sz="1200" dirty="0">
                <a:solidFill>
                  <a:srgbClr val="C678DD"/>
                </a:solidFill>
                <a:cs typeface="+mn-ea"/>
                <a:sym typeface="+mn-lt"/>
              </a:rPr>
              <a:t>let</a:t>
            </a:r>
            <a:r>
              <a:rPr lang="en-US" altLang="zh-CN" sz="1200" dirty="0">
                <a:solidFill>
                  <a:srgbClr val="ABB2BF"/>
                </a:solidFill>
                <a:cs typeface="+mn-ea"/>
                <a:sym typeface="+mn-lt"/>
              </a:rPr>
              <a:t> </a:t>
            </a:r>
            <a:r>
              <a:rPr lang="en-US" altLang="zh-CN" sz="1200" dirty="0">
                <a:solidFill>
                  <a:srgbClr val="E06C75"/>
                </a:solidFill>
                <a:cs typeface="+mn-ea"/>
                <a:sym typeface="+mn-lt"/>
              </a:rPr>
              <a:t>list</a:t>
            </a:r>
            <a:r>
              <a:rPr lang="en-US" altLang="zh-CN" sz="1200" dirty="0">
                <a:solidFill>
                  <a:srgbClr val="ABB2BF"/>
                </a:solidFill>
                <a:cs typeface="+mn-ea"/>
                <a:sym typeface="+mn-lt"/>
              </a:rPr>
              <a:t> </a:t>
            </a:r>
            <a:r>
              <a:rPr lang="en-US" altLang="zh-CN" sz="1200" dirty="0">
                <a:solidFill>
                  <a:srgbClr val="56B6C2"/>
                </a:solidFill>
                <a:cs typeface="+mn-ea"/>
                <a:sym typeface="+mn-lt"/>
              </a:rPr>
              <a:t>=</a:t>
            </a:r>
            <a:r>
              <a:rPr lang="en-US" altLang="zh-CN" sz="1200" dirty="0">
                <a:solidFill>
                  <a:srgbClr val="ABB2BF"/>
                </a:solidFill>
                <a:cs typeface="+mn-ea"/>
                <a:sym typeface="+mn-lt"/>
              </a:rPr>
              <a:t> </a:t>
            </a:r>
            <a:r>
              <a:rPr lang="en-US" altLang="zh-CN" sz="1200" dirty="0">
                <a:solidFill>
                  <a:srgbClr val="61AFEF"/>
                </a:solidFill>
                <a:cs typeface="+mn-ea"/>
                <a:sym typeface="+mn-lt"/>
              </a:rPr>
              <a:t>Cons</a:t>
            </a:r>
            <a:r>
              <a:rPr lang="en-US" altLang="zh-CN" sz="1200" dirty="0">
                <a:solidFill>
                  <a:srgbClr val="ABB2BF"/>
                </a:solidFill>
                <a:cs typeface="+mn-ea"/>
                <a:sym typeface="+mn-lt"/>
              </a:rPr>
              <a:t>(</a:t>
            </a:r>
            <a:r>
              <a:rPr lang="en-US" altLang="zh-CN" sz="1200" dirty="0">
                <a:solidFill>
                  <a:srgbClr val="D19A66"/>
                </a:solidFill>
                <a:cs typeface="+mn-ea"/>
                <a:sym typeface="+mn-lt"/>
              </a:rPr>
              <a:t>1</a:t>
            </a:r>
            <a:r>
              <a:rPr lang="en-US" altLang="zh-CN" sz="1200" dirty="0">
                <a:solidFill>
                  <a:srgbClr val="ABB2BF"/>
                </a:solidFill>
                <a:cs typeface="+mn-ea"/>
                <a:sym typeface="+mn-lt"/>
              </a:rPr>
              <a:t>, </a:t>
            </a:r>
            <a:r>
              <a:rPr lang="en-US" altLang="zh-CN" sz="1200" dirty="0">
                <a:solidFill>
                  <a:srgbClr val="E5C07B"/>
                </a:solidFill>
                <a:cs typeface="+mn-ea"/>
                <a:sym typeface="+mn-lt"/>
              </a:rPr>
              <a:t>Box</a:t>
            </a:r>
            <a:r>
              <a:rPr lang="en-US" altLang="zh-CN" sz="1200" dirty="0">
                <a:solidFill>
                  <a:srgbClr val="ABB2BF"/>
                </a:solidFill>
                <a:cs typeface="+mn-ea"/>
                <a:sym typeface="+mn-lt"/>
              </a:rPr>
              <a:t>::</a:t>
            </a:r>
            <a:r>
              <a:rPr lang="en-US" altLang="zh-CN" sz="1200" dirty="0">
                <a:solidFill>
                  <a:srgbClr val="61AFEF"/>
                </a:solidFill>
                <a:cs typeface="+mn-ea"/>
                <a:sym typeface="+mn-lt"/>
              </a:rPr>
              <a:t>new</a:t>
            </a:r>
            <a:r>
              <a:rPr lang="en-US" altLang="zh-CN" sz="1200" dirty="0">
                <a:solidFill>
                  <a:srgbClr val="ABB2BF"/>
                </a:solidFill>
                <a:cs typeface="+mn-ea"/>
                <a:sym typeface="+mn-lt"/>
              </a:rPr>
              <a:t>(</a:t>
            </a:r>
            <a:r>
              <a:rPr lang="en-US" altLang="zh-CN" sz="1200" dirty="0">
                <a:solidFill>
                  <a:srgbClr val="61AFEF"/>
                </a:solidFill>
                <a:cs typeface="+mn-ea"/>
                <a:sym typeface="+mn-lt"/>
              </a:rPr>
              <a:t>Cons</a:t>
            </a:r>
            <a:r>
              <a:rPr lang="en-US" altLang="zh-CN" sz="1200" dirty="0">
                <a:solidFill>
                  <a:srgbClr val="ABB2BF"/>
                </a:solidFill>
                <a:cs typeface="+mn-ea"/>
                <a:sym typeface="+mn-lt"/>
              </a:rPr>
              <a:t>(</a:t>
            </a:r>
            <a:r>
              <a:rPr lang="en-US" altLang="zh-CN" sz="1200" dirty="0">
                <a:solidFill>
                  <a:srgbClr val="D19A66"/>
                </a:solidFill>
                <a:cs typeface="+mn-ea"/>
                <a:sym typeface="+mn-lt"/>
              </a:rPr>
              <a:t>2</a:t>
            </a:r>
            <a:r>
              <a:rPr lang="en-US" altLang="zh-CN" sz="1200" dirty="0">
                <a:solidFill>
                  <a:srgbClr val="ABB2BF"/>
                </a:solidFill>
                <a:cs typeface="+mn-ea"/>
                <a:sym typeface="+mn-lt"/>
              </a:rPr>
              <a:t>, </a:t>
            </a:r>
            <a:r>
              <a:rPr lang="en-US" altLang="zh-CN" sz="1200" dirty="0">
                <a:solidFill>
                  <a:srgbClr val="E5C07B"/>
                </a:solidFill>
                <a:cs typeface="+mn-ea"/>
                <a:sym typeface="+mn-lt"/>
              </a:rPr>
              <a:t>Box</a:t>
            </a:r>
            <a:r>
              <a:rPr lang="en-US" altLang="zh-CN" sz="1200" dirty="0">
                <a:solidFill>
                  <a:srgbClr val="ABB2BF"/>
                </a:solidFill>
                <a:cs typeface="+mn-ea"/>
                <a:sym typeface="+mn-lt"/>
              </a:rPr>
              <a:t>::</a:t>
            </a:r>
            <a:r>
              <a:rPr lang="en-US" altLang="zh-CN" sz="1200" dirty="0">
                <a:solidFill>
                  <a:srgbClr val="61AFEF"/>
                </a:solidFill>
                <a:cs typeface="+mn-ea"/>
                <a:sym typeface="+mn-lt"/>
              </a:rPr>
              <a:t>new</a:t>
            </a:r>
            <a:r>
              <a:rPr lang="en-US" altLang="zh-CN" sz="1200" dirty="0">
                <a:solidFill>
                  <a:srgbClr val="ABB2BF"/>
                </a:solidFill>
                <a:cs typeface="+mn-ea"/>
                <a:sym typeface="+mn-lt"/>
              </a:rPr>
              <a:t>(</a:t>
            </a:r>
            <a:r>
              <a:rPr lang="en-US" altLang="zh-CN" sz="1200" dirty="0">
                <a:solidFill>
                  <a:srgbClr val="61AFEF"/>
                </a:solidFill>
                <a:cs typeface="+mn-ea"/>
                <a:sym typeface="+mn-lt"/>
              </a:rPr>
              <a:t>Cons</a:t>
            </a:r>
            <a:r>
              <a:rPr lang="en-US" altLang="zh-CN" sz="1200" dirty="0">
                <a:solidFill>
                  <a:srgbClr val="ABB2BF"/>
                </a:solidFill>
                <a:cs typeface="+mn-ea"/>
                <a:sym typeface="+mn-lt"/>
              </a:rPr>
              <a:t>(</a:t>
            </a:r>
            <a:r>
              <a:rPr lang="en-US" altLang="zh-CN" sz="1200" dirty="0">
                <a:solidFill>
                  <a:srgbClr val="D19A66"/>
                </a:solidFill>
                <a:cs typeface="+mn-ea"/>
                <a:sym typeface="+mn-lt"/>
              </a:rPr>
              <a:t>3</a:t>
            </a:r>
            <a:r>
              <a:rPr lang="en-US" altLang="zh-CN" sz="1200" dirty="0">
                <a:solidFill>
                  <a:srgbClr val="ABB2BF"/>
                </a:solidFill>
                <a:cs typeface="+mn-ea"/>
                <a:sym typeface="+mn-lt"/>
              </a:rPr>
              <a:t>,</a:t>
            </a:r>
            <a:r>
              <a:rPr lang="en-US" altLang="zh-CN" sz="1200" dirty="0">
                <a:solidFill>
                  <a:srgbClr val="E5C07B"/>
                </a:solidFill>
                <a:cs typeface="+mn-ea"/>
                <a:sym typeface="+mn-lt"/>
              </a:rPr>
              <a:t>Box</a:t>
            </a:r>
            <a:r>
              <a:rPr lang="en-US" altLang="zh-CN" sz="1200" dirty="0">
                <a:solidFill>
                  <a:srgbClr val="ABB2BF"/>
                </a:solidFill>
                <a:cs typeface="+mn-ea"/>
                <a:sym typeface="+mn-lt"/>
              </a:rPr>
              <a:t>::</a:t>
            </a:r>
            <a:r>
              <a:rPr lang="en-US" altLang="zh-CN" sz="1200" dirty="0">
                <a:solidFill>
                  <a:srgbClr val="61AFEF"/>
                </a:solidFill>
                <a:cs typeface="+mn-ea"/>
                <a:sym typeface="+mn-lt"/>
              </a:rPr>
              <a:t>new</a:t>
            </a:r>
            <a:r>
              <a:rPr lang="en-US" altLang="zh-CN" sz="1200" dirty="0">
                <a:solidFill>
                  <a:srgbClr val="ABB2BF"/>
                </a:solidFill>
                <a:cs typeface="+mn-ea"/>
                <a:sym typeface="+mn-lt"/>
              </a:rPr>
              <a:t>(</a:t>
            </a:r>
            <a:r>
              <a:rPr lang="en-US" altLang="zh-CN" sz="1200" dirty="0">
                <a:solidFill>
                  <a:srgbClr val="E5C07B"/>
                </a:solidFill>
                <a:cs typeface="+mn-ea"/>
                <a:sym typeface="+mn-lt"/>
              </a:rPr>
              <a:t>Nil</a:t>
            </a:r>
            <a:r>
              <a:rPr lang="en-US" altLang="zh-CN" sz="1200" dirty="0">
                <a:solidFill>
                  <a:srgbClr val="ABB2BF"/>
                </a:solidFill>
                <a:cs typeface="+mn-ea"/>
                <a:sym typeface="+mn-lt"/>
              </a:rPr>
              <a:t>))))));</a:t>
            </a:r>
          </a:p>
          <a:p>
            <a:r>
              <a:rPr lang="en-US" altLang="zh-CN" sz="1200" dirty="0">
                <a:solidFill>
                  <a:srgbClr val="ABB2BF"/>
                </a:solidFill>
                <a:cs typeface="+mn-ea"/>
                <a:sym typeface="+mn-lt"/>
              </a:rPr>
              <a:t>}</a:t>
            </a:r>
            <a:endParaRPr lang="en-US" altLang="zh-CN" sz="1200" b="0" dirty="0">
              <a:solidFill>
                <a:srgbClr val="ABB2BF"/>
              </a:solidFill>
              <a:effectLst/>
              <a:cs typeface="+mn-ea"/>
              <a:sym typeface="+mn-lt"/>
            </a:endParaRPr>
          </a:p>
        </p:txBody>
      </p:sp>
      <p:sp>
        <p:nvSpPr>
          <p:cNvPr id="8" name="矩形 7"/>
          <p:cNvSpPr/>
          <p:nvPr/>
        </p:nvSpPr>
        <p:spPr>
          <a:xfrm>
            <a:off x="464185" y="997585"/>
            <a:ext cx="10889615" cy="786765"/>
          </a:xfrm>
          <a:prstGeom prst="rect">
            <a:avLst/>
          </a:prstGeom>
        </p:spPr>
        <p:txBody>
          <a:bodyPr wrap="square">
            <a:noAutofit/>
          </a:bodyPr>
          <a:lstStyle/>
          <a:p>
            <a:pPr>
              <a:lnSpc>
                <a:spcPct val="150000"/>
              </a:lnSpc>
            </a:pPr>
            <a:r>
              <a:rPr lang="en-US" altLang="zh-CN" sz="1600" dirty="0">
                <a:cs typeface="+mn-ea"/>
                <a:sym typeface="+mn-lt"/>
              </a:rPr>
              <a:t>Box allows assigning a value to the heap and then keeping a smart pointer on the stack pointing to the data on the heap; When there is a type of unknown size at compile time and you want to use its value in a context that requires an exact size.</a:t>
            </a:r>
          </a:p>
          <a:p>
            <a:pPr>
              <a:lnSpc>
                <a:spcPct val="150000"/>
              </a:lnSpc>
            </a:pPr>
            <a:endParaRPr lang="en-US" altLang="zh-CN" sz="1600" dirty="0">
              <a:cs typeface="+mn-ea"/>
              <a:sym typeface="+mn-lt"/>
            </a:endParaRPr>
          </a:p>
        </p:txBody>
      </p:sp>
      <p:pic>
        <p:nvPicPr>
          <p:cNvPr id="10" name="图片 9"/>
          <p:cNvPicPr>
            <a:picLocks noChangeAspect="1"/>
          </p:cNvPicPr>
          <p:nvPr/>
        </p:nvPicPr>
        <p:blipFill>
          <a:blip r:embed="rId2"/>
          <a:stretch>
            <a:fillRect/>
          </a:stretch>
        </p:blipFill>
        <p:spPr>
          <a:xfrm>
            <a:off x="6042089" y="4342337"/>
            <a:ext cx="5305492" cy="212020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Security(4) Smart pointers : </a:t>
            </a:r>
            <a:r>
              <a:rPr lang="en-US" altLang="zh-CN"/>
              <a:t>RC(1)</a:t>
            </a:r>
          </a:p>
        </p:txBody>
      </p:sp>
      <p:sp>
        <p:nvSpPr>
          <p:cNvPr id="3" name="内容占位符 2"/>
          <p:cNvSpPr>
            <a:spLocks noGrp="1"/>
          </p:cNvSpPr>
          <p:nvPr>
            <p:ph idx="1"/>
          </p:nvPr>
        </p:nvSpPr>
        <p:spPr>
          <a:xfrm>
            <a:off x="728980" y="1097915"/>
            <a:ext cx="11229340" cy="833755"/>
          </a:xfrm>
        </p:spPr>
        <p:txBody>
          <a:bodyPr>
            <a:normAutofit fontScale="60000"/>
          </a:bodyPr>
          <a:lstStyle/>
          <a:p>
            <a:r>
              <a:rPr lang="en-US" altLang="zh-CN"/>
              <a:t>Rc is a reference count pointer, which records the number of references to a value to determine if it is still in use; If a value has zero references, it means there are no valid references and it can be cleaned up; Cannot be used in multithreading.</a:t>
            </a:r>
          </a:p>
          <a:p>
            <a:pPr marL="0" indent="0">
              <a:buNone/>
            </a:pPr>
            <a:endParaRPr lang="en-US" altLang="zh-CN"/>
          </a:p>
        </p:txBody>
      </p:sp>
      <p:sp>
        <p:nvSpPr>
          <p:cNvPr id="4" name="灯片编号占位符 3"/>
          <p:cNvSpPr>
            <a:spLocks noGrp="1"/>
          </p:cNvSpPr>
          <p:nvPr>
            <p:ph type="sldNum" sz="quarter" idx="12"/>
          </p:nvPr>
        </p:nvSpPr>
        <p:spPr/>
        <p:txBody>
          <a:bodyPr/>
          <a:lstStyle/>
          <a:p>
            <a:fld id="{506F4176-339E-4C4B-80E4-BBE9C4467EFE}" type="slidenum">
              <a:rPr lang="zh-CN" altLang="en-US" smtClean="0"/>
              <a:t>13</a:t>
            </a:fld>
            <a:endParaRPr lang="zh-CN" altLang="en-US"/>
          </a:p>
        </p:txBody>
      </p:sp>
      <p:pic>
        <p:nvPicPr>
          <p:cNvPr id="5" name="图片 4"/>
          <p:cNvPicPr>
            <a:picLocks noChangeAspect="1"/>
          </p:cNvPicPr>
          <p:nvPr/>
        </p:nvPicPr>
        <p:blipFill>
          <a:blip r:embed="rId2"/>
          <a:stretch>
            <a:fillRect/>
          </a:stretch>
        </p:blipFill>
        <p:spPr>
          <a:xfrm>
            <a:off x="7013248" y="2276055"/>
            <a:ext cx="3833094" cy="1362878"/>
          </a:xfrm>
          <a:prstGeom prst="rect">
            <a:avLst/>
          </a:prstGeom>
        </p:spPr>
      </p:pic>
      <p:sp>
        <p:nvSpPr>
          <p:cNvPr id="6" name="文本框 5"/>
          <p:cNvSpPr txBox="1"/>
          <p:nvPr/>
        </p:nvSpPr>
        <p:spPr>
          <a:xfrm>
            <a:off x="838200" y="1796415"/>
            <a:ext cx="4540885" cy="2670175"/>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vert="horz" wrap="square" rtlCol="0">
            <a:noAutofit/>
          </a:bodyPr>
          <a:lstStyle/>
          <a:p>
            <a:r>
              <a:rPr lang="en-US" altLang="zh-CN" sz="1400">
                <a:solidFill>
                  <a:srgbClr val="C678DD"/>
                </a:solidFill>
                <a:cs typeface="+mn-ea"/>
                <a:sym typeface="+mn-lt"/>
              </a:rPr>
              <a:t>enum</a:t>
            </a:r>
            <a:r>
              <a:rPr lang="en-US" altLang="zh-CN" sz="1400">
                <a:solidFill>
                  <a:srgbClr val="ABB2BF"/>
                </a:solidFill>
                <a:cs typeface="+mn-ea"/>
                <a:sym typeface="+mn-lt"/>
              </a:rPr>
              <a:t> </a:t>
            </a:r>
            <a:r>
              <a:rPr lang="en-US" altLang="zh-CN" sz="1400">
                <a:solidFill>
                  <a:srgbClr val="E5C07B"/>
                </a:solidFill>
                <a:cs typeface="+mn-ea"/>
                <a:sym typeface="+mn-lt"/>
              </a:rPr>
              <a:t>List</a:t>
            </a:r>
            <a:r>
              <a:rPr lang="en-US" altLang="zh-CN" sz="1400">
                <a:solidFill>
                  <a:srgbClr val="ABB2BF"/>
                </a:solidFill>
                <a:cs typeface="+mn-ea"/>
                <a:sym typeface="+mn-lt"/>
              </a:rPr>
              <a:t> {</a:t>
            </a:r>
          </a:p>
          <a:p>
            <a:r>
              <a:rPr lang="en-US" altLang="zh-CN" sz="1400">
                <a:solidFill>
                  <a:srgbClr val="ABB2BF"/>
                </a:solidFill>
                <a:cs typeface="+mn-ea"/>
                <a:sym typeface="+mn-lt"/>
              </a:rPr>
              <a:t>    </a:t>
            </a:r>
            <a:r>
              <a:rPr lang="en-US" altLang="zh-CN" sz="1400">
                <a:solidFill>
                  <a:srgbClr val="61AFEF"/>
                </a:solidFill>
                <a:cs typeface="+mn-ea"/>
                <a:sym typeface="+mn-lt"/>
              </a:rPr>
              <a:t>Cons</a:t>
            </a:r>
            <a:r>
              <a:rPr lang="en-US" altLang="zh-CN" sz="1400">
                <a:solidFill>
                  <a:srgbClr val="ABB2BF"/>
                </a:solidFill>
                <a:cs typeface="+mn-ea"/>
                <a:sym typeface="+mn-lt"/>
              </a:rPr>
              <a:t>(</a:t>
            </a:r>
            <a:r>
              <a:rPr lang="en-US" altLang="zh-CN" sz="1400">
                <a:solidFill>
                  <a:srgbClr val="E5C07B"/>
                </a:solidFill>
                <a:cs typeface="+mn-ea"/>
                <a:sym typeface="+mn-lt"/>
              </a:rPr>
              <a:t>i32</a:t>
            </a:r>
            <a:r>
              <a:rPr lang="en-US" altLang="zh-CN" sz="1400">
                <a:solidFill>
                  <a:srgbClr val="ABB2BF"/>
                </a:solidFill>
                <a:cs typeface="+mn-ea"/>
                <a:sym typeface="+mn-lt"/>
              </a:rPr>
              <a:t>, </a:t>
            </a:r>
            <a:r>
              <a:rPr lang="en-US" altLang="zh-CN" sz="1400">
                <a:solidFill>
                  <a:srgbClr val="E5C07B"/>
                </a:solidFill>
                <a:cs typeface="+mn-ea"/>
                <a:sym typeface="+mn-lt"/>
              </a:rPr>
              <a:t>Box</a:t>
            </a:r>
            <a:r>
              <a:rPr lang="en-US" altLang="zh-CN" sz="1400">
                <a:solidFill>
                  <a:srgbClr val="ABB2BF"/>
                </a:solidFill>
                <a:cs typeface="+mn-ea"/>
                <a:sym typeface="+mn-lt"/>
              </a:rPr>
              <a:t>&lt;</a:t>
            </a:r>
            <a:r>
              <a:rPr lang="en-US" altLang="zh-CN" sz="1400">
                <a:solidFill>
                  <a:srgbClr val="E5C07B"/>
                </a:solidFill>
                <a:cs typeface="+mn-ea"/>
                <a:sym typeface="+mn-lt"/>
              </a:rPr>
              <a:t>List</a:t>
            </a:r>
            <a:r>
              <a:rPr lang="en-US" altLang="zh-CN" sz="1400">
                <a:solidFill>
                  <a:srgbClr val="ABB2BF"/>
                </a:solidFill>
                <a:cs typeface="+mn-ea"/>
                <a:sym typeface="+mn-lt"/>
              </a:rPr>
              <a:t>&gt;),</a:t>
            </a:r>
          </a:p>
          <a:p>
            <a:r>
              <a:rPr lang="en-US" altLang="zh-CN" sz="1400">
                <a:solidFill>
                  <a:srgbClr val="ABB2BF"/>
                </a:solidFill>
                <a:cs typeface="+mn-ea"/>
                <a:sym typeface="+mn-lt"/>
              </a:rPr>
              <a:t>    </a:t>
            </a:r>
            <a:r>
              <a:rPr lang="en-US" altLang="zh-CN" sz="1400">
                <a:solidFill>
                  <a:srgbClr val="E5C07B"/>
                </a:solidFill>
                <a:cs typeface="+mn-ea"/>
                <a:sym typeface="+mn-lt"/>
              </a:rPr>
              <a:t>Nil</a:t>
            </a:r>
            <a:r>
              <a:rPr lang="en-US" altLang="zh-CN" sz="1400">
                <a:solidFill>
                  <a:srgbClr val="ABB2BF"/>
                </a:solidFill>
                <a:cs typeface="+mn-ea"/>
                <a:sym typeface="+mn-lt"/>
              </a:rPr>
              <a:t>,</a:t>
            </a:r>
          </a:p>
          <a:p>
            <a:r>
              <a:rPr lang="en-US" altLang="zh-CN" sz="1400">
                <a:solidFill>
                  <a:srgbClr val="ABB2BF"/>
                </a:solidFill>
                <a:cs typeface="+mn-ea"/>
                <a:sym typeface="+mn-lt"/>
              </a:rPr>
              <a:t>}</a:t>
            </a:r>
            <a:br>
              <a:rPr lang="en-US" altLang="zh-CN" sz="1400">
                <a:solidFill>
                  <a:srgbClr val="ABB2BF"/>
                </a:solidFill>
                <a:cs typeface="+mn-ea"/>
                <a:sym typeface="+mn-lt"/>
              </a:rPr>
            </a:br>
            <a:r>
              <a:rPr lang="en-US" altLang="zh-CN" sz="1400">
                <a:solidFill>
                  <a:srgbClr val="C678DD"/>
                </a:solidFill>
                <a:cs typeface="+mn-ea"/>
                <a:sym typeface="+mn-lt"/>
              </a:rPr>
              <a:t>use</a:t>
            </a:r>
            <a:r>
              <a:rPr lang="en-US" altLang="zh-CN" sz="1400">
                <a:solidFill>
                  <a:srgbClr val="ABB2BF"/>
                </a:solidFill>
                <a:cs typeface="+mn-ea"/>
                <a:sym typeface="+mn-lt"/>
              </a:rPr>
              <a:t> </a:t>
            </a:r>
            <a:r>
              <a:rPr lang="en-US" altLang="zh-CN" sz="1400">
                <a:solidFill>
                  <a:srgbClr val="C678DD"/>
                </a:solidFill>
                <a:cs typeface="+mn-ea"/>
                <a:sym typeface="+mn-lt"/>
              </a:rPr>
              <a:t>crate</a:t>
            </a:r>
            <a:r>
              <a:rPr lang="en-US" altLang="zh-CN" sz="1400">
                <a:solidFill>
                  <a:srgbClr val="ABB2BF"/>
                </a:solidFill>
                <a:cs typeface="+mn-ea"/>
                <a:sym typeface="+mn-lt"/>
              </a:rPr>
              <a:t>::</a:t>
            </a:r>
            <a:r>
              <a:rPr lang="en-US" altLang="zh-CN" sz="1400">
                <a:solidFill>
                  <a:srgbClr val="E5C07B"/>
                </a:solidFill>
                <a:cs typeface="+mn-ea"/>
                <a:sym typeface="+mn-lt"/>
              </a:rPr>
              <a:t>List</a:t>
            </a:r>
            <a:r>
              <a:rPr lang="en-US" altLang="zh-CN" sz="1400">
                <a:solidFill>
                  <a:srgbClr val="ABB2BF"/>
                </a:solidFill>
                <a:cs typeface="+mn-ea"/>
                <a:sym typeface="+mn-lt"/>
              </a:rPr>
              <a:t>::{</a:t>
            </a:r>
            <a:r>
              <a:rPr lang="en-US" altLang="zh-CN" sz="1400">
                <a:solidFill>
                  <a:srgbClr val="E5C07B"/>
                </a:solidFill>
                <a:cs typeface="+mn-ea"/>
                <a:sym typeface="+mn-lt"/>
              </a:rPr>
              <a:t>Cons</a:t>
            </a:r>
            <a:r>
              <a:rPr lang="en-US" altLang="zh-CN" sz="1400">
                <a:solidFill>
                  <a:srgbClr val="ABB2BF"/>
                </a:solidFill>
                <a:cs typeface="+mn-ea"/>
                <a:sym typeface="+mn-lt"/>
              </a:rPr>
              <a:t>, </a:t>
            </a:r>
            <a:r>
              <a:rPr lang="en-US" altLang="zh-CN" sz="1400">
                <a:solidFill>
                  <a:srgbClr val="E5C07B"/>
                </a:solidFill>
                <a:cs typeface="+mn-ea"/>
                <a:sym typeface="+mn-lt"/>
              </a:rPr>
              <a:t>Nil</a:t>
            </a:r>
            <a:r>
              <a:rPr lang="en-US" altLang="zh-CN" sz="1400">
                <a:solidFill>
                  <a:srgbClr val="ABB2BF"/>
                </a:solidFill>
                <a:cs typeface="+mn-ea"/>
                <a:sym typeface="+mn-lt"/>
              </a:rPr>
              <a:t>};</a:t>
            </a:r>
          </a:p>
          <a:p>
            <a:br>
              <a:rPr lang="en-US" altLang="zh-CN" sz="1400">
                <a:solidFill>
                  <a:srgbClr val="ABB2BF"/>
                </a:solidFill>
                <a:cs typeface="+mn-ea"/>
                <a:sym typeface="+mn-lt"/>
              </a:rPr>
            </a:br>
            <a:r>
              <a:rPr lang="en-US" altLang="zh-CN" sz="1400">
                <a:solidFill>
                  <a:srgbClr val="C678DD"/>
                </a:solidFill>
                <a:cs typeface="+mn-ea"/>
                <a:sym typeface="+mn-lt"/>
              </a:rPr>
              <a:t>fn</a:t>
            </a:r>
            <a:r>
              <a:rPr lang="en-US" altLang="zh-CN" sz="1400">
                <a:solidFill>
                  <a:srgbClr val="ABB2BF"/>
                </a:solidFill>
                <a:cs typeface="+mn-ea"/>
                <a:sym typeface="+mn-lt"/>
              </a:rPr>
              <a:t> </a:t>
            </a:r>
            <a:r>
              <a:rPr lang="en-US" altLang="zh-CN" sz="1400">
                <a:solidFill>
                  <a:srgbClr val="61AFEF"/>
                </a:solidFill>
                <a:cs typeface="+mn-ea"/>
                <a:sym typeface="+mn-lt"/>
              </a:rPr>
              <a:t>main</a:t>
            </a:r>
            <a:r>
              <a:rPr lang="en-US" altLang="zh-CN" sz="1400">
                <a:solidFill>
                  <a:srgbClr val="ABB2BF"/>
                </a:solidFill>
                <a:cs typeface="+mn-ea"/>
                <a:sym typeface="+mn-lt"/>
              </a:rPr>
              <a:t>() {</a:t>
            </a:r>
          </a:p>
          <a:p>
            <a:r>
              <a:rPr lang="en-US" altLang="zh-CN" sz="1400">
                <a:solidFill>
                  <a:srgbClr val="ABB2BF"/>
                </a:solidFill>
                <a:cs typeface="+mn-ea"/>
                <a:sym typeface="+mn-lt"/>
              </a:rPr>
              <a:t>    </a:t>
            </a:r>
            <a:r>
              <a:rPr lang="en-US" altLang="zh-CN" sz="1400">
                <a:solidFill>
                  <a:srgbClr val="C678DD"/>
                </a:solidFill>
                <a:cs typeface="+mn-ea"/>
                <a:sym typeface="+mn-lt"/>
              </a:rPr>
              <a:t>let</a:t>
            </a:r>
            <a:r>
              <a:rPr lang="en-US" altLang="zh-CN" sz="1400">
                <a:solidFill>
                  <a:srgbClr val="ABB2BF"/>
                </a:solidFill>
                <a:cs typeface="+mn-ea"/>
                <a:sym typeface="+mn-lt"/>
              </a:rPr>
              <a:t> </a:t>
            </a:r>
            <a:r>
              <a:rPr lang="en-US" altLang="zh-CN" sz="1400">
                <a:solidFill>
                  <a:srgbClr val="E06C75"/>
                </a:solidFill>
                <a:cs typeface="+mn-ea"/>
                <a:sym typeface="+mn-lt"/>
              </a:rPr>
              <a:t>a</a:t>
            </a:r>
            <a:r>
              <a:rPr lang="en-US" altLang="zh-CN" sz="1400">
                <a:solidFill>
                  <a:srgbClr val="ABB2BF"/>
                </a:solidFill>
                <a:cs typeface="+mn-ea"/>
                <a:sym typeface="+mn-lt"/>
              </a:rPr>
              <a:t> </a:t>
            </a:r>
            <a:r>
              <a:rPr lang="en-US" altLang="zh-CN" sz="1400">
                <a:solidFill>
                  <a:srgbClr val="56B6C2"/>
                </a:solidFill>
                <a:cs typeface="+mn-ea"/>
                <a:sym typeface="+mn-lt"/>
              </a:rPr>
              <a:t>=</a:t>
            </a:r>
            <a:r>
              <a:rPr lang="en-US" altLang="zh-CN" sz="1400">
                <a:solidFill>
                  <a:srgbClr val="ABB2BF"/>
                </a:solidFill>
                <a:cs typeface="+mn-ea"/>
                <a:sym typeface="+mn-lt"/>
              </a:rPr>
              <a:t> </a:t>
            </a:r>
            <a:r>
              <a:rPr lang="en-US" altLang="zh-CN" sz="1400">
                <a:solidFill>
                  <a:srgbClr val="61AFEF"/>
                </a:solidFill>
                <a:cs typeface="+mn-ea"/>
                <a:sym typeface="+mn-lt"/>
              </a:rPr>
              <a:t>Cons</a:t>
            </a:r>
            <a:r>
              <a:rPr lang="en-US" altLang="zh-CN" sz="1400">
                <a:solidFill>
                  <a:srgbClr val="ABB2BF"/>
                </a:solidFill>
                <a:cs typeface="+mn-ea"/>
                <a:sym typeface="+mn-lt"/>
              </a:rPr>
              <a:t>(</a:t>
            </a:r>
            <a:r>
              <a:rPr lang="en-US" altLang="zh-CN" sz="1400">
                <a:solidFill>
                  <a:srgbClr val="D19A66"/>
                </a:solidFill>
                <a:cs typeface="+mn-ea"/>
                <a:sym typeface="+mn-lt"/>
              </a:rPr>
              <a:t>5</a:t>
            </a:r>
            <a:r>
              <a:rPr lang="en-US" altLang="zh-CN" sz="1400">
                <a:solidFill>
                  <a:srgbClr val="ABB2BF"/>
                </a:solidFill>
                <a:cs typeface="+mn-ea"/>
                <a:sym typeface="+mn-lt"/>
              </a:rPr>
              <a:t>, </a:t>
            </a:r>
            <a:r>
              <a:rPr lang="en-US" altLang="zh-CN" sz="1400">
                <a:solidFill>
                  <a:srgbClr val="E5C07B"/>
                </a:solidFill>
                <a:cs typeface="+mn-ea"/>
                <a:sym typeface="+mn-lt"/>
              </a:rPr>
              <a:t>Box</a:t>
            </a:r>
            <a:r>
              <a:rPr lang="en-US" altLang="zh-CN" sz="1400">
                <a:solidFill>
                  <a:srgbClr val="ABB2BF"/>
                </a:solidFill>
                <a:cs typeface="+mn-ea"/>
                <a:sym typeface="+mn-lt"/>
              </a:rPr>
              <a:t>::</a:t>
            </a:r>
            <a:r>
              <a:rPr lang="en-US" altLang="zh-CN" sz="1400">
                <a:solidFill>
                  <a:srgbClr val="61AFEF"/>
                </a:solidFill>
                <a:cs typeface="+mn-ea"/>
                <a:sym typeface="+mn-lt"/>
              </a:rPr>
              <a:t>new</a:t>
            </a:r>
            <a:r>
              <a:rPr lang="en-US" altLang="zh-CN" sz="1400">
                <a:solidFill>
                  <a:srgbClr val="ABB2BF"/>
                </a:solidFill>
                <a:cs typeface="+mn-ea"/>
                <a:sym typeface="+mn-lt"/>
              </a:rPr>
              <a:t>(</a:t>
            </a:r>
            <a:r>
              <a:rPr lang="en-US" altLang="zh-CN" sz="1400">
                <a:solidFill>
                  <a:srgbClr val="61AFEF"/>
                </a:solidFill>
                <a:cs typeface="+mn-ea"/>
                <a:sym typeface="+mn-lt"/>
              </a:rPr>
              <a:t>Cons</a:t>
            </a:r>
            <a:r>
              <a:rPr lang="en-US" altLang="zh-CN" sz="1400">
                <a:solidFill>
                  <a:srgbClr val="ABB2BF"/>
                </a:solidFill>
                <a:cs typeface="+mn-ea"/>
                <a:sym typeface="+mn-lt"/>
              </a:rPr>
              <a:t>(</a:t>
            </a:r>
            <a:r>
              <a:rPr lang="en-US" altLang="zh-CN" sz="1400">
                <a:solidFill>
                  <a:srgbClr val="D19A66"/>
                </a:solidFill>
                <a:cs typeface="+mn-ea"/>
                <a:sym typeface="+mn-lt"/>
              </a:rPr>
              <a:t>10</a:t>
            </a:r>
            <a:r>
              <a:rPr lang="en-US" altLang="zh-CN" sz="1400">
                <a:solidFill>
                  <a:srgbClr val="ABB2BF"/>
                </a:solidFill>
                <a:cs typeface="+mn-ea"/>
                <a:sym typeface="+mn-lt"/>
              </a:rPr>
              <a:t>, </a:t>
            </a:r>
            <a:r>
              <a:rPr lang="en-US" altLang="zh-CN" sz="1400">
                <a:solidFill>
                  <a:srgbClr val="E5C07B"/>
                </a:solidFill>
                <a:cs typeface="+mn-ea"/>
                <a:sym typeface="+mn-lt"/>
              </a:rPr>
              <a:t>Box</a:t>
            </a:r>
            <a:r>
              <a:rPr lang="en-US" altLang="zh-CN" sz="1400">
                <a:solidFill>
                  <a:srgbClr val="ABB2BF"/>
                </a:solidFill>
                <a:cs typeface="+mn-ea"/>
                <a:sym typeface="+mn-lt"/>
              </a:rPr>
              <a:t>::</a:t>
            </a:r>
            <a:r>
              <a:rPr lang="en-US" altLang="zh-CN" sz="1400">
                <a:solidFill>
                  <a:srgbClr val="61AFEF"/>
                </a:solidFill>
                <a:cs typeface="+mn-ea"/>
                <a:sym typeface="+mn-lt"/>
              </a:rPr>
              <a:t>new</a:t>
            </a:r>
            <a:r>
              <a:rPr lang="en-US" altLang="zh-CN" sz="1400">
                <a:solidFill>
                  <a:srgbClr val="ABB2BF"/>
                </a:solidFill>
                <a:cs typeface="+mn-ea"/>
                <a:sym typeface="+mn-lt"/>
              </a:rPr>
              <a:t>(</a:t>
            </a:r>
            <a:r>
              <a:rPr lang="en-US" altLang="zh-CN" sz="1400">
                <a:solidFill>
                  <a:srgbClr val="E5C07B"/>
                </a:solidFill>
                <a:cs typeface="+mn-ea"/>
                <a:sym typeface="+mn-lt"/>
              </a:rPr>
              <a:t>Nil</a:t>
            </a:r>
            <a:r>
              <a:rPr lang="en-US" altLang="zh-CN" sz="1400">
                <a:solidFill>
                  <a:srgbClr val="ABB2BF"/>
                </a:solidFill>
                <a:cs typeface="+mn-ea"/>
                <a:sym typeface="+mn-lt"/>
              </a:rPr>
              <a:t>))));</a:t>
            </a:r>
          </a:p>
          <a:p>
            <a:r>
              <a:rPr lang="en-US" altLang="zh-CN" sz="1400">
                <a:solidFill>
                  <a:srgbClr val="ABB2BF"/>
                </a:solidFill>
                <a:cs typeface="+mn-ea"/>
                <a:sym typeface="+mn-lt"/>
              </a:rPr>
              <a:t>    </a:t>
            </a:r>
            <a:r>
              <a:rPr lang="en-US" altLang="zh-CN" sz="1400">
                <a:solidFill>
                  <a:srgbClr val="C678DD"/>
                </a:solidFill>
                <a:cs typeface="+mn-ea"/>
                <a:sym typeface="+mn-lt"/>
              </a:rPr>
              <a:t>let</a:t>
            </a:r>
            <a:r>
              <a:rPr lang="en-US" altLang="zh-CN" sz="1400">
                <a:solidFill>
                  <a:srgbClr val="ABB2BF"/>
                </a:solidFill>
                <a:cs typeface="+mn-ea"/>
                <a:sym typeface="+mn-lt"/>
              </a:rPr>
              <a:t> </a:t>
            </a:r>
            <a:r>
              <a:rPr lang="en-US" altLang="zh-CN" sz="1400">
                <a:solidFill>
                  <a:srgbClr val="E06C75"/>
                </a:solidFill>
                <a:cs typeface="+mn-ea"/>
                <a:sym typeface="+mn-lt"/>
              </a:rPr>
              <a:t>_b</a:t>
            </a:r>
            <a:r>
              <a:rPr lang="en-US" altLang="zh-CN" sz="1400">
                <a:solidFill>
                  <a:srgbClr val="ABB2BF"/>
                </a:solidFill>
                <a:cs typeface="+mn-ea"/>
                <a:sym typeface="+mn-lt"/>
              </a:rPr>
              <a:t> </a:t>
            </a:r>
            <a:r>
              <a:rPr lang="en-US" altLang="zh-CN" sz="1400">
                <a:solidFill>
                  <a:srgbClr val="56B6C2"/>
                </a:solidFill>
                <a:cs typeface="+mn-ea"/>
                <a:sym typeface="+mn-lt"/>
              </a:rPr>
              <a:t>=</a:t>
            </a:r>
            <a:r>
              <a:rPr lang="en-US" altLang="zh-CN" sz="1400">
                <a:solidFill>
                  <a:srgbClr val="ABB2BF"/>
                </a:solidFill>
                <a:cs typeface="+mn-ea"/>
                <a:sym typeface="+mn-lt"/>
              </a:rPr>
              <a:t> </a:t>
            </a:r>
            <a:r>
              <a:rPr lang="en-US" altLang="zh-CN" sz="1400">
                <a:solidFill>
                  <a:srgbClr val="61AFEF"/>
                </a:solidFill>
                <a:cs typeface="+mn-ea"/>
                <a:sym typeface="+mn-lt"/>
              </a:rPr>
              <a:t>Cons</a:t>
            </a:r>
            <a:r>
              <a:rPr lang="en-US" altLang="zh-CN" sz="1400">
                <a:solidFill>
                  <a:srgbClr val="ABB2BF"/>
                </a:solidFill>
                <a:cs typeface="+mn-ea"/>
                <a:sym typeface="+mn-lt"/>
              </a:rPr>
              <a:t>(</a:t>
            </a:r>
            <a:r>
              <a:rPr lang="en-US" altLang="zh-CN" sz="1400">
                <a:solidFill>
                  <a:srgbClr val="D19A66"/>
                </a:solidFill>
                <a:cs typeface="+mn-ea"/>
                <a:sym typeface="+mn-lt"/>
              </a:rPr>
              <a:t>3</a:t>
            </a:r>
            <a:r>
              <a:rPr lang="en-US" altLang="zh-CN" sz="1400">
                <a:solidFill>
                  <a:srgbClr val="ABB2BF"/>
                </a:solidFill>
                <a:cs typeface="+mn-ea"/>
                <a:sym typeface="+mn-lt"/>
              </a:rPr>
              <a:t>, </a:t>
            </a:r>
            <a:r>
              <a:rPr lang="en-US" altLang="zh-CN" sz="1400">
                <a:solidFill>
                  <a:srgbClr val="E5C07B"/>
                </a:solidFill>
                <a:cs typeface="+mn-ea"/>
                <a:sym typeface="+mn-lt"/>
              </a:rPr>
              <a:t>Box</a:t>
            </a:r>
            <a:r>
              <a:rPr lang="en-US" altLang="zh-CN" sz="1400">
                <a:solidFill>
                  <a:srgbClr val="ABB2BF"/>
                </a:solidFill>
                <a:cs typeface="+mn-ea"/>
                <a:sym typeface="+mn-lt"/>
              </a:rPr>
              <a:t>::</a:t>
            </a:r>
            <a:r>
              <a:rPr lang="en-US" altLang="zh-CN" sz="1400">
                <a:solidFill>
                  <a:srgbClr val="61AFEF"/>
                </a:solidFill>
                <a:cs typeface="+mn-ea"/>
                <a:sym typeface="+mn-lt"/>
              </a:rPr>
              <a:t>new</a:t>
            </a:r>
            <a:r>
              <a:rPr lang="en-US" altLang="zh-CN" sz="1400">
                <a:solidFill>
                  <a:srgbClr val="ABB2BF"/>
                </a:solidFill>
                <a:cs typeface="+mn-ea"/>
                <a:sym typeface="+mn-lt"/>
              </a:rPr>
              <a:t>(</a:t>
            </a:r>
            <a:r>
              <a:rPr lang="en-US" altLang="zh-CN" sz="1400">
                <a:solidFill>
                  <a:srgbClr val="E06C75"/>
                </a:solidFill>
                <a:cs typeface="+mn-ea"/>
                <a:sym typeface="+mn-lt"/>
              </a:rPr>
              <a:t>a</a:t>
            </a:r>
            <a:r>
              <a:rPr lang="en-US" altLang="zh-CN" sz="1400">
                <a:solidFill>
                  <a:srgbClr val="ABB2BF"/>
                </a:solidFill>
                <a:cs typeface="+mn-ea"/>
                <a:sym typeface="+mn-lt"/>
              </a:rPr>
              <a:t>));</a:t>
            </a:r>
          </a:p>
          <a:p>
            <a:r>
              <a:rPr lang="en-US" altLang="zh-CN" sz="1400">
                <a:solidFill>
                  <a:srgbClr val="ABB2BF"/>
                </a:solidFill>
                <a:cs typeface="+mn-ea"/>
                <a:sym typeface="+mn-lt"/>
              </a:rPr>
              <a:t>    </a:t>
            </a:r>
            <a:r>
              <a:rPr lang="en-US" altLang="zh-CN" sz="1400">
                <a:solidFill>
                  <a:srgbClr val="C678DD"/>
                </a:solidFill>
                <a:cs typeface="+mn-ea"/>
                <a:sym typeface="+mn-lt"/>
              </a:rPr>
              <a:t>let</a:t>
            </a:r>
            <a:r>
              <a:rPr lang="en-US" altLang="zh-CN" sz="1400">
                <a:solidFill>
                  <a:srgbClr val="ABB2BF"/>
                </a:solidFill>
                <a:cs typeface="+mn-ea"/>
                <a:sym typeface="+mn-lt"/>
              </a:rPr>
              <a:t> </a:t>
            </a:r>
            <a:r>
              <a:rPr lang="en-US" altLang="zh-CN" sz="1400">
                <a:solidFill>
                  <a:srgbClr val="E06C75"/>
                </a:solidFill>
                <a:cs typeface="+mn-ea"/>
                <a:sym typeface="+mn-lt"/>
              </a:rPr>
              <a:t>_c</a:t>
            </a:r>
            <a:r>
              <a:rPr lang="en-US" altLang="zh-CN" sz="1400">
                <a:solidFill>
                  <a:srgbClr val="ABB2BF"/>
                </a:solidFill>
                <a:cs typeface="+mn-ea"/>
                <a:sym typeface="+mn-lt"/>
              </a:rPr>
              <a:t> </a:t>
            </a:r>
            <a:r>
              <a:rPr lang="en-US" altLang="zh-CN" sz="1400">
                <a:solidFill>
                  <a:srgbClr val="56B6C2"/>
                </a:solidFill>
                <a:cs typeface="+mn-ea"/>
                <a:sym typeface="+mn-lt"/>
              </a:rPr>
              <a:t>=</a:t>
            </a:r>
            <a:r>
              <a:rPr lang="en-US" altLang="zh-CN" sz="1400">
                <a:solidFill>
                  <a:srgbClr val="ABB2BF"/>
                </a:solidFill>
                <a:cs typeface="+mn-ea"/>
                <a:sym typeface="+mn-lt"/>
              </a:rPr>
              <a:t> </a:t>
            </a:r>
            <a:r>
              <a:rPr lang="en-US" altLang="zh-CN" sz="1400">
                <a:solidFill>
                  <a:srgbClr val="61AFEF"/>
                </a:solidFill>
                <a:cs typeface="+mn-ea"/>
                <a:sym typeface="+mn-lt"/>
              </a:rPr>
              <a:t>Cons</a:t>
            </a:r>
            <a:r>
              <a:rPr lang="en-US" altLang="zh-CN" sz="1400">
                <a:solidFill>
                  <a:srgbClr val="ABB2BF"/>
                </a:solidFill>
                <a:cs typeface="+mn-ea"/>
                <a:sym typeface="+mn-lt"/>
              </a:rPr>
              <a:t>(</a:t>
            </a:r>
            <a:r>
              <a:rPr lang="en-US" altLang="zh-CN" sz="1400">
                <a:solidFill>
                  <a:srgbClr val="D19A66"/>
                </a:solidFill>
                <a:cs typeface="+mn-ea"/>
                <a:sym typeface="+mn-lt"/>
              </a:rPr>
              <a:t>4</a:t>
            </a:r>
            <a:r>
              <a:rPr lang="en-US" altLang="zh-CN" sz="1400">
                <a:solidFill>
                  <a:srgbClr val="ABB2BF"/>
                </a:solidFill>
                <a:cs typeface="+mn-ea"/>
                <a:sym typeface="+mn-lt"/>
              </a:rPr>
              <a:t>, </a:t>
            </a:r>
            <a:r>
              <a:rPr lang="en-US" altLang="zh-CN" sz="1400">
                <a:solidFill>
                  <a:srgbClr val="E5C07B"/>
                </a:solidFill>
                <a:cs typeface="+mn-ea"/>
                <a:sym typeface="+mn-lt"/>
              </a:rPr>
              <a:t>Box</a:t>
            </a:r>
            <a:r>
              <a:rPr lang="en-US" altLang="zh-CN" sz="1400">
                <a:solidFill>
                  <a:srgbClr val="ABB2BF"/>
                </a:solidFill>
                <a:cs typeface="+mn-ea"/>
                <a:sym typeface="+mn-lt"/>
              </a:rPr>
              <a:t>::</a:t>
            </a:r>
            <a:r>
              <a:rPr lang="en-US" altLang="zh-CN" sz="1400">
                <a:solidFill>
                  <a:srgbClr val="61AFEF"/>
                </a:solidFill>
                <a:cs typeface="+mn-ea"/>
                <a:sym typeface="+mn-lt"/>
              </a:rPr>
              <a:t>new</a:t>
            </a:r>
            <a:r>
              <a:rPr lang="en-US" altLang="zh-CN" sz="1400">
                <a:solidFill>
                  <a:srgbClr val="ABB2BF"/>
                </a:solidFill>
                <a:cs typeface="+mn-ea"/>
                <a:sym typeface="+mn-lt"/>
              </a:rPr>
              <a:t>(</a:t>
            </a:r>
            <a:r>
              <a:rPr lang="en-US" altLang="zh-CN" sz="1400">
                <a:solidFill>
                  <a:srgbClr val="E06C75"/>
                </a:solidFill>
                <a:cs typeface="+mn-ea"/>
                <a:sym typeface="+mn-lt"/>
              </a:rPr>
              <a:t>a</a:t>
            </a:r>
            <a:r>
              <a:rPr lang="en-US" altLang="zh-CN" sz="1400">
                <a:solidFill>
                  <a:srgbClr val="ABB2BF"/>
                </a:solidFill>
                <a:cs typeface="+mn-ea"/>
                <a:sym typeface="+mn-lt"/>
              </a:rPr>
              <a:t>));</a:t>
            </a:r>
          </a:p>
          <a:p>
            <a:r>
              <a:rPr lang="en-US" altLang="zh-CN" sz="1400">
                <a:solidFill>
                  <a:srgbClr val="ABB2BF"/>
                </a:solidFill>
                <a:cs typeface="+mn-ea"/>
                <a:sym typeface="+mn-lt"/>
              </a:rPr>
              <a:t>}</a:t>
            </a:r>
            <a:endParaRPr lang="en-US" altLang="zh-CN" sz="1400" b="0">
              <a:solidFill>
                <a:srgbClr val="ABB2BF"/>
              </a:solidFill>
              <a:effectLst/>
              <a:cs typeface="+mn-ea"/>
              <a:sym typeface="+mn-lt"/>
            </a:endParaRPr>
          </a:p>
        </p:txBody>
      </p:sp>
      <p:sp>
        <p:nvSpPr>
          <p:cNvPr id="8" name="下箭头 7"/>
          <p:cNvSpPr/>
          <p:nvPr/>
        </p:nvSpPr>
        <p:spPr>
          <a:xfrm>
            <a:off x="2419496" y="4531112"/>
            <a:ext cx="1203649" cy="225352"/>
          </a:xfrm>
          <a:prstGeom prst="downArrow">
            <a:avLst/>
          </a:prstGeom>
          <a:solidFill>
            <a:srgbClr val="FFC000"/>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0" name="文本框 9"/>
          <p:cNvSpPr txBox="1"/>
          <p:nvPr/>
        </p:nvSpPr>
        <p:spPr>
          <a:xfrm>
            <a:off x="6505655" y="3761280"/>
            <a:ext cx="5452101" cy="2676525"/>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vert="horz" wrap="square" rtlCol="0">
            <a:spAutoFit/>
          </a:bodyPr>
          <a:lstStyle/>
          <a:p>
            <a:r>
              <a:rPr lang="en-US" altLang="zh-CN" sz="1400" dirty="0" err="1">
                <a:solidFill>
                  <a:srgbClr val="C678DD"/>
                </a:solidFill>
                <a:cs typeface="+mn-ea"/>
                <a:sym typeface="+mn-lt"/>
              </a:rPr>
              <a:t>enum</a:t>
            </a:r>
            <a:r>
              <a:rPr lang="en-US" altLang="zh-CN" sz="1400" dirty="0">
                <a:solidFill>
                  <a:srgbClr val="ABB2BF"/>
                </a:solidFill>
                <a:cs typeface="+mn-ea"/>
                <a:sym typeface="+mn-lt"/>
              </a:rPr>
              <a:t> </a:t>
            </a:r>
            <a:r>
              <a:rPr lang="en-US" altLang="zh-CN" sz="1400" dirty="0">
                <a:solidFill>
                  <a:srgbClr val="E5C07B"/>
                </a:solidFill>
                <a:cs typeface="+mn-ea"/>
                <a:sym typeface="+mn-lt"/>
              </a:rPr>
              <a:t>List</a:t>
            </a:r>
            <a:r>
              <a:rPr lang="en-US" altLang="zh-CN" sz="1400" dirty="0">
                <a:solidFill>
                  <a:srgbClr val="ABB2BF"/>
                </a:solidFill>
                <a:cs typeface="+mn-ea"/>
                <a:sym typeface="+mn-lt"/>
              </a:rPr>
              <a:t> {</a:t>
            </a:r>
          </a:p>
          <a:p>
            <a:r>
              <a:rPr lang="en-US" altLang="zh-CN" sz="1400" dirty="0">
                <a:solidFill>
                  <a:srgbClr val="ABB2BF"/>
                </a:solidFill>
                <a:cs typeface="+mn-ea"/>
                <a:sym typeface="+mn-lt"/>
              </a:rPr>
              <a:t>    </a:t>
            </a:r>
            <a:r>
              <a:rPr lang="en-US" altLang="zh-CN" sz="1400" dirty="0">
                <a:solidFill>
                  <a:srgbClr val="61AFEF"/>
                </a:solidFill>
                <a:cs typeface="+mn-ea"/>
                <a:sym typeface="+mn-lt"/>
              </a:rPr>
              <a:t>Cons</a:t>
            </a:r>
            <a:r>
              <a:rPr lang="en-US" altLang="zh-CN" sz="1400" dirty="0">
                <a:solidFill>
                  <a:srgbClr val="ABB2BF"/>
                </a:solidFill>
                <a:cs typeface="+mn-ea"/>
                <a:sym typeface="+mn-lt"/>
              </a:rPr>
              <a:t>(</a:t>
            </a:r>
            <a:r>
              <a:rPr lang="en-US" altLang="zh-CN" sz="1400" dirty="0">
                <a:solidFill>
                  <a:srgbClr val="E5C07B"/>
                </a:solidFill>
                <a:cs typeface="+mn-ea"/>
                <a:sym typeface="+mn-lt"/>
              </a:rPr>
              <a:t>i32</a:t>
            </a:r>
            <a:r>
              <a:rPr lang="en-US" altLang="zh-CN" sz="1400" dirty="0">
                <a:solidFill>
                  <a:srgbClr val="ABB2BF"/>
                </a:solidFill>
                <a:cs typeface="+mn-ea"/>
                <a:sym typeface="+mn-lt"/>
              </a:rPr>
              <a:t>, </a:t>
            </a:r>
            <a:r>
              <a:rPr lang="en-US" altLang="zh-CN" sz="1400" dirty="0" err="1">
                <a:solidFill>
                  <a:srgbClr val="E5C07B"/>
                </a:solidFill>
                <a:cs typeface="+mn-ea"/>
                <a:sym typeface="+mn-lt"/>
              </a:rPr>
              <a:t>Rc</a:t>
            </a:r>
            <a:r>
              <a:rPr lang="en-US" altLang="zh-CN" sz="1400" dirty="0">
                <a:solidFill>
                  <a:srgbClr val="ABB2BF"/>
                </a:solidFill>
                <a:cs typeface="+mn-ea"/>
                <a:sym typeface="+mn-lt"/>
              </a:rPr>
              <a:t>&lt;</a:t>
            </a:r>
            <a:r>
              <a:rPr lang="en-US" altLang="zh-CN" sz="1400" dirty="0">
                <a:solidFill>
                  <a:srgbClr val="E5C07B"/>
                </a:solidFill>
                <a:cs typeface="+mn-ea"/>
                <a:sym typeface="+mn-lt"/>
              </a:rPr>
              <a:t>List</a:t>
            </a:r>
            <a:r>
              <a:rPr lang="en-US" altLang="zh-CN" sz="1400" dirty="0">
                <a:solidFill>
                  <a:srgbClr val="ABB2BF"/>
                </a:solidFill>
                <a:cs typeface="+mn-ea"/>
                <a:sym typeface="+mn-lt"/>
              </a:rPr>
              <a:t>&gt;),</a:t>
            </a:r>
          </a:p>
          <a:p>
            <a:r>
              <a:rPr lang="en-US" altLang="zh-CN" sz="1400" dirty="0">
                <a:solidFill>
                  <a:srgbClr val="ABB2BF"/>
                </a:solidFill>
                <a:cs typeface="+mn-ea"/>
                <a:sym typeface="+mn-lt"/>
              </a:rPr>
              <a:t>    </a:t>
            </a:r>
            <a:r>
              <a:rPr lang="en-US" altLang="zh-CN" sz="1400" dirty="0">
                <a:solidFill>
                  <a:srgbClr val="E5C07B"/>
                </a:solidFill>
                <a:cs typeface="+mn-ea"/>
                <a:sym typeface="+mn-lt"/>
              </a:rPr>
              <a:t>Nil</a:t>
            </a:r>
            <a:r>
              <a:rPr lang="en-US" altLang="zh-CN" sz="1400" dirty="0">
                <a:solidFill>
                  <a:srgbClr val="ABB2BF"/>
                </a:solidFill>
                <a:cs typeface="+mn-ea"/>
                <a:sym typeface="+mn-lt"/>
              </a:rPr>
              <a:t>,</a:t>
            </a:r>
          </a:p>
          <a:p>
            <a:r>
              <a:rPr lang="en-US" altLang="zh-CN" sz="1400" dirty="0">
                <a:solidFill>
                  <a:srgbClr val="ABB2BF"/>
                </a:solidFill>
                <a:cs typeface="+mn-ea"/>
                <a:sym typeface="+mn-lt"/>
              </a:rPr>
              <a:t>}</a:t>
            </a:r>
            <a:br>
              <a:rPr lang="en-US" altLang="zh-CN" sz="1400" dirty="0">
                <a:solidFill>
                  <a:srgbClr val="ABB2BF"/>
                </a:solidFill>
                <a:cs typeface="+mn-ea"/>
                <a:sym typeface="+mn-lt"/>
              </a:rPr>
            </a:br>
            <a:r>
              <a:rPr lang="en-US" altLang="zh-CN" sz="1400" dirty="0">
                <a:solidFill>
                  <a:srgbClr val="C678DD"/>
                </a:solidFill>
                <a:cs typeface="+mn-ea"/>
                <a:sym typeface="+mn-lt"/>
              </a:rPr>
              <a:t>use</a:t>
            </a:r>
            <a:r>
              <a:rPr lang="en-US" altLang="zh-CN" sz="1400" dirty="0">
                <a:solidFill>
                  <a:srgbClr val="ABB2BF"/>
                </a:solidFill>
                <a:cs typeface="+mn-ea"/>
                <a:sym typeface="+mn-lt"/>
              </a:rPr>
              <a:t> </a:t>
            </a:r>
            <a:r>
              <a:rPr lang="en-US" altLang="zh-CN" sz="1400" dirty="0">
                <a:solidFill>
                  <a:srgbClr val="C678DD"/>
                </a:solidFill>
                <a:cs typeface="+mn-ea"/>
                <a:sym typeface="+mn-lt"/>
              </a:rPr>
              <a:t>crate</a:t>
            </a:r>
            <a:r>
              <a:rPr lang="en-US" altLang="zh-CN" sz="1400" dirty="0">
                <a:solidFill>
                  <a:srgbClr val="ABB2BF"/>
                </a:solidFill>
                <a:cs typeface="+mn-ea"/>
                <a:sym typeface="+mn-lt"/>
              </a:rPr>
              <a:t>::</a:t>
            </a:r>
            <a:r>
              <a:rPr lang="en-US" altLang="zh-CN" sz="1400" dirty="0">
                <a:solidFill>
                  <a:srgbClr val="E5C07B"/>
                </a:solidFill>
                <a:cs typeface="+mn-ea"/>
                <a:sym typeface="+mn-lt"/>
              </a:rPr>
              <a:t>List</a:t>
            </a:r>
            <a:r>
              <a:rPr lang="en-US" altLang="zh-CN" sz="1400" dirty="0">
                <a:solidFill>
                  <a:srgbClr val="ABB2BF"/>
                </a:solidFill>
                <a:cs typeface="+mn-ea"/>
                <a:sym typeface="+mn-lt"/>
              </a:rPr>
              <a:t>::{</a:t>
            </a:r>
            <a:r>
              <a:rPr lang="en-US" altLang="zh-CN" sz="1400" dirty="0">
                <a:solidFill>
                  <a:srgbClr val="E5C07B"/>
                </a:solidFill>
                <a:cs typeface="+mn-ea"/>
                <a:sym typeface="+mn-lt"/>
              </a:rPr>
              <a:t>Cons</a:t>
            </a:r>
            <a:r>
              <a:rPr lang="en-US" altLang="zh-CN" sz="1400" dirty="0">
                <a:solidFill>
                  <a:srgbClr val="ABB2BF"/>
                </a:solidFill>
                <a:cs typeface="+mn-ea"/>
                <a:sym typeface="+mn-lt"/>
              </a:rPr>
              <a:t>, </a:t>
            </a:r>
            <a:r>
              <a:rPr lang="en-US" altLang="zh-CN" sz="1400" dirty="0">
                <a:solidFill>
                  <a:srgbClr val="E5C07B"/>
                </a:solidFill>
                <a:cs typeface="+mn-ea"/>
                <a:sym typeface="+mn-lt"/>
              </a:rPr>
              <a:t>Nil</a:t>
            </a:r>
            <a:r>
              <a:rPr lang="en-US" altLang="zh-CN" sz="1400" dirty="0">
                <a:solidFill>
                  <a:srgbClr val="ABB2BF"/>
                </a:solidFill>
                <a:cs typeface="+mn-ea"/>
                <a:sym typeface="+mn-lt"/>
              </a:rPr>
              <a:t>};</a:t>
            </a:r>
          </a:p>
          <a:p>
            <a:r>
              <a:rPr lang="en-US" altLang="zh-CN" sz="1400" dirty="0">
                <a:solidFill>
                  <a:srgbClr val="C678DD"/>
                </a:solidFill>
                <a:cs typeface="+mn-ea"/>
                <a:sym typeface="+mn-lt"/>
              </a:rPr>
              <a:t>use</a:t>
            </a:r>
            <a:r>
              <a:rPr lang="en-US" altLang="zh-CN" sz="1400" dirty="0">
                <a:solidFill>
                  <a:srgbClr val="ABB2BF"/>
                </a:solidFill>
                <a:cs typeface="+mn-ea"/>
                <a:sym typeface="+mn-lt"/>
              </a:rPr>
              <a:t> </a:t>
            </a:r>
            <a:r>
              <a:rPr lang="en-US" altLang="zh-CN" sz="1400" dirty="0">
                <a:solidFill>
                  <a:srgbClr val="E5C07B"/>
                </a:solidFill>
                <a:cs typeface="+mn-ea"/>
                <a:sym typeface="+mn-lt"/>
              </a:rPr>
              <a:t>std</a:t>
            </a:r>
            <a:r>
              <a:rPr lang="en-US" altLang="zh-CN" sz="1400" dirty="0">
                <a:solidFill>
                  <a:srgbClr val="ABB2BF"/>
                </a:solidFill>
                <a:cs typeface="+mn-ea"/>
                <a:sym typeface="+mn-lt"/>
              </a:rPr>
              <a:t>::</a:t>
            </a:r>
            <a:r>
              <a:rPr lang="en-US" altLang="zh-CN" sz="1400" dirty="0" err="1">
                <a:solidFill>
                  <a:srgbClr val="E5C07B"/>
                </a:solidFill>
                <a:cs typeface="+mn-ea"/>
                <a:sym typeface="+mn-lt"/>
              </a:rPr>
              <a:t>rc</a:t>
            </a:r>
            <a:r>
              <a:rPr lang="en-US" altLang="zh-CN" sz="1400" dirty="0">
                <a:solidFill>
                  <a:srgbClr val="ABB2BF"/>
                </a:solidFill>
                <a:cs typeface="+mn-ea"/>
                <a:sym typeface="+mn-lt"/>
              </a:rPr>
              <a:t>::</a:t>
            </a:r>
            <a:r>
              <a:rPr lang="en-US" altLang="zh-CN" sz="1400" dirty="0" err="1">
                <a:solidFill>
                  <a:srgbClr val="E5C07B"/>
                </a:solidFill>
                <a:cs typeface="+mn-ea"/>
                <a:sym typeface="+mn-lt"/>
              </a:rPr>
              <a:t>Rc</a:t>
            </a:r>
            <a:r>
              <a:rPr lang="en-US" altLang="zh-CN" sz="1400" dirty="0">
                <a:solidFill>
                  <a:srgbClr val="ABB2BF"/>
                </a:solidFill>
                <a:cs typeface="+mn-ea"/>
                <a:sym typeface="+mn-lt"/>
              </a:rPr>
              <a:t>;</a:t>
            </a:r>
          </a:p>
          <a:p>
            <a:br>
              <a:rPr lang="en-US" altLang="zh-CN" sz="1400" dirty="0">
                <a:solidFill>
                  <a:srgbClr val="ABB2BF"/>
                </a:solidFill>
                <a:cs typeface="+mn-ea"/>
                <a:sym typeface="+mn-lt"/>
              </a:rPr>
            </a:br>
            <a:r>
              <a:rPr lang="en-US" altLang="zh-CN" sz="1400" dirty="0">
                <a:solidFill>
                  <a:srgbClr val="C678DD"/>
                </a:solidFill>
                <a:cs typeface="+mn-ea"/>
                <a:sym typeface="+mn-lt"/>
              </a:rPr>
              <a:t>fn</a:t>
            </a:r>
            <a:r>
              <a:rPr lang="en-US" altLang="zh-CN" sz="1400" dirty="0">
                <a:solidFill>
                  <a:srgbClr val="ABB2BF"/>
                </a:solidFill>
                <a:cs typeface="+mn-ea"/>
                <a:sym typeface="+mn-lt"/>
              </a:rPr>
              <a:t> </a:t>
            </a:r>
            <a:r>
              <a:rPr lang="en-US" altLang="zh-CN" sz="1400" dirty="0">
                <a:solidFill>
                  <a:srgbClr val="61AFEF"/>
                </a:solidFill>
                <a:cs typeface="+mn-ea"/>
                <a:sym typeface="+mn-lt"/>
              </a:rPr>
              <a:t>main</a:t>
            </a:r>
            <a:r>
              <a:rPr lang="en-US" altLang="zh-CN" sz="1400" dirty="0">
                <a:solidFill>
                  <a:srgbClr val="ABB2BF"/>
                </a:solidFill>
                <a:cs typeface="+mn-ea"/>
                <a:sym typeface="+mn-lt"/>
              </a:rPr>
              <a:t>() {</a:t>
            </a:r>
          </a:p>
          <a:p>
            <a:r>
              <a:rPr lang="en-US" altLang="zh-CN" sz="1400" dirty="0">
                <a:solidFill>
                  <a:srgbClr val="ABB2BF"/>
                </a:solidFill>
                <a:cs typeface="+mn-ea"/>
                <a:sym typeface="+mn-lt"/>
              </a:rPr>
              <a:t>    </a:t>
            </a:r>
            <a:r>
              <a:rPr lang="en-US" altLang="zh-CN" sz="1400" dirty="0">
                <a:solidFill>
                  <a:srgbClr val="C678DD"/>
                </a:solidFill>
                <a:cs typeface="+mn-ea"/>
                <a:sym typeface="+mn-lt"/>
              </a:rPr>
              <a:t>let</a:t>
            </a:r>
            <a:r>
              <a:rPr lang="en-US" altLang="zh-CN" sz="1400" dirty="0">
                <a:solidFill>
                  <a:srgbClr val="ABB2BF"/>
                </a:solidFill>
                <a:cs typeface="+mn-ea"/>
                <a:sym typeface="+mn-lt"/>
              </a:rPr>
              <a:t> </a:t>
            </a:r>
            <a:r>
              <a:rPr lang="en-US" altLang="zh-CN" sz="1400" dirty="0">
                <a:solidFill>
                  <a:srgbClr val="E06C75"/>
                </a:solidFill>
                <a:cs typeface="+mn-ea"/>
                <a:sym typeface="+mn-lt"/>
              </a:rPr>
              <a:t>a</a:t>
            </a:r>
            <a:r>
              <a:rPr lang="en-US" altLang="zh-CN" sz="1400" dirty="0">
                <a:solidFill>
                  <a:srgbClr val="ABB2BF"/>
                </a:solidFill>
                <a:cs typeface="+mn-ea"/>
                <a:sym typeface="+mn-lt"/>
              </a:rPr>
              <a:t> </a:t>
            </a:r>
            <a:r>
              <a:rPr lang="en-US" altLang="zh-CN" sz="1400" dirty="0">
                <a:solidFill>
                  <a:srgbClr val="56B6C2"/>
                </a:solidFill>
                <a:cs typeface="+mn-ea"/>
                <a:sym typeface="+mn-lt"/>
              </a:rPr>
              <a:t>=</a:t>
            </a:r>
            <a:r>
              <a:rPr lang="en-US" altLang="zh-CN" sz="1400" dirty="0">
                <a:solidFill>
                  <a:srgbClr val="ABB2BF"/>
                </a:solidFill>
                <a:cs typeface="+mn-ea"/>
                <a:sym typeface="+mn-lt"/>
              </a:rPr>
              <a:t> </a:t>
            </a:r>
            <a:r>
              <a:rPr lang="en-US" altLang="zh-CN" sz="1400" dirty="0" err="1">
                <a:solidFill>
                  <a:srgbClr val="E5C07B"/>
                </a:solidFill>
                <a:cs typeface="+mn-ea"/>
                <a:sym typeface="+mn-lt"/>
              </a:rPr>
              <a:t>Rc</a:t>
            </a:r>
            <a:r>
              <a:rPr lang="en-US" altLang="zh-CN" sz="1400" dirty="0">
                <a:solidFill>
                  <a:srgbClr val="ABB2BF"/>
                </a:solidFill>
                <a:cs typeface="+mn-ea"/>
                <a:sym typeface="+mn-lt"/>
              </a:rPr>
              <a:t>::</a:t>
            </a:r>
            <a:r>
              <a:rPr lang="en-US" altLang="zh-CN" sz="1400" dirty="0">
                <a:solidFill>
                  <a:srgbClr val="61AFEF"/>
                </a:solidFill>
                <a:cs typeface="+mn-ea"/>
                <a:sym typeface="+mn-lt"/>
              </a:rPr>
              <a:t>new</a:t>
            </a:r>
            <a:r>
              <a:rPr lang="en-US" altLang="zh-CN" sz="1400" dirty="0">
                <a:solidFill>
                  <a:srgbClr val="ABB2BF"/>
                </a:solidFill>
                <a:cs typeface="+mn-ea"/>
                <a:sym typeface="+mn-lt"/>
              </a:rPr>
              <a:t>(</a:t>
            </a:r>
            <a:r>
              <a:rPr lang="en-US" altLang="zh-CN" sz="1400" dirty="0">
                <a:solidFill>
                  <a:srgbClr val="61AFEF"/>
                </a:solidFill>
                <a:cs typeface="+mn-ea"/>
                <a:sym typeface="+mn-lt"/>
              </a:rPr>
              <a:t>Cons</a:t>
            </a:r>
            <a:r>
              <a:rPr lang="en-US" altLang="zh-CN" sz="1400" dirty="0">
                <a:solidFill>
                  <a:srgbClr val="ABB2BF"/>
                </a:solidFill>
                <a:cs typeface="+mn-ea"/>
                <a:sym typeface="+mn-lt"/>
              </a:rPr>
              <a:t>(</a:t>
            </a:r>
            <a:r>
              <a:rPr lang="en-US" altLang="zh-CN" sz="1400" dirty="0">
                <a:solidFill>
                  <a:srgbClr val="D19A66"/>
                </a:solidFill>
                <a:cs typeface="+mn-ea"/>
                <a:sym typeface="+mn-lt"/>
              </a:rPr>
              <a:t>5</a:t>
            </a:r>
            <a:r>
              <a:rPr lang="en-US" altLang="zh-CN" sz="1400" dirty="0">
                <a:solidFill>
                  <a:srgbClr val="ABB2BF"/>
                </a:solidFill>
                <a:cs typeface="+mn-ea"/>
                <a:sym typeface="+mn-lt"/>
              </a:rPr>
              <a:t>, </a:t>
            </a:r>
            <a:r>
              <a:rPr lang="en-US" altLang="zh-CN" sz="1400" dirty="0" err="1">
                <a:solidFill>
                  <a:srgbClr val="E5C07B"/>
                </a:solidFill>
                <a:cs typeface="+mn-ea"/>
                <a:sym typeface="+mn-lt"/>
              </a:rPr>
              <a:t>Rc</a:t>
            </a:r>
            <a:r>
              <a:rPr lang="en-US" altLang="zh-CN" sz="1400" dirty="0">
                <a:solidFill>
                  <a:srgbClr val="ABB2BF"/>
                </a:solidFill>
                <a:cs typeface="+mn-ea"/>
                <a:sym typeface="+mn-lt"/>
              </a:rPr>
              <a:t>::</a:t>
            </a:r>
            <a:r>
              <a:rPr lang="en-US" altLang="zh-CN" sz="1400" dirty="0">
                <a:solidFill>
                  <a:srgbClr val="61AFEF"/>
                </a:solidFill>
                <a:cs typeface="+mn-ea"/>
                <a:sym typeface="+mn-lt"/>
              </a:rPr>
              <a:t>new</a:t>
            </a:r>
            <a:r>
              <a:rPr lang="en-US" altLang="zh-CN" sz="1400" dirty="0">
                <a:solidFill>
                  <a:srgbClr val="ABB2BF"/>
                </a:solidFill>
                <a:cs typeface="+mn-ea"/>
                <a:sym typeface="+mn-lt"/>
              </a:rPr>
              <a:t>(</a:t>
            </a:r>
            <a:r>
              <a:rPr lang="en-US" altLang="zh-CN" sz="1400" dirty="0">
                <a:solidFill>
                  <a:srgbClr val="61AFEF"/>
                </a:solidFill>
                <a:cs typeface="+mn-ea"/>
                <a:sym typeface="+mn-lt"/>
              </a:rPr>
              <a:t>Cons</a:t>
            </a:r>
            <a:r>
              <a:rPr lang="en-US" altLang="zh-CN" sz="1400" dirty="0">
                <a:solidFill>
                  <a:srgbClr val="ABB2BF"/>
                </a:solidFill>
                <a:cs typeface="+mn-ea"/>
                <a:sym typeface="+mn-lt"/>
              </a:rPr>
              <a:t>(</a:t>
            </a:r>
            <a:r>
              <a:rPr lang="en-US" altLang="zh-CN" sz="1400" dirty="0">
                <a:solidFill>
                  <a:srgbClr val="D19A66"/>
                </a:solidFill>
                <a:cs typeface="+mn-ea"/>
                <a:sym typeface="+mn-lt"/>
              </a:rPr>
              <a:t>10</a:t>
            </a:r>
            <a:r>
              <a:rPr lang="en-US" altLang="zh-CN" sz="1400" dirty="0">
                <a:solidFill>
                  <a:srgbClr val="ABB2BF"/>
                </a:solidFill>
                <a:cs typeface="+mn-ea"/>
                <a:sym typeface="+mn-lt"/>
              </a:rPr>
              <a:t>, </a:t>
            </a:r>
            <a:r>
              <a:rPr lang="en-US" altLang="zh-CN" sz="1400" dirty="0" err="1">
                <a:solidFill>
                  <a:srgbClr val="E5C07B"/>
                </a:solidFill>
                <a:cs typeface="+mn-ea"/>
                <a:sym typeface="+mn-lt"/>
              </a:rPr>
              <a:t>Rc</a:t>
            </a:r>
            <a:r>
              <a:rPr lang="en-US" altLang="zh-CN" sz="1400" dirty="0">
                <a:solidFill>
                  <a:srgbClr val="ABB2BF"/>
                </a:solidFill>
                <a:cs typeface="+mn-ea"/>
                <a:sym typeface="+mn-lt"/>
              </a:rPr>
              <a:t>::</a:t>
            </a:r>
            <a:r>
              <a:rPr lang="en-US" altLang="zh-CN" sz="1400" dirty="0">
                <a:solidFill>
                  <a:srgbClr val="61AFEF"/>
                </a:solidFill>
                <a:cs typeface="+mn-ea"/>
                <a:sym typeface="+mn-lt"/>
              </a:rPr>
              <a:t>new</a:t>
            </a:r>
            <a:r>
              <a:rPr lang="en-US" altLang="zh-CN" sz="1400" dirty="0">
                <a:solidFill>
                  <a:srgbClr val="ABB2BF"/>
                </a:solidFill>
                <a:cs typeface="+mn-ea"/>
                <a:sym typeface="+mn-lt"/>
              </a:rPr>
              <a:t>(</a:t>
            </a:r>
            <a:r>
              <a:rPr lang="en-US" altLang="zh-CN" sz="1400" dirty="0">
                <a:solidFill>
                  <a:srgbClr val="E5C07B"/>
                </a:solidFill>
                <a:cs typeface="+mn-ea"/>
                <a:sym typeface="+mn-lt"/>
              </a:rPr>
              <a:t>Nil</a:t>
            </a:r>
            <a:r>
              <a:rPr lang="en-US" altLang="zh-CN" sz="1400" dirty="0">
                <a:solidFill>
                  <a:srgbClr val="ABB2BF"/>
                </a:solidFill>
                <a:cs typeface="+mn-ea"/>
                <a:sym typeface="+mn-lt"/>
              </a:rPr>
              <a:t>)))));</a:t>
            </a:r>
          </a:p>
          <a:p>
            <a:r>
              <a:rPr lang="en-US" altLang="zh-CN" sz="1400" dirty="0">
                <a:solidFill>
                  <a:srgbClr val="ABB2BF"/>
                </a:solidFill>
                <a:cs typeface="+mn-ea"/>
                <a:sym typeface="+mn-lt"/>
              </a:rPr>
              <a:t>    </a:t>
            </a:r>
            <a:r>
              <a:rPr lang="en-US" altLang="zh-CN" sz="1400" dirty="0">
                <a:solidFill>
                  <a:srgbClr val="C678DD"/>
                </a:solidFill>
                <a:cs typeface="+mn-ea"/>
                <a:sym typeface="+mn-lt"/>
              </a:rPr>
              <a:t>let</a:t>
            </a:r>
            <a:r>
              <a:rPr lang="en-US" altLang="zh-CN" sz="1400" dirty="0">
                <a:solidFill>
                  <a:srgbClr val="ABB2BF"/>
                </a:solidFill>
                <a:cs typeface="+mn-ea"/>
                <a:sym typeface="+mn-lt"/>
              </a:rPr>
              <a:t> </a:t>
            </a:r>
            <a:r>
              <a:rPr lang="en-US" altLang="zh-CN" sz="1400" dirty="0">
                <a:solidFill>
                  <a:srgbClr val="E06C75"/>
                </a:solidFill>
                <a:cs typeface="+mn-ea"/>
                <a:sym typeface="+mn-lt"/>
              </a:rPr>
              <a:t>_b</a:t>
            </a:r>
            <a:r>
              <a:rPr lang="en-US" altLang="zh-CN" sz="1400" dirty="0">
                <a:solidFill>
                  <a:srgbClr val="ABB2BF"/>
                </a:solidFill>
                <a:cs typeface="+mn-ea"/>
                <a:sym typeface="+mn-lt"/>
              </a:rPr>
              <a:t> </a:t>
            </a:r>
            <a:r>
              <a:rPr lang="en-US" altLang="zh-CN" sz="1400" dirty="0">
                <a:solidFill>
                  <a:srgbClr val="56B6C2"/>
                </a:solidFill>
                <a:cs typeface="+mn-ea"/>
                <a:sym typeface="+mn-lt"/>
              </a:rPr>
              <a:t>=</a:t>
            </a:r>
            <a:r>
              <a:rPr lang="en-US" altLang="zh-CN" sz="1400" dirty="0">
                <a:solidFill>
                  <a:srgbClr val="ABB2BF"/>
                </a:solidFill>
                <a:cs typeface="+mn-ea"/>
                <a:sym typeface="+mn-lt"/>
              </a:rPr>
              <a:t> </a:t>
            </a:r>
            <a:r>
              <a:rPr lang="en-US" altLang="zh-CN" sz="1400" dirty="0">
                <a:solidFill>
                  <a:srgbClr val="61AFEF"/>
                </a:solidFill>
                <a:cs typeface="+mn-ea"/>
                <a:sym typeface="+mn-lt"/>
              </a:rPr>
              <a:t>Cons</a:t>
            </a:r>
            <a:r>
              <a:rPr lang="en-US" altLang="zh-CN" sz="1400" dirty="0">
                <a:solidFill>
                  <a:srgbClr val="ABB2BF"/>
                </a:solidFill>
                <a:cs typeface="+mn-ea"/>
                <a:sym typeface="+mn-lt"/>
              </a:rPr>
              <a:t>(</a:t>
            </a:r>
            <a:r>
              <a:rPr lang="en-US" altLang="zh-CN" sz="1400" dirty="0">
                <a:solidFill>
                  <a:srgbClr val="D19A66"/>
                </a:solidFill>
                <a:cs typeface="+mn-ea"/>
                <a:sym typeface="+mn-lt"/>
              </a:rPr>
              <a:t>3</a:t>
            </a:r>
            <a:r>
              <a:rPr lang="en-US" altLang="zh-CN" sz="1400" dirty="0">
                <a:solidFill>
                  <a:srgbClr val="ABB2BF"/>
                </a:solidFill>
                <a:cs typeface="+mn-ea"/>
                <a:sym typeface="+mn-lt"/>
              </a:rPr>
              <a:t>, </a:t>
            </a:r>
            <a:r>
              <a:rPr lang="en-US" altLang="zh-CN" sz="1400" dirty="0" err="1">
                <a:solidFill>
                  <a:srgbClr val="E5C07B"/>
                </a:solidFill>
                <a:cs typeface="+mn-ea"/>
                <a:sym typeface="+mn-lt"/>
              </a:rPr>
              <a:t>Rc</a:t>
            </a:r>
            <a:r>
              <a:rPr lang="en-US" altLang="zh-CN" sz="1400" dirty="0">
                <a:solidFill>
                  <a:srgbClr val="ABB2BF"/>
                </a:solidFill>
                <a:cs typeface="+mn-ea"/>
                <a:sym typeface="+mn-lt"/>
              </a:rPr>
              <a:t>::</a:t>
            </a:r>
            <a:r>
              <a:rPr lang="en-US" altLang="zh-CN" sz="1400" dirty="0">
                <a:solidFill>
                  <a:srgbClr val="61AFEF"/>
                </a:solidFill>
                <a:cs typeface="+mn-ea"/>
                <a:sym typeface="+mn-lt"/>
              </a:rPr>
              <a:t>clone</a:t>
            </a:r>
            <a:r>
              <a:rPr lang="en-US" altLang="zh-CN" sz="1400" dirty="0">
                <a:solidFill>
                  <a:srgbClr val="ABB2BF"/>
                </a:solidFill>
                <a:cs typeface="+mn-ea"/>
                <a:sym typeface="+mn-lt"/>
              </a:rPr>
              <a:t>(&amp;</a:t>
            </a:r>
            <a:r>
              <a:rPr lang="en-US" altLang="zh-CN" sz="1400" dirty="0">
                <a:solidFill>
                  <a:srgbClr val="E06C75"/>
                </a:solidFill>
                <a:cs typeface="+mn-ea"/>
                <a:sym typeface="+mn-lt"/>
              </a:rPr>
              <a:t>a</a:t>
            </a:r>
            <a:r>
              <a:rPr lang="en-US" altLang="zh-CN" sz="1400" dirty="0">
                <a:solidFill>
                  <a:srgbClr val="ABB2BF"/>
                </a:solidFill>
                <a:cs typeface="+mn-ea"/>
                <a:sym typeface="+mn-lt"/>
              </a:rPr>
              <a:t>));</a:t>
            </a:r>
          </a:p>
          <a:p>
            <a:r>
              <a:rPr lang="en-US" altLang="zh-CN" sz="1400" dirty="0">
                <a:solidFill>
                  <a:srgbClr val="ABB2BF"/>
                </a:solidFill>
                <a:cs typeface="+mn-ea"/>
                <a:sym typeface="+mn-lt"/>
              </a:rPr>
              <a:t>    </a:t>
            </a:r>
            <a:r>
              <a:rPr lang="en-US" altLang="zh-CN" sz="1400" dirty="0">
                <a:solidFill>
                  <a:srgbClr val="C678DD"/>
                </a:solidFill>
                <a:cs typeface="+mn-ea"/>
                <a:sym typeface="+mn-lt"/>
              </a:rPr>
              <a:t>let</a:t>
            </a:r>
            <a:r>
              <a:rPr lang="en-US" altLang="zh-CN" sz="1400" dirty="0">
                <a:solidFill>
                  <a:srgbClr val="ABB2BF"/>
                </a:solidFill>
                <a:cs typeface="+mn-ea"/>
                <a:sym typeface="+mn-lt"/>
              </a:rPr>
              <a:t> </a:t>
            </a:r>
            <a:r>
              <a:rPr lang="en-US" altLang="zh-CN" sz="1400" dirty="0">
                <a:solidFill>
                  <a:srgbClr val="E06C75"/>
                </a:solidFill>
                <a:cs typeface="+mn-ea"/>
                <a:sym typeface="+mn-lt"/>
              </a:rPr>
              <a:t>_c</a:t>
            </a:r>
            <a:r>
              <a:rPr lang="en-US" altLang="zh-CN" sz="1400" dirty="0">
                <a:solidFill>
                  <a:srgbClr val="ABB2BF"/>
                </a:solidFill>
                <a:cs typeface="+mn-ea"/>
                <a:sym typeface="+mn-lt"/>
              </a:rPr>
              <a:t> </a:t>
            </a:r>
            <a:r>
              <a:rPr lang="en-US" altLang="zh-CN" sz="1400" dirty="0">
                <a:solidFill>
                  <a:srgbClr val="56B6C2"/>
                </a:solidFill>
                <a:cs typeface="+mn-ea"/>
                <a:sym typeface="+mn-lt"/>
              </a:rPr>
              <a:t>=</a:t>
            </a:r>
            <a:r>
              <a:rPr lang="en-US" altLang="zh-CN" sz="1400" dirty="0">
                <a:solidFill>
                  <a:srgbClr val="ABB2BF"/>
                </a:solidFill>
                <a:cs typeface="+mn-ea"/>
                <a:sym typeface="+mn-lt"/>
              </a:rPr>
              <a:t> </a:t>
            </a:r>
            <a:r>
              <a:rPr lang="en-US" altLang="zh-CN" sz="1400" dirty="0">
                <a:solidFill>
                  <a:srgbClr val="61AFEF"/>
                </a:solidFill>
                <a:cs typeface="+mn-ea"/>
                <a:sym typeface="+mn-lt"/>
              </a:rPr>
              <a:t>Cons</a:t>
            </a:r>
            <a:r>
              <a:rPr lang="en-US" altLang="zh-CN" sz="1400" dirty="0">
                <a:solidFill>
                  <a:srgbClr val="ABB2BF"/>
                </a:solidFill>
                <a:cs typeface="+mn-ea"/>
                <a:sym typeface="+mn-lt"/>
              </a:rPr>
              <a:t>(</a:t>
            </a:r>
            <a:r>
              <a:rPr lang="en-US" altLang="zh-CN" sz="1400" dirty="0">
                <a:solidFill>
                  <a:srgbClr val="D19A66"/>
                </a:solidFill>
                <a:cs typeface="+mn-ea"/>
                <a:sym typeface="+mn-lt"/>
              </a:rPr>
              <a:t>4</a:t>
            </a:r>
            <a:r>
              <a:rPr lang="en-US" altLang="zh-CN" sz="1400" dirty="0">
                <a:solidFill>
                  <a:srgbClr val="ABB2BF"/>
                </a:solidFill>
                <a:cs typeface="+mn-ea"/>
                <a:sym typeface="+mn-lt"/>
              </a:rPr>
              <a:t>, </a:t>
            </a:r>
            <a:r>
              <a:rPr lang="en-US" altLang="zh-CN" sz="1400" dirty="0" err="1">
                <a:solidFill>
                  <a:srgbClr val="E5C07B"/>
                </a:solidFill>
                <a:cs typeface="+mn-ea"/>
                <a:sym typeface="+mn-lt"/>
              </a:rPr>
              <a:t>Rc</a:t>
            </a:r>
            <a:r>
              <a:rPr lang="en-US" altLang="zh-CN" sz="1400" dirty="0">
                <a:solidFill>
                  <a:srgbClr val="ABB2BF"/>
                </a:solidFill>
                <a:cs typeface="+mn-ea"/>
                <a:sym typeface="+mn-lt"/>
              </a:rPr>
              <a:t>::</a:t>
            </a:r>
            <a:r>
              <a:rPr lang="en-US" altLang="zh-CN" sz="1400" dirty="0">
                <a:solidFill>
                  <a:srgbClr val="61AFEF"/>
                </a:solidFill>
                <a:cs typeface="+mn-ea"/>
                <a:sym typeface="+mn-lt"/>
              </a:rPr>
              <a:t>clone</a:t>
            </a:r>
            <a:r>
              <a:rPr lang="en-US" altLang="zh-CN" sz="1400" dirty="0">
                <a:solidFill>
                  <a:srgbClr val="ABB2BF"/>
                </a:solidFill>
                <a:cs typeface="+mn-ea"/>
                <a:sym typeface="+mn-lt"/>
              </a:rPr>
              <a:t>(&amp;</a:t>
            </a:r>
            <a:r>
              <a:rPr lang="en-US" altLang="zh-CN" sz="1400" dirty="0">
                <a:solidFill>
                  <a:srgbClr val="E06C75"/>
                </a:solidFill>
                <a:cs typeface="+mn-ea"/>
                <a:sym typeface="+mn-lt"/>
              </a:rPr>
              <a:t>a</a:t>
            </a:r>
            <a:r>
              <a:rPr lang="en-US" altLang="zh-CN" sz="1400" dirty="0">
                <a:solidFill>
                  <a:srgbClr val="ABB2BF"/>
                </a:solidFill>
                <a:cs typeface="+mn-ea"/>
                <a:sym typeface="+mn-lt"/>
              </a:rPr>
              <a:t>));</a:t>
            </a:r>
          </a:p>
          <a:p>
            <a:r>
              <a:rPr lang="en-US" altLang="zh-CN" sz="1400" dirty="0">
                <a:solidFill>
                  <a:srgbClr val="ABB2BF"/>
                </a:solidFill>
                <a:cs typeface="+mn-ea"/>
                <a:sym typeface="+mn-lt"/>
              </a:rPr>
              <a:t>}</a:t>
            </a:r>
            <a:endParaRPr lang="en-US" altLang="zh-CN" sz="1400" b="0" dirty="0">
              <a:solidFill>
                <a:srgbClr val="ABB2BF"/>
              </a:solidFill>
              <a:effectLst/>
              <a:cs typeface="+mn-ea"/>
              <a:sym typeface="+mn-lt"/>
            </a:endParaRPr>
          </a:p>
        </p:txBody>
      </p:sp>
      <p:sp>
        <p:nvSpPr>
          <p:cNvPr id="11" name="左箭头 10"/>
          <p:cNvSpPr/>
          <p:nvPr/>
        </p:nvSpPr>
        <p:spPr>
          <a:xfrm rot="10800000">
            <a:off x="6019353" y="4996199"/>
            <a:ext cx="270587" cy="822279"/>
          </a:xfrm>
          <a:prstGeom prst="leftArrow">
            <a:avLst/>
          </a:prstGeom>
          <a:solidFill>
            <a:srgbClr val="FFC000"/>
          </a:solidFill>
          <a:ln>
            <a:solidFill>
              <a:srgbClr val="1515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7" name="图片 6"/>
          <p:cNvPicPr>
            <a:picLocks noChangeAspect="1"/>
          </p:cNvPicPr>
          <p:nvPr/>
        </p:nvPicPr>
        <p:blipFill>
          <a:blip r:embed="rId3"/>
          <a:stretch>
            <a:fillRect/>
          </a:stretch>
        </p:blipFill>
        <p:spPr>
          <a:xfrm>
            <a:off x="368546" y="4790372"/>
            <a:ext cx="5564630" cy="1649373"/>
          </a:xfrm>
          <a:prstGeom prst="rect">
            <a:avLst/>
          </a:prstGeom>
        </p:spPr>
      </p:pic>
      <p:sp>
        <p:nvSpPr>
          <p:cNvPr id="9" name="矩形 8"/>
          <p:cNvSpPr/>
          <p:nvPr/>
        </p:nvSpPr>
        <p:spPr>
          <a:xfrm>
            <a:off x="5933440" y="1723390"/>
            <a:ext cx="6117590" cy="737235"/>
          </a:xfrm>
          <a:prstGeom prst="rect">
            <a:avLst/>
          </a:prstGeom>
        </p:spPr>
        <p:txBody>
          <a:bodyPr wrap="square">
            <a:spAutoFit/>
          </a:bodyPr>
          <a:lstStyle/>
          <a:p>
            <a:r>
              <a:rPr lang="en-US" altLang="zh-CN" sz="1400">
                <a:cs typeface="+mn-ea"/>
                <a:sym typeface="+mn-lt"/>
              </a:rPr>
              <a:t>Rc smart pointers can solve the problem of a resource having multiple owners. For example:</a:t>
            </a:r>
          </a:p>
          <a:p>
            <a:endParaRPr lang="en-US" altLang="zh-CN" sz="1400">
              <a:cs typeface="+mn-ea"/>
              <a:sym typeface="+mn-l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680" y="264160"/>
            <a:ext cx="4539615" cy="833755"/>
          </a:xfrm>
        </p:spPr>
        <p:txBody>
          <a:bodyPr>
            <a:normAutofit/>
          </a:bodyPr>
          <a:lstStyle/>
          <a:p>
            <a:r>
              <a:rPr lang="en-US" altLang="zh-CN"/>
              <a:t>RC(2)</a:t>
            </a:r>
          </a:p>
        </p:txBody>
      </p:sp>
      <p:sp>
        <p:nvSpPr>
          <p:cNvPr id="3" name="内容占位符 2"/>
          <p:cNvSpPr>
            <a:spLocks noGrp="1"/>
          </p:cNvSpPr>
          <p:nvPr>
            <p:ph idx="1"/>
          </p:nvPr>
        </p:nvSpPr>
        <p:spPr>
          <a:xfrm>
            <a:off x="977265" y="1097915"/>
            <a:ext cx="9857105" cy="333375"/>
          </a:xfrm>
        </p:spPr>
        <p:txBody>
          <a:bodyPr>
            <a:noAutofit/>
          </a:bodyPr>
          <a:lstStyle/>
          <a:p>
            <a:pPr marL="0" indent="0">
              <a:buNone/>
            </a:pPr>
            <a:r>
              <a:rPr lang="en-US" sz="1700"/>
              <a:t>Using Weak to break cycle reference invoked by Rc.</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14</a:t>
            </a:fld>
            <a:endParaRPr lang="zh-CN" altLang="en-US"/>
          </a:p>
        </p:txBody>
      </p:sp>
      <p:sp>
        <p:nvSpPr>
          <p:cNvPr id="5" name="文本框 4"/>
          <p:cNvSpPr txBox="1"/>
          <p:nvPr/>
        </p:nvSpPr>
        <p:spPr>
          <a:xfrm>
            <a:off x="290830" y="1576070"/>
            <a:ext cx="5395595" cy="4692650"/>
          </a:xfrm>
          <a:prstGeom prst="rect">
            <a:avLst/>
          </a:prstGeom>
          <a:solidFill>
            <a:schemeClr val="tx1"/>
          </a:solidFill>
        </p:spPr>
        <p:txBody>
          <a:bodyPr wrap="square">
            <a:spAutoFit/>
          </a:bodyPr>
          <a:lstStyle/>
          <a:p>
            <a:pPr indent="0" fontAlgn="auto">
              <a:lnSpc>
                <a:spcPct val="100000"/>
              </a:lnSpc>
            </a:pPr>
            <a:r>
              <a:rPr lang="en-US" altLang="zh-CN" sz="1300" b="0">
                <a:solidFill>
                  <a:srgbClr val="569CD6"/>
                </a:solidFill>
                <a:latin typeface="Consolas" panose="020B0609020204030204"/>
                <a:ea typeface="Consolas" panose="020B0609020204030204"/>
              </a:rPr>
              <a:t>use </a:t>
            </a:r>
            <a:r>
              <a:rPr lang="en-US" altLang="zh-CN" sz="1300" b="0">
                <a:solidFill>
                  <a:srgbClr val="4EC9B0"/>
                </a:solidFill>
                <a:latin typeface="Consolas" panose="020B0609020204030204"/>
                <a:ea typeface="Consolas" panose="020B0609020204030204"/>
              </a:rPr>
              <a:t>std</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rc</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Rc</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use </a:t>
            </a:r>
            <a:r>
              <a:rPr lang="en-US" altLang="zh-CN" sz="1300" b="0">
                <a:solidFill>
                  <a:srgbClr val="4EC9B0"/>
                </a:solidFill>
                <a:latin typeface="Consolas" panose="020B0609020204030204"/>
                <a:ea typeface="Consolas" panose="020B0609020204030204"/>
              </a:rPr>
              <a:t>std</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cell</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RefCell</a:t>
            </a:r>
            <a:r>
              <a:rPr lang="en-US" altLang="zh-CN" sz="1300" b="0">
                <a:solidFill>
                  <a:srgbClr val="CCCCCC"/>
                </a:solidFill>
                <a:latin typeface="Consolas" panose="020B0609020204030204"/>
                <a:ea typeface="Consolas" panose="020B0609020204030204"/>
              </a:rPr>
              <a:t>;</a:t>
            </a: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struct </a:t>
            </a:r>
            <a:r>
              <a:rPr lang="en-US" altLang="zh-CN" sz="1300" b="0">
                <a:solidFill>
                  <a:srgbClr val="4EC9B0"/>
                </a:solidFill>
                <a:latin typeface="Consolas" panose="020B0609020204030204"/>
                <a:ea typeface="Consolas" panose="020B0609020204030204"/>
              </a:rPr>
              <a:t>Node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String</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RefCell</a:t>
            </a:r>
            <a:r>
              <a:rPr lang="en-US" altLang="zh-CN" sz="1300" b="0">
                <a:solidFill>
                  <a:srgbClr val="CCCCCC"/>
                </a:solidFill>
                <a:latin typeface="Consolas" panose="020B0609020204030204"/>
                <a:ea typeface="Consolas" panose="020B0609020204030204"/>
              </a:rPr>
              <a:t>&lt;</a:t>
            </a:r>
            <a:r>
              <a:rPr lang="en-US" altLang="zh-CN" sz="1300" b="0">
                <a:solidFill>
                  <a:srgbClr val="4EC9B0"/>
                </a:solidFill>
                <a:latin typeface="Consolas" panose="020B0609020204030204"/>
                <a:ea typeface="Consolas" panose="020B0609020204030204"/>
              </a:rPr>
              <a:t>Option</a:t>
            </a:r>
            <a:r>
              <a:rPr lang="en-US" altLang="zh-CN" sz="1300" b="0">
                <a:solidFill>
                  <a:srgbClr val="CCCCCC"/>
                </a:solidFill>
                <a:latin typeface="Consolas" panose="020B0609020204030204"/>
                <a:ea typeface="Consolas" panose="020B0609020204030204"/>
              </a:rPr>
              <a:t>&lt;</a:t>
            </a:r>
            <a:r>
              <a:rPr lang="en-US" altLang="zh-CN" sz="1300" b="0">
                <a:solidFill>
                  <a:srgbClr val="4EC9B0"/>
                </a:solidFill>
                <a:latin typeface="Consolas" panose="020B0609020204030204"/>
                <a:ea typeface="Consolas" panose="020B0609020204030204"/>
              </a:rPr>
              <a:t>Rc</a:t>
            </a:r>
            <a:r>
              <a:rPr lang="en-US" altLang="zh-CN" sz="1300" b="0">
                <a:solidFill>
                  <a:srgbClr val="CCCCCC"/>
                </a:solidFill>
                <a:latin typeface="Consolas" panose="020B0609020204030204"/>
                <a:ea typeface="Consolas" panose="020B0609020204030204"/>
              </a:rPr>
              <a:t>&lt;</a:t>
            </a:r>
            <a:r>
              <a:rPr lang="en-US" altLang="zh-CN" sz="1300" b="0">
                <a:solidFill>
                  <a:srgbClr val="4EC9B0"/>
                </a:solidFill>
                <a:latin typeface="Consolas" panose="020B0609020204030204"/>
                <a:ea typeface="Consolas" panose="020B0609020204030204"/>
              </a:rPr>
              <a:t>Node</a:t>
            </a:r>
            <a:r>
              <a:rPr lang="en-US" altLang="zh-CN" sz="1300" b="0">
                <a:solidFill>
                  <a:srgbClr val="CCCCCC"/>
                </a:solidFill>
                <a:latin typeface="Consolas" panose="020B0609020204030204"/>
                <a:ea typeface="Consolas" panose="020B0609020204030204"/>
              </a:rPr>
              <a:t>&gt;&gt;&gt;,</a:t>
            </a: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impl </a:t>
            </a:r>
            <a:r>
              <a:rPr lang="en-US" altLang="zh-CN" sz="1300" b="0">
                <a:solidFill>
                  <a:srgbClr val="4EC9B0"/>
                </a:solidFill>
                <a:latin typeface="Consolas" panose="020B0609020204030204"/>
                <a:ea typeface="Consolas" panose="020B0609020204030204"/>
              </a:rPr>
              <a:t>Node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fn </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:&amp;</a:t>
            </a:r>
            <a:r>
              <a:rPr lang="en-US" altLang="zh-CN" sz="1300" b="0">
                <a:solidFill>
                  <a:srgbClr val="4EC9B0"/>
                </a:solidFill>
                <a:latin typeface="Consolas" panose="020B0609020204030204"/>
                <a:ea typeface="Consolas" panose="020B0609020204030204"/>
              </a:rPr>
              <a:t>str</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-&gt;</a:t>
            </a:r>
            <a:r>
              <a:rPr lang="en-US" altLang="zh-CN" sz="1300" b="0">
                <a:solidFill>
                  <a:srgbClr val="4EC9B0"/>
                </a:solidFill>
                <a:latin typeface="Consolas" panose="020B0609020204030204"/>
                <a:ea typeface="Consolas" panose="020B0609020204030204"/>
              </a:rPr>
              <a:t>Rc</a:t>
            </a:r>
            <a:r>
              <a:rPr lang="en-US" altLang="zh-CN" sz="1300" b="0">
                <a:solidFill>
                  <a:srgbClr val="CCCCCC"/>
                </a:solidFill>
                <a:latin typeface="Consolas" panose="020B0609020204030204"/>
                <a:ea typeface="Consolas" panose="020B0609020204030204"/>
              </a:rPr>
              <a:t>&lt;</a:t>
            </a:r>
            <a:r>
              <a:rPr lang="en-US" altLang="zh-CN" sz="1300" b="0">
                <a:solidFill>
                  <a:srgbClr val="569CD6"/>
                </a:solidFill>
                <a:latin typeface="Consolas" panose="020B0609020204030204"/>
                <a:ea typeface="Consolas" panose="020B0609020204030204"/>
              </a:rPr>
              <a:t>Self</a:t>
            </a:r>
            <a:r>
              <a:rPr lang="en-US" altLang="zh-CN" sz="1300" b="0">
                <a:solidFill>
                  <a:srgbClr val="CCCCCC"/>
                </a:solidFill>
                <a:latin typeface="Consolas" panose="020B0609020204030204"/>
                <a:ea typeface="Consolas" panose="020B0609020204030204"/>
              </a:rPr>
              <a:t>&gt;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Rc</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Node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to_string</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RefCell</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None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fn </a:t>
            </a:r>
            <a:r>
              <a:rPr lang="en-US" altLang="zh-CN" sz="1300" b="0">
                <a:solidFill>
                  <a:srgbClr val="DCDCAA"/>
                </a:solidFill>
                <a:latin typeface="Consolas" panose="020B0609020204030204"/>
                <a:ea typeface="Consolas" panose="020B0609020204030204"/>
              </a:rPr>
              <a:t>main</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6A9955"/>
                </a:solidFill>
                <a:latin typeface="Consolas" panose="020B0609020204030204"/>
                <a:ea typeface="Consolas" panose="020B0609020204030204"/>
              </a:rPr>
              <a:t>    </a:t>
            </a:r>
            <a:endParaRPr lang="zh-CN" altLang="en-US"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alice</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Node</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"Alice"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bob</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Node</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"Bob"</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6A9955"/>
                </a:solidFill>
                <a:latin typeface="Consolas" panose="020B0609020204030204"/>
                <a:ea typeface="Consolas" panose="020B0609020204030204"/>
              </a:rPr>
              <a:t>    // Establish cycle references</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alice</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borrow_mut</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Some</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Rc</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clone</a:t>
            </a:r>
            <a:r>
              <a:rPr lang="en-US" altLang="zh-CN" sz="1300" b="0">
                <a:solidFill>
                  <a:srgbClr val="CCCCCC"/>
                </a:solidFill>
                <a:latin typeface="Consolas" panose="020B0609020204030204"/>
                <a:ea typeface="Consolas" panose="020B0609020204030204"/>
              </a:rPr>
              <a:t>(</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bob</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bob</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borrow_mut</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Some</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Rc</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clone</a:t>
            </a:r>
            <a:r>
              <a:rPr lang="en-US" altLang="zh-CN" sz="1300" b="0">
                <a:solidFill>
                  <a:srgbClr val="CCCCCC"/>
                </a:solidFill>
                <a:latin typeface="Consolas" panose="020B0609020204030204"/>
                <a:ea typeface="Consolas" panose="020B0609020204030204"/>
              </a:rPr>
              <a:t>(</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alice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a:t>
            </a:r>
          </a:p>
        </p:txBody>
      </p:sp>
      <p:sp>
        <p:nvSpPr>
          <p:cNvPr id="6" name="文本框 5"/>
          <p:cNvSpPr txBox="1"/>
          <p:nvPr/>
        </p:nvSpPr>
        <p:spPr>
          <a:xfrm>
            <a:off x="5991860" y="0"/>
            <a:ext cx="5852795" cy="6492875"/>
          </a:xfrm>
          <a:prstGeom prst="rect">
            <a:avLst/>
          </a:prstGeom>
          <a:solidFill>
            <a:schemeClr val="tx1"/>
          </a:solidFill>
        </p:spPr>
        <p:txBody>
          <a:bodyPr wrap="square">
            <a:spAutoFit/>
          </a:bodyPr>
          <a:lstStyle/>
          <a:p>
            <a:pPr indent="0" fontAlgn="auto">
              <a:lnSpc>
                <a:spcPct val="100000"/>
              </a:lnSpc>
            </a:pPr>
            <a:r>
              <a:rPr lang="en-US" altLang="zh-CN" sz="1300" b="0">
                <a:solidFill>
                  <a:srgbClr val="569CD6"/>
                </a:solidFill>
                <a:latin typeface="Consolas" panose="020B0609020204030204"/>
                <a:ea typeface="Consolas" panose="020B0609020204030204"/>
              </a:rPr>
              <a:t>use </a:t>
            </a:r>
            <a:r>
              <a:rPr lang="en-US" altLang="zh-CN" sz="1300" b="0">
                <a:solidFill>
                  <a:srgbClr val="4EC9B0"/>
                </a:solidFill>
                <a:latin typeface="Consolas" panose="020B0609020204030204"/>
                <a:ea typeface="Consolas" panose="020B0609020204030204"/>
              </a:rPr>
              <a:t>std</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rc</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Rc</a:t>
            </a: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Weak</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use </a:t>
            </a:r>
            <a:r>
              <a:rPr lang="en-US" altLang="zh-CN" sz="1300" b="0">
                <a:solidFill>
                  <a:srgbClr val="4EC9B0"/>
                </a:solidFill>
                <a:latin typeface="Consolas" panose="020B0609020204030204"/>
                <a:ea typeface="Consolas" panose="020B0609020204030204"/>
              </a:rPr>
              <a:t>std</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cell</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RefCell</a:t>
            </a:r>
            <a:r>
              <a:rPr lang="en-US" altLang="zh-CN" sz="1300" b="0">
                <a:solidFill>
                  <a:srgbClr val="CCCCCC"/>
                </a:solidFill>
                <a:latin typeface="Consolas" panose="020B0609020204030204"/>
                <a:ea typeface="Consolas" panose="020B0609020204030204"/>
              </a:rPr>
              <a:t>;</a:t>
            </a: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struct </a:t>
            </a:r>
            <a:r>
              <a:rPr lang="en-US" altLang="zh-CN" sz="1300" b="0">
                <a:solidFill>
                  <a:srgbClr val="4EC9B0"/>
                </a:solidFill>
                <a:latin typeface="Consolas" panose="020B0609020204030204"/>
                <a:ea typeface="Consolas" panose="020B0609020204030204"/>
              </a:rPr>
              <a:t>Node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String</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6A9955"/>
                </a:solidFill>
                <a:latin typeface="Consolas" panose="020B0609020204030204"/>
                <a:ea typeface="Consolas" panose="020B0609020204030204"/>
              </a:rPr>
              <a:t>    // Break the cycle with Weak</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RefCell</a:t>
            </a:r>
            <a:r>
              <a:rPr lang="en-US" altLang="zh-CN" sz="1300" b="0">
                <a:solidFill>
                  <a:srgbClr val="CCCCCC"/>
                </a:solidFill>
                <a:latin typeface="Consolas" panose="020B0609020204030204"/>
                <a:ea typeface="Consolas" panose="020B0609020204030204"/>
              </a:rPr>
              <a:t>&lt;</a:t>
            </a:r>
            <a:r>
              <a:rPr lang="en-US" altLang="zh-CN" sz="1300" b="0">
                <a:solidFill>
                  <a:srgbClr val="4EC9B0"/>
                </a:solidFill>
                <a:latin typeface="Consolas" panose="020B0609020204030204"/>
                <a:ea typeface="Consolas" panose="020B0609020204030204"/>
              </a:rPr>
              <a:t>Option</a:t>
            </a:r>
            <a:r>
              <a:rPr lang="en-US" altLang="zh-CN" sz="1300" b="0">
                <a:solidFill>
                  <a:srgbClr val="CCCCCC"/>
                </a:solidFill>
                <a:latin typeface="Consolas" panose="020B0609020204030204"/>
                <a:ea typeface="Consolas" panose="020B0609020204030204"/>
              </a:rPr>
              <a:t>&lt;</a:t>
            </a:r>
            <a:r>
              <a:rPr lang="en-US" altLang="zh-CN" sz="1300" b="0">
                <a:solidFill>
                  <a:srgbClr val="4EC9B0"/>
                </a:solidFill>
                <a:latin typeface="Consolas" panose="020B0609020204030204"/>
                <a:ea typeface="Consolas" panose="020B0609020204030204"/>
              </a:rPr>
              <a:t>Weak</a:t>
            </a:r>
            <a:r>
              <a:rPr lang="en-US" altLang="zh-CN" sz="1300" b="0">
                <a:solidFill>
                  <a:srgbClr val="CCCCCC"/>
                </a:solidFill>
                <a:latin typeface="Consolas" panose="020B0609020204030204"/>
                <a:ea typeface="Consolas" panose="020B0609020204030204"/>
              </a:rPr>
              <a:t>&lt;</a:t>
            </a:r>
            <a:r>
              <a:rPr lang="en-US" altLang="zh-CN" sz="1300" b="0">
                <a:solidFill>
                  <a:srgbClr val="4EC9B0"/>
                </a:solidFill>
                <a:latin typeface="Consolas" panose="020B0609020204030204"/>
                <a:ea typeface="Consolas" panose="020B0609020204030204"/>
              </a:rPr>
              <a:t>Node</a:t>
            </a:r>
            <a:r>
              <a:rPr lang="en-US" altLang="zh-CN" sz="1300" b="0">
                <a:solidFill>
                  <a:srgbClr val="CCCCCC"/>
                </a:solidFill>
                <a:latin typeface="Consolas" panose="020B0609020204030204"/>
                <a:ea typeface="Consolas" panose="020B0609020204030204"/>
              </a:rPr>
              <a:t>&gt;&gt;&gt;,</a:t>
            </a: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impl </a:t>
            </a:r>
            <a:r>
              <a:rPr lang="en-US" altLang="zh-CN" sz="1300" b="0">
                <a:solidFill>
                  <a:srgbClr val="4EC9B0"/>
                </a:solidFill>
                <a:latin typeface="Consolas" panose="020B0609020204030204"/>
                <a:ea typeface="Consolas" panose="020B0609020204030204"/>
              </a:rPr>
              <a:t>Node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fn</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:&amp;</a:t>
            </a:r>
            <a:r>
              <a:rPr lang="en-US" altLang="zh-CN" sz="1300" b="0">
                <a:solidFill>
                  <a:srgbClr val="4EC9B0"/>
                </a:solidFill>
                <a:latin typeface="Consolas" panose="020B0609020204030204"/>
                <a:ea typeface="Consolas" panose="020B0609020204030204"/>
              </a:rPr>
              <a:t>str</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-&gt;</a:t>
            </a:r>
            <a:r>
              <a:rPr lang="en-US" altLang="zh-CN" sz="1300" b="0">
                <a:solidFill>
                  <a:srgbClr val="4EC9B0"/>
                </a:solidFill>
                <a:latin typeface="Consolas" panose="020B0609020204030204"/>
                <a:ea typeface="Consolas" panose="020B0609020204030204"/>
              </a:rPr>
              <a:t>Rc</a:t>
            </a:r>
            <a:r>
              <a:rPr lang="en-US" altLang="zh-CN" sz="1300" b="0">
                <a:solidFill>
                  <a:srgbClr val="CCCCCC"/>
                </a:solidFill>
                <a:latin typeface="Consolas" panose="020B0609020204030204"/>
                <a:ea typeface="Consolas" panose="020B0609020204030204"/>
              </a:rPr>
              <a:t>&lt;</a:t>
            </a:r>
            <a:r>
              <a:rPr lang="en-US" altLang="zh-CN" sz="1300" b="0">
                <a:solidFill>
                  <a:srgbClr val="569CD6"/>
                </a:solidFill>
                <a:latin typeface="Consolas" panose="020B0609020204030204"/>
                <a:ea typeface="Consolas" panose="020B0609020204030204"/>
              </a:rPr>
              <a:t>Self</a:t>
            </a:r>
            <a:r>
              <a:rPr lang="en-US" altLang="zh-CN" sz="1300" b="0">
                <a:solidFill>
                  <a:srgbClr val="CCCCCC"/>
                </a:solidFill>
                <a:latin typeface="Consolas" panose="020B0609020204030204"/>
                <a:ea typeface="Consolas" panose="020B0609020204030204"/>
              </a:rPr>
              <a:t>&gt;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Rc</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Node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to_string</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RefCell</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None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fn </a:t>
            </a:r>
            <a:r>
              <a:rPr lang="en-US" altLang="zh-CN" sz="1300" b="0">
                <a:solidFill>
                  <a:srgbClr val="DCDCAA"/>
                </a:solidFill>
                <a:latin typeface="Consolas" panose="020B0609020204030204"/>
                <a:ea typeface="Consolas" panose="020B0609020204030204"/>
              </a:rPr>
              <a:t>main</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alice</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Node</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"Alice"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bob</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Node</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"Bob"</a:t>
            </a:r>
            <a:r>
              <a:rPr lang="en-US" altLang="zh-CN" sz="1300" b="0">
                <a:solidFill>
                  <a:srgbClr val="CCCCCC"/>
                </a:solidFill>
                <a:latin typeface="Consolas" panose="020B0609020204030204"/>
                <a:ea typeface="Consolas" panose="020B0609020204030204"/>
              </a:rPr>
              <a:t>);</a:t>
            </a: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6A9955"/>
                </a:solidFill>
                <a:latin typeface="Consolas" panose="020B0609020204030204"/>
                <a:ea typeface="Consolas" panose="020B0609020204030204"/>
              </a:rPr>
              <a:t>    // Alice(Bob) holds Bob(Alice)'s Wear reference</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alice</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borrow_mut</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Some</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Rc</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downgrade</a:t>
            </a:r>
            <a:r>
              <a:rPr lang="en-US" altLang="zh-CN" sz="1300" b="0">
                <a:solidFill>
                  <a:srgbClr val="CCCCCC"/>
                </a:solidFill>
                <a:latin typeface="Consolas" panose="020B0609020204030204"/>
                <a:ea typeface="Consolas" panose="020B0609020204030204"/>
              </a:rPr>
              <a:t>(</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bob</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6A9955"/>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bob</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borrow_mut</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Some</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Rc</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downgrade</a:t>
            </a:r>
            <a:r>
              <a:rPr lang="en-US" altLang="zh-CN" sz="1300" b="0">
                <a:solidFill>
                  <a:srgbClr val="CCCCCC"/>
                </a:solidFill>
                <a:latin typeface="Consolas" panose="020B0609020204030204"/>
                <a:ea typeface="Consolas" panose="020B0609020204030204"/>
              </a:rPr>
              <a:t>(</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alice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6A9955"/>
                </a:solidFill>
                <a:latin typeface="Consolas" panose="020B0609020204030204"/>
                <a:ea typeface="Consolas" panose="020B0609020204030204"/>
              </a:rPr>
              <a:t>    </a:t>
            </a:r>
          </a:p>
          <a:p>
            <a:pPr indent="0" fontAlgn="auto">
              <a:lnSpc>
                <a:spcPct val="100000"/>
              </a:lnSpc>
            </a:pPr>
            <a:r>
              <a:rPr lang="en-US" altLang="zh-CN" sz="1300" b="0">
                <a:solidFill>
                  <a:srgbClr val="6A9955"/>
                </a:solidFill>
                <a:latin typeface="Consolas" panose="020B0609020204030204"/>
                <a:ea typeface="Consolas" panose="020B0609020204030204"/>
              </a:rPr>
              <a:t>    // Strong references can be obtained through upgrade()</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if </a:t>
            </a:r>
            <a:r>
              <a:rPr lang="en-US" altLang="zh-CN" sz="1300" b="0">
                <a:solidFill>
                  <a:srgbClr val="569CD6"/>
                </a:solidFill>
                <a:latin typeface="Consolas" panose="020B0609020204030204"/>
                <a:ea typeface="Consolas" panose="020B0609020204030204"/>
              </a:rPr>
              <a:t>let </a:t>
            </a:r>
            <a:r>
              <a:rPr lang="en-US" altLang="zh-CN" sz="1300" b="0">
                <a:solidFill>
                  <a:srgbClr val="4EC9B0"/>
                </a:solidFill>
                <a:latin typeface="Consolas" panose="020B0609020204030204"/>
                <a:ea typeface="Consolas" panose="020B0609020204030204"/>
              </a:rPr>
              <a:t>Some</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partner</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alice</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borrow</a:t>
            </a:r>
            <a:r>
              <a:rPr lang="en-US" altLang="zh-CN" sz="1300" b="0">
                <a:solidFill>
                  <a:srgbClr val="CCCCCC"/>
                </a:solidFill>
                <a:latin typeface="Consolas" panose="020B0609020204030204"/>
                <a:ea typeface="Consolas" panose="020B0609020204030204"/>
              </a:rPr>
              <a:t>()</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as_ref</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if </a:t>
            </a:r>
            <a:r>
              <a:rPr lang="en-US" altLang="zh-CN" sz="1300" b="0">
                <a:solidFill>
                  <a:srgbClr val="569CD6"/>
                </a:solidFill>
                <a:latin typeface="Consolas" panose="020B0609020204030204"/>
                <a:ea typeface="Consolas" panose="020B0609020204030204"/>
              </a:rPr>
              <a:t>let </a:t>
            </a:r>
            <a:r>
              <a:rPr lang="en-US" altLang="zh-CN" sz="1300" b="0">
                <a:solidFill>
                  <a:srgbClr val="4EC9B0"/>
                </a:solidFill>
                <a:latin typeface="Consolas" panose="020B0609020204030204"/>
                <a:ea typeface="Consolas" panose="020B0609020204030204"/>
              </a:rPr>
              <a:t>Some</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p</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partner</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upgrade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"Alice's partner: {}"</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p</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name);</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 Practices</a:t>
            </a:r>
            <a:endParaRPr lang="zh-CN" altLang="en-US"/>
          </a:p>
        </p:txBody>
      </p:sp>
      <p:sp>
        <p:nvSpPr>
          <p:cNvPr id="3" name="内容占位符 2"/>
          <p:cNvSpPr>
            <a:spLocks noGrp="1"/>
          </p:cNvSpPr>
          <p:nvPr>
            <p:ph idx="1"/>
          </p:nvPr>
        </p:nvSpPr>
        <p:spPr>
          <a:xfrm>
            <a:off x="457200" y="1327150"/>
            <a:ext cx="4751705" cy="4850130"/>
          </a:xfrm>
        </p:spPr>
        <p:txBody>
          <a:bodyPr/>
          <a:lstStyle/>
          <a:p>
            <a:r>
              <a:rPr lang="en-US" altLang="zh-CN"/>
              <a:t>1. Please complete the code on page 5(as shown in the code on the right), print out the addresses of each element(a,b,c,d) in the two structures(RustStyle, CStyle).</a:t>
            </a:r>
          </a:p>
          <a:p>
            <a:r>
              <a:rPr lang="en-US" altLang="zh-CN"/>
              <a:t> Compare the differences between RUST and C when storing structure data.</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15</a:t>
            </a:fld>
            <a:endParaRPr lang="zh-CN" altLang="en-US"/>
          </a:p>
        </p:txBody>
      </p:sp>
      <p:sp>
        <p:nvSpPr>
          <p:cNvPr id="6" name="文本框 5"/>
          <p:cNvSpPr txBox="1"/>
          <p:nvPr/>
        </p:nvSpPr>
        <p:spPr>
          <a:xfrm>
            <a:off x="5433695" y="684530"/>
            <a:ext cx="6458585" cy="5492750"/>
          </a:xfrm>
          <a:prstGeom prst="rect">
            <a:avLst/>
          </a:prstGeom>
          <a:solidFill>
            <a:schemeClr val="tx1"/>
          </a:solidFill>
        </p:spPr>
        <p:txBody>
          <a:bodyPr wrap="square">
            <a:spAutoFit/>
          </a:bodyPr>
          <a:lstStyle/>
          <a:p>
            <a:pPr indent="0" fontAlgn="auto">
              <a:lnSpc>
                <a:spcPct val="100000"/>
              </a:lnSpc>
            </a:pPr>
            <a:r>
              <a:rPr lang="en-US" altLang="zh-CN" sz="1300" b="0">
                <a:solidFill>
                  <a:srgbClr val="569CD6"/>
                </a:solidFill>
                <a:latin typeface="Consolas" panose="020B0609020204030204"/>
                <a:ea typeface="Consolas" panose="020B0609020204030204"/>
              </a:rPr>
              <a:t>use </a:t>
            </a:r>
            <a:r>
              <a:rPr lang="en-US" altLang="zh-CN" sz="1300" b="0">
                <a:solidFill>
                  <a:srgbClr val="4EC9B0"/>
                </a:solidFill>
                <a:latin typeface="Consolas" panose="020B0609020204030204"/>
                <a:ea typeface="Consolas" panose="020B0609020204030204"/>
              </a:rPr>
              <a:t>std</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mem</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{size_of_val, align_of_val};</a:t>
            </a:r>
          </a:p>
          <a:p>
            <a:pPr indent="0" fontAlgn="auto">
              <a:lnSpc>
                <a:spcPct val="100000"/>
              </a:lnSpc>
            </a:pPr>
            <a:r>
              <a:rPr lang="en-US" altLang="zh-CN" sz="1300" b="0">
                <a:solidFill>
                  <a:srgbClr val="569CD6"/>
                </a:solidFill>
                <a:latin typeface="Consolas" panose="020B0609020204030204"/>
                <a:ea typeface="Consolas" panose="020B0609020204030204"/>
              </a:rPr>
              <a:t>struct </a:t>
            </a:r>
            <a:r>
              <a:rPr lang="en-US" altLang="zh-CN" sz="1300" b="0">
                <a:solidFill>
                  <a:srgbClr val="4EC9B0"/>
                </a:solidFill>
                <a:latin typeface="Consolas" panose="020B0609020204030204"/>
                <a:ea typeface="Consolas" panose="020B0609020204030204"/>
              </a:rPr>
              <a:t>RustStyle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a</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u8</a:t>
            </a:r>
            <a:r>
              <a:rPr lang="en-US" altLang="zh-CN" sz="1300" b="0">
                <a:solidFill>
                  <a:srgbClr val="CCCCCC"/>
                </a:solidFill>
                <a:latin typeface="Consolas" panose="020B0609020204030204"/>
                <a:ea typeface="Consolas" panose="020B0609020204030204"/>
              </a:rPr>
              <a:t>,</a:t>
            </a:r>
            <a:r>
              <a:rPr lang="en-US" altLang="zh-CN" sz="1300" b="0">
                <a:solidFill>
                  <a:srgbClr val="6A9955"/>
                </a:solidFill>
                <a:latin typeface="Consolas" panose="020B0609020204030204"/>
                <a:ea typeface="Consolas" panose="020B0609020204030204"/>
              </a:rPr>
              <a:t>   // 1 BYTE</a:t>
            </a:r>
            <a:endParaRPr lang="zh-CN" altLang="en-US"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b</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u32</a:t>
            </a:r>
            <a:r>
              <a:rPr lang="en-US" altLang="zh-CN" sz="1300" b="0">
                <a:solidFill>
                  <a:srgbClr val="CCCCCC"/>
                </a:solidFill>
                <a:latin typeface="Consolas" panose="020B0609020204030204"/>
                <a:ea typeface="Consolas" panose="020B0609020204030204"/>
              </a:rPr>
              <a:t>,</a:t>
            </a:r>
            <a:r>
              <a:rPr lang="en-US" altLang="zh-CN" sz="1300" b="0">
                <a:solidFill>
                  <a:srgbClr val="6A9955"/>
                </a:solidFill>
                <a:latin typeface="Consolas" panose="020B0609020204030204"/>
                <a:ea typeface="Consolas" panose="020B0609020204030204"/>
              </a:rPr>
              <a:t>  // 4 BYTES</a:t>
            </a:r>
            <a:endParaRPr lang="zh-CN" altLang="en-US"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c</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u16</a:t>
            </a:r>
            <a:r>
              <a:rPr lang="en-US" altLang="zh-CN" sz="1300" b="0">
                <a:solidFill>
                  <a:srgbClr val="CCCCCC"/>
                </a:solidFill>
                <a:latin typeface="Consolas" panose="020B0609020204030204"/>
                <a:ea typeface="Consolas" panose="020B0609020204030204"/>
              </a:rPr>
              <a:t>,</a:t>
            </a:r>
            <a:r>
              <a:rPr lang="en-US" altLang="zh-CN" sz="1300" b="0">
                <a:solidFill>
                  <a:srgbClr val="6A9955"/>
                </a:solidFill>
                <a:latin typeface="Consolas" panose="020B0609020204030204"/>
                <a:ea typeface="Consolas" panose="020B0609020204030204"/>
              </a:rPr>
              <a:t>  // 2 BYTES</a:t>
            </a:r>
            <a:endParaRPr lang="zh-CN" altLang="en-US"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d</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f64</a:t>
            </a:r>
            <a:r>
              <a:rPr lang="en-US" altLang="zh-CN" sz="1300" b="0">
                <a:solidFill>
                  <a:srgbClr val="CCCCCC"/>
                </a:solidFill>
                <a:latin typeface="Consolas" panose="020B0609020204030204"/>
                <a:ea typeface="Consolas" panose="020B0609020204030204"/>
              </a:rPr>
              <a:t>,</a:t>
            </a:r>
            <a:r>
              <a:rPr lang="en-US" altLang="zh-CN" sz="1300" b="0">
                <a:solidFill>
                  <a:srgbClr val="6A9955"/>
                </a:solidFill>
                <a:latin typeface="Consolas" panose="020B0609020204030204"/>
                <a:ea typeface="Consolas" panose="020B0609020204030204"/>
              </a:rPr>
              <a:t>  // 8 BYTES</a:t>
            </a:r>
            <a:endParaRPr lang="zh-CN" altLang="en-US"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endParaRPr lang="zh-CN" altLang="en-US"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#[repr(</a:t>
            </a:r>
            <a:r>
              <a:rPr lang="en-US" altLang="zh-CN" sz="1300" b="0">
                <a:solidFill>
                  <a:srgbClr val="4EC9B0"/>
                </a:solidFill>
                <a:latin typeface="Consolas" panose="020B0609020204030204"/>
                <a:ea typeface="Consolas" panose="020B0609020204030204"/>
              </a:rPr>
              <a:t>C</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struct </a:t>
            </a:r>
            <a:r>
              <a:rPr lang="en-US" altLang="zh-CN" sz="1300" b="0">
                <a:solidFill>
                  <a:srgbClr val="4EC9B0"/>
                </a:solidFill>
                <a:latin typeface="Consolas" panose="020B0609020204030204"/>
                <a:ea typeface="Consolas" panose="020B0609020204030204"/>
              </a:rPr>
              <a:t>CStyle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a</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u8</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b</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u32</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c</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u16</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d</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f64</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fn </a:t>
            </a:r>
            <a:r>
              <a:rPr lang="en-US" altLang="zh-CN" sz="1300" b="0">
                <a:solidFill>
                  <a:srgbClr val="DCDCAA"/>
                </a:solidFill>
                <a:latin typeface="Consolas" panose="020B0609020204030204"/>
                <a:ea typeface="Consolas" panose="020B0609020204030204"/>
              </a:rPr>
              <a:t>print_struct</a:t>
            </a:r>
            <a:r>
              <a:rPr lang="en-US" altLang="zh-CN" sz="1300" b="0">
                <a:solidFill>
                  <a:srgbClr val="CCCCCC"/>
                </a:solidFill>
                <a:latin typeface="Consolas" panose="020B0609020204030204"/>
                <a:ea typeface="Consolas" panose="020B0609020204030204"/>
              </a:rPr>
              <a:t>&lt;</a:t>
            </a:r>
            <a:r>
              <a:rPr lang="en-US" altLang="zh-CN" sz="1300" b="0">
                <a:solidFill>
                  <a:srgbClr val="4EC9B0"/>
                </a:solidFill>
                <a:latin typeface="Consolas" panose="020B0609020204030204"/>
                <a:ea typeface="Consolas" panose="020B0609020204030204"/>
              </a:rPr>
              <a:t>T</a:t>
            </a:r>
            <a:r>
              <a:rPr lang="en-US" altLang="zh-CN" sz="1300" b="0">
                <a:solidFill>
                  <a:srgbClr val="CCCCCC"/>
                </a:solidFill>
                <a:latin typeface="Consolas" panose="020B0609020204030204"/>
                <a:ea typeface="Consolas" panose="020B0609020204030204"/>
              </a:rPr>
              <a:t>&gt;(</a:t>
            </a:r>
            <a:r>
              <a:rPr lang="en-US" altLang="zh-CN" sz="1300" b="0">
                <a:solidFill>
                  <a:srgbClr val="9CDCFE"/>
                </a:solidFill>
                <a:latin typeface="Consolas" panose="020B0609020204030204"/>
                <a:ea typeface="Consolas" panose="020B0609020204030204"/>
              </a:rPr>
              <a:t>instance</a:t>
            </a:r>
            <a:r>
              <a:rPr lang="en-US" altLang="zh-CN" sz="1300" b="0">
                <a:solidFill>
                  <a:srgbClr val="D4D4D4"/>
                </a:solidFill>
                <a:latin typeface="Consolas" panose="020B0609020204030204"/>
                <a:ea typeface="Consolas" panose="020B0609020204030204"/>
              </a:rPr>
              <a:t>:&amp;</a:t>
            </a:r>
            <a:r>
              <a:rPr lang="en-US" altLang="zh-CN" sz="1300" b="0">
                <a:solidFill>
                  <a:srgbClr val="4EC9B0"/>
                </a:solidFill>
                <a:latin typeface="Consolas" panose="020B0609020204030204"/>
                <a:ea typeface="Consolas" panose="020B0609020204030204"/>
              </a:rPr>
              <a:t>T</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:&amp;</a:t>
            </a:r>
            <a:r>
              <a:rPr lang="en-US" altLang="zh-CN" sz="1300" b="0">
                <a:solidFill>
                  <a:srgbClr val="4EC9B0"/>
                </a:solidFill>
                <a:latin typeface="Consolas" panose="020B0609020204030204"/>
                <a:ea typeface="Consolas" panose="020B0609020204030204"/>
              </a:rPr>
              <a:t>str</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t>
            </a:r>
            <a:r>
              <a:rPr lang="en-US" altLang="zh-CN" sz="1300" b="0">
                <a:solidFill>
                  <a:srgbClr val="D7BA7D"/>
                </a:solidFill>
                <a:latin typeface="Consolas" panose="020B0609020204030204"/>
                <a:ea typeface="Consolas" panose="020B0609020204030204"/>
              </a:rPr>
              <a:t>\n</a:t>
            </a:r>
            <a:r>
              <a:rPr lang="en-US" altLang="zh-CN" sz="1300" b="0">
                <a:solidFill>
                  <a:srgbClr val="CE9178"/>
                </a:solidFill>
                <a:latin typeface="Consolas" panose="020B0609020204030204"/>
                <a:ea typeface="Consolas" panose="020B0609020204030204"/>
              </a:rPr>
              <a:t>=== {} Structure ==="</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name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"size: {} Bytes"</a:t>
            </a: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size_of_val</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instance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"align based on: {} Bytes"</a:t>
            </a: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align_of_val</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instance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endParaRPr lang="en-US" altLang="zh-CN"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fn </a:t>
            </a:r>
            <a:r>
              <a:rPr lang="en-US" altLang="zh-CN" sz="1300" b="0">
                <a:solidFill>
                  <a:srgbClr val="DCDCAA"/>
                </a:solidFill>
                <a:latin typeface="Consolas" panose="020B0609020204030204"/>
                <a:ea typeface="Consolas" panose="020B0609020204030204"/>
              </a:rPr>
              <a:t>main</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rust_struct</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RustStyle</a:t>
            </a:r>
            <a:r>
              <a:rPr lang="en-US" altLang="zh-CN" sz="1300" b="0">
                <a:solidFill>
                  <a:srgbClr val="CCCCCC"/>
                </a:solidFill>
                <a:latin typeface="Consolas" panose="020B0609020204030204"/>
                <a:ea typeface="Consolas" panose="020B0609020204030204"/>
              </a:rPr>
              <a:t> { </a:t>
            </a:r>
            <a:r>
              <a:rPr lang="en-US" altLang="zh-CN" sz="1300" b="0">
                <a:solidFill>
                  <a:srgbClr val="9CDCFE"/>
                </a:solidFill>
                <a:latin typeface="Consolas" panose="020B0609020204030204"/>
                <a:ea typeface="Consolas" panose="020B0609020204030204"/>
              </a:rPr>
              <a:t>a</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1</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b</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2</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c</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3</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d</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4.0</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c_struct</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CStyle</a:t>
            </a:r>
            <a:r>
              <a:rPr lang="en-US" altLang="zh-CN" sz="1300" b="0">
                <a:solidFill>
                  <a:srgbClr val="CCCCCC"/>
                </a:solidFill>
                <a:latin typeface="Consolas" panose="020B0609020204030204"/>
                <a:ea typeface="Consolas" panose="020B0609020204030204"/>
              </a:rPr>
              <a:t> { </a:t>
            </a:r>
            <a:r>
              <a:rPr lang="en-US" altLang="zh-CN" sz="1300" b="0">
                <a:solidFill>
                  <a:srgbClr val="9CDCFE"/>
                </a:solidFill>
                <a:latin typeface="Consolas" panose="020B0609020204030204"/>
                <a:ea typeface="Consolas" panose="020B0609020204030204"/>
              </a:rPr>
              <a:t>a</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1</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b</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2</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c</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3</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d</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4.0</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print_struct</a:t>
            </a:r>
            <a:r>
              <a:rPr lang="en-US" altLang="zh-CN" sz="1300" b="0">
                <a:solidFill>
                  <a:srgbClr val="CCCCCC"/>
                </a:solidFill>
                <a:latin typeface="Consolas" panose="020B0609020204030204"/>
                <a:ea typeface="Consolas" panose="020B0609020204030204"/>
              </a:rPr>
              <a:t>(</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rust_struct</a:t>
            </a:r>
            <a:r>
              <a:rPr lang="en-US" altLang="zh-CN" sz="1300" b="0">
                <a:solidFill>
                  <a:srgbClr val="CCCCCC"/>
                </a:solidFill>
                <a:latin typeface="Consolas" panose="020B0609020204030204"/>
                <a:ea typeface="Consolas" panose="020B0609020204030204"/>
              </a:rPr>
              <a:t>, </a:t>
            </a:r>
            <a:r>
              <a:rPr lang="en-US" altLang="zh-CN" sz="1300" b="0">
                <a:solidFill>
                  <a:srgbClr val="CE9178"/>
                </a:solidFill>
                <a:latin typeface="Consolas" panose="020B0609020204030204"/>
                <a:ea typeface="Consolas" panose="020B0609020204030204"/>
              </a:rPr>
              <a:t>"Rust optimized layout"</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print_struct</a:t>
            </a:r>
            <a:r>
              <a:rPr lang="en-US" altLang="zh-CN" sz="1300" b="0">
                <a:solidFill>
                  <a:srgbClr val="CCCCCC"/>
                </a:solidFill>
                <a:latin typeface="Consolas" panose="020B0609020204030204"/>
                <a:ea typeface="Consolas" panose="020B0609020204030204"/>
              </a:rPr>
              <a:t>(</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c_struct</a:t>
            </a:r>
            <a:r>
              <a:rPr lang="en-US" altLang="zh-CN" sz="1300" b="0">
                <a:solidFill>
                  <a:srgbClr val="CCCCCC"/>
                </a:solidFill>
                <a:latin typeface="Consolas" panose="020B0609020204030204"/>
                <a:ea typeface="Consolas" panose="020B0609020204030204"/>
              </a:rPr>
              <a:t>, </a:t>
            </a:r>
            <a:r>
              <a:rPr lang="en-US" altLang="zh-CN" sz="1300" b="0">
                <a:solidFill>
                  <a:srgbClr val="CE9178"/>
                </a:solidFill>
                <a:latin typeface="Consolas" panose="020B0609020204030204"/>
                <a:ea typeface="Consolas" panose="020B0609020204030204"/>
              </a:rPr>
              <a:t>"C layout"</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ym typeface="+mn-ea"/>
              </a:rPr>
              <a:t> Practices</a:t>
            </a:r>
            <a:endParaRPr lang="en-US" altLang="zh-CN"/>
          </a:p>
        </p:txBody>
      </p:sp>
      <p:sp>
        <p:nvSpPr>
          <p:cNvPr id="3" name="内容占位符 2"/>
          <p:cNvSpPr>
            <a:spLocks noGrp="1"/>
          </p:cNvSpPr>
          <p:nvPr>
            <p:ph idx="1"/>
          </p:nvPr>
        </p:nvSpPr>
        <p:spPr>
          <a:xfrm>
            <a:off x="838200" y="1327150"/>
            <a:ext cx="10912475" cy="1742440"/>
          </a:xfrm>
        </p:spPr>
        <p:txBody>
          <a:bodyPr>
            <a:normAutofit fontScale="50000"/>
          </a:bodyPr>
          <a:lstStyle/>
          <a:p>
            <a:r>
              <a:rPr lang="en-US" altLang="zh-CN" sz="3200"/>
              <a:t>2. If the following code will encounter an error during execution? If not, will the program cause a memory leak during runtime? </a:t>
            </a:r>
          </a:p>
          <a:p>
            <a:r>
              <a:rPr lang="en-US" altLang="zh-CN" sz="3200"/>
              <a:t>Please rewrite this code in C++to require a pointer variable to be defined in the subfunction, which points to a heap space requested within the function and is returned within the function. The main function defines a pointer variable and assigns a value to it.</a:t>
            </a:r>
          </a:p>
          <a:p>
            <a:r>
              <a:rPr lang="en-US" altLang="zh-CN" sz="3200"/>
              <a:t>Compare C/C++and Rust, use tools to determine which implementation will cause memory leakage, compare the differences between the two, and if there is a memory leakage, modify the code to solve the problem.          </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16</a:t>
            </a:fld>
            <a:endParaRPr lang="zh-CN" altLang="en-US"/>
          </a:p>
        </p:txBody>
      </p:sp>
      <p:sp>
        <p:nvSpPr>
          <p:cNvPr id="6" name="文本框 5"/>
          <p:cNvSpPr txBox="1"/>
          <p:nvPr/>
        </p:nvSpPr>
        <p:spPr>
          <a:xfrm>
            <a:off x="3798570" y="3429635"/>
            <a:ext cx="3814445" cy="2765425"/>
          </a:xfrm>
          <a:prstGeom prst="rect">
            <a:avLst/>
          </a:prstGeom>
          <a:solidFill>
            <a:schemeClr val="tx1"/>
          </a:solidFill>
        </p:spPr>
        <p:txBody>
          <a:bodyPr wrap="square" rtlCol="0" anchor="t">
            <a:noAutofit/>
          </a:bodyPr>
          <a:lstStyle/>
          <a:p>
            <a:r>
              <a:rPr lang="en-US" altLang="zh-CN" sz="1600">
                <a:solidFill>
                  <a:srgbClr val="C678DD"/>
                </a:solidFill>
                <a:cs typeface="+mn-ea"/>
                <a:sym typeface="+mn-lt"/>
              </a:rPr>
              <a:t>fn</a:t>
            </a:r>
            <a:r>
              <a:rPr lang="en-US" altLang="zh-CN" sz="1600">
                <a:solidFill>
                  <a:srgbClr val="ABB2BF"/>
                </a:solidFill>
                <a:cs typeface="+mn-ea"/>
                <a:sym typeface="+mn-lt"/>
              </a:rPr>
              <a:t> </a:t>
            </a:r>
            <a:r>
              <a:rPr lang="en-US" altLang="zh-CN" sz="1600">
                <a:solidFill>
                  <a:srgbClr val="61AFEF"/>
                </a:solidFill>
                <a:cs typeface="+mn-ea"/>
                <a:sym typeface="+mn-lt"/>
              </a:rPr>
              <a:t>main</a:t>
            </a:r>
            <a:r>
              <a:rPr lang="en-US" altLang="zh-CN" sz="1600">
                <a:solidFill>
                  <a:srgbClr val="ABB2BF"/>
                </a:solidFill>
                <a:cs typeface="+mn-ea"/>
                <a:sym typeface="+mn-lt"/>
              </a:rPr>
              <a:t>() {</a:t>
            </a:r>
          </a:p>
          <a:p>
            <a:r>
              <a:rPr lang="en-US" altLang="zh-CN" sz="1600">
                <a:solidFill>
                  <a:srgbClr val="ABB2BF"/>
                </a:solidFill>
                <a:cs typeface="+mn-ea"/>
                <a:sym typeface="+mn-lt"/>
              </a:rPr>
              <a:t>    </a:t>
            </a:r>
            <a:r>
              <a:rPr lang="en-US" altLang="zh-CN" sz="1600">
                <a:solidFill>
                  <a:srgbClr val="C678DD"/>
                </a:solidFill>
                <a:cs typeface="+mn-ea"/>
                <a:sym typeface="+mn-lt"/>
              </a:rPr>
              <a:t>let</a:t>
            </a:r>
            <a:r>
              <a:rPr lang="en-US" altLang="zh-CN" sz="1600">
                <a:solidFill>
                  <a:srgbClr val="ABB2BF"/>
                </a:solidFill>
                <a:cs typeface="+mn-ea"/>
                <a:sym typeface="+mn-lt"/>
              </a:rPr>
              <a:t> </a:t>
            </a:r>
            <a:r>
              <a:rPr lang="en-US" altLang="zh-CN" sz="1600">
                <a:solidFill>
                  <a:srgbClr val="E06C75"/>
                </a:solidFill>
                <a:cs typeface="+mn-ea"/>
                <a:sym typeface="+mn-lt"/>
              </a:rPr>
              <a:t>s</a:t>
            </a:r>
            <a:r>
              <a:rPr lang="en-US" altLang="zh-CN" sz="1600">
                <a:solidFill>
                  <a:srgbClr val="ABB2BF"/>
                </a:solidFill>
                <a:cs typeface="+mn-ea"/>
                <a:sym typeface="+mn-lt"/>
              </a:rPr>
              <a:t> = </a:t>
            </a:r>
            <a:r>
              <a:rPr lang="en-US" altLang="zh-CN" sz="1600">
                <a:solidFill>
                  <a:srgbClr val="61AFEF"/>
                </a:solidFill>
                <a:cs typeface="+mn-ea"/>
                <a:sym typeface="+mn-lt"/>
              </a:rPr>
              <a:t>gives_ownership</a:t>
            </a:r>
            <a:r>
              <a:rPr lang="en-US" altLang="zh-CN" sz="1600">
                <a:solidFill>
                  <a:srgbClr val="ABB2BF"/>
                </a:solidFill>
                <a:cs typeface="+mn-ea"/>
                <a:sym typeface="+mn-lt"/>
              </a:rPr>
              <a:t>();</a:t>
            </a:r>
            <a:r>
              <a:rPr lang="en-US" altLang="zh-CN" sz="1600" i="1">
                <a:solidFill>
                  <a:srgbClr val="7F848E"/>
                </a:solidFill>
                <a:cs typeface="+mn-ea"/>
                <a:sym typeface="+mn-lt"/>
              </a:rPr>
              <a:t>                              </a:t>
            </a:r>
            <a:endParaRPr lang="zh-CN" altLang="en-US" sz="1600">
              <a:solidFill>
                <a:srgbClr val="ABB2BF"/>
              </a:solidFill>
              <a:cs typeface="+mn-ea"/>
              <a:sym typeface="+mn-lt"/>
            </a:endParaRPr>
          </a:p>
          <a:p>
            <a:r>
              <a:rPr lang="zh-CN" altLang="en-US" sz="1600">
                <a:solidFill>
                  <a:srgbClr val="ABB2BF"/>
                </a:solidFill>
                <a:cs typeface="+mn-ea"/>
                <a:sym typeface="+mn-lt"/>
              </a:rPr>
              <a:t>    </a:t>
            </a:r>
            <a:r>
              <a:rPr lang="en-US" altLang="zh-CN" sz="1600">
                <a:solidFill>
                  <a:srgbClr val="D19A66"/>
                </a:solidFill>
                <a:cs typeface="+mn-ea"/>
                <a:sym typeface="+mn-lt"/>
              </a:rPr>
              <a:t>println!</a:t>
            </a:r>
            <a:r>
              <a:rPr lang="en-US" altLang="zh-CN" sz="1600">
                <a:solidFill>
                  <a:srgbClr val="ABB2BF"/>
                </a:solidFill>
                <a:cs typeface="+mn-ea"/>
                <a:sym typeface="+mn-lt"/>
              </a:rPr>
              <a:t>(</a:t>
            </a:r>
            <a:r>
              <a:rPr lang="en-US" altLang="zh-CN" sz="1600">
                <a:solidFill>
                  <a:srgbClr val="98C379"/>
                </a:solidFill>
                <a:cs typeface="+mn-ea"/>
                <a:sym typeface="+mn-lt"/>
              </a:rPr>
              <a:t>"</a:t>
            </a:r>
            <a:r>
              <a:rPr lang="en-US" altLang="zh-CN" sz="1600">
                <a:solidFill>
                  <a:srgbClr val="C678DD"/>
                </a:solidFill>
                <a:cs typeface="+mn-ea"/>
                <a:sym typeface="+mn-lt"/>
              </a:rPr>
              <a:t>{}</a:t>
            </a:r>
            <a:r>
              <a:rPr lang="en-US" altLang="zh-CN" sz="1600">
                <a:solidFill>
                  <a:srgbClr val="98C379"/>
                </a:solidFill>
                <a:cs typeface="+mn-ea"/>
                <a:sym typeface="+mn-lt"/>
              </a:rPr>
              <a:t>"</a:t>
            </a:r>
            <a:r>
              <a:rPr lang="en-US" altLang="zh-CN" sz="1600">
                <a:solidFill>
                  <a:srgbClr val="ABB2BF"/>
                </a:solidFill>
                <a:cs typeface="+mn-ea"/>
                <a:sym typeface="+mn-lt"/>
              </a:rPr>
              <a:t>, </a:t>
            </a:r>
            <a:r>
              <a:rPr lang="en-US" altLang="zh-CN" sz="1600">
                <a:solidFill>
                  <a:srgbClr val="E06C75"/>
                </a:solidFill>
                <a:cs typeface="+mn-ea"/>
                <a:sym typeface="+mn-lt"/>
              </a:rPr>
              <a:t>s</a:t>
            </a:r>
            <a:r>
              <a:rPr lang="en-US" altLang="zh-CN" sz="1600">
                <a:solidFill>
                  <a:srgbClr val="ABB2BF"/>
                </a:solidFill>
                <a:cs typeface="+mn-ea"/>
                <a:sym typeface="+mn-lt"/>
              </a:rPr>
              <a:t>);</a:t>
            </a:r>
          </a:p>
          <a:p>
            <a:r>
              <a:rPr lang="en-US" altLang="zh-CN" sz="1600">
                <a:solidFill>
                  <a:srgbClr val="ABB2BF"/>
                </a:solidFill>
                <a:cs typeface="+mn-ea"/>
                <a:sym typeface="+mn-lt"/>
              </a:rPr>
              <a:t>}</a:t>
            </a:r>
          </a:p>
          <a:p>
            <a:endParaRPr lang="en-US" altLang="zh-CN" sz="1600">
              <a:solidFill>
                <a:srgbClr val="C678DD"/>
              </a:solidFill>
              <a:cs typeface="+mn-ea"/>
              <a:sym typeface="+mn-lt"/>
            </a:endParaRPr>
          </a:p>
          <a:p>
            <a:r>
              <a:rPr lang="en-US" altLang="zh-CN" sz="1600">
                <a:solidFill>
                  <a:srgbClr val="C678DD"/>
                </a:solidFill>
                <a:cs typeface="+mn-ea"/>
                <a:sym typeface="+mn-lt"/>
              </a:rPr>
              <a:t>fn</a:t>
            </a:r>
            <a:r>
              <a:rPr lang="en-US" altLang="zh-CN" sz="1600">
                <a:solidFill>
                  <a:srgbClr val="ABB2BF"/>
                </a:solidFill>
                <a:cs typeface="+mn-ea"/>
                <a:sym typeface="+mn-lt"/>
              </a:rPr>
              <a:t> </a:t>
            </a:r>
            <a:r>
              <a:rPr lang="en-US" altLang="zh-CN" sz="1600">
                <a:solidFill>
                  <a:srgbClr val="61AFEF"/>
                </a:solidFill>
                <a:cs typeface="+mn-ea"/>
                <a:sym typeface="+mn-lt"/>
              </a:rPr>
              <a:t>gives_ownership</a:t>
            </a:r>
            <a:r>
              <a:rPr lang="en-US" altLang="zh-CN" sz="1600">
                <a:solidFill>
                  <a:srgbClr val="ABB2BF"/>
                </a:solidFill>
                <a:cs typeface="+mn-ea"/>
                <a:sym typeface="+mn-lt"/>
              </a:rPr>
              <a:t>() -&gt; </a:t>
            </a:r>
            <a:r>
              <a:rPr lang="en-US" altLang="zh-CN" sz="1600">
                <a:solidFill>
                  <a:srgbClr val="E5C07B"/>
                </a:solidFill>
                <a:cs typeface="+mn-ea"/>
                <a:sym typeface="+mn-lt"/>
              </a:rPr>
              <a:t>String</a:t>
            </a:r>
            <a:r>
              <a:rPr lang="en-US" altLang="zh-CN" sz="1600">
                <a:solidFill>
                  <a:srgbClr val="ABB2BF"/>
                </a:solidFill>
                <a:cs typeface="+mn-ea"/>
                <a:sym typeface="+mn-lt"/>
              </a:rPr>
              <a:t> {</a:t>
            </a:r>
          </a:p>
          <a:p>
            <a:r>
              <a:rPr lang="en-US" altLang="zh-CN" sz="1600">
                <a:solidFill>
                  <a:srgbClr val="ABB2BF"/>
                </a:solidFill>
                <a:cs typeface="+mn-ea"/>
                <a:sym typeface="+mn-lt"/>
              </a:rPr>
              <a:t>    </a:t>
            </a:r>
            <a:r>
              <a:rPr lang="en-US" altLang="zh-CN" sz="1600">
                <a:solidFill>
                  <a:srgbClr val="C678DD"/>
                </a:solidFill>
                <a:cs typeface="+mn-ea"/>
                <a:sym typeface="+mn-lt"/>
              </a:rPr>
              <a:t>let</a:t>
            </a:r>
            <a:r>
              <a:rPr lang="en-US" altLang="zh-CN" sz="1600">
                <a:solidFill>
                  <a:srgbClr val="ABB2BF"/>
                </a:solidFill>
                <a:cs typeface="+mn-ea"/>
                <a:sym typeface="+mn-lt"/>
              </a:rPr>
              <a:t> </a:t>
            </a:r>
            <a:r>
              <a:rPr lang="en-US" altLang="zh-CN" sz="1600">
                <a:solidFill>
                  <a:srgbClr val="E06C75"/>
                </a:solidFill>
                <a:cs typeface="+mn-ea"/>
                <a:sym typeface="+mn-lt"/>
              </a:rPr>
              <a:t>some_string</a:t>
            </a:r>
            <a:r>
              <a:rPr lang="en-US" altLang="zh-CN" sz="1600">
                <a:solidFill>
                  <a:srgbClr val="ABB2BF"/>
                </a:solidFill>
                <a:cs typeface="+mn-ea"/>
                <a:sym typeface="+mn-lt"/>
              </a:rPr>
              <a:t> = </a:t>
            </a:r>
            <a:r>
              <a:rPr lang="en-US" altLang="zh-CN" sz="1600">
                <a:solidFill>
                  <a:srgbClr val="E5C07B"/>
                </a:solidFill>
                <a:cs typeface="+mn-ea"/>
                <a:sym typeface="+mn-lt"/>
              </a:rPr>
              <a:t>String</a:t>
            </a:r>
            <a:r>
              <a:rPr lang="en-US" altLang="zh-CN" sz="1600">
                <a:solidFill>
                  <a:srgbClr val="ABB2BF"/>
                </a:solidFill>
                <a:cs typeface="+mn-ea"/>
                <a:sym typeface="+mn-lt"/>
              </a:rPr>
              <a:t>::</a:t>
            </a:r>
            <a:r>
              <a:rPr lang="en-US" altLang="zh-CN" sz="1600">
                <a:solidFill>
                  <a:srgbClr val="61AFEF"/>
                </a:solidFill>
                <a:cs typeface="+mn-ea"/>
                <a:sym typeface="+mn-lt"/>
              </a:rPr>
              <a:t>from</a:t>
            </a:r>
            <a:r>
              <a:rPr lang="en-US" altLang="zh-CN" sz="1600">
                <a:solidFill>
                  <a:srgbClr val="ABB2BF"/>
                </a:solidFill>
                <a:cs typeface="+mn-ea"/>
                <a:sym typeface="+mn-lt"/>
              </a:rPr>
              <a:t>(</a:t>
            </a:r>
            <a:r>
              <a:rPr lang="en-US" altLang="zh-CN" sz="1600">
                <a:solidFill>
                  <a:srgbClr val="98C379"/>
                </a:solidFill>
                <a:cs typeface="+mn-ea"/>
                <a:sym typeface="+mn-lt"/>
              </a:rPr>
              <a:t>"Rust"</a:t>
            </a:r>
            <a:r>
              <a:rPr lang="en-US" altLang="zh-CN" sz="1600">
                <a:solidFill>
                  <a:srgbClr val="ABB2BF"/>
                </a:solidFill>
                <a:cs typeface="+mn-ea"/>
                <a:sym typeface="+mn-lt"/>
              </a:rPr>
              <a:t>);</a:t>
            </a:r>
          </a:p>
          <a:p>
            <a:r>
              <a:rPr lang="en-US" altLang="zh-CN" sz="1600">
                <a:solidFill>
                  <a:srgbClr val="ABB2BF"/>
                </a:solidFill>
                <a:cs typeface="+mn-ea"/>
                <a:sym typeface="+mn-lt"/>
              </a:rPr>
              <a:t>    </a:t>
            </a:r>
            <a:r>
              <a:rPr lang="en-US" altLang="zh-CN" sz="1600">
                <a:solidFill>
                  <a:srgbClr val="E06C75"/>
                </a:solidFill>
                <a:cs typeface="+mn-ea"/>
                <a:sym typeface="+mn-lt"/>
              </a:rPr>
              <a:t>some_string</a:t>
            </a:r>
            <a:endParaRPr lang="en-US" altLang="zh-CN" sz="1600">
              <a:solidFill>
                <a:srgbClr val="ABB2BF"/>
              </a:solidFill>
              <a:cs typeface="+mn-ea"/>
              <a:sym typeface="+mn-lt"/>
            </a:endParaRPr>
          </a:p>
          <a:p>
            <a:r>
              <a:rPr lang="en-US" altLang="zh-CN" sz="1600">
                <a:solidFill>
                  <a:srgbClr val="ABB2BF"/>
                </a:solidFill>
                <a:cs typeface="+mn-ea"/>
                <a:sym typeface="+mn-lt"/>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sym typeface="+mn-ea"/>
              </a:rPr>
              <a:t> Practices</a:t>
            </a:r>
            <a:endParaRPr lang="en-US" altLang="zh-CN"/>
          </a:p>
        </p:txBody>
      </p:sp>
      <p:sp>
        <p:nvSpPr>
          <p:cNvPr id="3" name="内容占位符 2"/>
          <p:cNvSpPr>
            <a:spLocks noGrp="1"/>
          </p:cNvSpPr>
          <p:nvPr>
            <p:ph idx="1"/>
          </p:nvPr>
        </p:nvSpPr>
        <p:spPr>
          <a:xfrm>
            <a:off x="838200" y="1327150"/>
            <a:ext cx="5158105" cy="3707130"/>
          </a:xfrm>
        </p:spPr>
        <p:txBody>
          <a:bodyPr/>
          <a:lstStyle/>
          <a:p>
            <a:r>
              <a:rPr lang="en-US" altLang="zh-CN"/>
              <a:t>3. The following code poses a memory risk. Please identify the issue and use a smart pointer solution to solve the memory problem</a:t>
            </a:r>
          </a:p>
          <a:p>
            <a:endParaRPr lang="en-US" altLang="zh-CN"/>
          </a:p>
        </p:txBody>
      </p:sp>
      <p:sp>
        <p:nvSpPr>
          <p:cNvPr id="4" name="灯片编号占位符 3"/>
          <p:cNvSpPr>
            <a:spLocks noGrp="1"/>
          </p:cNvSpPr>
          <p:nvPr>
            <p:ph type="sldNum" sz="quarter" idx="12"/>
          </p:nvPr>
        </p:nvSpPr>
        <p:spPr/>
        <p:txBody>
          <a:bodyPr/>
          <a:lstStyle/>
          <a:p>
            <a:fld id="{506F4176-339E-4C4B-80E4-BBE9C4467EFE}" type="slidenum">
              <a:rPr lang="zh-CN" altLang="en-US" smtClean="0"/>
              <a:t>17</a:t>
            </a:fld>
            <a:endParaRPr lang="zh-CN" altLang="en-US"/>
          </a:p>
        </p:txBody>
      </p:sp>
      <p:sp>
        <p:nvSpPr>
          <p:cNvPr id="5" name="文本框 4"/>
          <p:cNvSpPr txBox="1"/>
          <p:nvPr/>
        </p:nvSpPr>
        <p:spPr>
          <a:xfrm>
            <a:off x="6515100" y="192405"/>
            <a:ext cx="4381500" cy="6739255"/>
          </a:xfrm>
          <a:prstGeom prst="rect">
            <a:avLst/>
          </a:prstGeom>
          <a:noFill/>
        </p:spPr>
        <p:txBody>
          <a:bodyPr wrap="square" rtlCol="0" anchor="t">
            <a:spAutoFit/>
          </a:bodyPr>
          <a:lstStyle/>
          <a:p>
            <a:r>
              <a:rPr lang="en-US" altLang="zh-CN" sz="1200"/>
              <a:t>struct DangerousContainer {</a:t>
            </a:r>
          </a:p>
          <a:p>
            <a:r>
              <a:rPr lang="en-US" altLang="zh-CN" sz="1200"/>
              <a:t>    data: *mut i32,</a:t>
            </a:r>
          </a:p>
          <a:p>
            <a:r>
              <a:rPr lang="en-US" altLang="zh-CN" sz="1200"/>
              <a:t>}</a:t>
            </a:r>
          </a:p>
          <a:p>
            <a:endParaRPr lang="en-US" altLang="zh-CN" sz="1200"/>
          </a:p>
          <a:p>
            <a:r>
              <a:rPr lang="en-US" altLang="zh-CN" sz="1200"/>
              <a:t>impl DangerousContainer {</a:t>
            </a:r>
          </a:p>
          <a:p>
            <a:r>
              <a:rPr lang="en-US" altLang="zh-CN" sz="1200"/>
              <a:t>    fn new(value: i32) -&gt; Self {</a:t>
            </a:r>
            <a:endParaRPr lang="zh-CN" altLang="en-US" sz="1200"/>
          </a:p>
          <a:p>
            <a:r>
              <a:rPr lang="en-US" altLang="zh-CN" sz="1200"/>
              <a:t>        let ptr = Box::into_raw(Box::new(value));</a:t>
            </a:r>
          </a:p>
          <a:p>
            <a:r>
              <a:rPr lang="en-US" altLang="zh-CN" sz="1200"/>
              <a:t>        DangerousContainer { data: ptr }</a:t>
            </a:r>
          </a:p>
          <a:p>
            <a:r>
              <a:rPr lang="en-US" altLang="zh-CN" sz="1200"/>
              <a:t>    }</a:t>
            </a:r>
          </a:p>
          <a:p>
            <a:endParaRPr lang="en-US" altLang="zh-CN" sz="1200"/>
          </a:p>
          <a:p>
            <a:r>
              <a:rPr lang="en-US" altLang="zh-CN" sz="1200"/>
              <a:t>    fn create_dangling() -&gt; *mut i32 {</a:t>
            </a:r>
          </a:p>
          <a:p>
            <a:r>
              <a:rPr lang="en-US" altLang="zh-CN" sz="1200"/>
              <a:t>        let local_data = 42;</a:t>
            </a:r>
          </a:p>
          <a:p>
            <a:r>
              <a:rPr lang="en-US" altLang="zh-CN" sz="1200"/>
              <a:t>        &amp;local_data as *const i32 as *mut i32 </a:t>
            </a:r>
            <a:endParaRPr lang="zh-CN" altLang="en-US" sz="1200"/>
          </a:p>
          <a:p>
            <a:r>
              <a:rPr lang="en-US" altLang="zh-CN" sz="1200"/>
              <a:t>    }</a:t>
            </a:r>
          </a:p>
          <a:p>
            <a:endParaRPr lang="en-US" altLang="zh-CN" sz="1200"/>
          </a:p>
          <a:p>
            <a:r>
              <a:rPr lang="en-US" altLang="zh-CN" sz="1200"/>
              <a:t>    unsafe fn get(&amp;self) -&gt; i32 {</a:t>
            </a:r>
          </a:p>
          <a:p>
            <a:r>
              <a:rPr lang="en-US" altLang="zh-CN" sz="1200"/>
              <a:t>        *self.data</a:t>
            </a:r>
          </a:p>
          <a:p>
            <a:r>
              <a:rPr lang="en-US" altLang="zh-CN" sz="1200"/>
              <a:t>    }</a:t>
            </a:r>
          </a:p>
          <a:p>
            <a:r>
              <a:rPr lang="en-US" altLang="zh-CN" sz="1200"/>
              <a:t>}</a:t>
            </a:r>
          </a:p>
          <a:p>
            <a:endParaRPr lang="en-US" altLang="zh-CN" sz="1200"/>
          </a:p>
          <a:p>
            <a:r>
              <a:rPr lang="en-US" altLang="zh-CN" sz="1200"/>
              <a:t>fn main() {</a:t>
            </a:r>
          </a:p>
          <a:p>
            <a:r>
              <a:rPr lang="en-US" altLang="zh-CN" sz="1200"/>
              <a:t>   </a:t>
            </a:r>
            <a:endParaRPr lang="zh-CN" altLang="en-US" sz="1200"/>
          </a:p>
          <a:p>
            <a:r>
              <a:rPr lang="en-US" altLang="zh-CN" sz="1200"/>
              <a:t>    let container1 = DangerousContainer::new(10);</a:t>
            </a:r>
          </a:p>
          <a:p>
            <a:r>
              <a:rPr lang="en-US" altLang="zh-CN" sz="1200"/>
              <a:t>    let dangling_ptr = DangerousContainer::create_dangling();</a:t>
            </a:r>
          </a:p>
          <a:p>
            <a:r>
              <a:rPr lang="en-US" altLang="zh-CN" sz="1200"/>
              <a:t>    unsafe {</a:t>
            </a:r>
          </a:p>
          <a:p>
            <a:r>
              <a:rPr lang="en-US" altLang="zh-CN" sz="1200"/>
              <a:t>        println!("Dangling value: {}", *dangling_ptr);</a:t>
            </a:r>
            <a:endParaRPr lang="zh-CN" altLang="en-US" sz="1200"/>
          </a:p>
          <a:p>
            <a:r>
              <a:rPr lang="en-US" altLang="zh-CN" sz="1200"/>
              <a:t>    }</a:t>
            </a:r>
          </a:p>
          <a:p>
            <a:endParaRPr lang="en-US" altLang="zh-CN" sz="1200"/>
          </a:p>
          <a:p>
            <a:r>
              <a:rPr lang="en-US" altLang="zh-CN" sz="1200"/>
              <a:t>    let ptr = Box::into_raw(Box::new(20));</a:t>
            </a:r>
          </a:p>
          <a:p>
            <a:r>
              <a:rPr lang="en-US" altLang="zh-CN" sz="1200"/>
              <a:t>    let container2 = DangerousContainer { data: ptr };</a:t>
            </a:r>
          </a:p>
          <a:p>
            <a:r>
              <a:rPr lang="en-US" altLang="zh-CN" sz="1200"/>
              <a:t>    let container3 = DangerousContainer { data: ptr };</a:t>
            </a:r>
          </a:p>
          <a:p>
            <a:r>
              <a:rPr lang="en-US" altLang="zh-CN" sz="1200"/>
              <a:t>    </a:t>
            </a:r>
            <a:endParaRPr lang="zh-CN" altLang="en-US" sz="1200"/>
          </a:p>
          <a:p>
            <a:r>
              <a:rPr lang="en-US" altLang="zh-CN" sz="1200"/>
              <a:t>    // drop(container2);</a:t>
            </a:r>
          </a:p>
          <a:p>
            <a:r>
              <a:rPr lang="en-US" altLang="zh-CN" sz="1200"/>
              <a:t>    // drop(container3);</a:t>
            </a:r>
          </a:p>
          <a:p>
            <a:r>
              <a:rPr lang="en-US" altLang="zh-CN" sz="1200"/>
              <a:t>}</a:t>
            </a:r>
          </a:p>
          <a:p>
            <a:endParaRPr lang="zh-CN" altLang="en-US" sz="1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Topics</a:t>
            </a:r>
          </a:p>
        </p:txBody>
      </p:sp>
      <p:sp>
        <p:nvSpPr>
          <p:cNvPr id="3" name="内容占位符 2"/>
          <p:cNvSpPr>
            <a:spLocks noGrp="1"/>
          </p:cNvSpPr>
          <p:nvPr>
            <p:ph idx="1"/>
          </p:nvPr>
        </p:nvSpPr>
        <p:spPr>
          <a:xfrm>
            <a:off x="1376680" y="1337945"/>
            <a:ext cx="10515600" cy="4850130"/>
          </a:xfrm>
        </p:spPr>
        <p:txBody>
          <a:bodyPr>
            <a:normAutofit/>
          </a:bodyPr>
          <a:lstStyle/>
          <a:p>
            <a:pPr marL="285750" indent="-285750">
              <a:buFont typeface="Arial" panose="020B0604020202020204" pitchFamily="34" charset="0"/>
              <a:buChar char="•"/>
            </a:pPr>
            <a:r>
              <a:rPr lang="en-US" altLang="zh-CN" b="1" dirty="0">
                <a:sym typeface="+mn-ea"/>
              </a:rPr>
              <a:t>1.  </a:t>
            </a:r>
            <a:r>
              <a:rPr lang="en-US" b="1" dirty="0">
                <a:sym typeface="+mn-ea"/>
              </a:rPr>
              <a:t>Memory details in RUST</a:t>
            </a:r>
            <a:endParaRPr lang="zh-CN" altLang="en-US" b="1" dirty="0">
              <a:sym typeface="+mn-ea"/>
            </a:endParaRPr>
          </a:p>
          <a:p>
            <a:pPr marL="742950" lvl="1" indent="-285750">
              <a:buFont typeface="Arial" panose="020B0604020202020204" pitchFamily="34" charset="0"/>
              <a:buChar char="•"/>
            </a:pPr>
            <a:r>
              <a:rPr lang="en-US" altLang="zh-CN" b="1" dirty="0">
                <a:sym typeface="+mn-ea"/>
              </a:rPr>
              <a:t>stack vs heap  (vec, String)</a:t>
            </a:r>
            <a:endParaRPr lang="zh-CN" altLang="en-US" b="1" dirty="0">
              <a:sym typeface="+mn-ea"/>
            </a:endParaRPr>
          </a:p>
          <a:p>
            <a:pPr marL="742950" lvl="1" indent="-285750">
              <a:buFont typeface="Arial" panose="020B0604020202020204" pitchFamily="34" charset="0"/>
              <a:buChar char="•"/>
            </a:pPr>
            <a:r>
              <a:rPr lang="en-US" altLang="zh-CN" b="1" dirty="0">
                <a:sym typeface="+mn-ea"/>
              </a:rPr>
              <a:t>alignment rules on Structure</a:t>
            </a:r>
            <a:endParaRPr lang="zh-CN" altLang="en-US" b="1" dirty="0">
              <a:sym typeface="+mn-ea"/>
            </a:endParaRPr>
          </a:p>
          <a:p>
            <a:pPr marL="457200" lvl="1" indent="0">
              <a:buFont typeface="Arial" panose="020B0604020202020204" pitchFamily="34" charset="0"/>
              <a:buNone/>
            </a:pPr>
            <a:endParaRPr lang="zh-CN" altLang="en-US" b="1" dirty="0">
              <a:sym typeface="+mn-ea"/>
            </a:endParaRPr>
          </a:p>
          <a:p>
            <a:pPr marL="285750" indent="-285750">
              <a:buFont typeface="Arial" panose="020B0604020202020204" pitchFamily="34" charset="0"/>
              <a:buChar char="•"/>
            </a:pPr>
            <a:r>
              <a:rPr lang="en-US" altLang="zh-CN" b="1" dirty="0">
                <a:sym typeface="+mn-ea"/>
              </a:rPr>
              <a:t>2. Memory Security in RUST</a:t>
            </a:r>
          </a:p>
          <a:p>
            <a:pPr marL="742950" lvl="1" indent="-285750">
              <a:buFont typeface="Arial" panose="020B0604020202020204" pitchFamily="34" charset="0"/>
              <a:buChar char="•"/>
            </a:pPr>
            <a:r>
              <a:rPr lang="en-US" altLang="zh-CN" sz="2400" b="1" dirty="0">
                <a:sym typeface="+mn-ea"/>
              </a:rPr>
              <a:t>ownership, reference, drop</a:t>
            </a:r>
            <a:endParaRPr lang="zh-CN" altLang="en-US" sz="2400" b="1" dirty="0">
              <a:sym typeface="+mn-ea"/>
            </a:endParaRPr>
          </a:p>
          <a:p>
            <a:pPr marL="742950" lvl="1" indent="-285750">
              <a:buFont typeface="Arial" panose="020B0604020202020204" pitchFamily="34" charset="0"/>
              <a:buChar char="•"/>
            </a:pPr>
            <a:r>
              <a:rPr lang="en-US" altLang="zh-CN" sz="2400" b="1" dirty="0">
                <a:sym typeface="+mn-ea"/>
              </a:rPr>
              <a:t>Smart pointer</a:t>
            </a:r>
          </a:p>
          <a:p>
            <a:pPr marL="1200150" lvl="2" indent="-285750">
              <a:buFont typeface="Arial" panose="020B0604020202020204" pitchFamily="34" charset="0"/>
              <a:buChar char="•"/>
            </a:pPr>
            <a:r>
              <a:rPr lang="en-US" altLang="zh-CN" sz="2000" b="1" dirty="0">
                <a:sym typeface="+mn-ea"/>
              </a:rPr>
              <a:t>box, rc</a:t>
            </a:r>
            <a:endParaRPr lang="zh-CN" altLang="en-US" sz="2000" b="1" dirty="0">
              <a:sym typeface="+mn-ea"/>
            </a:endParaRPr>
          </a:p>
          <a:p>
            <a:pPr marL="1200150" lvl="2" indent="-285750">
              <a:buFont typeface="Arial" panose="020B0604020202020204" pitchFamily="34" charset="0"/>
              <a:buChar char="•"/>
            </a:pPr>
            <a:r>
              <a:rPr lang="en-US" altLang="zh-CN" b="1" dirty="0">
                <a:sym typeface="+mn-ea"/>
              </a:rPr>
              <a:t>The problem and solution of circular referencing caused by RC\</a:t>
            </a:r>
          </a:p>
          <a:p>
            <a:pPr marL="1200150" lvl="2" indent="-285750">
              <a:buFont typeface="Arial" panose="020B0604020202020204" pitchFamily="34" charset="0"/>
              <a:buChar char="•"/>
            </a:pPr>
            <a:endParaRPr lang="en-US" altLang="zh-CN" b="1" dirty="0">
              <a:sym typeface="+mn-ea"/>
            </a:endParaRPr>
          </a:p>
          <a:p>
            <a:pPr marL="285750" indent="-285750">
              <a:buFont typeface="Arial" panose="020B0604020202020204" pitchFamily="34" charset="0"/>
              <a:buChar char="•"/>
            </a:pPr>
            <a:r>
              <a:rPr lang="en-US" altLang="zh-CN" b="1" dirty="0">
                <a:sym typeface="+mn-ea"/>
              </a:rPr>
              <a:t>3. Practices</a:t>
            </a:r>
            <a:endParaRPr lang="en-US" altLang="zh-CN"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Stack </a:t>
            </a:r>
            <a:r>
              <a:rPr lang="en-US" altLang="zh-CN"/>
              <a:t> vs </a:t>
            </a:r>
            <a:r>
              <a:rPr lang="en-US" altLang="zh-CN">
                <a:sym typeface="+mn-ea"/>
              </a:rPr>
              <a:t>Heap </a:t>
            </a:r>
            <a:r>
              <a:rPr lang="en-US" altLang="zh-CN"/>
              <a:t>in (1)</a:t>
            </a:r>
          </a:p>
        </p:txBody>
      </p:sp>
      <p:sp>
        <p:nvSpPr>
          <p:cNvPr id="3" name="内容占位符 2"/>
          <p:cNvSpPr>
            <a:spLocks noGrp="1"/>
          </p:cNvSpPr>
          <p:nvPr>
            <p:ph idx="1"/>
          </p:nvPr>
        </p:nvSpPr>
        <p:spPr>
          <a:xfrm>
            <a:off x="1337310" y="3957320"/>
            <a:ext cx="3249295" cy="2448560"/>
          </a:xfrm>
        </p:spPr>
        <p:txBody>
          <a:bodyPr/>
          <a:lstStyle/>
          <a:p>
            <a:r>
              <a:rPr lang="en-US" altLang="zh-CN"/>
              <a:t>stack</a:t>
            </a:r>
            <a:r>
              <a:rPr lang="zh-CN" altLang="en-US"/>
              <a:t>：</a:t>
            </a:r>
            <a:r>
              <a:rPr lang="en-US" altLang="zh-CN"/>
              <a:t>normal data type, array, .etc.</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3</a:t>
            </a:fld>
            <a:endParaRPr lang="zh-CN" altLang="en-US"/>
          </a:p>
        </p:txBody>
      </p:sp>
      <p:pic>
        <p:nvPicPr>
          <p:cNvPr id="1026" name="Picture 2" descr="https://shihyu.github.io/rust_hacks/ch5/2020_12_23_16087334445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893" y="3713385"/>
            <a:ext cx="3985366" cy="23790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p:cNvGraphicFramePr/>
          <p:nvPr>
            <p:custDataLst>
              <p:tags r:id="rId1"/>
            </p:custDataLst>
          </p:nvPr>
        </p:nvGraphicFramePr>
        <p:xfrm>
          <a:off x="539115" y="1240155"/>
          <a:ext cx="10816590" cy="2378075"/>
        </p:xfrm>
        <a:graphic>
          <a:graphicData uri="http://schemas.openxmlformats.org/drawingml/2006/table">
            <a:tbl>
              <a:tblPr firstRow="1" bandRow="1">
                <a:tableStyleId>{5940675A-B579-460E-94D1-54222C63F5DA}</a:tableStyleId>
              </a:tblPr>
              <a:tblGrid>
                <a:gridCol w="5408295">
                  <a:extLst>
                    <a:ext uri="{9D8B030D-6E8A-4147-A177-3AD203B41FA5}">
                      <a16:colId xmlns:a16="http://schemas.microsoft.com/office/drawing/2014/main" val="20000"/>
                    </a:ext>
                  </a:extLst>
                </a:gridCol>
                <a:gridCol w="5408295">
                  <a:extLst>
                    <a:ext uri="{9D8B030D-6E8A-4147-A177-3AD203B41FA5}">
                      <a16:colId xmlns:a16="http://schemas.microsoft.com/office/drawing/2014/main" val="20001"/>
                    </a:ext>
                  </a:extLst>
                </a:gridCol>
              </a:tblGrid>
              <a:tr h="335280">
                <a:tc>
                  <a:txBody>
                    <a:bodyPr/>
                    <a:lstStyle/>
                    <a:p>
                      <a:pPr algn="ctr">
                        <a:buNone/>
                      </a:pPr>
                      <a:r>
                        <a:rPr lang="en-US" altLang="zh-CN" sz="1600" b="1" dirty="0">
                          <a:latin typeface="+mn-lt"/>
                          <a:ea typeface="+mn-ea"/>
                          <a:cs typeface="+mn-ea"/>
                          <a:sym typeface="+mn-lt"/>
                        </a:rPr>
                        <a:t>stack</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solidFill>
                      <a:srgbClr val="E7E6E6">
                        <a:alpha val="100000"/>
                      </a:srgbClr>
                    </a:solidFill>
                  </a:tcPr>
                </a:tc>
                <a:tc>
                  <a:txBody>
                    <a:bodyPr/>
                    <a:lstStyle/>
                    <a:p>
                      <a:pPr algn="ctr">
                        <a:buNone/>
                      </a:pPr>
                      <a:r>
                        <a:rPr lang="en-US" altLang="zh-CN" sz="1600" b="1" dirty="0">
                          <a:latin typeface="+mn-lt"/>
                          <a:ea typeface="+mn-ea"/>
                          <a:cs typeface="+mn-ea"/>
                          <a:sym typeface="+mn-lt"/>
                        </a:rPr>
                        <a:t>heap</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solidFill>
                      <a:srgbClr val="E7E6E6">
                        <a:alpha val="100000"/>
                      </a:srgbClr>
                    </a:solidFill>
                  </a:tcPr>
                </a:tc>
                <a:extLst>
                  <a:ext uri="{0D108BD9-81ED-4DB2-BD59-A6C34878D82A}">
                    <a16:rowId xmlns:a16="http://schemas.microsoft.com/office/drawing/2014/main" val="10000"/>
                  </a:ext>
                </a:extLst>
              </a:tr>
              <a:tr h="304800">
                <a:tc>
                  <a:txBody>
                    <a:bodyPr/>
                    <a:lstStyle/>
                    <a:p>
                      <a:pPr algn="l">
                        <a:buNone/>
                      </a:pPr>
                      <a:r>
                        <a:rPr lang="en-US" altLang="zh-CN" sz="1400" b="0" u="none" dirty="0">
                          <a:latin typeface="+mn-lt"/>
                          <a:ea typeface="+mn-ea"/>
                          <a:cs typeface="+mn-ea"/>
                          <a:sym typeface="+mn-lt"/>
                        </a:rPr>
                        <a:t>Stored in the </a:t>
                      </a:r>
                      <a:r>
                        <a:rPr lang="en-US" altLang="zh-CN" sz="1400" b="1" u="none" dirty="0">
                          <a:latin typeface="+mn-lt"/>
                          <a:ea typeface="+mn-ea"/>
                          <a:cs typeface="+mn-ea"/>
                          <a:sym typeface="+mn-lt"/>
                        </a:rPr>
                        <a:t>RAM </a:t>
                      </a:r>
                      <a:r>
                        <a:rPr lang="en-US" altLang="zh-CN" sz="1400" b="0" u="none" dirty="0">
                          <a:latin typeface="+mn-lt"/>
                          <a:ea typeface="+mn-ea"/>
                          <a:cs typeface="+mn-ea"/>
                          <a:sym typeface="+mn-lt"/>
                        </a:rPr>
                        <a:t>of the computer</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algn="l">
                        <a:buNone/>
                      </a:pPr>
                      <a:r>
                        <a:rPr lang="en-US" altLang="zh-CN" sz="1400" dirty="0">
                          <a:cs typeface="+mn-ea"/>
                          <a:sym typeface="+mn-lt"/>
                        </a:rPr>
                        <a:t>Stored in the </a:t>
                      </a:r>
                      <a:r>
                        <a:rPr lang="en-US" altLang="zh-CN" sz="1400" b="1" dirty="0">
                          <a:cs typeface="+mn-ea"/>
                          <a:sym typeface="+mn-lt"/>
                        </a:rPr>
                        <a:t>RAM </a:t>
                      </a:r>
                      <a:r>
                        <a:rPr lang="en-US" altLang="zh-CN" sz="1400" dirty="0">
                          <a:cs typeface="+mn-ea"/>
                          <a:sym typeface="+mn-lt"/>
                        </a:rPr>
                        <a:t>of the computer</a:t>
                      </a:r>
                      <a:endParaRPr lang="zh-CN" altLang="en-US" sz="1400" b="0" u="none" dirty="0">
                        <a:latin typeface="+mn-lt"/>
                        <a:ea typeface="+mn-ea"/>
                        <a:cs typeface="+mn-ea"/>
                        <a:sym typeface="+mn-lt"/>
                      </a:endParaRP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extLst>
                  <a:ext uri="{0D108BD9-81ED-4DB2-BD59-A6C34878D82A}">
                    <a16:rowId xmlns:a16="http://schemas.microsoft.com/office/drawing/2014/main" val="10001"/>
                  </a:ext>
                </a:extLst>
              </a:tr>
              <a:tr h="304800">
                <a:tc>
                  <a:txBody>
                    <a:bodyPr/>
                    <a:lstStyle/>
                    <a:p>
                      <a:pPr algn="l">
                        <a:buNone/>
                      </a:pPr>
                      <a:r>
                        <a:rPr lang="en-US" altLang="zh-CN" sz="1400" b="1" dirty="0">
                          <a:latin typeface="+mn-lt"/>
                          <a:ea typeface="+mn-ea"/>
                          <a:cs typeface="+mn-ea"/>
                          <a:sym typeface="+mn-lt"/>
                        </a:rPr>
                        <a:t>Fast </a:t>
                      </a:r>
                      <a:r>
                        <a:rPr lang="en-US" altLang="zh-CN" sz="1400" b="0" dirty="0">
                          <a:latin typeface="+mn-lt"/>
                          <a:ea typeface="+mn-ea"/>
                          <a:cs typeface="+mn-ea"/>
                          <a:sym typeface="+mn-lt"/>
                        </a:rPr>
                        <a:t>allocation speed</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algn="l">
                        <a:buNone/>
                      </a:pPr>
                      <a:r>
                        <a:rPr lang="en-US" altLang="zh-CN" sz="1400" b="1" dirty="0">
                          <a:latin typeface="+mn-lt"/>
                          <a:ea typeface="+mn-ea"/>
                          <a:cs typeface="+mn-ea"/>
                          <a:sym typeface="+mn-lt"/>
                        </a:rPr>
                        <a:t>Slow </a:t>
                      </a:r>
                      <a:r>
                        <a:rPr lang="en-US" altLang="zh-CN" sz="1400" dirty="0">
                          <a:latin typeface="+mn-lt"/>
                          <a:ea typeface="+mn-ea"/>
                          <a:cs typeface="+mn-ea"/>
                          <a:sym typeface="+mn-lt"/>
                        </a:rPr>
                        <a:t>allocation speed</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extLst>
                  <a:ext uri="{0D108BD9-81ED-4DB2-BD59-A6C34878D82A}">
                    <a16:rowId xmlns:a16="http://schemas.microsoft.com/office/drawing/2014/main" val="10002"/>
                  </a:ext>
                </a:extLst>
              </a:tr>
              <a:tr h="731520">
                <a:tc>
                  <a:txBody>
                    <a:bodyPr/>
                    <a:lstStyle/>
                    <a:p>
                      <a:pPr algn="l">
                        <a:buNone/>
                      </a:pPr>
                      <a:r>
                        <a:rPr lang="en-US" altLang="zh-CN" sz="1400" b="0" u="none" dirty="0">
                          <a:latin typeface="+mn-lt"/>
                          <a:ea typeface="+mn-ea"/>
                          <a:cs typeface="+mn-ea"/>
                          <a:sym typeface="+mn-lt"/>
                        </a:rPr>
                        <a:t>Stored are: </a:t>
                      </a:r>
                      <a:r>
                        <a:rPr lang="en-US" altLang="zh-CN" sz="1400" b="1" u="none" dirty="0">
                          <a:latin typeface="+mn-lt"/>
                          <a:ea typeface="+mn-ea"/>
                          <a:cs typeface="+mn-ea"/>
                          <a:sym typeface="+mn-lt"/>
                        </a:rPr>
                        <a:t>local variables, return addresses, function parameters</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algn="l">
                        <a:buNone/>
                      </a:pPr>
                      <a:r>
                        <a:rPr lang="en-US" altLang="zh-CN" sz="1400" b="0" u="none" dirty="0">
                          <a:latin typeface="+mn-lt"/>
                          <a:ea typeface="+mn-ea"/>
                          <a:cs typeface="+mn-ea"/>
                          <a:sym typeface="+mn-lt"/>
                        </a:rPr>
                        <a:t>Allocate a data block to the program, and the created data will be </a:t>
                      </a:r>
                      <a:r>
                        <a:rPr lang="en-US" altLang="zh-CN" sz="1400" b="1" u="none" dirty="0">
                          <a:latin typeface="+mn-lt"/>
                          <a:ea typeface="+mn-ea"/>
                          <a:cs typeface="+mn-ea"/>
                          <a:sym typeface="+mn-lt"/>
                        </a:rPr>
                        <a:t>pointed to by pointers</a:t>
                      </a:r>
                      <a:r>
                        <a:rPr lang="en-US" altLang="zh-CN" sz="1400" b="0" u="none" dirty="0">
                          <a:latin typeface="+mn-lt"/>
                          <a:ea typeface="+mn-ea"/>
                          <a:cs typeface="+mn-ea"/>
                          <a:sym typeface="+mn-lt"/>
                        </a:rPr>
                        <a:t>. </a:t>
                      </a:r>
                      <a:r>
                        <a:rPr lang="en-US" altLang="zh-CN" sz="1400" b="1" u="none" dirty="0">
                          <a:latin typeface="+mn-lt"/>
                          <a:ea typeface="+mn-ea"/>
                          <a:cs typeface="+mn-ea"/>
                          <a:sym typeface="+mn-lt"/>
                        </a:rPr>
                        <a:t>Fragmentation may occur when there are many allocations and releases</a:t>
                      </a:r>
                      <a:r>
                        <a:rPr lang="en-US" altLang="zh-CN" sz="1400" b="0" u="none" dirty="0">
                          <a:latin typeface="+mn-lt"/>
                          <a:ea typeface="+mn-ea"/>
                          <a:cs typeface="+mn-ea"/>
                          <a:sym typeface="+mn-lt"/>
                        </a:rPr>
                        <a:t>.</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extLst>
                  <a:ext uri="{0D108BD9-81ED-4DB2-BD59-A6C34878D82A}">
                    <a16:rowId xmlns:a16="http://schemas.microsoft.com/office/drawing/2014/main" val="10003"/>
                  </a:ext>
                </a:extLst>
              </a:tr>
              <a:tr h="701675">
                <a:tc>
                  <a:txBody>
                    <a:bodyPr/>
                    <a:lstStyle/>
                    <a:p>
                      <a:pPr algn="l">
                        <a:buNone/>
                      </a:pPr>
                      <a:r>
                        <a:rPr lang="en-US" altLang="zh-CN" sz="1400" b="0" u="none" dirty="0">
                          <a:latin typeface="+mn-lt"/>
                          <a:ea typeface="+mn-ea"/>
                          <a:cs typeface="+mn-ea"/>
                          <a:sym typeface="+mn-lt"/>
                        </a:rPr>
                        <a:t>If it is </a:t>
                      </a:r>
                      <a:r>
                        <a:rPr lang="en-US" altLang="zh-CN" sz="1400" b="1" u="none" dirty="0">
                          <a:latin typeface="+mn-lt"/>
                          <a:ea typeface="+mn-ea"/>
                          <a:cs typeface="+mn-ea"/>
                          <a:sym typeface="+mn-lt"/>
                        </a:rPr>
                        <a:t>known at compile time how much data needs to be allocated</a:t>
                      </a:r>
                      <a:r>
                        <a:rPr lang="en-US" altLang="zh-CN" sz="1400" b="0" u="none" dirty="0">
                          <a:latin typeface="+mn-lt"/>
                          <a:ea typeface="+mn-ea"/>
                          <a:cs typeface="+mn-ea"/>
                          <a:sym typeface="+mn-lt"/>
                        </a:rPr>
                        <a:t> and </a:t>
                      </a:r>
                      <a:r>
                        <a:rPr lang="en-US" altLang="zh-CN" sz="1400" b="1" u="none" dirty="0">
                          <a:latin typeface="+mn-lt"/>
                          <a:ea typeface="+mn-ea"/>
                          <a:cs typeface="+mn-ea"/>
                          <a:sym typeface="+mn-lt"/>
                        </a:rPr>
                        <a:t>the data is not too large</a:t>
                      </a:r>
                      <a:r>
                        <a:rPr lang="en-US" altLang="zh-CN" sz="1400" b="0" u="none" dirty="0">
                          <a:latin typeface="+mn-lt"/>
                          <a:ea typeface="+mn-ea"/>
                          <a:cs typeface="+mn-ea"/>
                          <a:sym typeface="+mn-lt"/>
                        </a:rPr>
                        <a:t>, then stack can be used</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tc>
                  <a:txBody>
                    <a:bodyPr/>
                    <a:lstStyle/>
                    <a:p>
                      <a:pPr algn="l">
                        <a:buNone/>
                      </a:pPr>
                      <a:r>
                        <a:rPr lang="en-US" altLang="zh-CN" sz="1400" b="0" u="none" dirty="0">
                          <a:latin typeface="+mn-lt"/>
                          <a:ea typeface="+mn-ea"/>
                          <a:cs typeface="+mn-ea"/>
                          <a:sym typeface="+mn-lt"/>
                        </a:rPr>
                        <a:t>If </a:t>
                      </a:r>
                      <a:r>
                        <a:rPr lang="en-US" altLang="zh-CN" sz="1400" b="1" u="none" dirty="0">
                          <a:latin typeface="+mn-lt"/>
                          <a:ea typeface="+mn-ea"/>
                          <a:cs typeface="+mn-ea"/>
                          <a:sym typeface="+mn-lt"/>
                        </a:rPr>
                        <a:t>the size of memory space is only known at runtime</a:t>
                      </a:r>
                      <a:r>
                        <a:rPr lang="en-US" altLang="zh-CN" sz="1400" b="0" u="none" dirty="0">
                          <a:latin typeface="+mn-lt"/>
                          <a:ea typeface="+mn-ea"/>
                          <a:cs typeface="+mn-ea"/>
                          <a:sym typeface="+mn-lt"/>
                        </a:rPr>
                        <a:t> or need to allocate </a:t>
                      </a:r>
                      <a:r>
                        <a:rPr lang="en-US" altLang="zh-CN" sz="1400" b="1" u="none" dirty="0">
                          <a:latin typeface="+mn-lt"/>
                          <a:ea typeface="+mn-ea"/>
                          <a:cs typeface="+mn-ea"/>
                          <a:sym typeface="+mn-lt"/>
                        </a:rPr>
                        <a:t>a large amount of data</a:t>
                      </a:r>
                      <a:r>
                        <a:rPr lang="en-US" altLang="zh-CN" sz="1400" b="0" u="none" dirty="0">
                          <a:latin typeface="+mn-lt"/>
                          <a:ea typeface="+mn-ea"/>
                          <a:cs typeface="+mn-ea"/>
                          <a:sym typeface="+mn-lt"/>
                        </a:rPr>
                        <a:t>, then  heap can be used</a:t>
                      </a:r>
                    </a:p>
                  </a:txBody>
                  <a:tcPr anchor="ctr">
                    <a:lnL w="12700" cmpd="sng">
                      <a:solidFill>
                        <a:srgbClr val="000000">
                          <a:alpha val="100000"/>
                        </a:srgbClr>
                      </a:solidFill>
                      <a:prstDash val="solid"/>
                    </a:lnL>
                    <a:lnR w="12700" cmpd="sng">
                      <a:solidFill>
                        <a:srgbClr val="000000">
                          <a:alpha val="100000"/>
                        </a:srgbClr>
                      </a:solidFill>
                      <a:prstDash val="solid"/>
                    </a:lnR>
                    <a:lnT w="12700" cmpd="sng">
                      <a:solidFill>
                        <a:srgbClr val="000000">
                          <a:alpha val="100000"/>
                        </a:srgbClr>
                      </a:solidFill>
                      <a:prstDash val="solid"/>
                    </a:lnT>
                    <a:lnB w="12700" cmpd="sng">
                      <a:solidFill>
                        <a:srgbClr val="000000">
                          <a:alpha val="100000"/>
                        </a:srgbClr>
                      </a:solidFill>
                      <a:prstDash val="solid"/>
                    </a:lnB>
                  </a:tcPr>
                </a:tc>
                <a:extLst>
                  <a:ext uri="{0D108BD9-81ED-4DB2-BD59-A6C34878D82A}">
                    <a16:rowId xmlns:a16="http://schemas.microsoft.com/office/drawing/2014/main" val="10004"/>
                  </a:ext>
                </a:extLst>
              </a:tr>
            </a:tbl>
          </a:graphicData>
        </a:graphic>
      </p:graphicFrame>
      <p:sp>
        <p:nvSpPr>
          <p:cNvPr id="6" name="内容占位符 2"/>
          <p:cNvSpPr>
            <a:spLocks noGrp="1"/>
          </p:cNvSpPr>
          <p:nvPr/>
        </p:nvSpPr>
        <p:spPr>
          <a:xfrm>
            <a:off x="8870950" y="3950970"/>
            <a:ext cx="3477895" cy="2448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heap</a:t>
            </a:r>
            <a:r>
              <a:rPr lang="zh-CN" altLang="en-US"/>
              <a:t>：</a:t>
            </a:r>
            <a:r>
              <a:rPr lang="en-US" altLang="zh-CN"/>
              <a:t>vec, string </a:t>
            </a:r>
            <a:r>
              <a:rPr lang="en-US" altLang="zh-CN">
                <a:sym typeface="+mn-ea"/>
              </a:rPr>
              <a:t> .etc.</a:t>
            </a:r>
            <a:endParaRPr lang="en-US" altLang="zh-C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Stack  vs Heap (2)</a:t>
            </a:r>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4</a:t>
            </a:fld>
            <a:endParaRPr lang="zh-CN" altLang="en-US"/>
          </a:p>
        </p:txBody>
      </p:sp>
      <p:sp>
        <p:nvSpPr>
          <p:cNvPr id="8" name="文本框 7"/>
          <p:cNvSpPr txBox="1"/>
          <p:nvPr/>
        </p:nvSpPr>
        <p:spPr>
          <a:xfrm>
            <a:off x="36830" y="1332865"/>
            <a:ext cx="6819265" cy="4972685"/>
          </a:xfrm>
          <a:prstGeom prst="rect">
            <a:avLst/>
          </a:prstGeom>
          <a:solidFill>
            <a:schemeClr val="tx1"/>
          </a:solidFill>
        </p:spPr>
        <p:txBody>
          <a:bodyPr wrap="square">
            <a:noAutofit/>
          </a:bodyPr>
          <a:lstStyle/>
          <a:p>
            <a:pPr indent="0" fontAlgn="auto">
              <a:lnSpc>
                <a:spcPct val="100000"/>
              </a:lnSpc>
            </a:pPr>
            <a:r>
              <a:rPr lang="en-US" altLang="zh-CN" sz="1200" b="0" dirty="0" err="1">
                <a:solidFill>
                  <a:srgbClr val="569CD6"/>
                </a:solidFill>
                <a:latin typeface="Consolas" panose="020B0609020204030204"/>
                <a:ea typeface="Consolas" panose="020B0609020204030204"/>
              </a:rPr>
              <a:t>fn</a:t>
            </a:r>
            <a:r>
              <a:rPr lang="en-US" altLang="zh-CN" sz="1200" b="0" dirty="0">
                <a:solidFill>
                  <a:srgbClr val="569CD6"/>
                </a:solidFill>
                <a:latin typeface="Consolas" panose="020B0609020204030204"/>
                <a:ea typeface="Consolas" panose="020B0609020204030204"/>
              </a:rPr>
              <a:t> </a:t>
            </a:r>
            <a:r>
              <a:rPr lang="en-US" altLang="zh-CN" sz="1200" b="0" dirty="0">
                <a:solidFill>
                  <a:srgbClr val="DCDCAA"/>
                </a:solidFill>
                <a:latin typeface="Consolas" panose="020B0609020204030204"/>
                <a:ea typeface="Consolas" panose="020B0609020204030204"/>
              </a:rPr>
              <a:t>main</a:t>
            </a: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6A9955"/>
                </a:solidFill>
                <a:latin typeface="Consolas" panose="020B0609020204030204"/>
                <a:ea typeface="Consolas" panose="020B0609020204030204"/>
              </a:rPr>
              <a:t>        // =============== </a:t>
            </a:r>
            <a:r>
              <a:rPr lang="zh-CN" altLang="en-US" sz="1200" b="0" dirty="0">
                <a:solidFill>
                  <a:srgbClr val="6A9955"/>
                </a:solidFill>
                <a:latin typeface="Consolas" panose="020B0609020204030204"/>
                <a:ea typeface="Consolas" panose="020B0609020204030204"/>
              </a:rPr>
              <a:t>（</a:t>
            </a:r>
            <a:r>
              <a:rPr lang="en-US" altLang="zh-CN" sz="1200" b="0" dirty="0">
                <a:solidFill>
                  <a:srgbClr val="6A9955"/>
                </a:solidFill>
                <a:latin typeface="Consolas" panose="020B0609020204030204"/>
                <a:ea typeface="Consolas" panose="020B0609020204030204"/>
              </a:rPr>
              <a:t>Stack</a:t>
            </a:r>
            <a:r>
              <a:rPr lang="zh-CN" altLang="en-US" sz="1200" b="0" dirty="0">
                <a:solidFill>
                  <a:srgbClr val="6A9955"/>
                </a:solidFill>
                <a:latin typeface="Consolas" panose="020B0609020204030204"/>
                <a:ea typeface="Consolas" panose="020B0609020204030204"/>
              </a:rPr>
              <a:t>） </a:t>
            </a:r>
            <a:r>
              <a:rPr lang="en-US" altLang="zh-CN" sz="1200" b="0" dirty="0">
                <a:solidFill>
                  <a:srgbClr val="6A9955"/>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let </a:t>
            </a:r>
            <a:r>
              <a:rPr lang="en-US" altLang="zh-CN" sz="1200" b="0" dirty="0">
                <a:solidFill>
                  <a:srgbClr val="9CDCFE"/>
                </a:solidFill>
                <a:latin typeface="Consolas" panose="020B0609020204030204"/>
                <a:ea typeface="Consolas" panose="020B0609020204030204"/>
              </a:rPr>
              <a:t>array</a:t>
            </a:r>
            <a:r>
              <a:rPr lang="en-US" altLang="zh-CN" sz="1200" b="0" dirty="0">
                <a:solidFill>
                  <a:srgbClr val="D4D4D4"/>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1</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2</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3</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4</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5</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 Array DEMO ==="</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addr</a:t>
            </a:r>
            <a:r>
              <a:rPr lang="en-US" altLang="zh-CN" sz="1200" b="0" dirty="0">
                <a:solidFill>
                  <a:srgbClr val="CE9178"/>
                </a:solidFill>
                <a:latin typeface="Consolas" panose="020B0609020204030204"/>
                <a:ea typeface="Consolas" panose="020B0609020204030204"/>
              </a:rPr>
              <a:t> of array in stack :       {:p}"</a:t>
            </a:r>
            <a:r>
              <a:rPr lang="en-US" altLang="zh-CN" sz="1200" b="0" dirty="0">
                <a:solidFill>
                  <a:srgbClr val="CCCCCC"/>
                </a:solidFill>
                <a:latin typeface="Consolas" panose="020B0609020204030204"/>
                <a:ea typeface="Consolas" panose="020B0609020204030204"/>
              </a:rPr>
              <a:t>, </a:t>
            </a:r>
            <a:r>
              <a:rPr lang="en-US" altLang="zh-CN" sz="1200" b="0" dirty="0">
                <a:solidFill>
                  <a:srgbClr val="D4D4D4"/>
                </a:solidFill>
                <a:latin typeface="Consolas" panose="020B0609020204030204"/>
                <a:ea typeface="Consolas" panose="020B0609020204030204"/>
              </a:rPr>
              <a:t>&amp;</a:t>
            </a:r>
            <a:r>
              <a:rPr lang="en-US" altLang="zh-CN" sz="1200" b="0" dirty="0">
                <a:solidFill>
                  <a:srgbClr val="9CDCFE"/>
                </a:solidFill>
                <a:latin typeface="Consolas" panose="020B0609020204030204"/>
                <a:ea typeface="Consolas" panose="020B0609020204030204"/>
              </a:rPr>
              <a:t>array</a:t>
            </a:r>
            <a:r>
              <a:rPr lang="en-US" altLang="zh-CN" sz="1200" b="0" dirty="0">
                <a:solidFill>
                  <a:srgbClr val="CCCCCC"/>
                </a:solidFill>
                <a:latin typeface="Consolas" panose="020B0609020204030204"/>
                <a:ea typeface="Consolas" panose="020B0609020204030204"/>
              </a:rPr>
              <a:t>);</a:t>
            </a:r>
            <a:endParaRPr lang="zh-CN" altLang="en-US" sz="1200" b="0" dirty="0">
              <a:solidFill>
                <a:srgbClr val="6A9955"/>
              </a:solidFill>
              <a:latin typeface="Consolas" panose="020B0609020204030204"/>
              <a:ea typeface="Consolas" panose="020B0609020204030204"/>
            </a:endParaRP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addr</a:t>
            </a:r>
            <a:r>
              <a:rPr lang="en-US" altLang="zh-CN" sz="1200" b="0" dirty="0">
                <a:solidFill>
                  <a:srgbClr val="CE9178"/>
                </a:solidFill>
                <a:latin typeface="Consolas" panose="020B0609020204030204"/>
                <a:ea typeface="Consolas" panose="020B0609020204030204"/>
              </a:rPr>
              <a:t> of 1st element in array:   {:p}"</a:t>
            </a:r>
            <a:r>
              <a:rPr lang="en-US" altLang="zh-CN" sz="1200" b="0" dirty="0">
                <a:solidFill>
                  <a:srgbClr val="CCCCCC"/>
                </a:solidFill>
                <a:latin typeface="Consolas" panose="020B0609020204030204"/>
                <a:ea typeface="Consolas" panose="020B0609020204030204"/>
              </a:rPr>
              <a:t>, </a:t>
            </a:r>
            <a:r>
              <a:rPr lang="en-US" altLang="zh-CN" sz="1200" b="0" dirty="0">
                <a:solidFill>
                  <a:srgbClr val="D4D4D4"/>
                </a:solidFill>
                <a:latin typeface="Consolas" panose="020B0609020204030204"/>
                <a:ea typeface="Consolas" panose="020B0609020204030204"/>
              </a:rPr>
              <a:t>&amp;</a:t>
            </a:r>
            <a:r>
              <a:rPr lang="en-US" altLang="zh-CN" sz="1200" b="0" dirty="0">
                <a:solidFill>
                  <a:srgbClr val="9CDCFE"/>
                </a:solidFill>
                <a:latin typeface="Consolas" panose="020B0609020204030204"/>
                <a:ea typeface="Consolas" panose="020B0609020204030204"/>
              </a:rPr>
              <a:t>array</a:t>
            </a:r>
            <a:r>
              <a:rPr lang="en-US" altLang="zh-CN" sz="1200" b="0" dirty="0">
                <a:solidFill>
                  <a:srgbClr val="CCCCCC"/>
                </a:solidFill>
                <a:latin typeface="Consolas" panose="020B0609020204030204"/>
                <a:ea typeface="Consolas" panose="020B0609020204030204"/>
              </a:rPr>
              <a:t>[</a:t>
            </a:r>
            <a:r>
              <a:rPr lang="en-US" altLang="zh-CN" sz="1200" b="0" dirty="0">
                <a:solidFill>
                  <a:srgbClr val="B5CEA8"/>
                </a:solidFill>
                <a:latin typeface="Consolas" panose="020B0609020204030204"/>
                <a:ea typeface="Consolas" panose="020B0609020204030204"/>
              </a:rPr>
              <a:t>0</a:t>
            </a:r>
            <a:r>
              <a:rPr lang="en-US" altLang="zh-CN" sz="1200" b="0" dirty="0">
                <a:solidFill>
                  <a:srgbClr val="CCCCCC"/>
                </a:solidFill>
                <a:latin typeface="Consolas" panose="020B0609020204030204"/>
                <a:ea typeface="Consolas" panose="020B0609020204030204"/>
              </a:rPr>
              <a:t>]);</a:t>
            </a:r>
            <a:r>
              <a:rPr lang="en-US" altLang="zh-CN" sz="1200" b="0" dirty="0">
                <a:solidFill>
                  <a:srgbClr val="6A9955"/>
                </a:solidFill>
                <a:latin typeface="Consolas" panose="020B0609020204030204"/>
                <a:ea typeface="Consolas" panose="020B0609020204030204"/>
              </a:rPr>
              <a:t> </a:t>
            </a:r>
            <a:endParaRPr lang="zh-CN" altLang="en-US" sz="1200" b="0" dirty="0">
              <a:solidFill>
                <a:srgbClr val="6A9955"/>
              </a:solidFill>
              <a:latin typeface="Consolas" panose="020B0609020204030204"/>
              <a:ea typeface="Consolas" panose="020B0609020204030204"/>
            </a:endParaRP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addr</a:t>
            </a:r>
            <a:r>
              <a:rPr lang="en-US" altLang="zh-CN" sz="1200" b="0" dirty="0">
                <a:solidFill>
                  <a:srgbClr val="CE9178"/>
                </a:solidFill>
                <a:latin typeface="Consolas" panose="020B0609020204030204"/>
                <a:ea typeface="Consolas" panose="020B0609020204030204"/>
              </a:rPr>
              <a:t> of 2nd element in array:   {:p}"</a:t>
            </a:r>
            <a:r>
              <a:rPr lang="en-US" altLang="zh-CN" sz="1200" b="0" dirty="0">
                <a:solidFill>
                  <a:srgbClr val="CCCCCC"/>
                </a:solidFill>
                <a:latin typeface="Consolas" panose="020B0609020204030204"/>
                <a:ea typeface="Consolas" panose="020B0609020204030204"/>
              </a:rPr>
              <a:t>, </a:t>
            </a:r>
            <a:r>
              <a:rPr lang="en-US" altLang="zh-CN" sz="1200" b="0" dirty="0">
                <a:solidFill>
                  <a:srgbClr val="D4D4D4"/>
                </a:solidFill>
                <a:latin typeface="Consolas" panose="020B0609020204030204"/>
                <a:ea typeface="Consolas" panose="020B0609020204030204"/>
              </a:rPr>
              <a:t>&amp;</a:t>
            </a:r>
            <a:r>
              <a:rPr lang="en-US" altLang="zh-CN" sz="1200" b="0" dirty="0">
                <a:solidFill>
                  <a:srgbClr val="9CDCFE"/>
                </a:solidFill>
                <a:latin typeface="Consolas" panose="020B0609020204030204"/>
                <a:ea typeface="Consolas" panose="020B0609020204030204"/>
              </a:rPr>
              <a:t>array</a:t>
            </a:r>
            <a:r>
              <a:rPr lang="en-US" altLang="zh-CN" sz="1200" b="0" dirty="0">
                <a:solidFill>
                  <a:srgbClr val="CCCCCC"/>
                </a:solidFill>
                <a:latin typeface="Consolas" panose="020B0609020204030204"/>
                <a:ea typeface="Consolas" panose="020B0609020204030204"/>
              </a:rPr>
              <a:t>[</a:t>
            </a:r>
            <a:r>
              <a:rPr lang="en-US" altLang="zh-CN" sz="1200" b="0" dirty="0">
                <a:solidFill>
                  <a:srgbClr val="B5CEA8"/>
                </a:solidFill>
                <a:latin typeface="Consolas" panose="020B0609020204030204"/>
                <a:ea typeface="Consolas" panose="020B0609020204030204"/>
              </a:rPr>
              <a:t>1</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"items in array: {:?}</a:t>
            </a:r>
            <a:r>
              <a:rPr lang="en-US" altLang="zh-CN" sz="1200" b="0" dirty="0">
                <a:solidFill>
                  <a:srgbClr val="D7BA7D"/>
                </a:solidFill>
                <a:latin typeface="Consolas" panose="020B0609020204030204"/>
                <a:ea typeface="Consolas" panose="020B0609020204030204"/>
              </a:rPr>
              <a:t>\n</a:t>
            </a:r>
            <a:r>
              <a:rPr lang="en-US" altLang="zh-CN" sz="1200" b="0" dirty="0">
                <a:solidFill>
                  <a:srgbClr val="CE9178"/>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 </a:t>
            </a:r>
            <a:r>
              <a:rPr lang="en-US" altLang="zh-CN" sz="1200" b="0" dirty="0">
                <a:solidFill>
                  <a:srgbClr val="9CDCFE"/>
                </a:solidFill>
                <a:latin typeface="Consolas" panose="020B0609020204030204"/>
                <a:ea typeface="Consolas" panose="020B0609020204030204"/>
              </a:rPr>
              <a:t>array</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6A9955"/>
                </a:solidFill>
                <a:latin typeface="Consolas" panose="020B0609020204030204"/>
                <a:ea typeface="Consolas" panose="020B0609020204030204"/>
              </a:rPr>
              <a:t>        // =============== Vec</a:t>
            </a:r>
            <a:r>
              <a:rPr lang="zh-CN" altLang="en-US" sz="1200" b="0" dirty="0">
                <a:solidFill>
                  <a:srgbClr val="6A9955"/>
                </a:solidFill>
                <a:latin typeface="Consolas" panose="020B0609020204030204"/>
                <a:ea typeface="Consolas" panose="020B0609020204030204"/>
              </a:rPr>
              <a:t>（</a:t>
            </a:r>
            <a:r>
              <a:rPr lang="en-US" altLang="zh-CN" sz="1200" b="0" dirty="0">
                <a:solidFill>
                  <a:srgbClr val="6A9955"/>
                </a:solidFill>
                <a:latin typeface="Consolas" panose="020B0609020204030204"/>
                <a:ea typeface="Consolas" panose="020B0609020204030204"/>
              </a:rPr>
              <a:t>Heap</a:t>
            </a:r>
            <a:r>
              <a:rPr lang="zh-CN" altLang="en-US" sz="1200" b="0" dirty="0">
                <a:solidFill>
                  <a:srgbClr val="6A9955"/>
                </a:solidFill>
                <a:latin typeface="Consolas" panose="020B0609020204030204"/>
                <a:ea typeface="Consolas" panose="020B0609020204030204"/>
              </a:rPr>
              <a:t>） </a:t>
            </a:r>
            <a:r>
              <a:rPr lang="en-US" altLang="zh-CN" sz="1200" b="0" dirty="0">
                <a:solidFill>
                  <a:srgbClr val="6A9955"/>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let </a:t>
            </a:r>
            <a:r>
              <a:rPr lang="en-US" altLang="zh-CN" sz="1200" b="0" dirty="0" err="1">
                <a:solidFill>
                  <a:srgbClr val="9CDCFE"/>
                </a:solidFill>
                <a:latin typeface="Consolas" panose="020B0609020204030204"/>
                <a:ea typeface="Consolas" panose="020B0609020204030204"/>
              </a:rPr>
              <a:t>vec</a:t>
            </a:r>
            <a:r>
              <a:rPr lang="en-US" altLang="zh-CN" sz="1200" b="0" dirty="0">
                <a:solidFill>
                  <a:srgbClr val="D4D4D4"/>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vec</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B5CEA8"/>
                </a:solidFill>
                <a:latin typeface="Consolas" panose="020B0609020204030204"/>
                <a:ea typeface="Consolas" panose="020B0609020204030204"/>
              </a:rPr>
              <a:t>6</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7</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8</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9</a:t>
            </a:r>
            <a:r>
              <a:rPr lang="en-US" altLang="zh-CN" sz="1200" b="0" dirty="0">
                <a:solidFill>
                  <a:srgbClr val="CCCCCC"/>
                </a:solidFill>
                <a:latin typeface="Consolas" panose="020B0609020204030204"/>
                <a:ea typeface="Consolas" panose="020B0609020204030204"/>
              </a:rPr>
              <a:t>, </a:t>
            </a:r>
            <a:r>
              <a:rPr lang="en-US" altLang="zh-CN" sz="1200" b="0" dirty="0">
                <a:solidFill>
                  <a:srgbClr val="B5CEA8"/>
                </a:solidFill>
                <a:latin typeface="Consolas" panose="020B0609020204030204"/>
                <a:ea typeface="Consolas" panose="020B0609020204030204"/>
              </a:rPr>
              <a:t>10</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 Vec DEMO ==="</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addr</a:t>
            </a:r>
            <a:r>
              <a:rPr lang="en-US" altLang="zh-CN" sz="1200" b="0" dirty="0">
                <a:solidFill>
                  <a:srgbClr val="CE9178"/>
                </a:solidFill>
                <a:latin typeface="Consolas" panose="020B0609020204030204"/>
                <a:ea typeface="Consolas" panose="020B0609020204030204"/>
              </a:rPr>
              <a:t> of </a:t>
            </a:r>
            <a:r>
              <a:rPr lang="en-US" altLang="zh-CN" sz="1200" b="0" dirty="0" err="1">
                <a:solidFill>
                  <a:srgbClr val="CE9178"/>
                </a:solidFill>
                <a:latin typeface="Consolas" panose="020B0609020204030204"/>
                <a:ea typeface="Consolas" panose="020B0609020204030204"/>
              </a:rPr>
              <a:t>vec</a:t>
            </a:r>
            <a:r>
              <a:rPr lang="en-US" altLang="zh-CN" sz="1200" b="0" dirty="0">
                <a:solidFill>
                  <a:srgbClr val="CE9178"/>
                </a:solidFill>
                <a:latin typeface="Consolas" panose="020B0609020204030204"/>
                <a:ea typeface="Consolas" panose="020B0609020204030204"/>
              </a:rPr>
              <a:t> in stack:   {:p}"</a:t>
            </a:r>
            <a:r>
              <a:rPr lang="en-US" altLang="zh-CN" sz="1200" b="0" dirty="0">
                <a:solidFill>
                  <a:srgbClr val="CCCCCC"/>
                </a:solidFill>
                <a:latin typeface="Consolas" panose="020B0609020204030204"/>
                <a:ea typeface="Consolas" panose="020B0609020204030204"/>
              </a:rPr>
              <a:t>, </a:t>
            </a:r>
            <a:r>
              <a:rPr lang="en-US" altLang="zh-CN" sz="1200" b="0" dirty="0">
                <a:solidFill>
                  <a:srgbClr val="D4D4D4"/>
                </a:solidFill>
                <a:latin typeface="Consolas" panose="020B0609020204030204"/>
                <a:ea typeface="Consolas" panose="020B0609020204030204"/>
              </a:rPr>
              <a:t>&amp;</a:t>
            </a:r>
            <a:r>
              <a:rPr lang="en-US" altLang="zh-CN" sz="1200" b="0" dirty="0" err="1">
                <a:solidFill>
                  <a:srgbClr val="9CDCFE"/>
                </a:solidFill>
                <a:latin typeface="Consolas" panose="020B0609020204030204"/>
                <a:ea typeface="Consolas" panose="020B0609020204030204"/>
              </a:rPr>
              <a:t>vec</a:t>
            </a:r>
            <a:r>
              <a:rPr lang="en-US" altLang="zh-CN" sz="1200" b="0" dirty="0">
                <a:solidFill>
                  <a:srgbClr val="CCCCCC"/>
                </a:solidFill>
                <a:latin typeface="Consolas" panose="020B0609020204030204"/>
                <a:ea typeface="Consolas" panose="020B0609020204030204"/>
              </a:rPr>
              <a:t>);</a:t>
            </a:r>
            <a:r>
              <a:rPr lang="en-US" altLang="zh-CN" sz="1200" b="0" dirty="0">
                <a:solidFill>
                  <a:srgbClr val="6A9955"/>
                </a:solidFill>
                <a:latin typeface="Consolas" panose="020B0609020204030204"/>
                <a:ea typeface="Consolas" panose="020B0609020204030204"/>
              </a:rPr>
              <a:t>       </a:t>
            </a:r>
            <a:endParaRPr lang="zh-CN" altLang="en-US" sz="1200" b="0" dirty="0">
              <a:solidFill>
                <a:srgbClr val="6A9955"/>
              </a:solidFill>
              <a:latin typeface="Consolas" panose="020B0609020204030204"/>
              <a:ea typeface="Consolas" panose="020B0609020204030204"/>
            </a:endParaRP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addr</a:t>
            </a:r>
            <a:r>
              <a:rPr lang="en-US" altLang="zh-CN" sz="1200" b="0" dirty="0">
                <a:solidFill>
                  <a:srgbClr val="CE9178"/>
                </a:solidFill>
                <a:latin typeface="Consolas" panose="020B0609020204030204"/>
                <a:ea typeface="Consolas" panose="020B0609020204030204"/>
              </a:rPr>
              <a:t> of </a:t>
            </a:r>
            <a:r>
              <a:rPr lang="en-US" altLang="zh-CN" sz="1200" b="0" dirty="0" err="1">
                <a:solidFill>
                  <a:srgbClr val="CE9178"/>
                </a:solidFill>
                <a:latin typeface="Consolas" panose="020B0609020204030204"/>
                <a:ea typeface="Consolas" panose="020B0609020204030204"/>
              </a:rPr>
              <a:t>vec</a:t>
            </a:r>
            <a:r>
              <a:rPr lang="en-US" altLang="zh-CN" sz="1200" b="0" dirty="0">
                <a:solidFill>
                  <a:srgbClr val="CE9178"/>
                </a:solidFill>
                <a:latin typeface="Consolas" panose="020B0609020204030204"/>
                <a:ea typeface="Consolas" panose="020B0609020204030204"/>
              </a:rPr>
              <a:t> in heap:    {:p}"</a:t>
            </a: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vec</a:t>
            </a:r>
            <a:r>
              <a:rPr lang="en-US" altLang="zh-CN" sz="1200" b="0" dirty="0" err="1">
                <a:solidFill>
                  <a:srgbClr val="D4D4D4"/>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as_ptr</a:t>
            </a:r>
            <a:r>
              <a:rPr lang="en-US" altLang="zh-CN" sz="1200" b="0" dirty="0">
                <a:solidFill>
                  <a:srgbClr val="CCCCCC"/>
                </a:solidFill>
                <a:latin typeface="Consolas" panose="020B0609020204030204"/>
                <a:ea typeface="Consolas" panose="020B0609020204030204"/>
              </a:rPr>
              <a:t>());</a:t>
            </a:r>
            <a:r>
              <a:rPr lang="en-US" altLang="zh-CN" sz="1200" b="0" dirty="0">
                <a:solidFill>
                  <a:srgbClr val="6A9955"/>
                </a:solidFill>
                <a:latin typeface="Consolas" panose="020B0609020204030204"/>
                <a:ea typeface="Consolas" panose="020B0609020204030204"/>
              </a:rPr>
              <a:t> </a:t>
            </a:r>
            <a:endParaRPr lang="zh-CN" altLang="en-US" sz="1200" b="0" dirty="0">
              <a:solidFill>
                <a:srgbClr val="6A9955"/>
              </a:solidFill>
              <a:latin typeface="Consolas" panose="020B0609020204030204"/>
              <a:ea typeface="Consolas" panose="020B0609020204030204"/>
            </a:endParaRP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Vec.capacity</a:t>
            </a:r>
            <a:r>
              <a:rPr lang="en-US" altLang="zh-CN" sz="1200" b="0" dirty="0">
                <a:solidFill>
                  <a:srgbClr val="CE9178"/>
                </a:solidFill>
                <a:latin typeface="Consolas" panose="020B0609020204030204"/>
                <a:ea typeface="Consolas" panose="020B0609020204030204"/>
              </a:rPr>
              <a:t>: {}, </a:t>
            </a:r>
            <a:r>
              <a:rPr lang="en-US" altLang="zh-CN" sz="1200" b="0" dirty="0" err="1">
                <a:solidFill>
                  <a:srgbClr val="CE9178"/>
                </a:solidFill>
                <a:latin typeface="Consolas" panose="020B0609020204030204"/>
                <a:ea typeface="Consolas" panose="020B0609020204030204"/>
              </a:rPr>
              <a:t>lenght</a:t>
            </a:r>
            <a:r>
              <a:rPr lang="en-US" altLang="zh-CN" sz="1200" b="0" dirty="0">
                <a:solidFill>
                  <a:srgbClr val="CE9178"/>
                </a:solidFill>
                <a:latin typeface="Consolas" panose="020B0609020204030204"/>
                <a:ea typeface="Consolas" panose="020B0609020204030204"/>
              </a:rPr>
              <a:t>: {}"</a:t>
            </a: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vec</a:t>
            </a:r>
            <a:r>
              <a:rPr lang="en-US" altLang="zh-CN" sz="1200" b="0" dirty="0" err="1">
                <a:solidFill>
                  <a:srgbClr val="D4D4D4"/>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capacity</a:t>
            </a: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vec</a:t>
            </a:r>
            <a:r>
              <a:rPr lang="en-US" altLang="zh-CN" sz="1200" b="0" dirty="0" err="1">
                <a:solidFill>
                  <a:srgbClr val="D4D4D4"/>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len</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"items in Vec: {:?}</a:t>
            </a:r>
            <a:r>
              <a:rPr lang="en-US" altLang="zh-CN" sz="1200" b="0" dirty="0">
                <a:solidFill>
                  <a:srgbClr val="D7BA7D"/>
                </a:solidFill>
                <a:latin typeface="Consolas" panose="020B0609020204030204"/>
                <a:ea typeface="Consolas" panose="020B0609020204030204"/>
              </a:rPr>
              <a:t>\n</a:t>
            </a:r>
            <a:r>
              <a:rPr lang="en-US" altLang="zh-CN" sz="1200" b="0" dirty="0">
                <a:solidFill>
                  <a:srgbClr val="CE9178"/>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vec</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6A9955"/>
                </a:solidFill>
                <a:latin typeface="Consolas" panose="020B0609020204030204"/>
                <a:ea typeface="Consolas" panose="020B0609020204030204"/>
              </a:rPr>
              <a:t>        // =============== String</a:t>
            </a:r>
            <a:r>
              <a:rPr lang="zh-CN" altLang="en-US" sz="1200" b="0" dirty="0">
                <a:solidFill>
                  <a:srgbClr val="6A9955"/>
                </a:solidFill>
                <a:latin typeface="Consolas" panose="020B0609020204030204"/>
                <a:ea typeface="Consolas" panose="020B0609020204030204"/>
              </a:rPr>
              <a:t>（</a:t>
            </a:r>
            <a:r>
              <a:rPr lang="en-US" altLang="zh-CN" sz="1200" dirty="0">
                <a:solidFill>
                  <a:srgbClr val="6A9955"/>
                </a:solidFill>
                <a:latin typeface="Consolas" panose="020B0609020204030204"/>
                <a:ea typeface="Consolas" panose="020B0609020204030204"/>
                <a:sym typeface="+mn-ea"/>
              </a:rPr>
              <a:t>Heap</a:t>
            </a:r>
            <a:r>
              <a:rPr lang="zh-CN" altLang="en-US" sz="1200" b="0" dirty="0">
                <a:solidFill>
                  <a:srgbClr val="6A9955"/>
                </a:solidFill>
                <a:latin typeface="Consolas" panose="020B0609020204030204"/>
                <a:ea typeface="Consolas" panose="020B0609020204030204"/>
              </a:rPr>
              <a:t>） </a:t>
            </a:r>
            <a:r>
              <a:rPr lang="en-US" altLang="zh-CN" sz="1200" b="0" dirty="0">
                <a:solidFill>
                  <a:srgbClr val="6A9955"/>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a:solidFill>
                  <a:srgbClr val="569CD6"/>
                </a:solidFill>
                <a:latin typeface="Consolas" panose="020B0609020204030204"/>
                <a:ea typeface="Consolas" panose="020B0609020204030204"/>
              </a:rPr>
              <a:t>let </a:t>
            </a:r>
            <a:r>
              <a:rPr lang="en-US" altLang="zh-CN" sz="1200" b="0" dirty="0">
                <a:solidFill>
                  <a:srgbClr val="9CDCFE"/>
                </a:solidFill>
                <a:latin typeface="Consolas" panose="020B0609020204030204"/>
                <a:ea typeface="Consolas" panose="020B0609020204030204"/>
              </a:rPr>
              <a:t>s</a:t>
            </a:r>
            <a:r>
              <a:rPr lang="en-US" altLang="zh-CN" sz="1200" b="0" dirty="0">
                <a:solidFill>
                  <a:srgbClr val="D4D4D4"/>
                </a:solidFill>
                <a:latin typeface="Consolas" panose="020B0609020204030204"/>
                <a:ea typeface="Consolas" panose="020B0609020204030204"/>
              </a:rPr>
              <a:t>=</a:t>
            </a:r>
            <a:r>
              <a:rPr lang="en-US" altLang="zh-CN" sz="1200" b="0" dirty="0">
                <a:solidFill>
                  <a:srgbClr val="4EC9B0"/>
                </a:solidFill>
                <a:latin typeface="Consolas" panose="020B0609020204030204"/>
                <a:ea typeface="Consolas" panose="020B0609020204030204"/>
              </a:rPr>
              <a:t>String</a:t>
            </a:r>
            <a:r>
              <a:rPr lang="en-US" altLang="zh-CN" sz="1200" b="0" dirty="0">
                <a:solidFill>
                  <a:srgbClr val="D4D4D4"/>
                </a:solidFill>
                <a:latin typeface="Consolas" panose="020B0609020204030204"/>
                <a:ea typeface="Consolas" panose="020B0609020204030204"/>
              </a:rPr>
              <a:t>::</a:t>
            </a:r>
            <a:r>
              <a:rPr lang="en-US" altLang="zh-CN" sz="1200" b="0" dirty="0">
                <a:solidFill>
                  <a:srgbClr val="DCDCAA"/>
                </a:solidFill>
                <a:latin typeface="Consolas" panose="020B0609020204030204"/>
                <a:ea typeface="Consolas" panose="020B0609020204030204"/>
              </a:rPr>
              <a:t>from</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"hello heap!"</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 String Demo ==="</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addr</a:t>
            </a:r>
            <a:r>
              <a:rPr lang="en-US" altLang="zh-CN" sz="1200" b="0" dirty="0">
                <a:solidFill>
                  <a:srgbClr val="CE9178"/>
                </a:solidFill>
                <a:latin typeface="Consolas" panose="020B0609020204030204"/>
                <a:ea typeface="Consolas" panose="020B0609020204030204"/>
              </a:rPr>
              <a:t> of String in stack: {:p}"</a:t>
            </a:r>
            <a:r>
              <a:rPr lang="en-US" altLang="zh-CN" sz="1200" b="0" dirty="0">
                <a:solidFill>
                  <a:srgbClr val="CCCCCC"/>
                </a:solidFill>
                <a:latin typeface="Consolas" panose="020B0609020204030204"/>
                <a:ea typeface="Consolas" panose="020B0609020204030204"/>
              </a:rPr>
              <a:t>, </a:t>
            </a:r>
            <a:r>
              <a:rPr lang="en-US" altLang="zh-CN" sz="1200" b="0" dirty="0">
                <a:solidFill>
                  <a:srgbClr val="D4D4D4"/>
                </a:solidFill>
                <a:latin typeface="Consolas" panose="020B0609020204030204"/>
                <a:ea typeface="Consolas" panose="020B0609020204030204"/>
              </a:rPr>
              <a:t>&amp;</a:t>
            </a:r>
            <a:r>
              <a:rPr lang="en-US" altLang="zh-CN" sz="1200" b="0" dirty="0">
                <a:solidFill>
                  <a:srgbClr val="9CDCFE"/>
                </a:solidFill>
                <a:latin typeface="Consolas" panose="020B0609020204030204"/>
                <a:ea typeface="Consolas" panose="020B0609020204030204"/>
              </a:rPr>
              <a:t>s</a:t>
            </a:r>
            <a:r>
              <a:rPr lang="en-US" altLang="zh-CN" sz="1200" b="0" dirty="0">
                <a:solidFill>
                  <a:srgbClr val="CCCCCC"/>
                </a:solidFill>
                <a:latin typeface="Consolas" panose="020B0609020204030204"/>
                <a:ea typeface="Consolas" panose="020B0609020204030204"/>
              </a:rPr>
              <a:t>);</a:t>
            </a:r>
            <a:r>
              <a:rPr lang="en-US" altLang="zh-CN" sz="1200" b="0" dirty="0">
                <a:solidFill>
                  <a:srgbClr val="6A9955"/>
                </a:solidFill>
                <a:latin typeface="Consolas" panose="020B0609020204030204"/>
                <a:ea typeface="Consolas" panose="020B0609020204030204"/>
              </a:rPr>
              <a:t>        </a:t>
            </a:r>
            <a:endParaRPr lang="zh-CN" altLang="en-US" sz="1200" b="0" dirty="0">
              <a:solidFill>
                <a:srgbClr val="6A9955"/>
              </a:solidFill>
              <a:latin typeface="Consolas" panose="020B0609020204030204"/>
              <a:ea typeface="Consolas" panose="020B0609020204030204"/>
            </a:endParaRP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addr</a:t>
            </a:r>
            <a:r>
              <a:rPr lang="en-US" altLang="zh-CN" sz="1200" b="0" dirty="0">
                <a:solidFill>
                  <a:srgbClr val="CE9178"/>
                </a:solidFill>
                <a:latin typeface="Consolas" panose="020B0609020204030204"/>
                <a:ea typeface="Consolas" panose="020B0609020204030204"/>
              </a:rPr>
              <a:t> of String in heap : {:p}"</a:t>
            </a: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s</a:t>
            </a:r>
            <a:r>
              <a:rPr lang="en-US" altLang="zh-CN" sz="1200" b="0" dirty="0" err="1">
                <a:solidFill>
                  <a:srgbClr val="D4D4D4"/>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as_ptr</a:t>
            </a:r>
            <a:r>
              <a:rPr lang="en-US" altLang="zh-CN" sz="1200" b="0" dirty="0">
                <a:solidFill>
                  <a:srgbClr val="CCCCCC"/>
                </a:solidFill>
                <a:latin typeface="Consolas" panose="020B0609020204030204"/>
                <a:ea typeface="Consolas" panose="020B0609020204030204"/>
              </a:rPr>
              <a:t>());</a:t>
            </a:r>
            <a:r>
              <a:rPr lang="en-US" altLang="zh-CN" sz="1200" b="0" dirty="0">
                <a:solidFill>
                  <a:srgbClr val="6A9955"/>
                </a:solidFill>
                <a:latin typeface="Consolas" panose="020B0609020204030204"/>
                <a:ea typeface="Consolas" panose="020B0609020204030204"/>
              </a:rPr>
              <a:t> </a:t>
            </a:r>
            <a:endParaRPr lang="zh-CN" altLang="en-US" sz="1200" b="0" dirty="0">
              <a:solidFill>
                <a:srgbClr val="6A9955"/>
              </a:solidFill>
              <a:latin typeface="Consolas" panose="020B0609020204030204"/>
              <a:ea typeface="Consolas" panose="020B0609020204030204"/>
            </a:endParaRP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a:t>
            </a:r>
            <a:r>
              <a:rPr lang="en-US" altLang="zh-CN" sz="1200" b="0" dirty="0" err="1">
                <a:solidFill>
                  <a:srgbClr val="CE9178"/>
                </a:solidFill>
                <a:latin typeface="Consolas" panose="020B0609020204030204"/>
                <a:ea typeface="Consolas" panose="020B0609020204030204"/>
              </a:rPr>
              <a:t>string.length</a:t>
            </a:r>
            <a:r>
              <a:rPr lang="en-US" altLang="zh-CN" sz="1200" b="0" dirty="0">
                <a:solidFill>
                  <a:srgbClr val="CE9178"/>
                </a:solidFill>
                <a:latin typeface="Consolas" panose="020B0609020204030204"/>
                <a:ea typeface="Consolas" panose="020B0609020204030204"/>
              </a:rPr>
              <a:t>: {}, capacity: {}"</a:t>
            </a: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s</a:t>
            </a:r>
            <a:r>
              <a:rPr lang="en-US" altLang="zh-CN" sz="1200" b="0" dirty="0" err="1">
                <a:solidFill>
                  <a:srgbClr val="D4D4D4"/>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len</a:t>
            </a:r>
            <a:r>
              <a:rPr lang="en-US" altLang="zh-CN" sz="1200" b="0" dirty="0">
                <a:solidFill>
                  <a:srgbClr val="CCCCCC"/>
                </a:solidFill>
                <a:latin typeface="Consolas" panose="020B0609020204030204"/>
                <a:ea typeface="Consolas" panose="020B0609020204030204"/>
              </a:rPr>
              <a:t>(), </a:t>
            </a:r>
            <a:r>
              <a:rPr lang="en-US" altLang="zh-CN" sz="1200" b="0" dirty="0" err="1">
                <a:solidFill>
                  <a:srgbClr val="9CDCFE"/>
                </a:solidFill>
                <a:latin typeface="Consolas" panose="020B0609020204030204"/>
                <a:ea typeface="Consolas" panose="020B0609020204030204"/>
              </a:rPr>
              <a:t>s</a:t>
            </a:r>
            <a:r>
              <a:rPr lang="en-US" altLang="zh-CN" sz="1200" b="0" dirty="0" err="1">
                <a:solidFill>
                  <a:srgbClr val="D4D4D4"/>
                </a:solidFill>
                <a:latin typeface="Consolas" panose="020B0609020204030204"/>
                <a:ea typeface="Consolas" panose="020B0609020204030204"/>
              </a:rPr>
              <a:t>.</a:t>
            </a:r>
            <a:r>
              <a:rPr lang="en-US" altLang="zh-CN" sz="1200" b="0" dirty="0" err="1">
                <a:solidFill>
                  <a:srgbClr val="DCDCAA"/>
                </a:solidFill>
                <a:latin typeface="Consolas" panose="020B0609020204030204"/>
                <a:ea typeface="Consolas" panose="020B0609020204030204"/>
              </a:rPr>
              <a:t>capacity</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r>
              <a:rPr lang="en-US" altLang="zh-CN" sz="1200" b="0" dirty="0" err="1">
                <a:solidFill>
                  <a:srgbClr val="DCDCAA"/>
                </a:solidFill>
                <a:latin typeface="Consolas" panose="020B0609020204030204"/>
                <a:ea typeface="Consolas" panose="020B0609020204030204"/>
              </a:rPr>
              <a:t>println</a:t>
            </a:r>
            <a:r>
              <a:rPr lang="en-US" altLang="zh-CN" sz="1200" b="0" dirty="0">
                <a:solidFill>
                  <a:srgbClr val="DCDCAA"/>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a:t>
            </a:r>
            <a:r>
              <a:rPr lang="en-US" altLang="zh-CN" sz="1200" b="0" dirty="0">
                <a:solidFill>
                  <a:srgbClr val="CE9178"/>
                </a:solidFill>
                <a:latin typeface="Consolas" panose="020B0609020204030204"/>
                <a:ea typeface="Consolas" panose="020B0609020204030204"/>
              </a:rPr>
              <a:t>"items in String: {:?}</a:t>
            </a:r>
            <a:r>
              <a:rPr lang="en-US" altLang="zh-CN" sz="1200" b="0" dirty="0">
                <a:solidFill>
                  <a:srgbClr val="D7BA7D"/>
                </a:solidFill>
                <a:latin typeface="Consolas" panose="020B0609020204030204"/>
                <a:ea typeface="Consolas" panose="020B0609020204030204"/>
              </a:rPr>
              <a:t>\n</a:t>
            </a:r>
            <a:r>
              <a:rPr lang="en-US" altLang="zh-CN" sz="1200" b="0" dirty="0">
                <a:solidFill>
                  <a:srgbClr val="CE9178"/>
                </a:solidFill>
                <a:latin typeface="Consolas" panose="020B0609020204030204"/>
                <a:ea typeface="Consolas" panose="020B0609020204030204"/>
              </a:rPr>
              <a:t>"</a:t>
            </a:r>
            <a:r>
              <a:rPr lang="en-US" altLang="zh-CN" sz="1200" b="0" dirty="0">
                <a:solidFill>
                  <a:srgbClr val="CCCCCC"/>
                </a:solidFill>
                <a:latin typeface="Consolas" panose="020B0609020204030204"/>
                <a:ea typeface="Consolas" panose="020B0609020204030204"/>
              </a:rPr>
              <a:t>, </a:t>
            </a:r>
            <a:r>
              <a:rPr lang="en-US" altLang="zh-CN" sz="1200" b="0" dirty="0">
                <a:solidFill>
                  <a:srgbClr val="9CDCFE"/>
                </a:solidFill>
                <a:latin typeface="Consolas" panose="020B0609020204030204"/>
                <a:ea typeface="Consolas" panose="020B0609020204030204"/>
              </a:rPr>
              <a:t>s</a:t>
            </a:r>
            <a:r>
              <a:rPr lang="en-US" altLang="zh-CN" sz="1200" b="0" dirty="0">
                <a:solidFill>
                  <a:srgbClr val="CCCCCC"/>
                </a:solidFill>
                <a:latin typeface="Consolas" panose="020B0609020204030204"/>
                <a:ea typeface="Consolas" panose="020B0609020204030204"/>
              </a:rPr>
              <a:t>);</a:t>
            </a:r>
          </a:p>
          <a:p>
            <a:pPr indent="0" fontAlgn="auto">
              <a:lnSpc>
                <a:spcPct val="100000"/>
              </a:lnSpc>
            </a:pP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CCCCCC"/>
                </a:solidFill>
                <a:latin typeface="Consolas" panose="020B0609020204030204"/>
                <a:ea typeface="Consolas" panose="020B0609020204030204"/>
              </a:rPr>
              <a:t>    </a:t>
            </a:r>
          </a:p>
          <a:p>
            <a:pPr indent="0" fontAlgn="auto">
              <a:lnSpc>
                <a:spcPct val="100000"/>
              </a:lnSpc>
            </a:pPr>
            <a:r>
              <a:rPr lang="en-US" altLang="zh-CN" sz="1200" b="0" dirty="0">
                <a:solidFill>
                  <a:srgbClr val="CCCCCC"/>
                </a:solidFill>
                <a:latin typeface="Consolas" panose="020B0609020204030204"/>
                <a:ea typeface="Consolas" panose="020B0609020204030204"/>
              </a:rPr>
              <a:t>   </a:t>
            </a:r>
          </a:p>
        </p:txBody>
      </p:sp>
      <p:pic>
        <p:nvPicPr>
          <p:cNvPr id="9" name="图片 8"/>
          <p:cNvPicPr>
            <a:picLocks noChangeAspect="1"/>
          </p:cNvPicPr>
          <p:nvPr/>
        </p:nvPicPr>
        <p:blipFill>
          <a:blip r:embed="rId2"/>
          <a:stretch>
            <a:fillRect/>
          </a:stretch>
        </p:blipFill>
        <p:spPr>
          <a:xfrm>
            <a:off x="7171690" y="2726690"/>
            <a:ext cx="4267200" cy="3486150"/>
          </a:xfrm>
          <a:prstGeom prst="rect">
            <a:avLst/>
          </a:prstGeom>
        </p:spPr>
      </p:pic>
      <p:sp>
        <p:nvSpPr>
          <p:cNvPr id="11" name="矩形 10"/>
          <p:cNvSpPr/>
          <p:nvPr/>
        </p:nvSpPr>
        <p:spPr>
          <a:xfrm>
            <a:off x="7171690" y="4283075"/>
            <a:ext cx="3537585" cy="22987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2" name="矩形 11"/>
          <p:cNvSpPr/>
          <p:nvPr/>
        </p:nvSpPr>
        <p:spPr>
          <a:xfrm>
            <a:off x="7171690" y="5421630"/>
            <a:ext cx="3537585" cy="22987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矩形 12"/>
          <p:cNvSpPr/>
          <p:nvPr/>
        </p:nvSpPr>
        <p:spPr>
          <a:xfrm>
            <a:off x="7171690" y="2942590"/>
            <a:ext cx="4182110" cy="587375"/>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4" name="矩形 13"/>
          <p:cNvSpPr/>
          <p:nvPr/>
        </p:nvSpPr>
        <p:spPr>
          <a:xfrm>
            <a:off x="7171690" y="4090035"/>
            <a:ext cx="4182110" cy="17399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5" name="矩形 14"/>
          <p:cNvSpPr/>
          <p:nvPr/>
        </p:nvSpPr>
        <p:spPr>
          <a:xfrm>
            <a:off x="7171690" y="5266055"/>
            <a:ext cx="4182110" cy="17399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6" name="矩形 15"/>
          <p:cNvSpPr/>
          <p:nvPr/>
        </p:nvSpPr>
        <p:spPr>
          <a:xfrm>
            <a:off x="7256780" y="4531995"/>
            <a:ext cx="2386965" cy="15494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矩形 16"/>
          <p:cNvSpPr/>
          <p:nvPr/>
        </p:nvSpPr>
        <p:spPr>
          <a:xfrm>
            <a:off x="7171690" y="5660390"/>
            <a:ext cx="2811145" cy="16129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矩形 17"/>
          <p:cNvSpPr/>
          <p:nvPr/>
        </p:nvSpPr>
        <p:spPr>
          <a:xfrm>
            <a:off x="8610600" y="3549650"/>
            <a:ext cx="1473200" cy="180975"/>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nvSpPr>
        <p:spPr>
          <a:xfrm>
            <a:off x="8441690" y="4682490"/>
            <a:ext cx="1469390" cy="17081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8775700" y="5852795"/>
            <a:ext cx="1023620" cy="12827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pic>
        <p:nvPicPr>
          <p:cNvPr id="22" name="Picture 2" descr="https://shihyu.github.io/rust_hacks/ch5/2020_12_23_160873344454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41945" y="749935"/>
            <a:ext cx="3256280" cy="1943735"/>
          </a:xfrm>
          <a:prstGeom prst="rect">
            <a:avLst/>
          </a:prstGeom>
          <a:noFill/>
          <a:extLst>
            <a:ext uri="{909E8E84-426E-40DD-AFC4-6F175D3DCCD1}">
              <a14:hiddenFill xmlns:a14="http://schemas.microsoft.com/office/drawing/2010/main">
                <a:solidFill>
                  <a:srgbClr val="FFFFFF"/>
                </a:solidFill>
              </a14:hiddenFill>
            </a:ext>
          </a:extLst>
        </p:spPr>
      </p:pic>
      <p:sp>
        <p:nvSpPr>
          <p:cNvPr id="23" name="矩形 22"/>
          <p:cNvSpPr/>
          <p:nvPr/>
        </p:nvSpPr>
        <p:spPr>
          <a:xfrm>
            <a:off x="8103870" y="840105"/>
            <a:ext cx="841375" cy="1742440"/>
          </a:xfrm>
          <a:prstGeom prst="rect">
            <a:avLst/>
          </a:prstGeom>
          <a:noFill/>
          <a:ln w="31750">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4" name="矩形 23"/>
          <p:cNvSpPr/>
          <p:nvPr/>
        </p:nvSpPr>
        <p:spPr>
          <a:xfrm>
            <a:off x="9069705" y="840740"/>
            <a:ext cx="2049145" cy="1742440"/>
          </a:xfrm>
          <a:prstGeom prst="rect">
            <a:avLst/>
          </a:prstGeom>
          <a:noFill/>
          <a:ln w="31750">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5654"/>
            <a:ext cx="10515600" cy="833631"/>
          </a:xfrm>
        </p:spPr>
        <p:txBody>
          <a:bodyPr/>
          <a:lstStyle/>
          <a:p>
            <a:r>
              <a:rPr lang="en-US" altLang="zh-CN">
                <a:sym typeface="+mn-ea"/>
              </a:rPr>
              <a:t>Alignment rules on Structure</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5</a:t>
            </a:fld>
            <a:endParaRPr lang="zh-CN" altLang="en-US"/>
          </a:p>
        </p:txBody>
      </p:sp>
      <p:sp>
        <p:nvSpPr>
          <p:cNvPr id="6" name="文本框 5"/>
          <p:cNvSpPr txBox="1"/>
          <p:nvPr/>
        </p:nvSpPr>
        <p:spPr>
          <a:xfrm>
            <a:off x="203835" y="863600"/>
            <a:ext cx="6926580" cy="5492750"/>
          </a:xfrm>
          <a:prstGeom prst="rect">
            <a:avLst/>
          </a:prstGeom>
          <a:solidFill>
            <a:schemeClr val="tx1"/>
          </a:solidFill>
        </p:spPr>
        <p:txBody>
          <a:bodyPr wrap="square">
            <a:spAutoFit/>
          </a:bodyPr>
          <a:lstStyle/>
          <a:p>
            <a:pPr indent="0" fontAlgn="auto">
              <a:lnSpc>
                <a:spcPct val="100000"/>
              </a:lnSpc>
            </a:pPr>
            <a:r>
              <a:rPr lang="en-US" altLang="zh-CN" sz="1300" b="0">
                <a:solidFill>
                  <a:srgbClr val="569CD6"/>
                </a:solidFill>
                <a:latin typeface="Consolas" panose="020B0609020204030204"/>
                <a:ea typeface="Consolas" panose="020B0609020204030204"/>
              </a:rPr>
              <a:t>use </a:t>
            </a:r>
            <a:r>
              <a:rPr lang="en-US" altLang="zh-CN" sz="1300" b="0">
                <a:solidFill>
                  <a:srgbClr val="4EC9B0"/>
                </a:solidFill>
                <a:latin typeface="Consolas" panose="020B0609020204030204"/>
                <a:ea typeface="Consolas" panose="020B0609020204030204"/>
              </a:rPr>
              <a:t>std</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mem</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{size_of_val, align_of_val};</a:t>
            </a:r>
          </a:p>
          <a:p>
            <a:pPr indent="0" fontAlgn="auto">
              <a:lnSpc>
                <a:spcPct val="100000"/>
              </a:lnSpc>
            </a:pPr>
            <a:r>
              <a:rPr lang="en-US" altLang="zh-CN" sz="1300" b="0">
                <a:solidFill>
                  <a:srgbClr val="569CD6"/>
                </a:solidFill>
                <a:latin typeface="Consolas" panose="020B0609020204030204"/>
                <a:ea typeface="Consolas" panose="020B0609020204030204"/>
              </a:rPr>
              <a:t>struct </a:t>
            </a:r>
            <a:r>
              <a:rPr lang="en-US" altLang="zh-CN" sz="1300" b="0">
                <a:solidFill>
                  <a:srgbClr val="4EC9B0"/>
                </a:solidFill>
                <a:latin typeface="Consolas" panose="020B0609020204030204"/>
                <a:ea typeface="Consolas" panose="020B0609020204030204"/>
              </a:rPr>
              <a:t>RustStyle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a</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u8</a:t>
            </a:r>
            <a:r>
              <a:rPr lang="en-US" altLang="zh-CN" sz="1300" b="0">
                <a:solidFill>
                  <a:srgbClr val="CCCCCC"/>
                </a:solidFill>
                <a:latin typeface="Consolas" panose="020B0609020204030204"/>
                <a:ea typeface="Consolas" panose="020B0609020204030204"/>
              </a:rPr>
              <a:t>,</a:t>
            </a:r>
            <a:r>
              <a:rPr lang="en-US" altLang="zh-CN" sz="1300" b="0">
                <a:solidFill>
                  <a:srgbClr val="6A9955"/>
                </a:solidFill>
                <a:latin typeface="Consolas" panose="020B0609020204030204"/>
                <a:ea typeface="Consolas" panose="020B0609020204030204"/>
              </a:rPr>
              <a:t>   // 1 BYTE</a:t>
            </a:r>
            <a:endParaRPr lang="zh-CN" altLang="en-US"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b</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u32</a:t>
            </a:r>
            <a:r>
              <a:rPr lang="en-US" altLang="zh-CN" sz="1300" b="0">
                <a:solidFill>
                  <a:srgbClr val="CCCCCC"/>
                </a:solidFill>
                <a:latin typeface="Consolas" panose="020B0609020204030204"/>
                <a:ea typeface="Consolas" panose="020B0609020204030204"/>
              </a:rPr>
              <a:t>,</a:t>
            </a:r>
            <a:r>
              <a:rPr lang="en-US" altLang="zh-CN" sz="1300" b="0">
                <a:solidFill>
                  <a:srgbClr val="6A9955"/>
                </a:solidFill>
                <a:latin typeface="Consolas" panose="020B0609020204030204"/>
                <a:ea typeface="Consolas" panose="020B0609020204030204"/>
              </a:rPr>
              <a:t>  // 4 BYTES</a:t>
            </a:r>
            <a:endParaRPr lang="zh-CN" altLang="en-US"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c</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u16</a:t>
            </a:r>
            <a:r>
              <a:rPr lang="en-US" altLang="zh-CN" sz="1300" b="0">
                <a:solidFill>
                  <a:srgbClr val="CCCCCC"/>
                </a:solidFill>
                <a:latin typeface="Consolas" panose="020B0609020204030204"/>
                <a:ea typeface="Consolas" panose="020B0609020204030204"/>
              </a:rPr>
              <a:t>,</a:t>
            </a:r>
            <a:r>
              <a:rPr lang="en-US" altLang="zh-CN" sz="1300" b="0">
                <a:solidFill>
                  <a:srgbClr val="6A9955"/>
                </a:solidFill>
                <a:latin typeface="Consolas" panose="020B0609020204030204"/>
                <a:ea typeface="Consolas" panose="020B0609020204030204"/>
              </a:rPr>
              <a:t>  // 2 BYTES</a:t>
            </a:r>
            <a:endParaRPr lang="zh-CN" altLang="en-US"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d</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f64</a:t>
            </a:r>
            <a:r>
              <a:rPr lang="en-US" altLang="zh-CN" sz="1300" b="0">
                <a:solidFill>
                  <a:srgbClr val="CCCCCC"/>
                </a:solidFill>
                <a:latin typeface="Consolas" panose="020B0609020204030204"/>
                <a:ea typeface="Consolas" panose="020B0609020204030204"/>
              </a:rPr>
              <a:t>,</a:t>
            </a:r>
            <a:r>
              <a:rPr lang="en-US" altLang="zh-CN" sz="1300" b="0">
                <a:solidFill>
                  <a:srgbClr val="6A9955"/>
                </a:solidFill>
                <a:latin typeface="Consolas" panose="020B0609020204030204"/>
                <a:ea typeface="Consolas" panose="020B0609020204030204"/>
              </a:rPr>
              <a:t>  // 8 BYTES</a:t>
            </a:r>
            <a:endParaRPr lang="zh-CN" altLang="en-US"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endParaRPr lang="zh-CN" altLang="en-US"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#[repr(</a:t>
            </a:r>
            <a:r>
              <a:rPr lang="en-US" altLang="zh-CN" sz="1300" b="0">
                <a:solidFill>
                  <a:srgbClr val="4EC9B0"/>
                </a:solidFill>
                <a:latin typeface="Consolas" panose="020B0609020204030204"/>
                <a:ea typeface="Consolas" panose="020B0609020204030204"/>
              </a:rPr>
              <a:t>C</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struct </a:t>
            </a:r>
            <a:r>
              <a:rPr lang="en-US" altLang="zh-CN" sz="1300" b="0">
                <a:solidFill>
                  <a:srgbClr val="4EC9B0"/>
                </a:solidFill>
                <a:latin typeface="Consolas" panose="020B0609020204030204"/>
                <a:ea typeface="Consolas" panose="020B0609020204030204"/>
              </a:rPr>
              <a:t>CStyle</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a</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u8</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b</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u32</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c</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u16</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d</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f64</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fn </a:t>
            </a:r>
            <a:r>
              <a:rPr lang="en-US" altLang="zh-CN" sz="1300" b="0">
                <a:solidFill>
                  <a:srgbClr val="DCDCAA"/>
                </a:solidFill>
                <a:latin typeface="Consolas" panose="020B0609020204030204"/>
                <a:ea typeface="Consolas" panose="020B0609020204030204"/>
              </a:rPr>
              <a:t>print_struct</a:t>
            </a:r>
            <a:r>
              <a:rPr lang="en-US" altLang="zh-CN" sz="1300" b="0">
                <a:solidFill>
                  <a:srgbClr val="CCCCCC"/>
                </a:solidFill>
                <a:latin typeface="Consolas" panose="020B0609020204030204"/>
                <a:ea typeface="Consolas" panose="020B0609020204030204"/>
              </a:rPr>
              <a:t>&lt;</a:t>
            </a:r>
            <a:r>
              <a:rPr lang="en-US" altLang="zh-CN" sz="1300" b="0">
                <a:solidFill>
                  <a:srgbClr val="4EC9B0"/>
                </a:solidFill>
                <a:latin typeface="Consolas" panose="020B0609020204030204"/>
                <a:ea typeface="Consolas" panose="020B0609020204030204"/>
              </a:rPr>
              <a:t>T</a:t>
            </a:r>
            <a:r>
              <a:rPr lang="en-US" altLang="zh-CN" sz="1300" b="0">
                <a:solidFill>
                  <a:srgbClr val="CCCCCC"/>
                </a:solidFill>
                <a:latin typeface="Consolas" panose="020B0609020204030204"/>
                <a:ea typeface="Consolas" panose="020B0609020204030204"/>
              </a:rPr>
              <a:t>&gt;(</a:t>
            </a:r>
            <a:r>
              <a:rPr lang="en-US" altLang="zh-CN" sz="1300" b="0">
                <a:solidFill>
                  <a:srgbClr val="9CDCFE"/>
                </a:solidFill>
                <a:latin typeface="Consolas" panose="020B0609020204030204"/>
                <a:ea typeface="Consolas" panose="020B0609020204030204"/>
              </a:rPr>
              <a:t>instance</a:t>
            </a:r>
            <a:r>
              <a:rPr lang="en-US" altLang="zh-CN" sz="1300" b="0">
                <a:solidFill>
                  <a:srgbClr val="D4D4D4"/>
                </a:solidFill>
                <a:latin typeface="Consolas" panose="020B0609020204030204"/>
                <a:ea typeface="Consolas" panose="020B0609020204030204"/>
              </a:rPr>
              <a:t>:&amp;</a:t>
            </a:r>
            <a:r>
              <a:rPr lang="en-US" altLang="zh-CN" sz="1300" b="0">
                <a:solidFill>
                  <a:srgbClr val="4EC9B0"/>
                </a:solidFill>
                <a:latin typeface="Consolas" panose="020B0609020204030204"/>
                <a:ea typeface="Consolas" panose="020B0609020204030204"/>
              </a:rPr>
              <a:t>T</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name</a:t>
            </a:r>
            <a:r>
              <a:rPr lang="en-US" altLang="zh-CN" sz="1300" b="0">
                <a:solidFill>
                  <a:srgbClr val="D4D4D4"/>
                </a:solidFill>
                <a:latin typeface="Consolas" panose="020B0609020204030204"/>
                <a:ea typeface="Consolas" panose="020B0609020204030204"/>
              </a:rPr>
              <a:t>:&amp;</a:t>
            </a:r>
            <a:r>
              <a:rPr lang="en-US" altLang="zh-CN" sz="1300" b="0">
                <a:solidFill>
                  <a:srgbClr val="4EC9B0"/>
                </a:solidFill>
                <a:latin typeface="Consolas" panose="020B0609020204030204"/>
                <a:ea typeface="Consolas" panose="020B0609020204030204"/>
              </a:rPr>
              <a:t>str</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t>
            </a:r>
            <a:r>
              <a:rPr lang="en-US" altLang="zh-CN" sz="1300" b="0">
                <a:solidFill>
                  <a:srgbClr val="D7BA7D"/>
                </a:solidFill>
                <a:latin typeface="Consolas" panose="020B0609020204030204"/>
                <a:ea typeface="Consolas" panose="020B0609020204030204"/>
              </a:rPr>
              <a:t>\n</a:t>
            </a:r>
            <a:r>
              <a:rPr lang="en-US" altLang="zh-CN" sz="1300" b="0">
                <a:solidFill>
                  <a:srgbClr val="CE9178"/>
                </a:solidFill>
                <a:latin typeface="Consolas" panose="020B0609020204030204"/>
                <a:ea typeface="Consolas" panose="020B0609020204030204"/>
              </a:rPr>
              <a:t>=== {} Structure ==="</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name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"size: {} Bytes"</a:t>
            </a: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size_of_val</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instance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"align based on: {} Bytes"</a:t>
            </a: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align_of_val</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instance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endParaRPr lang="en-US" altLang="zh-CN"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569CD6"/>
                </a:solidFill>
                <a:latin typeface="Consolas" panose="020B0609020204030204"/>
                <a:ea typeface="Consolas" panose="020B0609020204030204"/>
              </a:rPr>
              <a:t>fn </a:t>
            </a:r>
            <a:r>
              <a:rPr lang="en-US" altLang="zh-CN" sz="1300" b="0">
                <a:solidFill>
                  <a:srgbClr val="DCDCAA"/>
                </a:solidFill>
                <a:latin typeface="Consolas" panose="020B0609020204030204"/>
                <a:ea typeface="Consolas" panose="020B0609020204030204"/>
              </a:rPr>
              <a:t>main</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rust_struct</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RustStyle</a:t>
            </a:r>
            <a:r>
              <a:rPr lang="en-US" altLang="zh-CN" sz="1300" b="0">
                <a:solidFill>
                  <a:srgbClr val="CCCCCC"/>
                </a:solidFill>
                <a:latin typeface="Consolas" panose="020B0609020204030204"/>
                <a:ea typeface="Consolas" panose="020B0609020204030204"/>
              </a:rPr>
              <a:t> { </a:t>
            </a:r>
            <a:r>
              <a:rPr lang="en-US" altLang="zh-CN" sz="1300" b="0">
                <a:solidFill>
                  <a:srgbClr val="9CDCFE"/>
                </a:solidFill>
                <a:latin typeface="Consolas" panose="020B0609020204030204"/>
                <a:ea typeface="Consolas" panose="020B0609020204030204"/>
              </a:rPr>
              <a:t>a</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1</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b</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2</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c</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3</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d</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4.0</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c_struct</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CStyle</a:t>
            </a:r>
            <a:r>
              <a:rPr lang="en-US" altLang="zh-CN" sz="1300" b="0">
                <a:solidFill>
                  <a:srgbClr val="CCCCCC"/>
                </a:solidFill>
                <a:latin typeface="Consolas" panose="020B0609020204030204"/>
                <a:ea typeface="Consolas" panose="020B0609020204030204"/>
              </a:rPr>
              <a:t> { </a:t>
            </a:r>
            <a:r>
              <a:rPr lang="en-US" altLang="zh-CN" sz="1300" b="0">
                <a:solidFill>
                  <a:srgbClr val="9CDCFE"/>
                </a:solidFill>
                <a:latin typeface="Consolas" panose="020B0609020204030204"/>
                <a:ea typeface="Consolas" panose="020B0609020204030204"/>
              </a:rPr>
              <a:t>a</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1</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b</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2</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c</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3</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d</a:t>
            </a:r>
            <a:r>
              <a:rPr lang="en-US" altLang="zh-CN" sz="1300" b="0">
                <a:solidFill>
                  <a:srgbClr val="D4D4D4"/>
                </a:solidFill>
                <a:latin typeface="Consolas" panose="020B0609020204030204"/>
                <a:ea typeface="Consolas" panose="020B0609020204030204"/>
              </a:rPr>
              <a:t>:</a:t>
            </a:r>
            <a:r>
              <a:rPr lang="en-US" altLang="zh-CN" sz="1300" b="0">
                <a:solidFill>
                  <a:srgbClr val="B5CEA8"/>
                </a:solidFill>
                <a:latin typeface="Consolas" panose="020B0609020204030204"/>
                <a:ea typeface="Consolas" panose="020B0609020204030204"/>
              </a:rPr>
              <a:t>4.0</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print_struct</a:t>
            </a:r>
            <a:r>
              <a:rPr lang="en-US" altLang="zh-CN" sz="1300" b="0">
                <a:solidFill>
                  <a:srgbClr val="CCCCCC"/>
                </a:solidFill>
                <a:latin typeface="Consolas" panose="020B0609020204030204"/>
                <a:ea typeface="Consolas" panose="020B0609020204030204"/>
              </a:rPr>
              <a:t>(</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rust_struct</a:t>
            </a:r>
            <a:r>
              <a:rPr lang="en-US" altLang="zh-CN" sz="1300" b="0">
                <a:solidFill>
                  <a:srgbClr val="CCCCCC"/>
                </a:solidFill>
                <a:latin typeface="Consolas" panose="020B0609020204030204"/>
                <a:ea typeface="Consolas" panose="020B0609020204030204"/>
              </a:rPr>
              <a:t>, </a:t>
            </a:r>
            <a:r>
              <a:rPr lang="en-US" altLang="zh-CN" sz="1300" b="0">
                <a:solidFill>
                  <a:srgbClr val="CE9178"/>
                </a:solidFill>
                <a:latin typeface="Consolas" panose="020B0609020204030204"/>
                <a:ea typeface="Consolas" panose="020B0609020204030204"/>
              </a:rPr>
              <a:t>"Rust optimized layout"</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print_struct</a:t>
            </a:r>
            <a:r>
              <a:rPr lang="en-US" altLang="zh-CN" sz="1300" b="0">
                <a:solidFill>
                  <a:srgbClr val="CCCCCC"/>
                </a:solidFill>
                <a:latin typeface="Consolas" panose="020B0609020204030204"/>
                <a:ea typeface="Consolas" panose="020B0609020204030204"/>
              </a:rPr>
              <a:t>(</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c_struct</a:t>
            </a:r>
            <a:r>
              <a:rPr lang="en-US" altLang="zh-CN" sz="1300" b="0">
                <a:solidFill>
                  <a:srgbClr val="CCCCCC"/>
                </a:solidFill>
                <a:latin typeface="Consolas" panose="020B0609020204030204"/>
                <a:ea typeface="Consolas" panose="020B0609020204030204"/>
              </a:rPr>
              <a:t>, </a:t>
            </a:r>
            <a:r>
              <a:rPr lang="en-US" altLang="zh-CN" sz="1300" b="0">
                <a:solidFill>
                  <a:srgbClr val="CE9178"/>
                </a:solidFill>
                <a:latin typeface="Consolas" panose="020B0609020204030204"/>
                <a:ea typeface="Consolas" panose="020B0609020204030204"/>
              </a:rPr>
              <a:t>"C layout"</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a:t>
            </a:r>
          </a:p>
        </p:txBody>
      </p:sp>
      <p:pic>
        <p:nvPicPr>
          <p:cNvPr id="8" name="图片 7"/>
          <p:cNvPicPr>
            <a:picLocks noChangeAspect="1"/>
          </p:cNvPicPr>
          <p:nvPr/>
        </p:nvPicPr>
        <p:blipFill>
          <a:blip r:embed="rId2"/>
          <a:stretch>
            <a:fillRect/>
          </a:stretch>
        </p:blipFill>
        <p:spPr>
          <a:xfrm>
            <a:off x="7546975" y="4923790"/>
            <a:ext cx="3619500" cy="1495425"/>
          </a:xfrm>
          <a:prstGeom prst="rect">
            <a:avLst/>
          </a:prstGeom>
        </p:spPr>
      </p:pic>
      <p:sp>
        <p:nvSpPr>
          <p:cNvPr id="9" name="文本框 8"/>
          <p:cNvSpPr txBox="1"/>
          <p:nvPr/>
        </p:nvSpPr>
        <p:spPr>
          <a:xfrm>
            <a:off x="7275195" y="696595"/>
            <a:ext cx="4617085" cy="3980815"/>
          </a:xfrm>
          <a:prstGeom prst="rect">
            <a:avLst/>
          </a:prstGeom>
          <a:noFill/>
        </p:spPr>
        <p:txBody>
          <a:bodyPr wrap="square" rtlCol="0" anchor="t">
            <a:noAutofit/>
          </a:bodyPr>
          <a:lstStyle/>
          <a:p>
            <a:r>
              <a:rPr lang="en-US" altLang="zh-CN" sz="1400"/>
              <a:t> Default alignment rule:</a:t>
            </a:r>
          </a:p>
          <a:p>
            <a:pPr marL="285750" indent="-285750">
              <a:buFont typeface="Wingdings" panose="05000000000000000000" charset="0"/>
              <a:buChar char="Ø"/>
            </a:pPr>
            <a:r>
              <a:rPr lang="en-US" altLang="zh-CN" sz="1400"/>
              <a:t>Same as the core principle of "natural alignment" in C/C++(member addresses must be integer multiples of their type size)</a:t>
            </a:r>
          </a:p>
          <a:p>
            <a:pPr marL="285750" indent="-285750">
              <a:buFont typeface="Wingdings" panose="05000000000000000000" charset="0"/>
              <a:buChar char="Ø"/>
            </a:pPr>
            <a:r>
              <a:rPr lang="en-US" altLang="zh-CN" sz="1400"/>
              <a:t>Key difference: The Rust compiler optimizes field order by default (repr (Rust) mode), while C/C++maintains declaration order.</a:t>
            </a:r>
          </a:p>
          <a:p>
            <a:pPr marL="285750" indent="-285750">
              <a:buFont typeface="Wingdings" panose="05000000000000000000" charset="0"/>
              <a:buChar char="Ø"/>
            </a:pPr>
            <a:endParaRPr lang="en-US" altLang="zh-CN" sz="1400"/>
          </a:p>
          <a:p>
            <a:pPr marL="285750" indent="-285750">
              <a:buFont typeface="Wingdings" panose="05000000000000000000" charset="0"/>
              <a:buChar char="Ø"/>
            </a:pPr>
            <a:r>
              <a:rPr lang="en-US" altLang="zh-CN" sz="1400"/>
              <a:t>You can </a:t>
            </a:r>
            <a:r>
              <a:rPr lang="en-US" altLang="zh-CN" sz="1400" b="1"/>
              <a:t>force the use of C language compatible layouts</a:t>
            </a:r>
            <a:r>
              <a:rPr lang="en-US" altLang="zh-CN" sz="1400"/>
              <a:t> through </a:t>
            </a:r>
            <a:r>
              <a:rPr lang="en-US" altLang="zh-CN" sz="1400" b="1"/>
              <a:t># [repr (C)]</a:t>
            </a:r>
          </a:p>
          <a:p>
            <a:pPr marL="285750" indent="-285750">
              <a:buFont typeface="Wingdings" panose="05000000000000000000" charset="0"/>
              <a:buChar char="Ø"/>
            </a:pPr>
            <a:endParaRPr lang="en-US" altLang="zh-CN" sz="1400" b="1"/>
          </a:p>
          <a:p>
            <a:r>
              <a:rPr lang="en-US" altLang="zh-CN" sz="1400"/>
              <a:t>Design considerations:</a:t>
            </a:r>
          </a:p>
          <a:p>
            <a:pPr marL="285750" indent="-285750">
              <a:buFont typeface="Wingdings" panose="05000000000000000000" charset="0"/>
              <a:buChar char="Ø"/>
            </a:pPr>
            <a:r>
              <a:rPr lang="en-US" altLang="zh-CN" sz="1400"/>
              <a:t>Memory optimization: Reduce padding bytes through field rearrangement</a:t>
            </a:r>
          </a:p>
          <a:p>
            <a:pPr marL="285750" indent="-285750">
              <a:buFont typeface="Wingdings" panose="05000000000000000000" charset="0"/>
              <a:buChar char="Ø"/>
            </a:pPr>
            <a:r>
              <a:rPr lang="en-US" altLang="zh-CN" sz="1400"/>
              <a:t>Performance optimization: Place frequently accessed fields on the same cache line</a:t>
            </a:r>
          </a:p>
          <a:p>
            <a:pPr marL="285750" indent="-285750">
              <a:buFont typeface="Wingdings" panose="05000000000000000000" charset="0"/>
              <a:buChar char="Ø"/>
            </a:pPr>
            <a:r>
              <a:rPr lang="en-US" altLang="zh-CN" sz="1400"/>
              <a:t>Hardware adaptation: supports special alignment requirements for different architectures</a:t>
            </a:r>
            <a:endParaRPr lang="zh-CN" altLang="en-US" sz="1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731"/>
            <a:ext cx="10515600" cy="833631"/>
          </a:xfrm>
        </p:spPr>
        <p:txBody>
          <a:bodyPr>
            <a:normAutofit/>
          </a:bodyPr>
          <a:lstStyle/>
          <a:p>
            <a:r>
              <a:rPr lang="en-US" altLang="zh-CN"/>
              <a:t>Memory Security(1)- one owner(1)</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6</a:t>
            </a:fld>
            <a:endParaRPr lang="zh-CN" altLang="en-US"/>
          </a:p>
        </p:txBody>
      </p:sp>
      <p:sp>
        <p:nvSpPr>
          <p:cNvPr id="5" name="文本框 4"/>
          <p:cNvSpPr txBox="1"/>
          <p:nvPr/>
        </p:nvSpPr>
        <p:spPr>
          <a:xfrm>
            <a:off x="0" y="1882140"/>
            <a:ext cx="6262370" cy="4045585"/>
          </a:xfrm>
          <a:prstGeom prst="rect">
            <a:avLst/>
          </a:prstGeom>
          <a:solidFill>
            <a:schemeClr val="tx1"/>
          </a:solidFill>
        </p:spPr>
        <p:txBody>
          <a:bodyPr wrap="square">
            <a:noAutofit/>
          </a:bodyPr>
          <a:lstStyle/>
          <a:p>
            <a:pPr indent="0" fontAlgn="auto">
              <a:lnSpc>
                <a:spcPct val="100000"/>
              </a:lnSpc>
            </a:pPr>
            <a:r>
              <a:rPr lang="en-US" altLang="zh-CN" sz="1300" b="0">
                <a:solidFill>
                  <a:srgbClr val="569CD6"/>
                </a:solidFill>
                <a:latin typeface="Consolas" panose="020B0609020204030204"/>
                <a:ea typeface="Consolas" panose="020B0609020204030204"/>
              </a:rPr>
              <a:t>fn </a:t>
            </a:r>
            <a:r>
              <a:rPr lang="en-US" altLang="zh-CN" sz="1300" b="0">
                <a:solidFill>
                  <a:srgbClr val="DCDCAA"/>
                </a:solidFill>
                <a:latin typeface="Consolas" panose="020B0609020204030204"/>
                <a:ea typeface="Consolas" panose="020B0609020204030204"/>
              </a:rPr>
              <a:t>main</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s1</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String</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from</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"hello"</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s1 in stack: {:p}"</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s1</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String in heap : {:p}"</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s1</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as_ptr</a:t>
            </a:r>
            <a:r>
              <a:rPr lang="en-US" altLang="zh-CN" sz="1300" b="0">
                <a:solidFill>
                  <a:srgbClr val="CCCCCC"/>
                </a:solidFill>
                <a:latin typeface="Consolas" panose="020B0609020204030204"/>
                <a:ea typeface="Consolas" panose="020B0609020204030204"/>
              </a:rPr>
              <a:t>()); </a:t>
            </a: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s2</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s1</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s2 in stack: {:p}"</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s2</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String in heap : {:p}"</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s2</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as_ptr</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6A9955"/>
                </a:solidFill>
                <a:latin typeface="Consolas" panose="020B0609020204030204"/>
                <a:ea typeface="Consolas" panose="020B0609020204030204"/>
              </a:rPr>
              <a:t>    // println!("addr of s1 in stack: {:p}", &amp;s1);</a:t>
            </a:r>
          </a:p>
          <a:p>
            <a:pPr indent="0" fontAlgn="auto">
              <a:lnSpc>
                <a:spcPct val="100000"/>
              </a:lnSpc>
            </a:pPr>
            <a:r>
              <a:rPr lang="en-US" altLang="zh-CN" sz="1300" b="0">
                <a:solidFill>
                  <a:srgbClr val="6A9955"/>
                </a:solidFill>
                <a:latin typeface="Consolas" panose="020B0609020204030204"/>
                <a:ea typeface="Consolas" panose="020B0609020204030204"/>
              </a:rPr>
              <a:t>    // println!("addr of String in heap : {:p}", s1.as_ptr());</a:t>
            </a:r>
          </a:p>
          <a:p>
            <a:pPr indent="0" fontAlgn="auto">
              <a:lnSpc>
                <a:spcPct val="100000"/>
              </a:lnSpc>
            </a:pPr>
            <a:r>
              <a:rPr lang="en-US" altLang="zh-CN" sz="1300" b="0">
                <a:solidFill>
                  <a:srgbClr val="6A9955"/>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s3</a:t>
            </a:r>
            <a:r>
              <a:rPr lang="en-US" altLang="zh-CN" sz="1300" b="0">
                <a:solidFill>
                  <a:srgbClr val="D4D4D4"/>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s2</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clone</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s3 in stack: {:p}"</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s3</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String in heap : {:p}"</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s3</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as_ptr</a:t>
            </a:r>
            <a:r>
              <a:rPr lang="en-US" altLang="zh-CN" sz="1300" b="0">
                <a:solidFill>
                  <a:srgbClr val="CCCCCC"/>
                </a:solidFill>
                <a:latin typeface="Consolas" panose="020B0609020204030204"/>
                <a:ea typeface="Consolas" panose="020B0609020204030204"/>
              </a:rPr>
              <a:t>()); </a:t>
            </a: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s2 in stack: {:p}"</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s2</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String in heap : {:p}"</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s2</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as_ptr</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a:t>
            </a:r>
          </a:p>
        </p:txBody>
      </p:sp>
      <p:pic>
        <p:nvPicPr>
          <p:cNvPr id="6" name="图片 5"/>
          <p:cNvPicPr>
            <a:picLocks noChangeAspect="1"/>
          </p:cNvPicPr>
          <p:nvPr/>
        </p:nvPicPr>
        <p:blipFill>
          <a:blip r:embed="rId2"/>
          <a:stretch>
            <a:fillRect/>
          </a:stretch>
        </p:blipFill>
        <p:spPr>
          <a:xfrm>
            <a:off x="7037070" y="4216400"/>
            <a:ext cx="4145280" cy="1812925"/>
          </a:xfrm>
          <a:prstGeom prst="rect">
            <a:avLst/>
          </a:prstGeom>
        </p:spPr>
      </p:pic>
      <p:pic>
        <p:nvPicPr>
          <p:cNvPr id="7" name="图片 6"/>
          <p:cNvPicPr>
            <a:picLocks noChangeAspect="1"/>
          </p:cNvPicPr>
          <p:nvPr/>
        </p:nvPicPr>
        <p:blipFill>
          <a:blip r:embed="rId3"/>
          <a:stretch>
            <a:fillRect/>
          </a:stretch>
        </p:blipFill>
        <p:spPr>
          <a:xfrm>
            <a:off x="6635750" y="1097915"/>
            <a:ext cx="5400675" cy="2249170"/>
          </a:xfrm>
          <a:prstGeom prst="rect">
            <a:avLst/>
          </a:prstGeom>
        </p:spPr>
      </p:pic>
      <p:sp>
        <p:nvSpPr>
          <p:cNvPr id="8" name="矩形 7"/>
          <p:cNvSpPr/>
          <p:nvPr/>
        </p:nvSpPr>
        <p:spPr>
          <a:xfrm>
            <a:off x="390525" y="4514215"/>
            <a:ext cx="5237480" cy="1109345"/>
          </a:xfrm>
          <a:prstGeom prst="rect">
            <a:avLst/>
          </a:prstGeom>
          <a:noFill/>
          <a:ln>
            <a:solidFill>
              <a:srgbClr val="FFFF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矩形 8"/>
          <p:cNvSpPr/>
          <p:nvPr/>
        </p:nvSpPr>
        <p:spPr>
          <a:xfrm>
            <a:off x="321310" y="3595370"/>
            <a:ext cx="5617210" cy="621030"/>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3" name="曲线连接符 12"/>
          <p:cNvCxnSpPr/>
          <p:nvPr/>
        </p:nvCxnSpPr>
        <p:spPr>
          <a:xfrm flipV="1">
            <a:off x="5768975" y="2949575"/>
            <a:ext cx="1012190" cy="762000"/>
          </a:xfrm>
          <a:prstGeom prst="curvedConnector3">
            <a:avLst>
              <a:gd name="adj1" fmla="val 50063"/>
            </a:avLst>
          </a:prstGeom>
          <a:ln>
            <a:solidFill>
              <a:schemeClr val="accent6">
                <a:lumMod val="60000"/>
                <a:lumOff val="40000"/>
              </a:schemeClr>
            </a:solidFill>
            <a:tailEnd type="arrow"/>
          </a:ln>
        </p:spPr>
        <p:style>
          <a:lnRef idx="2">
            <a:schemeClr val="accent1"/>
          </a:lnRef>
          <a:fillRef idx="0">
            <a:srgbClr val="FFFFFF"/>
          </a:fillRef>
          <a:effectRef idx="0">
            <a:srgbClr val="FFFFFF"/>
          </a:effectRef>
          <a:fontRef idx="minor">
            <a:schemeClr val="tx1"/>
          </a:fontRef>
        </p:style>
      </p:cxnSp>
      <p:sp>
        <p:nvSpPr>
          <p:cNvPr id="16" name="矩形 15"/>
          <p:cNvSpPr/>
          <p:nvPr/>
        </p:nvSpPr>
        <p:spPr>
          <a:xfrm>
            <a:off x="9483725" y="4440555"/>
            <a:ext cx="1633855" cy="2374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矩形 16"/>
          <p:cNvSpPr/>
          <p:nvPr/>
        </p:nvSpPr>
        <p:spPr>
          <a:xfrm>
            <a:off x="9502775" y="4859020"/>
            <a:ext cx="1633855" cy="2374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8" name="矩形 17"/>
          <p:cNvSpPr/>
          <p:nvPr/>
        </p:nvSpPr>
        <p:spPr>
          <a:xfrm>
            <a:off x="390525" y="2098675"/>
            <a:ext cx="5237480" cy="143065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nvSpPr>
        <p:spPr>
          <a:xfrm>
            <a:off x="9481185" y="5323205"/>
            <a:ext cx="1633855" cy="23749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9500235" y="5741670"/>
            <a:ext cx="1633855" cy="237490"/>
          </a:xfrm>
          <a:prstGeom prst="rect">
            <a:avLst/>
          </a:prstGeom>
          <a:noFill/>
          <a:ln>
            <a:solidFill>
              <a:srgbClr val="FFC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1" name="曲线连接符 20"/>
          <p:cNvCxnSpPr/>
          <p:nvPr/>
        </p:nvCxnSpPr>
        <p:spPr>
          <a:xfrm>
            <a:off x="5758180" y="3004185"/>
            <a:ext cx="4092575" cy="1382395"/>
          </a:xfrm>
          <a:prstGeom prst="curvedConnector3">
            <a:avLst>
              <a:gd name="adj1" fmla="val 50008"/>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cxnSp>
        <p:nvCxnSpPr>
          <p:cNvPr id="22" name="曲线连接符 21"/>
          <p:cNvCxnSpPr/>
          <p:nvPr/>
        </p:nvCxnSpPr>
        <p:spPr>
          <a:xfrm>
            <a:off x="5540375" y="5006975"/>
            <a:ext cx="3810000" cy="467995"/>
          </a:xfrm>
          <a:prstGeom prst="curvedConnector3">
            <a:avLst>
              <a:gd name="adj1" fmla="val 50017"/>
            </a:avLst>
          </a:prstGeom>
          <a:ln>
            <a:solidFill>
              <a:srgbClr val="FFFF00"/>
            </a:solidFill>
            <a:tailEnd type="arrow"/>
          </a:ln>
        </p:spPr>
        <p:style>
          <a:lnRef idx="2">
            <a:schemeClr val="accent1"/>
          </a:lnRef>
          <a:fillRef idx="0">
            <a:srgbClr val="FFFFFF"/>
          </a:fillRef>
          <a:effectRef idx="0">
            <a:srgbClr val="FFFFFF"/>
          </a:effectRef>
          <a:fontRef idx="minor">
            <a:schemeClr val="tx1"/>
          </a:fontRef>
        </p:style>
      </p:cxnSp>
      <p:sp>
        <p:nvSpPr>
          <p:cNvPr id="24" name="文本框 23"/>
          <p:cNvSpPr txBox="1"/>
          <p:nvPr/>
        </p:nvSpPr>
        <p:spPr>
          <a:xfrm>
            <a:off x="1476375" y="2749550"/>
            <a:ext cx="4064000" cy="368300"/>
          </a:xfrm>
          <a:prstGeom prst="rect">
            <a:avLst/>
          </a:prstGeom>
          <a:noFill/>
        </p:spPr>
        <p:txBody>
          <a:bodyPr wrap="square" rtlCol="0">
            <a:spAutoFit/>
          </a:bodyPr>
          <a:lstStyle/>
          <a:p>
            <a:r>
              <a:rPr lang="en-US" altLang="zh-CN">
                <a:solidFill>
                  <a:srgbClr val="FF0000"/>
                </a:solidFill>
              </a:rPr>
              <a:t>ownership is moved from s1 to s2</a:t>
            </a:r>
          </a:p>
        </p:txBody>
      </p:sp>
      <p:sp>
        <p:nvSpPr>
          <p:cNvPr id="25" name="文本框 24"/>
          <p:cNvSpPr txBox="1"/>
          <p:nvPr/>
        </p:nvSpPr>
        <p:spPr>
          <a:xfrm>
            <a:off x="2198370" y="4175125"/>
            <a:ext cx="4064000" cy="368300"/>
          </a:xfrm>
          <a:prstGeom prst="rect">
            <a:avLst/>
          </a:prstGeom>
          <a:noFill/>
        </p:spPr>
        <p:txBody>
          <a:bodyPr wrap="square" rtlCol="0">
            <a:spAutoFit/>
          </a:bodyPr>
          <a:lstStyle/>
          <a:p>
            <a:r>
              <a:rPr lang="en-US" altLang="zh-CN">
                <a:solidFill>
                  <a:srgbClr val="FF0000"/>
                </a:solidFill>
              </a:rPr>
              <a:t>create  new place in both stack and heap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Security(1)- one owner(2)</a:t>
            </a:r>
            <a:endParaRPr lang="en-US" altLang="zh-CN"/>
          </a:p>
        </p:txBody>
      </p:sp>
      <p:sp>
        <p:nvSpPr>
          <p:cNvPr id="4" name="灯片编号占位符 3"/>
          <p:cNvSpPr>
            <a:spLocks noGrp="1"/>
          </p:cNvSpPr>
          <p:nvPr>
            <p:ph type="sldNum" sz="quarter" idx="12"/>
          </p:nvPr>
        </p:nvSpPr>
        <p:spPr/>
        <p:txBody>
          <a:bodyPr/>
          <a:lstStyle/>
          <a:p>
            <a:fld id="{506F4176-339E-4C4B-80E4-BBE9C4467EFE}" type="slidenum">
              <a:rPr lang="zh-CN" altLang="en-US" smtClean="0"/>
              <a:t>7</a:t>
            </a:fld>
            <a:endParaRPr lang="zh-CN" altLang="en-US"/>
          </a:p>
        </p:txBody>
      </p:sp>
      <p:sp>
        <p:nvSpPr>
          <p:cNvPr id="5" name="文本框 4"/>
          <p:cNvSpPr txBox="1"/>
          <p:nvPr/>
        </p:nvSpPr>
        <p:spPr>
          <a:xfrm>
            <a:off x="168910" y="2220595"/>
            <a:ext cx="5731510" cy="3091815"/>
          </a:xfrm>
          <a:prstGeom prst="rect">
            <a:avLst/>
          </a:prstGeom>
          <a:solidFill>
            <a:schemeClr val="tx1"/>
          </a:solidFill>
        </p:spPr>
        <p:txBody>
          <a:bodyPr wrap="square">
            <a:spAutoFit/>
          </a:bodyPr>
          <a:lstStyle/>
          <a:p>
            <a:pPr indent="0" fontAlgn="auto">
              <a:lnSpc>
                <a:spcPct val="100000"/>
              </a:lnSpc>
            </a:pPr>
            <a:r>
              <a:rPr lang="en-US" altLang="zh-CN" sz="1300" b="0">
                <a:solidFill>
                  <a:srgbClr val="569CD6"/>
                </a:solidFill>
                <a:latin typeface="Consolas" panose="020B0609020204030204"/>
                <a:ea typeface="Consolas" panose="020B0609020204030204"/>
              </a:rPr>
              <a:t>fn </a:t>
            </a:r>
            <a:r>
              <a:rPr lang="en-US" altLang="zh-CN" sz="1300" b="0">
                <a:solidFill>
                  <a:srgbClr val="DCDCAA"/>
                </a:solidFill>
                <a:latin typeface="Consolas" panose="020B0609020204030204"/>
                <a:ea typeface="Consolas" panose="020B0609020204030204"/>
              </a:rPr>
              <a:t>main</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let </a:t>
            </a:r>
            <a:r>
              <a:rPr lang="en-US" altLang="zh-CN" sz="1300" b="0">
                <a:solidFill>
                  <a:srgbClr val="9CDCFE"/>
                </a:solidFill>
                <a:latin typeface="Consolas" panose="020B0609020204030204"/>
                <a:ea typeface="Consolas" panose="020B0609020204030204"/>
              </a:rPr>
              <a:t>s1</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String</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from</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"hello"</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s1 in stack: {:p}"</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s1</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String in heap : {:p}"</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s1</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as_ptr</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process_string</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s1</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6A9955"/>
                </a:solidFill>
                <a:latin typeface="Consolas" panose="020B0609020204030204"/>
                <a:ea typeface="Consolas" panose="020B0609020204030204"/>
              </a:rPr>
              <a:t>    //println!("addr of s1 in stack: {:p}", &amp;s1);        </a:t>
            </a:r>
          </a:p>
          <a:p>
            <a:pPr indent="0" fontAlgn="auto">
              <a:lnSpc>
                <a:spcPct val="100000"/>
              </a:lnSpc>
            </a:pPr>
            <a:r>
              <a:rPr lang="en-US" altLang="zh-CN" sz="1300" b="0">
                <a:solidFill>
                  <a:srgbClr val="6A9955"/>
                </a:solidFill>
                <a:latin typeface="Consolas" panose="020B0609020204030204"/>
                <a:ea typeface="Consolas" panose="020B0609020204030204"/>
              </a:rPr>
              <a:t>    //println!("addr of String in heap : {:p}", s1.as_ptr());</a:t>
            </a:r>
          </a:p>
          <a:p>
            <a:pPr indent="0" fontAlgn="auto">
              <a:lnSpc>
                <a:spcPct val="100000"/>
              </a:lnSpc>
            </a:pPr>
            <a:r>
              <a:rPr lang="en-US" altLang="zh-CN" sz="1300" b="0">
                <a:solidFill>
                  <a:srgbClr val="CCCCCC"/>
                </a:solidFill>
                <a:latin typeface="Consolas" panose="020B0609020204030204"/>
                <a:ea typeface="Consolas" panose="020B0609020204030204"/>
              </a:rPr>
              <a:t>}</a:t>
            </a: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fn </a:t>
            </a:r>
            <a:r>
              <a:rPr lang="en-US" altLang="zh-CN" sz="1300" b="0">
                <a:solidFill>
                  <a:srgbClr val="DCDCAA"/>
                </a:solidFill>
                <a:latin typeface="Consolas" panose="020B0609020204030204"/>
                <a:ea typeface="Consolas" panose="020B0609020204030204"/>
              </a:rPr>
              <a:t>process_string</a:t>
            </a:r>
            <a:r>
              <a:rPr lang="en-US" altLang="zh-CN" sz="1300" b="0">
                <a:solidFill>
                  <a:srgbClr val="CCCCCC"/>
                </a:solidFill>
                <a:latin typeface="Consolas" panose="020B0609020204030204"/>
                <a:ea typeface="Consolas" panose="020B0609020204030204"/>
              </a:rPr>
              <a:t>(</a:t>
            </a:r>
            <a:r>
              <a:rPr lang="en-US" altLang="zh-CN" sz="1300" b="0">
                <a:solidFill>
                  <a:srgbClr val="9CDCFE"/>
                </a:solidFill>
                <a:latin typeface="Consolas" panose="020B0609020204030204"/>
                <a:ea typeface="Consolas" panose="020B0609020204030204"/>
              </a:rPr>
              <a:t>s</a:t>
            </a:r>
            <a:r>
              <a:rPr lang="en-US" altLang="zh-CN" sz="1300" b="0">
                <a:solidFill>
                  <a:srgbClr val="D4D4D4"/>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String</a:t>
            </a:r>
            <a:r>
              <a:rPr lang="en-US" altLang="zh-CN" sz="1300" b="0">
                <a:solidFill>
                  <a:srgbClr val="CCCCCC"/>
                </a:solidFill>
                <a:latin typeface="Consolas" panose="020B0609020204030204"/>
                <a:ea typeface="Consolas" panose="020B0609020204030204"/>
              </a:rPr>
              <a:t>) {</a:t>
            </a:r>
            <a:r>
              <a:rPr lang="en-US" altLang="zh-CN" sz="1300" b="0">
                <a:solidFill>
                  <a:srgbClr val="6A9955"/>
                </a:solidFill>
                <a:latin typeface="Consolas" panose="020B0609020204030204"/>
                <a:ea typeface="Consolas" panose="020B0609020204030204"/>
              </a:rPr>
              <a:t>      </a:t>
            </a:r>
            <a:endParaRPr lang="zh-CN" altLang="en-US" sz="1300" b="0">
              <a:solidFill>
                <a:srgbClr val="6A9955"/>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"--process_string--"</a:t>
            </a:r>
            <a:r>
              <a:rPr lang="en-US" altLang="zh-CN" sz="1300" b="0">
                <a:solidFill>
                  <a:srgbClr val="CCCCCC"/>
                </a:solidFill>
                <a:latin typeface="Consolas" panose="020B0609020204030204"/>
                <a:ea typeface="Consolas" panose="020B0609020204030204"/>
              </a:rPr>
              <a:t>);</a:t>
            </a:r>
            <a:r>
              <a:rPr lang="en-US" altLang="zh-CN" sz="1300" b="0">
                <a:solidFill>
                  <a:srgbClr val="6A9955"/>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 in stack: {:p}"</a:t>
            </a:r>
            <a:r>
              <a:rPr lang="en-US" altLang="zh-CN" sz="1300" b="0">
                <a:solidFill>
                  <a:srgbClr val="CCCCCC"/>
                </a:solidFill>
                <a:latin typeface="Consolas" panose="020B0609020204030204"/>
                <a:ea typeface="Consolas" panose="020B0609020204030204"/>
              </a:rPr>
              <a:t>, </a:t>
            </a:r>
            <a:r>
              <a:rPr lang="en-US" altLang="zh-CN" sz="1300" b="0">
                <a:solidFill>
                  <a:srgbClr val="D4D4D4"/>
                </a:solidFill>
                <a:latin typeface="Consolas" panose="020B0609020204030204"/>
                <a:ea typeface="Consolas" panose="020B0609020204030204"/>
              </a:rPr>
              <a:t>&amp;</a:t>
            </a:r>
            <a:r>
              <a:rPr lang="en-US" altLang="zh-CN" sz="1300" b="0">
                <a:solidFill>
                  <a:srgbClr val="9CDCFE"/>
                </a:solidFill>
                <a:latin typeface="Consolas" panose="020B0609020204030204"/>
                <a:ea typeface="Consolas" panose="020B0609020204030204"/>
              </a:rPr>
              <a:t>s</a:t>
            </a:r>
            <a:r>
              <a:rPr lang="en-US" altLang="zh-CN" sz="1300" b="0">
                <a:solidFill>
                  <a:srgbClr val="CCCCCC"/>
                </a:solidFill>
                <a:latin typeface="Consolas" panose="020B0609020204030204"/>
                <a:ea typeface="Consolas" panose="020B0609020204030204"/>
              </a:rPr>
              <a:t>);        </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println!</a:t>
            </a:r>
            <a:r>
              <a:rPr lang="en-US" altLang="zh-CN" sz="1300" b="0">
                <a:solidFill>
                  <a:srgbClr val="CCCCCC"/>
                </a:solidFill>
                <a:latin typeface="Consolas" panose="020B0609020204030204"/>
                <a:ea typeface="Consolas" panose="020B0609020204030204"/>
              </a:rPr>
              <a:t>(</a:t>
            </a:r>
            <a:r>
              <a:rPr lang="en-US" altLang="zh-CN" sz="1300" b="0">
                <a:solidFill>
                  <a:srgbClr val="CE9178"/>
                </a:solidFill>
                <a:latin typeface="Consolas" panose="020B0609020204030204"/>
                <a:ea typeface="Consolas" panose="020B0609020204030204"/>
              </a:rPr>
              <a:t>"addr of String in heap : {:p}"</a:t>
            </a: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a:t>
            </a:r>
            <a:r>
              <a:rPr lang="en-US" altLang="zh-CN" sz="1300" b="0">
                <a:solidFill>
                  <a:srgbClr val="D4D4D4"/>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as_ptr</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a:t>
            </a:r>
          </a:p>
        </p:txBody>
      </p:sp>
      <p:pic>
        <p:nvPicPr>
          <p:cNvPr id="6" name="图片 5"/>
          <p:cNvPicPr>
            <a:picLocks noChangeAspect="1"/>
          </p:cNvPicPr>
          <p:nvPr/>
        </p:nvPicPr>
        <p:blipFill>
          <a:blip r:embed="rId2"/>
          <a:stretch>
            <a:fillRect/>
          </a:stretch>
        </p:blipFill>
        <p:spPr>
          <a:xfrm>
            <a:off x="6777355" y="4277360"/>
            <a:ext cx="4239895" cy="1137285"/>
          </a:xfrm>
          <a:prstGeom prst="rect">
            <a:avLst/>
          </a:prstGeom>
        </p:spPr>
      </p:pic>
      <p:pic>
        <p:nvPicPr>
          <p:cNvPr id="7" name="图片 6"/>
          <p:cNvPicPr>
            <a:picLocks noChangeAspect="1"/>
          </p:cNvPicPr>
          <p:nvPr/>
        </p:nvPicPr>
        <p:blipFill>
          <a:blip r:embed="rId3"/>
          <a:stretch>
            <a:fillRect/>
          </a:stretch>
        </p:blipFill>
        <p:spPr>
          <a:xfrm>
            <a:off x="6301740" y="1822450"/>
            <a:ext cx="5720080" cy="2192655"/>
          </a:xfrm>
          <a:prstGeom prst="rect">
            <a:avLst/>
          </a:prstGeom>
        </p:spPr>
      </p:pic>
      <p:sp>
        <p:nvSpPr>
          <p:cNvPr id="9" name="矩形 8"/>
          <p:cNvSpPr/>
          <p:nvPr/>
        </p:nvSpPr>
        <p:spPr>
          <a:xfrm>
            <a:off x="321310" y="3455035"/>
            <a:ext cx="5617210" cy="436880"/>
          </a:xfrm>
          <a:prstGeom prst="rect">
            <a:avLst/>
          </a:prstGeom>
          <a:noFill/>
          <a:ln>
            <a:solidFill>
              <a:schemeClr val="accent6">
                <a:lumMod val="60000"/>
                <a:lumOff val="4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3" name="曲线连接符 12"/>
          <p:cNvCxnSpPr/>
          <p:nvPr/>
        </p:nvCxnSpPr>
        <p:spPr>
          <a:xfrm rot="16200000">
            <a:off x="5762625" y="3053080"/>
            <a:ext cx="675005" cy="467360"/>
          </a:xfrm>
          <a:prstGeom prst="curvedConnector3">
            <a:avLst>
              <a:gd name="adj1" fmla="val 50000"/>
            </a:avLst>
          </a:prstGeom>
          <a:ln>
            <a:solidFill>
              <a:schemeClr val="accent6">
                <a:lumMod val="60000"/>
                <a:lumOff val="40000"/>
              </a:schemeClr>
            </a:solidFill>
            <a:tailEnd type="arrow"/>
          </a:ln>
        </p:spPr>
        <p:style>
          <a:lnRef idx="2">
            <a:schemeClr val="accent1"/>
          </a:lnRef>
          <a:fillRef idx="0">
            <a:srgbClr val="FFFFFF"/>
          </a:fillRef>
          <a:effectRef idx="0">
            <a:srgbClr val="FFFFFF"/>
          </a:effectRef>
          <a:fontRef idx="minor">
            <a:schemeClr val="tx1"/>
          </a:fontRef>
        </p:style>
      </p:cxnSp>
      <p:sp>
        <p:nvSpPr>
          <p:cNvPr id="16" name="矩形 15"/>
          <p:cNvSpPr/>
          <p:nvPr/>
        </p:nvSpPr>
        <p:spPr>
          <a:xfrm>
            <a:off x="9321800" y="4505325"/>
            <a:ext cx="1633855" cy="2374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7" name="矩形 16"/>
          <p:cNvSpPr/>
          <p:nvPr/>
        </p:nvSpPr>
        <p:spPr>
          <a:xfrm>
            <a:off x="9340850" y="5150485"/>
            <a:ext cx="1633855" cy="237490"/>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0" name="曲线连接符 9"/>
          <p:cNvCxnSpPr/>
          <p:nvPr/>
        </p:nvCxnSpPr>
        <p:spPr>
          <a:xfrm rot="5400000">
            <a:off x="1610360" y="3776980"/>
            <a:ext cx="805180" cy="152400"/>
          </a:xfrm>
          <a:prstGeom prst="curvedConnector3">
            <a:avLst>
              <a:gd name="adj1" fmla="val 50079"/>
            </a:avLst>
          </a:prstGeom>
          <a:ln>
            <a:solidFill>
              <a:srgbClr val="FF0000"/>
            </a:solidFill>
            <a:tailEnd type="arrow"/>
          </a:ln>
        </p:spPr>
        <p:style>
          <a:lnRef idx="2">
            <a:schemeClr val="accent1"/>
          </a:lnRef>
          <a:fillRef idx="0">
            <a:srgbClr val="FFFFFF"/>
          </a:fillRef>
          <a:effectRef idx="0">
            <a:srgbClr val="FFFFFF"/>
          </a:effectRef>
          <a:fontRef idx="minor">
            <a:schemeClr val="tx1"/>
          </a:fontRef>
        </p:style>
      </p:cxnSp>
      <p:sp>
        <p:nvSpPr>
          <p:cNvPr id="11" name="文本框 10"/>
          <p:cNvSpPr txBox="1"/>
          <p:nvPr/>
        </p:nvSpPr>
        <p:spPr>
          <a:xfrm>
            <a:off x="2089150" y="3887470"/>
            <a:ext cx="6096000" cy="368300"/>
          </a:xfrm>
          <a:prstGeom prst="rect">
            <a:avLst/>
          </a:prstGeom>
          <a:noFill/>
        </p:spPr>
        <p:txBody>
          <a:bodyPr wrap="square" rtlCol="0" anchor="t">
            <a:spAutoFit/>
          </a:bodyPr>
          <a:lstStyle/>
          <a:p>
            <a:pPr marL="0" indent="0">
              <a:buNone/>
            </a:pPr>
            <a:r>
              <a:rPr lang="en-US" altLang="zh-CN">
                <a:solidFill>
                  <a:srgbClr val="FF0000"/>
                </a:solidFill>
                <a:sym typeface="+mn-ea"/>
              </a:rPr>
              <a:t>ownership moved from s1 to 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Security(2)</a:t>
            </a:r>
            <a:endParaRPr lang="en-US" altLang="zh-CN"/>
          </a:p>
        </p:txBody>
      </p:sp>
      <p:sp>
        <p:nvSpPr>
          <p:cNvPr id="3" name="内容占位符 2"/>
          <p:cNvSpPr>
            <a:spLocks noGrp="1"/>
          </p:cNvSpPr>
          <p:nvPr>
            <p:ph idx="1"/>
          </p:nvPr>
        </p:nvSpPr>
        <p:spPr>
          <a:xfrm>
            <a:off x="599440" y="2178685"/>
            <a:ext cx="2731770" cy="2499995"/>
          </a:xfrm>
        </p:spPr>
        <p:txBody>
          <a:bodyPr>
            <a:normAutofit/>
          </a:bodyPr>
          <a:lstStyle/>
          <a:p>
            <a:r>
              <a:rPr lang="en-US" altLang="zh-CN"/>
              <a:t>Automatically released upon exiting the lifecycle, there is  no memory leaks.</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8</a:t>
            </a:fld>
            <a:endParaRPr lang="zh-CN" altLang="en-US"/>
          </a:p>
        </p:txBody>
      </p:sp>
      <p:pic>
        <p:nvPicPr>
          <p:cNvPr id="8" name="图片 7"/>
          <p:cNvPicPr>
            <a:picLocks noChangeAspect="1"/>
          </p:cNvPicPr>
          <p:nvPr/>
        </p:nvPicPr>
        <p:blipFill>
          <a:blip r:embed="rId2"/>
          <a:stretch>
            <a:fillRect/>
          </a:stretch>
        </p:blipFill>
        <p:spPr>
          <a:xfrm>
            <a:off x="3671570" y="1097915"/>
            <a:ext cx="7445375" cy="5700395"/>
          </a:xfrm>
          <a:prstGeom prst="rect">
            <a:avLst/>
          </a:prstGeom>
        </p:spPr>
      </p:pic>
      <p:sp>
        <p:nvSpPr>
          <p:cNvPr id="9" name="矩形 8"/>
          <p:cNvSpPr/>
          <p:nvPr/>
        </p:nvSpPr>
        <p:spPr>
          <a:xfrm>
            <a:off x="3910965" y="5247005"/>
            <a:ext cx="5237480" cy="136969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 name="矩形 9"/>
          <p:cNvSpPr/>
          <p:nvPr/>
        </p:nvSpPr>
        <p:spPr>
          <a:xfrm>
            <a:off x="3776980" y="1245235"/>
            <a:ext cx="5237480" cy="2249805"/>
          </a:xfrm>
          <a:prstGeom prst="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sym typeface="+mn-ea"/>
              </a:rPr>
              <a:t>Memory Security(3-1)</a:t>
            </a:r>
            <a:endParaRPr lang="en-US" altLang="zh-CN"/>
          </a:p>
        </p:txBody>
      </p:sp>
      <p:sp>
        <p:nvSpPr>
          <p:cNvPr id="3" name="内容占位符 2"/>
          <p:cNvSpPr>
            <a:spLocks noGrp="1"/>
          </p:cNvSpPr>
          <p:nvPr>
            <p:ph idx="1"/>
          </p:nvPr>
        </p:nvSpPr>
        <p:spPr>
          <a:xfrm>
            <a:off x="838200" y="1327150"/>
            <a:ext cx="10866755" cy="2047240"/>
          </a:xfrm>
        </p:spPr>
        <p:txBody>
          <a:bodyPr>
            <a:normAutofit/>
          </a:bodyPr>
          <a:lstStyle/>
          <a:p>
            <a:r>
              <a:rPr lang="en-US" altLang="zh-CN" sz="2000" b="1"/>
              <a:t>reference </a:t>
            </a:r>
            <a:r>
              <a:rPr lang="en-US" altLang="zh-CN" sz="2000"/>
              <a:t>type:  use&amp;T to represent the reference type of type T. Reference type is a data type that indicates that the value it holds is a reference.</a:t>
            </a:r>
          </a:p>
          <a:p>
            <a:pPr lvl="1"/>
            <a:r>
              <a:rPr lang="en-US" altLang="zh-CN" sz="1710">
                <a:sym typeface="+mn-ea"/>
              </a:rPr>
              <a:t>&amp;i32 represents the reference type of i32;</a:t>
            </a:r>
            <a:endParaRPr lang="en-US" altLang="zh-CN" sz="1710"/>
          </a:p>
          <a:p>
            <a:pPr lvl="1"/>
            <a:r>
              <a:rPr lang="en-US" altLang="zh-CN" sz="1710">
                <a:sym typeface="+mn-ea"/>
              </a:rPr>
              <a:t>&amp;&amp;i32 represents the reference type referenced by i32;</a:t>
            </a:r>
            <a:endParaRPr lang="en-US" altLang="zh-CN" sz="1710"/>
          </a:p>
          <a:p>
            <a:pPr lvl="1"/>
            <a:r>
              <a:rPr lang="en-US" altLang="zh-CN" sz="1710" b="1">
                <a:sym typeface="+mn-ea"/>
              </a:rPr>
              <a:t>Default as immutable reference</a:t>
            </a:r>
            <a:r>
              <a:rPr lang="en-US" altLang="zh-CN" sz="1710">
                <a:sym typeface="+mn-ea"/>
              </a:rPr>
              <a:t>;</a:t>
            </a:r>
            <a:endParaRPr lang="en-US" altLang="zh-CN" sz="1710"/>
          </a:p>
          <a:p>
            <a:pPr lvl="1"/>
            <a:r>
              <a:rPr lang="en-US" altLang="zh-CN" sz="1710">
                <a:sym typeface="+mn-ea"/>
              </a:rPr>
              <a:t>Use symbol * to dereference references</a:t>
            </a:r>
            <a:endParaRPr lang="zh-CN" altLang="en-US" sz="1710"/>
          </a:p>
          <a:p>
            <a:endParaRPr lang="zh-CN" altLang="en-US" sz="2000"/>
          </a:p>
          <a:p>
            <a:pPr marL="0" indent="0">
              <a:buNone/>
            </a:pPr>
            <a:endParaRPr lang="zh-CN" altLang="en-US" sz="2000"/>
          </a:p>
        </p:txBody>
      </p:sp>
      <p:sp>
        <p:nvSpPr>
          <p:cNvPr id="4" name="灯片编号占位符 3"/>
          <p:cNvSpPr>
            <a:spLocks noGrp="1"/>
          </p:cNvSpPr>
          <p:nvPr>
            <p:ph type="sldNum" sz="quarter" idx="12"/>
          </p:nvPr>
        </p:nvSpPr>
        <p:spPr/>
        <p:txBody>
          <a:bodyPr/>
          <a:lstStyle/>
          <a:p>
            <a:fld id="{506F4176-339E-4C4B-80E4-BBE9C4467EFE}" type="slidenum">
              <a:rPr lang="zh-CN" altLang="en-US" smtClean="0"/>
              <a:t>9</a:t>
            </a:fld>
            <a:endParaRPr lang="zh-CN" altLang="en-US"/>
          </a:p>
        </p:txBody>
      </p:sp>
      <p:sp>
        <p:nvSpPr>
          <p:cNvPr id="10" name="文本框 9"/>
          <p:cNvSpPr txBox="1"/>
          <p:nvPr/>
        </p:nvSpPr>
        <p:spPr>
          <a:xfrm>
            <a:off x="985701" y="3582573"/>
            <a:ext cx="5556928" cy="2630170"/>
          </a:xfrm>
          <a:prstGeom prst="rect">
            <a:avLst/>
          </a:prstGeom>
          <a:solidFill>
            <a:schemeClr val="tx1"/>
          </a:solidFill>
        </p:spPr>
        <p:style>
          <a:lnRef idx="2">
            <a:schemeClr val="dk1"/>
          </a:lnRef>
          <a:fillRef idx="1">
            <a:schemeClr val="lt1"/>
          </a:fillRef>
          <a:effectRef idx="0">
            <a:schemeClr val="dk1"/>
          </a:effectRef>
          <a:fontRef idx="minor">
            <a:schemeClr val="dk1"/>
          </a:fontRef>
        </p:style>
        <p:txBody>
          <a:bodyPr vert="horz" wrap="square" rtlCol="0">
            <a:spAutoFit/>
          </a:bodyPr>
          <a:lstStyle/>
          <a:p>
            <a:endParaRPr lang="en-US" altLang="zh-CN" sz="1500" dirty="0">
              <a:solidFill>
                <a:srgbClr val="C678DD"/>
              </a:solidFill>
              <a:cs typeface="+mn-ea"/>
              <a:sym typeface="+mn-lt"/>
            </a:endParaRPr>
          </a:p>
          <a:p>
            <a:r>
              <a:rPr lang="en-US" altLang="zh-CN" sz="1500" dirty="0">
                <a:solidFill>
                  <a:srgbClr val="C678DD"/>
                </a:solidFill>
                <a:cs typeface="+mn-ea"/>
                <a:sym typeface="+mn-lt"/>
              </a:rPr>
              <a:t>fn</a:t>
            </a:r>
            <a:r>
              <a:rPr lang="en-US" altLang="zh-CN" sz="1500" dirty="0">
                <a:solidFill>
                  <a:srgbClr val="ABB2BF"/>
                </a:solidFill>
                <a:cs typeface="+mn-ea"/>
                <a:sym typeface="+mn-lt"/>
              </a:rPr>
              <a:t> </a:t>
            </a:r>
            <a:r>
              <a:rPr lang="en-US" altLang="zh-CN" sz="1500" dirty="0">
                <a:solidFill>
                  <a:srgbClr val="61AFEF"/>
                </a:solidFill>
                <a:cs typeface="+mn-ea"/>
                <a:sym typeface="+mn-lt"/>
              </a:rPr>
              <a:t>main</a:t>
            </a:r>
            <a:r>
              <a:rPr lang="en-US" altLang="zh-CN" sz="1500" dirty="0">
                <a:solidFill>
                  <a:srgbClr val="ABB2BF"/>
                </a:solidFill>
                <a:cs typeface="+mn-ea"/>
                <a:sym typeface="+mn-lt"/>
              </a:rPr>
              <a:t>() {</a:t>
            </a:r>
          </a:p>
          <a:p>
            <a:r>
              <a:rPr lang="en-US" altLang="zh-CN" sz="1500" dirty="0">
                <a:solidFill>
                  <a:srgbClr val="ABB2BF"/>
                </a:solidFill>
                <a:cs typeface="+mn-ea"/>
                <a:sym typeface="+mn-lt"/>
              </a:rPr>
              <a:t>    </a:t>
            </a:r>
            <a:r>
              <a:rPr lang="en-US" altLang="zh-CN" sz="1500" dirty="0">
                <a:solidFill>
                  <a:srgbClr val="C678DD"/>
                </a:solidFill>
                <a:cs typeface="+mn-ea"/>
                <a:sym typeface="+mn-lt"/>
              </a:rPr>
              <a:t>let</a:t>
            </a:r>
            <a:r>
              <a:rPr lang="en-US" altLang="zh-CN" sz="1500" dirty="0">
                <a:solidFill>
                  <a:srgbClr val="ABB2BF"/>
                </a:solidFill>
                <a:cs typeface="+mn-ea"/>
                <a:sym typeface="+mn-lt"/>
              </a:rPr>
              <a:t> </a:t>
            </a:r>
            <a:r>
              <a:rPr lang="en-US" altLang="zh-CN" sz="1500" dirty="0">
                <a:solidFill>
                  <a:srgbClr val="E06C75"/>
                </a:solidFill>
                <a:cs typeface="+mn-ea"/>
                <a:sym typeface="+mn-lt"/>
              </a:rPr>
              <a:t>s1</a:t>
            </a:r>
            <a:r>
              <a:rPr lang="en-US" altLang="zh-CN" sz="1500" dirty="0">
                <a:solidFill>
                  <a:srgbClr val="ABB2BF"/>
                </a:solidFill>
                <a:cs typeface="+mn-ea"/>
                <a:sym typeface="+mn-lt"/>
              </a:rPr>
              <a:t> = </a:t>
            </a:r>
            <a:r>
              <a:rPr lang="en-US" altLang="zh-CN" sz="1500" dirty="0">
                <a:solidFill>
                  <a:srgbClr val="E5C07B"/>
                </a:solidFill>
                <a:cs typeface="+mn-ea"/>
                <a:sym typeface="+mn-lt"/>
              </a:rPr>
              <a:t>String</a:t>
            </a:r>
            <a:r>
              <a:rPr lang="en-US" altLang="zh-CN" sz="1500" dirty="0">
                <a:solidFill>
                  <a:srgbClr val="ABB2BF"/>
                </a:solidFill>
                <a:cs typeface="+mn-ea"/>
                <a:sym typeface="+mn-lt"/>
              </a:rPr>
              <a:t>::</a:t>
            </a:r>
            <a:r>
              <a:rPr lang="en-US" altLang="zh-CN" sz="1500" dirty="0">
                <a:solidFill>
                  <a:srgbClr val="61AFEF"/>
                </a:solidFill>
                <a:cs typeface="+mn-ea"/>
                <a:sym typeface="+mn-lt"/>
              </a:rPr>
              <a:t>from</a:t>
            </a:r>
            <a:r>
              <a:rPr lang="en-US" altLang="zh-CN" sz="1500" dirty="0">
                <a:solidFill>
                  <a:srgbClr val="ABB2BF"/>
                </a:solidFill>
                <a:cs typeface="+mn-ea"/>
                <a:sym typeface="+mn-lt"/>
              </a:rPr>
              <a:t>(</a:t>
            </a:r>
            <a:r>
              <a:rPr lang="en-US" altLang="zh-CN" sz="1500" dirty="0">
                <a:solidFill>
                  <a:srgbClr val="98C379"/>
                </a:solidFill>
                <a:cs typeface="+mn-ea"/>
                <a:sym typeface="+mn-lt"/>
              </a:rPr>
              <a:t>"hello"</a:t>
            </a:r>
            <a:r>
              <a:rPr lang="en-US" altLang="zh-CN" sz="1500" dirty="0">
                <a:solidFill>
                  <a:srgbClr val="ABB2BF"/>
                </a:solidFill>
                <a:cs typeface="+mn-ea"/>
                <a:sym typeface="+mn-lt"/>
              </a:rPr>
              <a:t>);</a:t>
            </a:r>
          </a:p>
          <a:p>
            <a:r>
              <a:rPr lang="en-US" altLang="zh-CN" sz="1500" dirty="0">
                <a:solidFill>
                  <a:srgbClr val="ABB2BF"/>
                </a:solidFill>
                <a:cs typeface="+mn-ea"/>
                <a:sym typeface="+mn-lt"/>
              </a:rPr>
              <a:t>    </a:t>
            </a:r>
            <a:r>
              <a:rPr lang="en-US" altLang="zh-CN" sz="1500" dirty="0">
                <a:solidFill>
                  <a:srgbClr val="C678DD"/>
                </a:solidFill>
                <a:cs typeface="+mn-ea"/>
                <a:sym typeface="+mn-lt"/>
              </a:rPr>
              <a:t>let</a:t>
            </a:r>
            <a:r>
              <a:rPr lang="en-US" altLang="zh-CN" sz="1500" dirty="0">
                <a:solidFill>
                  <a:srgbClr val="ABB2BF"/>
                </a:solidFill>
                <a:cs typeface="+mn-ea"/>
                <a:sym typeface="+mn-lt"/>
              </a:rPr>
              <a:t> </a:t>
            </a:r>
            <a:r>
              <a:rPr lang="en-US" altLang="zh-CN" sz="1500" dirty="0" err="1">
                <a:solidFill>
                  <a:srgbClr val="E06C75"/>
                </a:solidFill>
                <a:cs typeface="+mn-ea"/>
                <a:sym typeface="+mn-lt"/>
              </a:rPr>
              <a:t>len</a:t>
            </a:r>
            <a:r>
              <a:rPr lang="en-US" altLang="zh-CN" sz="1500" dirty="0">
                <a:solidFill>
                  <a:srgbClr val="ABB2BF"/>
                </a:solidFill>
                <a:cs typeface="+mn-ea"/>
                <a:sym typeface="+mn-lt"/>
              </a:rPr>
              <a:t> = </a:t>
            </a:r>
            <a:r>
              <a:rPr lang="en-US" altLang="zh-CN" sz="1500" dirty="0" err="1">
                <a:solidFill>
                  <a:srgbClr val="61AFEF"/>
                </a:solidFill>
                <a:cs typeface="+mn-ea"/>
                <a:sym typeface="+mn-lt"/>
              </a:rPr>
              <a:t>calculate_length</a:t>
            </a:r>
            <a:r>
              <a:rPr lang="en-US" altLang="zh-CN" sz="1500" dirty="0">
                <a:solidFill>
                  <a:srgbClr val="ABB2BF"/>
                </a:solidFill>
                <a:cs typeface="+mn-ea"/>
                <a:sym typeface="+mn-lt"/>
              </a:rPr>
              <a:t>(&amp;</a:t>
            </a:r>
            <a:r>
              <a:rPr lang="en-US" altLang="zh-CN" sz="1500" dirty="0">
                <a:solidFill>
                  <a:srgbClr val="E06C75"/>
                </a:solidFill>
                <a:cs typeface="+mn-ea"/>
                <a:sym typeface="+mn-lt"/>
              </a:rPr>
              <a:t>s1</a:t>
            </a:r>
            <a:r>
              <a:rPr lang="en-US" altLang="zh-CN" sz="1500" dirty="0">
                <a:solidFill>
                  <a:srgbClr val="ABB2BF"/>
                </a:solidFill>
                <a:cs typeface="+mn-ea"/>
                <a:sym typeface="+mn-lt"/>
              </a:rPr>
              <a:t>);</a:t>
            </a:r>
            <a:r>
              <a:rPr lang="en-US" altLang="zh-CN" sz="1500" i="1" dirty="0">
                <a:solidFill>
                  <a:srgbClr val="7F848E"/>
                </a:solidFill>
                <a:cs typeface="+mn-ea"/>
                <a:sym typeface="+mn-lt"/>
              </a:rPr>
              <a:t>   // &amp;s1 is the reference of s1</a:t>
            </a:r>
            <a:endParaRPr lang="zh-CN" altLang="en-US" sz="1500" dirty="0">
              <a:solidFill>
                <a:srgbClr val="ABB2BF"/>
              </a:solidFill>
              <a:cs typeface="+mn-ea"/>
              <a:sym typeface="+mn-lt"/>
            </a:endParaRPr>
          </a:p>
          <a:p>
            <a:r>
              <a:rPr lang="zh-CN" altLang="en-US" sz="1500" dirty="0">
                <a:solidFill>
                  <a:srgbClr val="ABB2BF"/>
                </a:solidFill>
                <a:cs typeface="+mn-ea"/>
                <a:sym typeface="+mn-lt"/>
              </a:rPr>
              <a:t>    </a:t>
            </a:r>
            <a:r>
              <a:rPr lang="en-US" altLang="zh-CN" sz="1500" dirty="0">
                <a:solidFill>
                  <a:srgbClr val="D19A66"/>
                </a:solidFill>
                <a:cs typeface="+mn-ea"/>
                <a:sym typeface="+mn-lt"/>
              </a:rPr>
              <a:t>println!</a:t>
            </a:r>
            <a:r>
              <a:rPr lang="en-US" altLang="zh-CN" sz="1500" dirty="0">
                <a:solidFill>
                  <a:srgbClr val="ABB2BF"/>
                </a:solidFill>
                <a:cs typeface="+mn-ea"/>
                <a:sym typeface="+mn-lt"/>
              </a:rPr>
              <a:t>(</a:t>
            </a:r>
            <a:r>
              <a:rPr lang="en-US" altLang="zh-CN" sz="1500" dirty="0">
                <a:solidFill>
                  <a:srgbClr val="98C379"/>
                </a:solidFill>
                <a:cs typeface="+mn-ea"/>
                <a:sym typeface="+mn-lt"/>
              </a:rPr>
              <a:t>"The length of '</a:t>
            </a:r>
            <a:r>
              <a:rPr lang="en-US" altLang="zh-CN" sz="1500" dirty="0">
                <a:solidFill>
                  <a:srgbClr val="C678DD"/>
                </a:solidFill>
                <a:cs typeface="+mn-ea"/>
                <a:sym typeface="+mn-lt"/>
              </a:rPr>
              <a:t>{}</a:t>
            </a:r>
            <a:r>
              <a:rPr lang="en-US" altLang="zh-CN" sz="1500" dirty="0">
                <a:solidFill>
                  <a:srgbClr val="98C379"/>
                </a:solidFill>
                <a:cs typeface="+mn-ea"/>
                <a:sym typeface="+mn-lt"/>
              </a:rPr>
              <a:t>' is </a:t>
            </a:r>
            <a:r>
              <a:rPr lang="en-US" altLang="zh-CN" sz="1500" dirty="0">
                <a:solidFill>
                  <a:srgbClr val="C678DD"/>
                </a:solidFill>
                <a:cs typeface="+mn-ea"/>
                <a:sym typeface="+mn-lt"/>
              </a:rPr>
              <a:t>{}</a:t>
            </a:r>
            <a:r>
              <a:rPr lang="en-US" altLang="zh-CN" sz="1500" dirty="0">
                <a:solidFill>
                  <a:srgbClr val="98C379"/>
                </a:solidFill>
                <a:cs typeface="+mn-ea"/>
                <a:sym typeface="+mn-lt"/>
              </a:rPr>
              <a:t>."</a:t>
            </a:r>
            <a:r>
              <a:rPr lang="en-US" altLang="zh-CN" sz="1500" dirty="0">
                <a:solidFill>
                  <a:srgbClr val="ABB2BF"/>
                </a:solidFill>
                <a:cs typeface="+mn-ea"/>
                <a:sym typeface="+mn-lt"/>
              </a:rPr>
              <a:t>, </a:t>
            </a:r>
            <a:r>
              <a:rPr lang="en-US" altLang="zh-CN" sz="1500" dirty="0">
                <a:solidFill>
                  <a:srgbClr val="E06C75"/>
                </a:solidFill>
                <a:cs typeface="+mn-ea"/>
                <a:sym typeface="+mn-lt"/>
              </a:rPr>
              <a:t>s1</a:t>
            </a:r>
            <a:r>
              <a:rPr lang="en-US" altLang="zh-CN" sz="1500" dirty="0">
                <a:solidFill>
                  <a:srgbClr val="ABB2BF"/>
                </a:solidFill>
                <a:cs typeface="+mn-ea"/>
                <a:sym typeface="+mn-lt"/>
              </a:rPr>
              <a:t>, </a:t>
            </a:r>
            <a:r>
              <a:rPr lang="en-US" altLang="zh-CN" sz="1500" dirty="0" err="1">
                <a:solidFill>
                  <a:srgbClr val="E06C75"/>
                </a:solidFill>
                <a:cs typeface="+mn-ea"/>
                <a:sym typeface="+mn-lt"/>
              </a:rPr>
              <a:t>len</a:t>
            </a:r>
            <a:r>
              <a:rPr lang="en-US" altLang="zh-CN" sz="1500" dirty="0">
                <a:solidFill>
                  <a:srgbClr val="ABB2BF"/>
                </a:solidFill>
                <a:cs typeface="+mn-ea"/>
                <a:sym typeface="+mn-lt"/>
              </a:rPr>
              <a:t>);</a:t>
            </a:r>
          </a:p>
          <a:p>
            <a:r>
              <a:rPr lang="en-US" altLang="zh-CN" sz="1500" dirty="0">
                <a:solidFill>
                  <a:srgbClr val="ABB2BF"/>
                </a:solidFill>
                <a:cs typeface="+mn-ea"/>
                <a:sym typeface="+mn-lt"/>
              </a:rPr>
              <a:t>}</a:t>
            </a:r>
          </a:p>
          <a:p>
            <a:br>
              <a:rPr lang="en-US" altLang="zh-CN" sz="1500" dirty="0">
                <a:solidFill>
                  <a:srgbClr val="ABB2BF"/>
                </a:solidFill>
                <a:cs typeface="+mn-ea"/>
                <a:sym typeface="+mn-lt"/>
              </a:rPr>
            </a:br>
            <a:r>
              <a:rPr lang="en-US" altLang="zh-CN" sz="1500" i="1" dirty="0">
                <a:solidFill>
                  <a:srgbClr val="7F848E"/>
                </a:solidFill>
                <a:cs typeface="+mn-ea"/>
                <a:sym typeface="+mn-lt"/>
              </a:rPr>
              <a:t>// the type of parameter is reference</a:t>
            </a:r>
            <a:endParaRPr lang="zh-CN" altLang="en-US" sz="1500" dirty="0">
              <a:solidFill>
                <a:srgbClr val="ABB2BF"/>
              </a:solidFill>
              <a:cs typeface="+mn-ea"/>
              <a:sym typeface="+mn-lt"/>
            </a:endParaRPr>
          </a:p>
          <a:p>
            <a:r>
              <a:rPr lang="en-US" altLang="zh-CN" sz="1500" dirty="0">
                <a:solidFill>
                  <a:srgbClr val="C678DD"/>
                </a:solidFill>
                <a:cs typeface="+mn-ea"/>
                <a:sym typeface="+mn-lt"/>
              </a:rPr>
              <a:t>fn</a:t>
            </a:r>
            <a:r>
              <a:rPr lang="en-US" altLang="zh-CN" sz="1500" dirty="0">
                <a:solidFill>
                  <a:srgbClr val="ABB2BF"/>
                </a:solidFill>
                <a:cs typeface="+mn-ea"/>
                <a:sym typeface="+mn-lt"/>
              </a:rPr>
              <a:t> </a:t>
            </a:r>
            <a:r>
              <a:rPr lang="en-US" altLang="zh-CN" sz="1500" dirty="0" err="1">
                <a:solidFill>
                  <a:srgbClr val="61AFEF"/>
                </a:solidFill>
                <a:cs typeface="+mn-ea"/>
                <a:sym typeface="+mn-lt"/>
              </a:rPr>
              <a:t>calculate_length</a:t>
            </a:r>
            <a:r>
              <a:rPr lang="en-US" altLang="zh-CN" sz="1500" dirty="0">
                <a:solidFill>
                  <a:srgbClr val="ABB2BF"/>
                </a:solidFill>
                <a:cs typeface="+mn-ea"/>
                <a:sym typeface="+mn-lt"/>
              </a:rPr>
              <a:t>(</a:t>
            </a:r>
            <a:r>
              <a:rPr lang="en-US" altLang="zh-CN" sz="1500" i="1" dirty="0">
                <a:solidFill>
                  <a:srgbClr val="E06C75"/>
                </a:solidFill>
                <a:cs typeface="+mn-ea"/>
                <a:sym typeface="+mn-lt"/>
              </a:rPr>
              <a:t>s</a:t>
            </a:r>
            <a:r>
              <a:rPr lang="en-US" altLang="zh-CN" sz="1500" dirty="0">
                <a:solidFill>
                  <a:srgbClr val="ABB2BF"/>
                </a:solidFill>
                <a:cs typeface="+mn-ea"/>
                <a:sym typeface="+mn-lt"/>
              </a:rPr>
              <a:t>: &amp;</a:t>
            </a:r>
            <a:r>
              <a:rPr lang="en-US" altLang="zh-CN" sz="1500" dirty="0">
                <a:solidFill>
                  <a:srgbClr val="E5C07B"/>
                </a:solidFill>
                <a:cs typeface="+mn-ea"/>
                <a:sym typeface="+mn-lt"/>
              </a:rPr>
              <a:t>String</a:t>
            </a:r>
            <a:r>
              <a:rPr lang="en-US" altLang="zh-CN" sz="1500" dirty="0">
                <a:solidFill>
                  <a:srgbClr val="ABB2BF"/>
                </a:solidFill>
                <a:cs typeface="+mn-ea"/>
                <a:sym typeface="+mn-lt"/>
              </a:rPr>
              <a:t>) -&gt; </a:t>
            </a:r>
            <a:r>
              <a:rPr lang="en-US" altLang="zh-CN" sz="1500" dirty="0" err="1">
                <a:solidFill>
                  <a:srgbClr val="E5C07B"/>
                </a:solidFill>
                <a:cs typeface="+mn-ea"/>
                <a:sym typeface="+mn-lt"/>
              </a:rPr>
              <a:t>usize</a:t>
            </a:r>
            <a:r>
              <a:rPr lang="en-US" altLang="zh-CN" sz="1500" dirty="0">
                <a:solidFill>
                  <a:srgbClr val="ABB2BF"/>
                </a:solidFill>
                <a:cs typeface="+mn-ea"/>
                <a:sym typeface="+mn-lt"/>
              </a:rPr>
              <a:t> {</a:t>
            </a:r>
          </a:p>
          <a:p>
            <a:r>
              <a:rPr lang="en-US" altLang="zh-CN" sz="1500" dirty="0">
                <a:solidFill>
                  <a:srgbClr val="ABB2BF"/>
                </a:solidFill>
                <a:cs typeface="+mn-ea"/>
                <a:sym typeface="+mn-lt"/>
              </a:rPr>
              <a:t>    </a:t>
            </a:r>
            <a:r>
              <a:rPr lang="en-US" altLang="zh-CN" sz="1500" i="1" dirty="0" err="1">
                <a:solidFill>
                  <a:srgbClr val="E06C75"/>
                </a:solidFill>
                <a:cs typeface="+mn-ea"/>
                <a:sym typeface="+mn-lt"/>
              </a:rPr>
              <a:t>s</a:t>
            </a:r>
            <a:r>
              <a:rPr lang="en-US" altLang="zh-CN" sz="1500" dirty="0" err="1">
                <a:solidFill>
                  <a:srgbClr val="ABB2BF"/>
                </a:solidFill>
                <a:cs typeface="+mn-ea"/>
                <a:sym typeface="+mn-lt"/>
              </a:rPr>
              <a:t>.</a:t>
            </a:r>
            <a:r>
              <a:rPr lang="en-US" altLang="zh-CN" sz="1500" dirty="0" err="1">
                <a:solidFill>
                  <a:srgbClr val="61AFEF"/>
                </a:solidFill>
                <a:cs typeface="+mn-ea"/>
                <a:sym typeface="+mn-lt"/>
              </a:rPr>
              <a:t>len</a:t>
            </a:r>
            <a:r>
              <a:rPr lang="en-US" altLang="zh-CN" sz="1500" dirty="0">
                <a:solidFill>
                  <a:srgbClr val="ABB2BF"/>
                </a:solidFill>
                <a:cs typeface="+mn-ea"/>
                <a:sym typeface="+mn-lt"/>
              </a:rPr>
              <a:t>()</a:t>
            </a:r>
          </a:p>
          <a:p>
            <a:r>
              <a:rPr lang="en-US" altLang="zh-CN" sz="1500" dirty="0">
                <a:solidFill>
                  <a:srgbClr val="ABB2BF"/>
                </a:solidFill>
                <a:cs typeface="+mn-ea"/>
                <a:sym typeface="+mn-lt"/>
              </a:rPr>
              <a:t>}</a:t>
            </a:r>
            <a:endParaRPr lang="en-US" altLang="zh-CN" sz="1500" b="0" dirty="0">
              <a:solidFill>
                <a:srgbClr val="ABB2BF"/>
              </a:solidFill>
              <a:effectLst/>
              <a:cs typeface="+mn-ea"/>
              <a:sym typeface="+mn-lt"/>
            </a:endParaRPr>
          </a:p>
        </p:txBody>
      </p:sp>
      <p:pic>
        <p:nvPicPr>
          <p:cNvPr id="6" name="图片 5"/>
          <p:cNvPicPr>
            <a:picLocks noChangeAspect="1"/>
          </p:cNvPicPr>
          <p:nvPr/>
        </p:nvPicPr>
        <p:blipFill>
          <a:blip r:embed="rId2"/>
          <a:stretch>
            <a:fillRect/>
          </a:stretch>
        </p:blipFill>
        <p:spPr>
          <a:xfrm>
            <a:off x="6831398" y="3984882"/>
            <a:ext cx="4977425" cy="2242511"/>
          </a:xfrm>
          <a:prstGeom prst="rect">
            <a:avLst/>
          </a:prstGeom>
        </p:spPr>
      </p:pic>
      <p:sp>
        <p:nvSpPr>
          <p:cNvPr id="5" name="TextBox 2"/>
          <p:cNvSpPr txBox="1"/>
          <p:nvPr/>
        </p:nvSpPr>
        <p:spPr>
          <a:xfrm>
            <a:off x="7330241" y="3602529"/>
            <a:ext cx="1401850" cy="473598"/>
          </a:xfrm>
          <a:prstGeom prst="rect">
            <a:avLst/>
          </a:prstGeom>
          <a:noFill/>
        </p:spPr>
        <p:txBody>
          <a:bodyPr vert="horz" wrap="square" rtlCol="0" anchor="t">
            <a:noAutofit/>
          </a:bodyPr>
          <a:lstStyle/>
          <a:p>
            <a:pPr algn="l">
              <a:lnSpc>
                <a:spcPts val="3440"/>
              </a:lnSpc>
            </a:pPr>
            <a:r>
              <a:rPr lang="en-US" altLang="zh-CN" sz="1600" dirty="0">
                <a:solidFill>
                  <a:srgbClr val="262625"/>
                </a:solidFill>
                <a:cs typeface="+mn-ea"/>
                <a:sym typeface="+mn-lt"/>
              </a:rPr>
              <a:t>Stack</a:t>
            </a:r>
            <a:endParaRPr lang="zh-CN" altLang="en-US" sz="1600" dirty="0">
              <a:cs typeface="+mn-ea"/>
              <a:sym typeface="+mn-lt"/>
            </a:endParaRPr>
          </a:p>
        </p:txBody>
      </p:sp>
      <p:sp>
        <p:nvSpPr>
          <p:cNvPr id="7" name="TextBox 3"/>
          <p:cNvSpPr txBox="1"/>
          <p:nvPr/>
        </p:nvSpPr>
        <p:spPr>
          <a:xfrm>
            <a:off x="8997306" y="3602529"/>
            <a:ext cx="1439737" cy="492542"/>
          </a:xfrm>
          <a:prstGeom prst="rect">
            <a:avLst/>
          </a:prstGeom>
          <a:noFill/>
        </p:spPr>
        <p:txBody>
          <a:bodyPr vert="horz" wrap="square" rtlCol="0" anchor="t">
            <a:noAutofit/>
          </a:bodyPr>
          <a:lstStyle/>
          <a:p>
            <a:pPr algn="l">
              <a:lnSpc>
                <a:spcPts val="3440"/>
              </a:lnSpc>
            </a:pPr>
            <a:r>
              <a:rPr lang="en-US" altLang="zh-CN" sz="1600" dirty="0">
                <a:solidFill>
                  <a:srgbClr val="262625"/>
                </a:solidFill>
                <a:cs typeface="+mn-ea"/>
                <a:sym typeface="+mn-lt"/>
              </a:rPr>
              <a:t>Stack</a:t>
            </a:r>
            <a:endParaRPr lang="zh-CN" altLang="en-US" sz="1600" dirty="0">
              <a:cs typeface="+mn-ea"/>
              <a:sym typeface="+mn-lt"/>
            </a:endParaRPr>
          </a:p>
        </p:txBody>
      </p:sp>
      <p:sp>
        <p:nvSpPr>
          <p:cNvPr id="8" name="TextBox 4"/>
          <p:cNvSpPr txBox="1"/>
          <p:nvPr/>
        </p:nvSpPr>
        <p:spPr>
          <a:xfrm>
            <a:off x="10608592" y="3580939"/>
            <a:ext cx="1742840" cy="587261"/>
          </a:xfrm>
          <a:prstGeom prst="rect">
            <a:avLst/>
          </a:prstGeom>
          <a:noFill/>
        </p:spPr>
        <p:txBody>
          <a:bodyPr vert="horz" wrap="square" rtlCol="0" anchor="t">
            <a:noAutofit/>
          </a:bodyPr>
          <a:lstStyle/>
          <a:p>
            <a:pPr algn="l">
              <a:lnSpc>
                <a:spcPts val="3440"/>
              </a:lnSpc>
            </a:pPr>
            <a:r>
              <a:rPr lang="en-US" altLang="zh-CN" sz="1600" dirty="0">
                <a:solidFill>
                  <a:srgbClr val="262625"/>
                </a:solidFill>
                <a:cs typeface="+mn-ea"/>
                <a:sym typeface="+mn-lt"/>
              </a:rPr>
              <a:t>heap</a:t>
            </a:r>
            <a:endParaRPr lang="zh-CN" altLang="en-US" sz="1600" dirty="0">
              <a:cs typeface="+mn-ea"/>
              <a:sym typeface="+mn-lt"/>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51*181"/>
  <p:tag name="TABLE_ENDDRAG_RECT" val="60*105*851*18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1009</TotalTime>
  <Words>3280</Words>
  <Application>Microsoft Macintosh PowerPoint</Application>
  <PresentationFormat>宽屏</PresentationFormat>
  <Paragraphs>432</Paragraphs>
  <Slides>17</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等线</vt:lpstr>
      <vt:lpstr>PingFang SC</vt:lpstr>
      <vt:lpstr>Arial</vt:lpstr>
      <vt:lpstr>Calibri</vt:lpstr>
      <vt:lpstr>Consolas</vt:lpstr>
      <vt:lpstr>Franklin Gothic Demi</vt:lpstr>
      <vt:lpstr>Franklin Gothic Medium</vt:lpstr>
      <vt:lpstr>Wingdings</vt:lpstr>
      <vt:lpstr>Office 主题</vt:lpstr>
      <vt:lpstr>Advanced Programming</vt:lpstr>
      <vt:lpstr>Topics</vt:lpstr>
      <vt:lpstr>Stack  vs Heap in (1)</vt:lpstr>
      <vt:lpstr>Stack  vs Heap (2)</vt:lpstr>
      <vt:lpstr>Alignment rules on Structure</vt:lpstr>
      <vt:lpstr>Memory Security(1)- one owner(1)</vt:lpstr>
      <vt:lpstr>Memory Security(1)- one owner(2)</vt:lpstr>
      <vt:lpstr>Memory Security(2)</vt:lpstr>
      <vt:lpstr>Memory Security(3-1)</vt:lpstr>
      <vt:lpstr>Memory Security(3-2)</vt:lpstr>
      <vt:lpstr>Memory Security(4) Smart pointers </vt:lpstr>
      <vt:lpstr>Memory Security(4) Smart pointers : Box</vt:lpstr>
      <vt:lpstr>Memory Security(4) Smart pointers : RC(1)</vt:lpstr>
      <vt:lpstr>RC(2)</vt:lpstr>
      <vt:lpstr> Practices</vt:lpstr>
      <vt:lpstr> Practices</vt:lpstr>
      <vt:lpstr> Practices</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962</cp:revision>
  <dcterms:created xsi:type="dcterms:W3CDTF">2020-09-05T08:11:00Z</dcterms:created>
  <dcterms:modified xsi:type="dcterms:W3CDTF">2025-05-14T02:02:27Z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D8D343B74F8D403D995C2BDF61758B4F_13</vt:lpwstr>
  </property>
  <property fmtid="{D5CDD505-2E9C-101B-9397-08002B2CF9AE}" pid="3" name="KSOProductBuildVer">
    <vt:lpwstr>2052-12.1.0.20784</vt:lpwstr>
  </property>
</Properties>
</file>