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4" r:id="rId3"/>
    <p:sldId id="580" r:id="rId4"/>
    <p:sldId id="581" r:id="rId5"/>
    <p:sldId id="582" r:id="rId6"/>
    <p:sldId id="583" r:id="rId7"/>
    <p:sldId id="584" r:id="rId8"/>
    <p:sldId id="585" r:id="rId9"/>
    <p:sldId id="586" r:id="rId10"/>
    <p:sldId id="587" r:id="rId11"/>
    <p:sldId id="588" r:id="rId12"/>
    <p:sldId id="589" r:id="rId13"/>
    <p:sldId id="590" r:id="rId14"/>
    <p:sldId id="594" r:id="rId15"/>
    <p:sldId id="591" r:id="rId16"/>
    <p:sldId id="592" r:id="rId17"/>
    <p:sldId id="593" r:id="rId18"/>
    <p:sldId id="595" r:id="rId19"/>
    <p:sldId id="596" r:id="rId20"/>
    <p:sldId id="597" r:id="rId21"/>
    <p:sldId id="598" r:id="rId22"/>
    <p:sldId id="599" r:id="rId23"/>
    <p:sldId id="600" r:id="rId24"/>
    <p:sldId id="601" r:id="rId25"/>
    <p:sldId id="602" r:id="rId26"/>
    <p:sldId id="603" r:id="rId27"/>
    <p:sldId id="604" r:id="rId28"/>
    <p:sldId id="605" r:id="rId29"/>
    <p:sldId id="606" r:id="rId30"/>
    <p:sldId id="607" r:id="rId31"/>
    <p:sldId id="608" r:id="rId32"/>
    <p:sldId id="609" r:id="rId33"/>
    <p:sldId id="610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28" autoAdjust="0"/>
    <p:restoredTop sz="94660"/>
  </p:normalViewPr>
  <p:slideViewPr>
    <p:cSldViewPr snapToGrid="0">
      <p:cViewPr>
        <p:scale>
          <a:sx n="118" d="100"/>
          <a:sy n="118" d="100"/>
        </p:scale>
        <p:origin x="336" y="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2025/5/13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Advanced Programming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9524E-5C78-A271-706D-BD909750A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A018D-1FD3-5D99-E83B-34AAC771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Dereferencing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8E2C2-BAA0-FB86-B9D6-38F7F1E1D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6822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Using &amp;mut references, you can set the owner's value using the * operator.</a:t>
            </a:r>
          </a:p>
          <a:p>
            <a:pPr algn="l">
              <a:lnSpc>
                <a:spcPct val="10000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You can also get a copy of an owned value using the * operator (if the value can be copied - we will discuss copyable types in later chapters).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38BF91-ADB3-5691-8F7F-10250F96567E}"/>
              </a:ext>
            </a:extLst>
          </p:cNvPr>
          <p:cNvSpPr txBox="1"/>
          <p:nvPr/>
        </p:nvSpPr>
        <p:spPr>
          <a:xfrm>
            <a:off x="1652461" y="4095179"/>
            <a:ext cx="94253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mut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&amp;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mut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*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get a copy of the owner's value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*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 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set the reference's owner's value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46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22C58-4797-E072-4C5F-633B39C17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27724-B4E7-8EAB-B780-5700AC80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Passing Around Borrowed Data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D94FBC-44CF-7E42-0C01-952F1E4EA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10200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Rust only allows there to be one mutable reference </a:t>
            </a: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or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multiple non-mutable references </a:t>
            </a: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but not both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A reference must never </a:t>
            </a: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live longer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than its owner.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78E76F-D861-B4C2-366A-E29D20E00653}"/>
              </a:ext>
            </a:extLst>
          </p:cNvPr>
          <p:cNvSpPr txBox="1"/>
          <p:nvPr/>
        </p:nvSpPr>
        <p:spPr>
          <a:xfrm>
            <a:off x="2028092" y="2630772"/>
            <a:ext cx="971843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i32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 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do_something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&amp;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mut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u="sng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+=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mutable reference f is dropped here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 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mut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};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do_something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mut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because all mutable references are dropped within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the function </a:t>
            </a:r>
            <a:r>
              <a:rPr lang="en-US" altLang="zh-CN" sz="1800" kern="0" dirty="0" err="1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do_something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we can create another.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do_something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mut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foo is dropped here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754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14247-460B-3E8C-5628-E9D083EDF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8E6E336-DABE-91A3-BF62-0E5F8B47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i="0" dirty="0">
                <a:solidFill>
                  <a:srgbClr val="000000"/>
                </a:solidFill>
                <a:effectLst/>
                <a:latin typeface="IBM Plex Serif" panose="02060503050406000203" pitchFamily="18" charset="0"/>
              </a:rPr>
              <a:t>Text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5AE0FC-3AE6-D879-416F-34447632D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Str</a:t>
            </a:r>
          </a:p>
          <a:p>
            <a:r>
              <a:rPr lang="en-US" altLang="zh-CN" dirty="0"/>
              <a:t>char</a:t>
            </a:r>
          </a:p>
          <a:p>
            <a:r>
              <a:rPr lang="en-US" altLang="zh-CN" dirty="0"/>
              <a:t>String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873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44B57-0DD0-5F67-8063-815A23675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935CB-D229-BEF3-6FE1-FC0E3D39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String Literals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B167C-DE53-BE8D-4034-5CF19BBD5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String literals are always Unicode.</a:t>
            </a:r>
          </a:p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String literals type are </a:t>
            </a:r>
            <a:r>
              <a:rPr lang="en" altLang="zh-CN" dirty="0"/>
              <a:t>&amp;'static str</a:t>
            </a:r>
            <a:endParaRPr lang="en" altLang="zh-CN" dirty="0">
              <a:solidFill>
                <a:srgbClr val="333333"/>
              </a:solidFill>
              <a:latin typeface="IBM Plex Serif" panose="02060503050406000203" pitchFamily="18" charset="0"/>
            </a:endParaRPr>
          </a:p>
          <a:p>
            <a:pPr lvl="1"/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&amp; meaning that it's referring to a place in memory, and it lacks a &amp;mut meaning that the compiler will not allow modification</a:t>
            </a:r>
          </a:p>
          <a:p>
            <a:pPr lvl="1"/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'static meaning the string data will be available till the end of our program (it never drops)</a:t>
            </a:r>
          </a:p>
          <a:p>
            <a:pPr lvl="1"/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str means that it points to a sequence of bytes that are always valid </a:t>
            </a: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utf-8</a:t>
            </a:r>
            <a:endParaRPr lang="en" altLang="zh-CN" b="0" i="0" dirty="0">
              <a:solidFill>
                <a:srgbClr val="333333"/>
              </a:solidFill>
              <a:effectLst/>
              <a:latin typeface="IBM Plex Serif" panose="02060503050406000203" pitchFamily="18" charset="0"/>
            </a:endParaRPr>
          </a:p>
          <a:p>
            <a:pPr lvl="1"/>
            <a:endParaRPr lang="en" altLang="zh-CN" b="0" i="0" dirty="0">
              <a:solidFill>
                <a:srgbClr val="333333"/>
              </a:solidFill>
              <a:effectLst/>
              <a:latin typeface="IBM Plex Serif" panose="02060503050406000203" pitchFamily="18" charset="0"/>
            </a:endParaRPr>
          </a:p>
          <a:p>
            <a:endParaRPr lang="en" altLang="zh-CN" b="0" i="0" dirty="0">
              <a:solidFill>
                <a:srgbClr val="333333"/>
              </a:solidFill>
              <a:effectLst/>
              <a:latin typeface="IBM Plex Serif" panose="02060503050406000203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3782A9-4AA7-7801-9F40-735EBED1E1E9}"/>
              </a:ext>
            </a:extLst>
          </p:cNvPr>
          <p:cNvSpPr txBox="1"/>
          <p:nvPr/>
        </p:nvSpPr>
        <p:spPr>
          <a:xfrm>
            <a:off x="2508583" y="5118007"/>
            <a:ext cx="67918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&amp;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'static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"hi 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Apple Color Emoji" pitchFamily="2" charset="0"/>
                <a:ea typeface="宋体" panose="02010600030101010101" pitchFamily="2" charset="-122"/>
                <a:cs typeface="Apple Color Emoji" pitchFamily="2" charset="0"/>
              </a:rPr>
              <a:t>🦀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 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644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AF1C8-98E3-F0A9-F137-F4671A793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Multi-line String Literals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64125-3440-712D-8F2D-E67EFF0F9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33198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Rust strings are multiline by default.</a:t>
            </a:r>
          </a:p>
          <a:p>
            <a:pPr algn="l">
              <a:lnSpc>
                <a:spcPct val="10000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Use a \ at the end of a line if you don't want a line break.</a:t>
            </a:r>
          </a:p>
          <a:p>
            <a:pPr>
              <a:lnSpc>
                <a:spcPct val="100000"/>
              </a:lnSpc>
            </a:pP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32A597-4BDD-13AC-C42C-8F9DEEBB1809}"/>
              </a:ext>
            </a:extLst>
          </p:cNvPr>
          <p:cNvSpPr txBox="1"/>
          <p:nvPr/>
        </p:nvSpPr>
        <p:spPr>
          <a:xfrm>
            <a:off x="2689057" y="2779295"/>
            <a:ext cx="610001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haiku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&amp;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'static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 write, erase, rewrite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Erase again, and then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A poppy blooms.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- Tachibana </a:t>
            </a:r>
            <a:r>
              <a:rPr lang="en-US" altLang="zh-CN" sz="1800" kern="0" dirty="0" err="1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Hokushi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haiku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"hello \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world"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notice that the spacing before w is ignored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552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0F5F1-E2CB-0E27-7F92-E58EA93A3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A8A6F-1830-AD3E-64BD-7BE7071D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What is utf-8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EBCC3-4628-EDAD-8055-6C092FB80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3333"/>
                </a:solidFill>
                <a:latin typeface="IBM Plex Serif" panose="02060503050406000203" pitchFamily="18" charset="0"/>
              </a:rPr>
              <a:t>What is Unicode?</a:t>
            </a:r>
          </a:p>
          <a:p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utf-8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was introduced with a variable byte length of 1-4 bytes greatly increasing the range of possible characters.</a:t>
            </a:r>
          </a:p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A downside of variable sized characters is that character lookup can no longer be done quickly (</a:t>
            </a: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O(1)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constant time) with a simple indexing (e.g. </a:t>
            </a:r>
            <a:r>
              <a:rPr lang="en" altLang="zh-CN" dirty="0" err="1"/>
              <a:t>my_text</a:t>
            </a:r>
            <a:r>
              <a:rPr lang="en" altLang="zh-CN" dirty="0"/>
              <a:t>[3]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to get the 4th character).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89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6FEEF-18DF-E3B5-79E4-7F7862D82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3E26A-8DC2-D96B-D14D-D919E19F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String Slice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4F1578-F105-75B7-66C4-4DE2A07D2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74105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A string slice is a reference to a sequence of bytes in memory that must always be valid utf-8.</a:t>
            </a:r>
          </a:p>
          <a:p>
            <a:pPr algn="l">
              <a:lnSpc>
                <a:spcPct val="10000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A string slice (a sub-slice) of a str slice, must also be valid utf-8.</a:t>
            </a:r>
          </a:p>
          <a:p>
            <a:pPr>
              <a:lnSpc>
                <a:spcPct val="100000"/>
              </a:lnSpc>
            </a:pP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3E05BE-791B-4A5F-8958-4C6B55853707}"/>
              </a:ext>
            </a:extLst>
          </p:cNvPr>
          <p:cNvSpPr txBox="1"/>
          <p:nvPr/>
        </p:nvSpPr>
        <p:spPr>
          <a:xfrm>
            <a:off x="2063416" y="3789948"/>
            <a:ext cx="1012858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"hi 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Apple Color Emoji" pitchFamily="2" charset="0"/>
                <a:ea typeface="宋体" panose="02010600030101010101" pitchFamily="2" charset="-122"/>
                <a:cs typeface="Apple Color Emoji" pitchFamily="2" charset="0"/>
              </a:rPr>
              <a:t>🦀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first_word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&amp;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..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second_word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&amp;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..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let </a:t>
            </a:r>
            <a:r>
              <a:rPr lang="en-US" altLang="zh-CN" sz="1800" kern="0" dirty="0" err="1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half_crab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&amp;a[3..5]; FAILS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Rust does not accept slices of invalid </a:t>
            </a:r>
            <a:r>
              <a:rPr lang="en-US" altLang="zh-CN" sz="1800" kern="0" dirty="0" err="1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unicode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characters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 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first_word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second_word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581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DD802-3B98-2A35-B044-A7112E202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367C2-E27F-CBDD-6533-5524FA22C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Chars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104CA-1261-E1F2-94BE-84989F6E3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241705"/>
          </a:xfrm>
        </p:spPr>
        <p:txBody>
          <a:bodyPr/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With so much difficulty in working with Unicode, Rust offers a way to retrieve a sequence of utf-8 bytes as a vector of characters of type </a:t>
            </a:r>
            <a:r>
              <a:rPr lang="en" altLang="zh-CN" dirty="0"/>
              <a:t>char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.</a:t>
            </a:r>
          </a:p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A </a:t>
            </a:r>
            <a:r>
              <a:rPr lang="en" altLang="zh-CN" dirty="0"/>
              <a:t>char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is always 4 bytes long (allowing for efficient lookup of individual characters).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790D68-CD4D-CE17-0F71-21702AE0CEF1}"/>
              </a:ext>
            </a:extLst>
          </p:cNvPr>
          <p:cNvSpPr txBox="1"/>
          <p:nvPr/>
        </p:nvSpPr>
        <p:spPr>
          <a:xfrm>
            <a:off x="1981200" y="3759225"/>
            <a:ext cx="97155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collect the characters as a vector of char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"hi 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Apple Color Emoji" pitchFamily="2" charset="0"/>
                <a:ea typeface="宋体" panose="02010600030101010101" pitchFamily="2" charset="-122"/>
                <a:cs typeface="Apple Color Emoji" pitchFamily="2" charset="0"/>
              </a:rPr>
              <a:t>🦀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().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collect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::&lt;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Vec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&gt;&gt;();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chars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());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should be 4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since chars are 4 bytes we can convert to u32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u32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455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343C8-25A1-839D-CF49-1EC99A31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B4A84-8810-9DE9-C637-CE90FBC10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10200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A </a:t>
            </a: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String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is a struct that owns a sequence of utf-8 bytes in heap memory.</a:t>
            </a:r>
          </a:p>
          <a:p>
            <a:pPr>
              <a:lnSpc>
                <a:spcPct val="10000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Because its memory is on the heap, it can be extended, modified, etc. in ways string literals cannot.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11F6FE-64D1-2E61-4E70-3D8F70930D6F}"/>
              </a:ext>
            </a:extLst>
          </p:cNvPr>
          <p:cNvSpPr txBox="1"/>
          <p:nvPr/>
        </p:nvSpPr>
        <p:spPr>
          <a:xfrm>
            <a:off x="1549400" y="3658143"/>
            <a:ext cx="8686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mut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helloworld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"hello"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helloworld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push_str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 world"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helloworld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helloworld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"!"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helloworld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013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697B4-8122-859B-65B2-33877B08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Text As Function Parameters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C58BF3-03AE-98C1-B674-16F0FBA41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403505"/>
          </a:xfrm>
        </p:spPr>
        <p:txBody>
          <a:bodyPr/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String literals and strings are generally passed around as a string slice to functions. This offers a lot of flexibility for most scenarios where you don't actually have to pass ownership.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9148A5-67BF-37C9-CA0A-FDCCBA6085C4}"/>
              </a:ext>
            </a:extLst>
          </p:cNvPr>
          <p:cNvSpPr txBox="1"/>
          <p:nvPr/>
        </p:nvSpPr>
        <p:spPr>
          <a:xfrm>
            <a:off x="1266088" y="3070821"/>
            <a:ext cx="101981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say_it_loud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msg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:&amp;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"{}!!!"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msg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to_string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().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to_uppercase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en-US" altLang="zh-CN" sz="1800" kern="0" dirty="0" err="1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say_it_loud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can borrow &amp;'static str as a &amp;str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say_it_loud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"hello"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en-US" altLang="zh-CN" sz="1800" kern="0" dirty="0" err="1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say_it_loud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can also borrow String as a &amp;str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say_it_loud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"goodbye"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7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8" y="2833308"/>
            <a:ext cx="2596640" cy="828675"/>
          </a:xfrm>
        </p:spPr>
        <p:txBody>
          <a:bodyPr/>
          <a:lstStyle/>
          <a:p>
            <a:r>
              <a:rPr lang="en-US" altLang="zh-CN" b="1" dirty="0">
                <a:latin typeface="IBM Plex Serif" panose="02060503050406000203" pitchFamily="18" charset="0"/>
              </a:rPr>
              <a:t>Rust</a:t>
            </a:r>
            <a:endParaRPr lang="zh-CN" altLang="en-US" b="1" dirty="0">
              <a:latin typeface="IBM Plex Serif" panose="02060503050406000203" pitchFamily="18" charset="0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94772826-AA8F-F09C-11A0-40F24C3EB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1835" y="4024692"/>
            <a:ext cx="1996006" cy="484561"/>
          </a:xfrm>
        </p:spPr>
        <p:txBody>
          <a:bodyPr/>
          <a:lstStyle/>
          <a:p>
            <a:r>
              <a:rPr lang="en-US" altLang="zh-CN" dirty="0"/>
              <a:t>Part 2</a:t>
            </a:r>
            <a:endParaRPr lang="zh-CN" altLang="en-US" dirty="0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B3087B1C-E507-EEC8-3A19-969C34230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0921" y="1719190"/>
            <a:ext cx="3419620" cy="341962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D691C03-D43D-3B5F-DA6C-A588C50FFA79}"/>
              </a:ext>
            </a:extLst>
          </p:cNvPr>
          <p:cNvSpPr txBox="1"/>
          <p:nvPr/>
        </p:nvSpPr>
        <p:spPr>
          <a:xfrm>
            <a:off x="3343835" y="53651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1" dirty="0">
                <a:solidFill>
                  <a:srgbClr val="333333"/>
                </a:solidFill>
                <a:effectLst/>
                <a:latin typeface="IBM Plex Serif" panose="020F0502020204030204" pitchFamily="34" charset="0"/>
              </a:rPr>
              <a:t>Most contents are from </a:t>
            </a:r>
            <a:r>
              <a:rPr lang="en" altLang="zh-CN" b="1" i="1" dirty="0">
                <a:solidFill>
                  <a:srgbClr val="333333"/>
                </a:solidFill>
                <a:effectLst/>
                <a:latin typeface="IBM Plex Serif" panose="020F0502020204030204" pitchFamily="34" charset="0"/>
              </a:rPr>
              <a:t>Tour of Rust </a:t>
            </a:r>
            <a:r>
              <a:rPr lang="zh-CN" altLang="en-US" dirty="0"/>
              <a:t>https://tourofrust.com/</a:t>
            </a:r>
          </a:p>
        </p:txBody>
      </p:sp>
    </p:spTree>
    <p:extLst>
      <p:ext uri="{BB962C8B-B14F-4D97-AF65-F5344CB8AC3E}">
        <p14:creationId xmlns:p14="http://schemas.microsoft.com/office/powerpoint/2010/main" val="1970262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010A5-989F-61EF-A51A-58203B70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Converting Strings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5F14FF-7241-2C13-F322-BCCB0314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10200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Many types can be converted to a string using </a:t>
            </a:r>
            <a:r>
              <a:rPr lang="en" altLang="zh-CN" b="0" i="0" dirty="0" err="1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to_string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.</a:t>
            </a:r>
          </a:p>
          <a:p>
            <a:pPr algn="l">
              <a:lnSpc>
                <a:spcPct val="10000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The generic function parse can be used to convert strings or string literals into a typed value. This function returns a Result because it could fail.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5D459E-60DC-4030-941E-CD4C5DF2FCEE}"/>
              </a:ext>
            </a:extLst>
          </p:cNvPr>
          <p:cNvSpPr txBox="1"/>
          <p:nvPr/>
        </p:nvSpPr>
        <p:spPr>
          <a:xfrm>
            <a:off x="1524000" y="3986864"/>
            <a:ext cx="92075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-&gt;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Result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&lt;(),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1800" kern="0" dirty="0" err="1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ParseIntError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a_string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to_string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a_string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parse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::&lt;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i32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&gt;()?;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 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Ok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(())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918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42ADD37-09F6-2A3F-193D-E7FE3C355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sz="5400" i="0" dirty="0">
                <a:solidFill>
                  <a:srgbClr val="000000"/>
                </a:solidFill>
                <a:effectLst/>
                <a:latin typeface="IBM Plex Serif" panose="02060503050406000203" pitchFamily="18" charset="0"/>
              </a:rPr>
              <a:t>Object Oriented Programming</a:t>
            </a:r>
            <a:endParaRPr lang="zh-CN" altLang="en-US" sz="54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141368-93ED-D7B9-57CA-48387E33B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239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11D8C-E889-AECE-1A70-1F3ABAFB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Rust Is Not OOP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F9BE32-114C-D3B1-7D06-61305F597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Rust lacks inheritance of data and behavior in any meaningful way.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Structs cannot inherit fields from a parent struct.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Structs cannot inherit functions from a parent struct.</a:t>
            </a:r>
          </a:p>
          <a:p>
            <a:pPr algn="l">
              <a:lnSpc>
                <a:spcPct val="10000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That said, Rust implements many programming language features, so that you might not mind this lacking.</a:t>
            </a:r>
          </a:p>
          <a:p>
            <a:pPr>
              <a:lnSpc>
                <a:spcPct val="100000"/>
              </a:lnSpc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599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2ACFD-D564-3963-511A-853F2BFA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Encapsulation With Methods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81608-0DEF-C5A8-D6F7-3FA81AFB6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377795"/>
            <a:ext cx="6045201" cy="4849968"/>
          </a:xfrm>
        </p:spPr>
        <p:txBody>
          <a:bodyPr>
            <a:noAutofit/>
          </a:bodyPr>
          <a:lstStyle/>
          <a:p>
            <a:r>
              <a:rPr lang="en" altLang="zh-CN" sz="2400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Rust supports the concept of an </a:t>
            </a:r>
            <a:r>
              <a:rPr lang="en" altLang="zh-CN" sz="2400" b="0" i="1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object</a:t>
            </a:r>
            <a:r>
              <a:rPr lang="en" altLang="zh-CN" sz="2400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that is a struct associated with some functions (also known as </a:t>
            </a:r>
            <a:r>
              <a:rPr lang="en" altLang="zh-CN" sz="2400" b="0" i="1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methods</a:t>
            </a:r>
            <a:r>
              <a:rPr lang="en" altLang="zh-CN" sz="2400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).</a:t>
            </a:r>
          </a:p>
          <a:p>
            <a:r>
              <a:rPr lang="en" altLang="zh-CN" sz="2400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The first parameter of any method must be a reference to the instance associated with the method call (e.g. </a:t>
            </a:r>
            <a:r>
              <a:rPr lang="en" altLang="zh-CN" sz="2400" dirty="0" err="1"/>
              <a:t>instanceOfObj.foo</a:t>
            </a:r>
            <a:r>
              <a:rPr lang="en" altLang="zh-CN" sz="2400" dirty="0"/>
              <a:t>()</a:t>
            </a:r>
            <a:r>
              <a:rPr lang="en" altLang="zh-CN" sz="2400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). Rust uses: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&amp;self - Immutable reference to the instance.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&amp;mut self - Mutable reference to the instance.</a:t>
            </a:r>
            <a:endParaRPr lang="en" altLang="zh-CN" sz="2800" dirty="0">
              <a:solidFill>
                <a:srgbClr val="333333"/>
              </a:solidFill>
              <a:latin typeface="IBM Plex Serif" panose="02060503050406000203" pitchFamily="18" charset="0"/>
            </a:endParaRPr>
          </a:p>
          <a:p>
            <a:endParaRPr kumimoji="1"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10234E-3AA7-FDAA-8201-E5594B25AEBD}"/>
              </a:ext>
            </a:extLst>
          </p:cNvPr>
          <p:cNvSpPr txBox="1"/>
          <p:nvPr/>
        </p:nvSpPr>
        <p:spPr>
          <a:xfrm>
            <a:off x="6337300" y="1560687"/>
            <a:ext cx="58547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SeaCreature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noise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impl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SeaCreature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get_sound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-&gt; &amp;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&amp;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noise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creature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 err="1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SeaCreature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noise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"blub"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creature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get_sound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653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4A84E-07CC-A97E-993F-AA42910A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Abstraction With Selective Exposure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7B1758-CD2C-EDB3-8D0F-2F4EF1EE7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899" y="1403195"/>
            <a:ext cx="4902201" cy="48499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Rust can hide the inner workings of objects.</a:t>
            </a:r>
          </a:p>
          <a:p>
            <a:pPr>
              <a:lnSpc>
                <a:spcPct val="10000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By default fields and methods are accessible only to the module they belong to.</a:t>
            </a:r>
          </a:p>
          <a:p>
            <a:pPr>
              <a:lnSpc>
                <a:spcPct val="10000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The pub keyword exposes struct fields and methods outside of the module.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FE3C0C-8D52-D058-C7C4-66CA7EAC51B1}"/>
              </a:ext>
            </a:extLst>
          </p:cNvPr>
          <p:cNvSpPr txBox="1"/>
          <p:nvPr/>
        </p:nvSpPr>
        <p:spPr>
          <a:xfrm>
            <a:off x="6547346" y="1676400"/>
            <a:ext cx="53447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SeaCreature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kern="0" dirty="0">
                <a:solidFill>
                  <a:srgbClr val="FF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noise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algn="l">
              <a:buNone/>
            </a:pP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impl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SeaCreature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kern="0" dirty="0">
                <a:solidFill>
                  <a:srgbClr val="FF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get_sound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-&gt; &amp;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&amp;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noise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749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8CD57F2-A435-E2BE-7307-A10496AA8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i="0" dirty="0">
                <a:solidFill>
                  <a:srgbClr val="000000"/>
                </a:solidFill>
                <a:effectLst/>
                <a:latin typeface="IBM Plex Serif" panose="02060503050406000203" pitchFamily="18" charset="0"/>
              </a:rPr>
              <a:t>Project Organization and Structure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CCA0CA-C244-E9EC-E43A-E747DAB9B4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462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7139E-ADBB-86B7-90AB-C8042B68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Modules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E87F8B-897C-E367-E142-D03A85760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Every Rust program or library is a </a:t>
            </a:r>
            <a:r>
              <a:rPr lang="en" altLang="zh-CN" b="0" i="1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crate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.</a:t>
            </a:r>
          </a:p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Every crate is made of a hierarchy of </a:t>
            </a:r>
            <a:r>
              <a:rPr lang="en" altLang="zh-CN" b="0" i="1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modules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.</a:t>
            </a:r>
            <a:endParaRPr lang="en" altLang="zh-CN" dirty="0">
              <a:solidFill>
                <a:srgbClr val="333333"/>
              </a:solidFill>
              <a:latin typeface="IBM Plex Serif" panose="02060503050406000203" pitchFamily="18" charset="0"/>
            </a:endParaRPr>
          </a:p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Every crate has a root module.</a:t>
            </a:r>
          </a:p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A module can hold global variables, functions, structs, traits or even other modules!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6958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281A3-BBA1-CB4E-13D6-861E6FF3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 or Library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105FE-16A2-2910-6900-D803D0DF6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A program has a root module in a file called </a:t>
            </a:r>
            <a:r>
              <a:rPr lang="en" altLang="zh-CN" dirty="0" err="1"/>
              <a:t>main.rs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.</a:t>
            </a:r>
          </a:p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A library has a root module in a file called </a:t>
            </a:r>
            <a:r>
              <a:rPr lang="en" altLang="zh-CN" dirty="0" err="1"/>
              <a:t>lib.rs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904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9D7F7-87B9-1281-D8DE-55FA30A7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Referencing Other Modules and Crates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89700B-A3F0-FAFC-50F8-62DBD4439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515662"/>
          </a:xfrm>
        </p:spPr>
        <p:txBody>
          <a:bodyPr>
            <a:normAutofit/>
          </a:bodyPr>
          <a:lstStyle/>
          <a:p>
            <a:r>
              <a:rPr lang="en" altLang="zh-CN" sz="2400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Items in modules can be referenced with their full module path </a:t>
            </a:r>
            <a:r>
              <a:rPr lang="en" altLang="zh-CN" sz="2400" dirty="0"/>
              <a:t>std::f64::</a:t>
            </a:r>
            <a:r>
              <a:rPr lang="en" altLang="zh-CN" sz="2400" dirty="0" err="1"/>
              <a:t>consts</a:t>
            </a:r>
            <a:r>
              <a:rPr lang="en" altLang="zh-CN" sz="2400" dirty="0"/>
              <a:t>::PI</a:t>
            </a:r>
            <a:r>
              <a:rPr lang="en" altLang="zh-CN" sz="2400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.</a:t>
            </a:r>
          </a:p>
          <a:p>
            <a:r>
              <a:rPr lang="en" altLang="zh-CN" sz="2400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std</a:t>
            </a:r>
            <a:r>
              <a:rPr lang="en" altLang="zh-CN" sz="2400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is the crate of the </a:t>
            </a:r>
            <a:r>
              <a:rPr lang="en" altLang="zh-CN" sz="2400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standard library</a:t>
            </a:r>
            <a:r>
              <a:rPr lang="en" altLang="zh-CN" sz="2400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of Rust which is full of useful data structures and functions for interacting with your operating system.</a:t>
            </a:r>
            <a:endParaRPr kumimoji="1"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8D0916-CB62-8819-3794-00015F85269D}"/>
              </a:ext>
            </a:extLst>
          </p:cNvPr>
          <p:cNvSpPr txBox="1"/>
          <p:nvPr/>
        </p:nvSpPr>
        <p:spPr>
          <a:xfrm>
            <a:off x="391886" y="3255220"/>
            <a:ext cx="69995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use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f64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1800" kern="0" dirty="0" err="1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PI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"Welcome to the playground!"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"I would love a slice of {}!"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PI);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4581D0-9A40-FA7B-C1D5-144663D04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3005667"/>
            <a:ext cx="4800600" cy="385233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C77DF8E-AA64-6F00-DBCB-7DB4722FD727}"/>
              </a:ext>
            </a:extLst>
          </p:cNvPr>
          <p:cNvSpPr txBox="1"/>
          <p:nvPr/>
        </p:nvSpPr>
        <p:spPr>
          <a:xfrm>
            <a:off x="5627915" y="3059668"/>
            <a:ext cx="2209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https://crates.io/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0AF2568-3D0E-110B-68D7-83FDDB8901DB}"/>
              </a:ext>
            </a:extLst>
          </p:cNvPr>
          <p:cNvSpPr txBox="1"/>
          <p:nvPr/>
        </p:nvSpPr>
        <p:spPr>
          <a:xfrm>
            <a:off x="391886" y="5531005"/>
            <a:ext cx="60960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b="0" i="0" dirty="0">
                <a:effectLst/>
                <a:latin typeface="Courier New" panose="02070309020205020404" pitchFamily="49" charset="0"/>
              </a:rPr>
              <a:t>use std::f64::</a:t>
            </a:r>
            <a:r>
              <a:rPr lang="en" altLang="zh-CN" b="0" i="0" dirty="0" err="1">
                <a:effectLst/>
                <a:latin typeface="Courier New" panose="02070309020205020404" pitchFamily="49" charset="0"/>
              </a:rPr>
              <a:t>consts</a:t>
            </a:r>
            <a:r>
              <a:rPr lang="en" altLang="zh-CN" b="0" i="0" dirty="0">
                <a:effectLst/>
                <a:latin typeface="Courier New" panose="02070309020205020404" pitchFamily="49" charset="0"/>
              </a:rPr>
              <a:t>::{PI,TAU}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500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C0BAC-D4ED-7785-8CF3-81AE0F7C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Creating Modules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8367EF-3789-2579-31AA-C99C776F2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There are two ways in Rust to declare a module. For example, a module </a:t>
            </a:r>
            <a:r>
              <a:rPr lang="en" altLang="zh-CN" dirty="0"/>
              <a:t>foo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can be represented as:</a:t>
            </a:r>
          </a:p>
          <a:p>
            <a:pPr lvl="1"/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a file named </a:t>
            </a:r>
            <a:r>
              <a:rPr lang="en" altLang="zh-CN" b="0" i="0" dirty="0" err="1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foo.rs</a:t>
            </a:r>
            <a:endParaRPr lang="en" altLang="zh-CN" b="0" i="0" dirty="0">
              <a:solidFill>
                <a:srgbClr val="333333"/>
              </a:solidFill>
              <a:effectLst/>
              <a:latin typeface="IBM Plex Serif" panose="02060503050406000203" pitchFamily="18" charset="0"/>
            </a:endParaRPr>
          </a:p>
          <a:p>
            <a:pPr lvl="1"/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a directory named foo with a file </a:t>
            </a:r>
            <a:r>
              <a:rPr lang="en" altLang="zh-CN" b="0" i="0" dirty="0" err="1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mod.rs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inside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39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6C47B-0A97-FDFE-BFE1-4FFAE1E4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 dirty="0">
                <a:latin typeface="IBM Plex Serif" panose="02060503050406000203" pitchFamily="18" charset="0"/>
              </a:rPr>
              <a:t>Ownership &amp; Borrowing Data</a:t>
            </a:r>
            <a:br>
              <a:rPr kumimoji="1" lang="en-US" altLang="zh-CN" dirty="0">
                <a:latin typeface="IBM Plex Serif" panose="02060503050406000203" pitchFamily="18" charset="0"/>
              </a:rPr>
            </a:br>
            <a:endParaRPr kumimoji="1" lang="zh-CN" altLang="en-US" dirty="0">
              <a:latin typeface="IBM Plex Serif" panose="02060503050406000203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481436-258B-B1C9-6F52-E0C202820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0832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32D06-D4ED-965C-D448-A6B3862BD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Module Hierarchy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C42861-8925-8B37-ECC2-3A0DC7DC0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A module can depend on another one. In order to establish a relationship between a module and its sub-module, you must write in the parent module:</a:t>
            </a:r>
          </a:p>
          <a:p>
            <a:endParaRPr kumimoji="1" lang="en" altLang="zh-CN" dirty="0">
              <a:solidFill>
                <a:srgbClr val="333333"/>
              </a:solidFill>
              <a:latin typeface="IBM Plex Serif" panose="02060503050406000203" pitchFamily="18" charset="0"/>
            </a:endParaRPr>
          </a:p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The declaration above will look for a file named </a:t>
            </a:r>
            <a:r>
              <a:rPr lang="en" altLang="zh-CN" dirty="0" err="1">
                <a:solidFill>
                  <a:srgbClr val="C00000"/>
                </a:solidFill>
              </a:rPr>
              <a:t>foo.rs</a:t>
            </a:r>
            <a:r>
              <a:rPr lang="en" altLang="zh-CN" b="0" i="0" dirty="0">
                <a:solidFill>
                  <a:srgbClr val="C00000"/>
                </a:solidFill>
                <a:effectLst/>
                <a:latin typeface="IBM Plex Serif" panose="02060503050406000203" pitchFamily="18" charset="0"/>
              </a:rPr>
              <a:t> 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or </a:t>
            </a:r>
            <a:r>
              <a:rPr lang="en" altLang="zh-CN" dirty="0">
                <a:solidFill>
                  <a:srgbClr val="C00000"/>
                </a:solidFill>
              </a:rPr>
              <a:t>foo/</a:t>
            </a:r>
            <a:r>
              <a:rPr lang="en" altLang="zh-CN" dirty="0" err="1">
                <a:solidFill>
                  <a:srgbClr val="C00000"/>
                </a:solidFill>
              </a:rPr>
              <a:t>mod.rs</a:t>
            </a:r>
            <a:r>
              <a:rPr lang="en" altLang="zh-CN" b="0" i="0" dirty="0">
                <a:solidFill>
                  <a:srgbClr val="C00000"/>
                </a:solidFill>
                <a:effectLst/>
                <a:latin typeface="IBM Plex Serif" panose="02060503050406000203" pitchFamily="18" charset="0"/>
              </a:rPr>
              <a:t> 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and will insert its contents inside a module named </a:t>
            </a:r>
            <a:r>
              <a:rPr lang="en" altLang="zh-CN" dirty="0"/>
              <a:t>foo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under this scope.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57C398-6D56-C1BD-47B2-60EA327C3D07}"/>
              </a:ext>
            </a:extLst>
          </p:cNvPr>
          <p:cNvSpPr txBox="1"/>
          <p:nvPr/>
        </p:nvSpPr>
        <p:spPr>
          <a:xfrm>
            <a:off x="1796143" y="262384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 foo;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956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5CFA3-77C8-CB83-1D17-2D52CFCD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Inline Module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F1853-3047-CFC9-89A6-46C2A3C4F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884291"/>
          </a:xfrm>
        </p:spPr>
        <p:txBody>
          <a:bodyPr/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A sub-module can be directly </a:t>
            </a:r>
            <a:r>
              <a:rPr lang="en" altLang="zh-CN" b="0" i="0" dirty="0" err="1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inlined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 within a module's code.</a:t>
            </a:r>
          </a:p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One very common use for inline modules is creating unit tests. We create an inline module that only exists when Rust is used for testing!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A7BB67-2E0B-7478-F4E8-A0A7D176DE79}"/>
              </a:ext>
            </a:extLst>
          </p:cNvPr>
          <p:cNvSpPr txBox="1"/>
          <p:nvPr/>
        </p:nvSpPr>
        <p:spPr>
          <a:xfrm>
            <a:off x="1621971" y="3440429"/>
            <a:ext cx="917665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This macro removes this inline module when Rust 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is not in test mode.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#[</a:t>
            </a:r>
            <a:r>
              <a:rPr lang="en-US" altLang="zh-CN" sz="1800" kern="0" dirty="0" err="1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cfg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(test)]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mod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tests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Notice that we don't immediately get access to the 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parent module. We must be explicit.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use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::*;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...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tests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here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...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366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FCE7C-8336-4380-D870-075D105D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Internal Module Referencing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BCB69-7D9D-0BC6-2301-CBC01CC8B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Rust has several keywords you can use in your </a:t>
            </a:r>
            <a:r>
              <a:rPr lang="en" altLang="zh-CN" dirty="0"/>
              <a:t>use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path to quickly get ahold of the module you want: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crate - the root module of your crate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super - the parent module of your current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self - the current module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060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0C61F-9E92-83E4-EFAE-F111ABE5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Prelude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36B2C2-93A8-F4A5-7DBB-84BCF8B26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You might be wondering how we have access to </a:t>
            </a:r>
            <a:r>
              <a:rPr lang="en" altLang="zh-CN" dirty="0"/>
              <a:t>Vec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or </a:t>
            </a:r>
            <a:r>
              <a:rPr lang="en" altLang="zh-CN" dirty="0"/>
              <a:t>Box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everywhere without a </a:t>
            </a:r>
            <a:r>
              <a:rPr lang="en" altLang="zh-CN" dirty="0"/>
              <a:t>use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to import them. It is because of the module </a:t>
            </a:r>
            <a:r>
              <a:rPr lang="en" altLang="zh-CN" dirty="0"/>
              <a:t>prelude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in the standard library.</a:t>
            </a:r>
          </a:p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Know that in the Rust standard library anything that is exported in </a:t>
            </a:r>
            <a:r>
              <a:rPr lang="en" altLang="zh-CN" dirty="0"/>
              <a:t>std::prelude::*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is automatically available to every part of Rust. That is the case for </a:t>
            </a:r>
            <a:r>
              <a:rPr lang="en" altLang="zh-CN" dirty="0"/>
              <a:t>Vec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and </a:t>
            </a:r>
            <a:r>
              <a:rPr lang="en" altLang="zh-CN" dirty="0"/>
              <a:t>Box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but others as well (Option, Copy, etc.).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117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14538-8C7F-341D-3BDD-7E0F8DFD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Ownership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5A5FB7-00C9-66D9-2DBE-B84CFBD37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889011"/>
          </a:xfrm>
        </p:spPr>
        <p:txBody>
          <a:bodyPr/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Instantiating a type and </a:t>
            </a: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binding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it to a variable name creates a memory resource that the Rust compiler will validate through its whole </a:t>
            </a: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lifetime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. The bound variable is called the resource's </a:t>
            </a: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owner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.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25ADF2-8066-F0D7-97A8-468E09F6D40E}"/>
              </a:ext>
            </a:extLst>
          </p:cNvPr>
          <p:cNvSpPr txBox="1"/>
          <p:nvPr/>
        </p:nvSpPr>
        <p:spPr>
          <a:xfrm>
            <a:off x="3048000" y="3641994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i32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We instantiate structs and bind to variables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to create memory resources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};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foo is the owner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3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EBA13-09E3-A211-EFB7-60ACA06FF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E18C5-9665-340E-E2B6-A7AF2000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Scope-Based Resource Management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C9E9A-EE1B-3319-1A79-7D562AEC6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10200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Rust uses the end of scope as the place to deconstruct and deallocate a resource.</a:t>
            </a:r>
          </a:p>
          <a:p>
            <a:pPr algn="l">
              <a:lnSpc>
                <a:spcPct val="10000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The term for this deconstruction and deallocation is called a </a:t>
            </a: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drop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89F5D9-FC21-3F7A-3BAB-F84BFF905769}"/>
              </a:ext>
            </a:extLst>
          </p:cNvPr>
          <p:cNvSpPr txBox="1"/>
          <p:nvPr/>
        </p:nvSpPr>
        <p:spPr>
          <a:xfrm>
            <a:off x="3048000" y="3658143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foo_a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};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foo_b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};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foo_a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foo_b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en-US" altLang="zh-CN" sz="1800" kern="0" dirty="0" err="1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foo_b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is dropped here 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en-US" altLang="zh-CN" sz="1800" kern="0" dirty="0" err="1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foo_a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is dropped here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</a:rPr>
              <a:t>}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80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13173-25AC-8F41-2351-48939F2CD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50365-01C8-99D3-BCE8-57D79FD25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Moving Ownership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431D46-79B9-054A-C524-8EE3C8112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07" y="1350442"/>
            <a:ext cx="5257801" cy="484996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" altLang="zh-CN" sz="2400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When an owner is passed as an argument to a function, ownership is moved to the function parameter.</a:t>
            </a:r>
          </a:p>
          <a:p>
            <a:pPr algn="l">
              <a:lnSpc>
                <a:spcPct val="100000"/>
              </a:lnSpc>
            </a:pPr>
            <a:r>
              <a:rPr lang="en" altLang="zh-CN" sz="2400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After a </a:t>
            </a:r>
            <a:r>
              <a:rPr lang="en" altLang="zh-CN" sz="2400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move</a:t>
            </a:r>
            <a:r>
              <a:rPr lang="en" altLang="zh-CN" sz="2400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the variable in the original function can no longer be used.</a:t>
            </a:r>
          </a:p>
          <a:p>
            <a:pPr>
              <a:lnSpc>
                <a:spcPct val="100000"/>
              </a:lnSpc>
            </a:pPr>
            <a:r>
              <a:rPr lang="en" altLang="zh-CN" sz="2400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During a </a:t>
            </a:r>
            <a:r>
              <a:rPr lang="en" altLang="zh-CN" sz="2400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move</a:t>
            </a:r>
            <a:r>
              <a:rPr lang="en" altLang="zh-CN" sz="2400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the </a:t>
            </a:r>
            <a:r>
              <a:rPr lang="en" altLang="zh-CN" sz="2400" b="0" i="0" dirty="0">
                <a:solidFill>
                  <a:srgbClr val="FF0000"/>
                </a:solidFill>
                <a:effectLst/>
                <a:latin typeface="IBM Plex Serif" panose="02060503050406000203" pitchFamily="18" charset="0"/>
              </a:rPr>
              <a:t>stack</a:t>
            </a:r>
            <a:r>
              <a:rPr lang="en" altLang="zh-CN" sz="2400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 memory of the owners value is copied to the function call's parameter stack memory.</a:t>
            </a:r>
          </a:p>
          <a:p>
            <a:pPr>
              <a:lnSpc>
                <a:spcPct val="100000"/>
              </a:lnSpc>
            </a:pPr>
            <a:endParaRPr kumimoji="1"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2C0BDE-51D4-B42E-E6F4-702C111A0EE0}"/>
              </a:ext>
            </a:extLst>
          </p:cNvPr>
          <p:cNvSpPr txBox="1"/>
          <p:nvPr/>
        </p:nvSpPr>
        <p:spPr>
          <a:xfrm>
            <a:off x="5591908" y="1123195"/>
            <a:ext cx="663526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i32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do_something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 is dropped here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foo1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};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foo1 is moved to foo2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foo1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en-US" altLang="zh-CN" sz="1800" kern="0" dirty="0" err="1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!("foo1.x={}", foo1.x); // error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foo1 is moved to </a:t>
            </a:r>
            <a:r>
              <a:rPr lang="en-US" altLang="zh-CN" sz="1800" kern="0" dirty="0" err="1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do_something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do_something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foo2 can no longer be used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331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D786E-827D-C5CE-1878-A49FB0684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BA073-6EDB-AEB1-6CDD-7509DBD9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Returning Ownership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F5244E-1913-102A-E9B0-090DAED9B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994174"/>
          </a:xfrm>
        </p:spPr>
        <p:txBody>
          <a:bodyPr/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Ownership can also be returned from a function.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BE6E3E-D758-6A6D-EB41-6708B9F2F2BE}"/>
              </a:ext>
            </a:extLst>
          </p:cNvPr>
          <p:cNvSpPr txBox="1"/>
          <p:nvPr/>
        </p:nvSpPr>
        <p:spPr>
          <a:xfrm>
            <a:off x="1676400" y="2309446"/>
            <a:ext cx="86164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i32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do_something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-&gt;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ownership is moved out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do_something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foo becomes the owner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foo is dropped because of end of function scope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4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0169C-94E8-FA82-112B-E021C9AE5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3E92B-B5E2-09A0-C9A7-29C2F828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Borrowing Ownership with References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BF9B3-5677-EC12-DF7A-6A532075E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345867"/>
          </a:xfrm>
        </p:spPr>
        <p:txBody>
          <a:bodyPr/>
          <a:lstStyle/>
          <a:p>
            <a:pPr>
              <a:lnSpc>
                <a:spcPts val="195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References allow us borrow access to a resource with the &amp; operator.</a:t>
            </a:r>
          </a:p>
          <a:p>
            <a:pPr algn="l">
              <a:lnSpc>
                <a:spcPts val="195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References are also dropped like other resources.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87332B-421C-F075-2164-373B6FF28DA9}"/>
              </a:ext>
            </a:extLst>
          </p:cNvPr>
          <p:cNvSpPr txBox="1"/>
          <p:nvPr/>
        </p:nvSpPr>
        <p:spPr>
          <a:xfrm>
            <a:off x="2895600" y="2790226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i32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};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&amp;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 is dropped here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foo is dropped here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527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2B8A3-E8BA-37E0-D572-6BEA54DFD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70957-F407-C6EF-50E9-AD517542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" altLang="zh-CN" sz="4000" dirty="0"/>
              <a:t>Borrowing Mutable Ownership with References</a:t>
            </a:r>
            <a:endParaRPr kumimoji="1"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D25C8-0FA8-714A-CD84-99ACBB97B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4085493" cy="48499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We can also borrow mutable access to a resource with the &amp;mut operator.</a:t>
            </a:r>
          </a:p>
          <a:p>
            <a:pPr>
              <a:lnSpc>
                <a:spcPct val="10000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A resource owner cannot be moved or modified while mutably borrowed.</a:t>
            </a:r>
            <a:br>
              <a:rPr lang="en" altLang="zh-CN" dirty="0"/>
            </a:b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8A576A-5612-4012-AF31-AA8ADB6C759E}"/>
              </a:ext>
            </a:extLst>
          </p:cNvPr>
          <p:cNvSpPr txBox="1"/>
          <p:nvPr/>
        </p:nvSpPr>
        <p:spPr>
          <a:xfrm>
            <a:off x="6096000" y="834624"/>
            <a:ext cx="6096000" cy="615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4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do_something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4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4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"{}"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4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.x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 is dropped here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mut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4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 </a:t>
            </a:r>
            <a:r>
              <a:rPr lang="en-US" altLang="zh-CN" sz="14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4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42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};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&amp;</a:t>
            </a:r>
            <a:r>
              <a:rPr lang="en-US" altLang="zh-CN" sz="14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mut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FAILURE: </a:t>
            </a:r>
            <a:r>
              <a:rPr lang="en-US" altLang="zh-CN" sz="1400" kern="0" dirty="0" err="1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do_something</a:t>
            </a:r>
            <a:r>
              <a:rPr lang="en-US" altLang="zh-CN" sz="14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(foo) would fail because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foo cannot be moved while mutably borrowed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FAILURE: </a:t>
            </a:r>
            <a:r>
              <a:rPr lang="en-US" altLang="zh-CN" sz="1400" kern="0" dirty="0" err="1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foo.x</a:t>
            </a:r>
            <a:r>
              <a:rPr lang="en-US" altLang="zh-CN" sz="14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13; would fail here because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foo is not modifiable while mutably borrowed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4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4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 is dropped here because it's no longer used after this point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4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"{}"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4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4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.x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this works now because all mutable references were dropped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4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4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4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move foo's ownership to a function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do_something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840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24782</TotalTime>
  <Words>2544</Words>
  <Application>Microsoft Macintosh PowerPoint</Application>
  <PresentationFormat>宽屏</PresentationFormat>
  <Paragraphs>321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7" baseType="lpstr">
      <vt:lpstr>DengXian</vt:lpstr>
      <vt:lpstr>DengXian</vt:lpstr>
      <vt:lpstr>KaiTi</vt:lpstr>
      <vt:lpstr>Apple Color Emoji</vt:lpstr>
      <vt:lpstr>Arial</vt:lpstr>
      <vt:lpstr>Calibri</vt:lpstr>
      <vt:lpstr>Courier</vt:lpstr>
      <vt:lpstr>Courier New</vt:lpstr>
      <vt:lpstr>Franklin Gothic Demi</vt:lpstr>
      <vt:lpstr>Franklin Gothic Medium</vt:lpstr>
      <vt:lpstr>IBM Plex Serif</vt:lpstr>
      <vt:lpstr>Menlo</vt:lpstr>
      <vt:lpstr>Wingdings</vt:lpstr>
      <vt:lpstr>Office 主题</vt:lpstr>
      <vt:lpstr>Advanced Programming</vt:lpstr>
      <vt:lpstr>Rust</vt:lpstr>
      <vt:lpstr>Ownership &amp; Borrowing Data </vt:lpstr>
      <vt:lpstr>Ownership</vt:lpstr>
      <vt:lpstr>Scope-Based Resource Management</vt:lpstr>
      <vt:lpstr>Moving Ownership</vt:lpstr>
      <vt:lpstr>Returning Ownership</vt:lpstr>
      <vt:lpstr>Borrowing Ownership with References</vt:lpstr>
      <vt:lpstr>Borrowing Mutable Ownership with References</vt:lpstr>
      <vt:lpstr>Dereferencing</vt:lpstr>
      <vt:lpstr>Passing Around Borrowed Data</vt:lpstr>
      <vt:lpstr>Text</vt:lpstr>
      <vt:lpstr>String Literals</vt:lpstr>
      <vt:lpstr>Multi-line String Literals</vt:lpstr>
      <vt:lpstr>What is utf-8</vt:lpstr>
      <vt:lpstr>String Slice</vt:lpstr>
      <vt:lpstr>Chars</vt:lpstr>
      <vt:lpstr>String</vt:lpstr>
      <vt:lpstr>Text As Function Parameters</vt:lpstr>
      <vt:lpstr>Converting Strings</vt:lpstr>
      <vt:lpstr>Object Oriented Programming</vt:lpstr>
      <vt:lpstr>Rust Is Not OOP</vt:lpstr>
      <vt:lpstr>Encapsulation With Methods</vt:lpstr>
      <vt:lpstr>Abstraction With Selective Exposure</vt:lpstr>
      <vt:lpstr>Project Organization and Structure</vt:lpstr>
      <vt:lpstr>Modules</vt:lpstr>
      <vt:lpstr>Program or Library</vt:lpstr>
      <vt:lpstr>Referencing Other Modules and Crates</vt:lpstr>
      <vt:lpstr>Creating Modules</vt:lpstr>
      <vt:lpstr>Module Hierarchy</vt:lpstr>
      <vt:lpstr>Inline Module</vt:lpstr>
      <vt:lpstr>Internal Module Referencing</vt:lpstr>
      <vt:lpstr>Prelude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1181</cp:revision>
  <dcterms:created xsi:type="dcterms:W3CDTF">2020-09-05T08:11:12Z</dcterms:created>
  <dcterms:modified xsi:type="dcterms:W3CDTF">2025-05-13T09:10:35Z</dcterms:modified>
  <cp:category/>
</cp:coreProperties>
</file>