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1117" r:id="rId3"/>
    <p:sldId id="1118" r:id="rId4"/>
    <p:sldId id="1123" r:id="rId5"/>
    <p:sldId id="1136" r:id="rId6"/>
    <p:sldId id="1131" r:id="rId7"/>
    <p:sldId id="1130" r:id="rId8"/>
    <p:sldId id="1133" r:id="rId9"/>
    <p:sldId id="1137" r:id="rId10"/>
    <p:sldId id="1140" r:id="rId11"/>
    <p:sldId id="1135" r:id="rId12"/>
    <p:sldId id="1138" r:id="rId13"/>
    <p:sldId id="1142" r:id="rId14"/>
    <p:sldId id="1141" r:id="rId15"/>
    <p:sldId id="1119" r:id="rId16"/>
    <p:sldId id="1003" r:id="rId17"/>
    <p:sldId id="1005" r:id="rId18"/>
    <p:sldId id="483" r:id="rId19"/>
    <p:sldId id="114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C14D3A-4426-4EC1-9045-6B114A165178}">
          <p14:sldIdLst>
            <p14:sldId id="256"/>
            <p14:sldId id="1117"/>
          </p14:sldIdLst>
        </p14:section>
        <p14:section name="指针使用注意事项" id="{982E89E5-FA0A-4825-896E-EDA88A1E97DC}">
          <p14:sldIdLst>
            <p14:sldId id="1118"/>
            <p14:sldId id="1123"/>
            <p14:sldId id="1136"/>
            <p14:sldId id="1131"/>
            <p14:sldId id="1130"/>
            <p14:sldId id="1133"/>
            <p14:sldId id="1137"/>
            <p14:sldId id="1140"/>
            <p14:sldId id="1135"/>
          </p14:sldIdLst>
        </p14:section>
        <p14:section name="内存管理" id="{54822676-A8ED-4282-BAE3-B63D420490BF}">
          <p14:sldIdLst>
            <p14:sldId id="1138"/>
            <p14:sldId id="1142"/>
            <p14:sldId id="1141"/>
            <p14:sldId id="1119"/>
          </p14:sldIdLst>
        </p14:section>
        <p14:section name="练习" id="{5594FBB0-47E5-4E59-A04A-1AC136960183}">
          <p14:sldIdLst>
            <p14:sldId id="1003"/>
            <p14:sldId id="1005"/>
            <p14:sldId id="483"/>
            <p14:sldId id="11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88" autoAdjust="0"/>
    <p:restoredTop sz="94660"/>
  </p:normalViewPr>
  <p:slideViewPr>
    <p:cSldViewPr snapToGrid="0">
      <p:cViewPr varScale="1">
        <p:scale>
          <a:sx n="116" d="100"/>
          <a:sy n="116" d="100"/>
        </p:scale>
        <p:origin x="200" y="1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16</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17</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18</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5. Precautions for pointer ,</a:t>
            </a:r>
          </a:p>
          <a:p>
            <a:r>
              <a:rPr lang="en-US" altLang="zh-CN" sz="3600" dirty="0">
                <a:latin typeface="Franklin Gothic Medium" panose="020B0603020102020204" pitchFamily="34" charset="0"/>
                <a:sym typeface="+mn-ea"/>
              </a:rPr>
              <a:t>Memory Management(1)</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r>
              <a:rPr lang="zh-CN" altLang="en-US" dirty="0">
                <a:latin typeface="Franklin Gothic Medium" panose="020B0603020102020204" pitchFamily="34" charset="0"/>
              </a:rPr>
              <a:t>王薇，于仕琪，</a:t>
            </a:r>
            <a:r>
              <a:rPr lang="zh-CN" altLang="en-US" dirty="0">
                <a:latin typeface="Franklin Gothic Medium" panose="020B0603020102020204" pitchFamily="34" charset="0"/>
                <a:sym typeface="+mn-ea"/>
              </a:rPr>
              <a:t>廖琪梅</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valgrind(2) </a:t>
            </a:r>
            <a:endParaRPr lang="zh-CN" altLang="en-US"/>
          </a:p>
        </p:txBody>
      </p:sp>
      <p:pic>
        <p:nvPicPr>
          <p:cNvPr id="4" name="图片 3"/>
          <p:cNvPicPr>
            <a:picLocks noChangeAspect="1"/>
          </p:cNvPicPr>
          <p:nvPr/>
        </p:nvPicPr>
        <p:blipFill>
          <a:blip r:embed="rId2"/>
          <a:stretch>
            <a:fillRect/>
          </a:stretch>
        </p:blipFill>
        <p:spPr>
          <a:xfrm>
            <a:off x="4671695" y="997585"/>
            <a:ext cx="7220585" cy="5831840"/>
          </a:xfrm>
          <a:prstGeom prst="rect">
            <a:avLst/>
          </a:prstGeom>
        </p:spPr>
      </p:pic>
      <p:sp>
        <p:nvSpPr>
          <p:cNvPr id="8" name="文本框 7"/>
          <p:cNvSpPr txBox="1"/>
          <p:nvPr/>
        </p:nvSpPr>
        <p:spPr>
          <a:xfrm>
            <a:off x="152400" y="1174115"/>
            <a:ext cx="4364990" cy="316928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&lt;stdio.h&gt;  </a:t>
            </a:r>
            <a:r>
              <a:rPr lang="en-US" altLang="zh-CN" sz="13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int *p1 = (int*) malloc(sizeof(int)*1);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free(p1);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a:t>
            </a:r>
            <a:r>
              <a:rPr lang="en-US" altLang="zh-CN" sz="13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a:t>
            </a:r>
            <a:r>
              <a:rPr lang="en-US" altLang="zh-CN" sz="1300" b="0">
                <a:solidFill>
                  <a:schemeClr val="tx1"/>
                </a:solidFill>
                <a:highlight>
                  <a:srgbClr val="FFFF00"/>
                </a:highlight>
                <a:latin typeface="Consolas" panose="020B0609020204030204"/>
                <a:ea typeface="Consolas" panose="020B0609020204030204"/>
              </a:rPr>
              <a:t>p1,*p1</a:t>
            </a:r>
            <a:r>
              <a:rPr lang="en-US" altLang="zh-CN" sz="1300" b="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a:t>
            </a:r>
          </a:p>
        </p:txBody>
      </p:sp>
      <p:sp>
        <p:nvSpPr>
          <p:cNvPr id="12" name="矩形 11"/>
          <p:cNvSpPr/>
          <p:nvPr/>
        </p:nvSpPr>
        <p:spPr>
          <a:xfrm>
            <a:off x="5366385" y="2727325"/>
            <a:ext cx="6419215" cy="25838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4737735" y="2505075"/>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nvSpPr>
        <p:spPr>
          <a:xfrm>
            <a:off x="4671695" y="531114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2574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4187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8939530" y="5666740"/>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0" name="曲线连接符 9"/>
          <p:cNvCxnSpPr>
            <a:stCxn id="9" idx="1"/>
          </p:cNvCxnSpPr>
          <p:nvPr/>
        </p:nvCxnSpPr>
        <p:spPr>
          <a:xfrm rot="10800000">
            <a:off x="8135620" y="5562600"/>
            <a:ext cx="803910" cy="291465"/>
          </a:xfrm>
          <a:prstGeom prst="curvedConnector3">
            <a:avLst>
              <a:gd name="adj1" fmla="val 4992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8460105" y="3790950"/>
            <a:ext cx="2952750" cy="374015"/>
          </a:xfrm>
          <a:prstGeom prst="rect">
            <a:avLst/>
          </a:prstGeom>
          <a:noFill/>
        </p:spPr>
        <p:txBody>
          <a:bodyPr wrap="square" rtlCol="0">
            <a:noAutofit/>
          </a:bodyPr>
          <a:lstStyle/>
          <a:p>
            <a:r>
              <a:rPr lang="en-US" altLang="zh-CN" sz="1400">
                <a:solidFill>
                  <a:srgbClr val="FFFF00"/>
                </a:solidFill>
              </a:rPr>
              <a:t>invalid write/read on memory</a:t>
            </a:r>
          </a:p>
        </p:txBody>
      </p:sp>
      <p:sp>
        <p:nvSpPr>
          <p:cNvPr id="13" name="文本框 12"/>
          <p:cNvSpPr txBox="1"/>
          <p:nvPr/>
        </p:nvSpPr>
        <p:spPr>
          <a:xfrm>
            <a:off x="371475" y="4667250"/>
            <a:ext cx="4077335" cy="1398905"/>
          </a:xfrm>
          <a:prstGeom prst="rect">
            <a:avLst/>
          </a:prstGeom>
          <a:noFill/>
        </p:spPr>
        <p:txBody>
          <a:bodyPr wrap="square" rtlCol="0">
            <a:noAutofit/>
          </a:bodyPr>
          <a:lstStyle/>
          <a:p>
            <a:r>
              <a:rPr lang="en-US" altLang="zh-CN"/>
              <a:t>NOTES:</a:t>
            </a:r>
          </a:p>
          <a:p>
            <a:r>
              <a:rPr lang="en-US" altLang="zh-CN"/>
              <a:t>The program can be executed and the results appear correct, </a:t>
            </a:r>
          </a:p>
          <a:p>
            <a:r>
              <a:rPr lang="en-US" altLang="zh-CN"/>
              <a:t>but it brings greater risks!!!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Coding specification</a:t>
            </a:r>
            <a:endParaRPr lang="zh-CN" altLang="en-US"/>
          </a:p>
        </p:txBody>
      </p:sp>
      <p:sp>
        <p:nvSpPr>
          <p:cNvPr id="3" name="内容占位符 2"/>
          <p:cNvSpPr>
            <a:spLocks noGrp="1"/>
          </p:cNvSpPr>
          <p:nvPr>
            <p:ph idx="1"/>
          </p:nvPr>
        </p:nvSpPr>
        <p:spPr>
          <a:xfrm>
            <a:off x="1005205" y="1327150"/>
            <a:ext cx="4957445" cy="2101850"/>
          </a:xfrm>
        </p:spPr>
        <p:txBody>
          <a:bodyPr>
            <a:normAutofit fontScale="87500" lnSpcReduction="10000"/>
          </a:bodyPr>
          <a:lstStyle/>
          <a:p>
            <a:pPr lvl="1"/>
            <a:r>
              <a:rPr lang="en-US" altLang="zh-CN" dirty="0"/>
              <a:t>Tips1: </a:t>
            </a:r>
          </a:p>
          <a:p>
            <a:pPr lvl="2"/>
            <a:r>
              <a:rPr lang="en-US" altLang="zh-CN" dirty="0"/>
              <a:t>check if malloc/new is successful</a:t>
            </a:r>
            <a:endParaRPr lang="zh-CN" altLang="en-US" dirty="0"/>
          </a:p>
          <a:p>
            <a:pPr lvl="1"/>
            <a:r>
              <a:rPr lang="en-US" altLang="zh-CN" dirty="0"/>
              <a:t>Tips2: </a:t>
            </a:r>
          </a:p>
          <a:p>
            <a:pPr lvl="2"/>
            <a:r>
              <a:rPr lang="en-US" altLang="zh-CN" dirty="0"/>
              <a:t> don’t forget to free/del the space </a:t>
            </a:r>
          </a:p>
          <a:p>
            <a:pPr lvl="1"/>
            <a:r>
              <a:rPr lang="en-US" altLang="zh-CN" dirty="0"/>
              <a:t>Tips3: </a:t>
            </a:r>
          </a:p>
          <a:p>
            <a:pPr lvl="2"/>
            <a:r>
              <a:rPr lang="en-US" altLang="zh-CN" dirty="0"/>
              <a:t>assign NULL to the pointer after del/free the related space</a:t>
            </a:r>
            <a:endParaRPr lang="zh-CN" altLang="en-US" dirty="0"/>
          </a:p>
        </p:txBody>
      </p:sp>
      <p:sp>
        <p:nvSpPr>
          <p:cNvPr id="8" name="文本框 7"/>
          <p:cNvSpPr txBox="1"/>
          <p:nvPr/>
        </p:nvSpPr>
        <p:spPr>
          <a:xfrm>
            <a:off x="6372225" y="300990"/>
            <a:ext cx="5288280" cy="344741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 //</a:t>
            </a:r>
            <a:r>
              <a:rPr lang="en-US" altLang="zh-CN" sz="1400" b="0" dirty="0" err="1">
                <a:solidFill>
                  <a:schemeClr val="bg1">
                    <a:lumMod val="50000"/>
                  </a:schemeClr>
                </a:solidFill>
                <a:latin typeface="Consolas" panose="020B0609020204030204"/>
                <a:ea typeface="Consolas" panose="020B0609020204030204"/>
              </a:rPr>
              <a:t>demo.c</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 main(int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*p1=(int*)malloc(</a:t>
            </a:r>
            <a:r>
              <a:rPr lang="en-US" altLang="zh-CN" sz="1400" b="0" dirty="0" err="1">
                <a:solidFill>
                  <a:schemeClr val="tx1"/>
                </a:solidFill>
                <a:latin typeface="Consolas" panose="020B0609020204030204"/>
                <a:ea typeface="Consolas" panose="020B0609020204030204"/>
              </a:rPr>
              <a:t>sizeof</a:t>
            </a:r>
            <a:r>
              <a:rPr lang="en-US" altLang="zh-CN" sz="1400" b="0" dirty="0">
                <a:solidFill>
                  <a:schemeClr val="tx1"/>
                </a:solidFill>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if(</a:t>
            </a:r>
            <a:r>
              <a:rPr lang="en-US" altLang="zh-CN" sz="1400" b="0" dirty="0">
                <a:solidFill>
                  <a:schemeClr val="tx1"/>
                </a:solidFill>
                <a:highlight>
                  <a:srgbClr val="FFFF00"/>
                </a:highlight>
                <a:latin typeface="Consolas" panose="020B0609020204030204"/>
                <a:ea typeface="Consolas" panose="020B0609020204030204"/>
              </a:rPr>
              <a:t>NULL!=p1</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free(p1);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p1=NULL;</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5" name="图片 4"/>
          <p:cNvPicPr>
            <a:picLocks noChangeAspect="1"/>
          </p:cNvPicPr>
          <p:nvPr/>
        </p:nvPicPr>
        <p:blipFill>
          <a:blip r:embed="rId2"/>
          <a:stretch>
            <a:fillRect/>
          </a:stretch>
        </p:blipFill>
        <p:spPr>
          <a:xfrm>
            <a:off x="1476375" y="3812540"/>
            <a:ext cx="7591425" cy="28740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a:t>
            </a:r>
            <a:r>
              <a:rPr lang="en-US" altLang="zh-CN"/>
              <a:t> vs H</a:t>
            </a:r>
            <a:r>
              <a:rPr lang="en-US" altLang="zh-CN">
                <a:sym typeface="+mn-ea"/>
              </a:rPr>
              <a:t>eap(1)</a:t>
            </a:r>
          </a:p>
        </p:txBody>
      </p:sp>
      <p:pic>
        <p:nvPicPr>
          <p:cNvPr id="4" name="图片 3"/>
          <p:cNvPicPr>
            <a:picLocks noChangeAspect="1"/>
          </p:cNvPicPr>
          <p:nvPr/>
        </p:nvPicPr>
        <p:blipFill>
          <a:blip r:embed="rId2"/>
          <a:stretch>
            <a:fillRect/>
          </a:stretch>
        </p:blipFill>
        <p:spPr>
          <a:xfrm>
            <a:off x="1838325" y="3396615"/>
            <a:ext cx="1729740" cy="2527935"/>
          </a:xfrm>
          <a:prstGeom prst="rect">
            <a:avLst/>
          </a:prstGeom>
          <a:ln>
            <a:noFill/>
          </a:ln>
        </p:spPr>
      </p:pic>
      <p:pic>
        <p:nvPicPr>
          <p:cNvPr id="6" name="图片 5"/>
          <p:cNvPicPr>
            <a:picLocks noChangeAspect="1"/>
          </p:cNvPicPr>
          <p:nvPr/>
        </p:nvPicPr>
        <p:blipFill>
          <a:blip r:embed="rId3"/>
          <a:stretch>
            <a:fillRect/>
          </a:stretch>
        </p:blipFill>
        <p:spPr>
          <a:xfrm>
            <a:off x="4285615" y="1021715"/>
            <a:ext cx="7316470" cy="5577205"/>
          </a:xfrm>
          <a:prstGeom prst="rect">
            <a:avLst/>
          </a:prstGeom>
        </p:spPr>
      </p:pic>
      <p:sp>
        <p:nvSpPr>
          <p:cNvPr id="9" name="矩形 8"/>
          <p:cNvSpPr/>
          <p:nvPr/>
        </p:nvSpPr>
        <p:spPr>
          <a:xfrm>
            <a:off x="4891405" y="4105275"/>
            <a:ext cx="4104005" cy="15557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4891405" y="6384925"/>
            <a:ext cx="4104005" cy="1555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4" name="曲线连接符 13"/>
          <p:cNvCxnSpPr/>
          <p:nvPr/>
        </p:nvCxnSpPr>
        <p:spPr>
          <a:xfrm flipV="1">
            <a:off x="3081020" y="4171950"/>
            <a:ext cx="1638300" cy="1524000"/>
          </a:xfrm>
          <a:prstGeom prst="curvedConnector3">
            <a:avLst>
              <a:gd name="adj1" fmla="val 50039"/>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5" name="曲线连接符 14"/>
          <p:cNvCxnSpPr/>
          <p:nvPr/>
        </p:nvCxnSpPr>
        <p:spPr>
          <a:xfrm>
            <a:off x="1909445" y="3628390"/>
            <a:ext cx="2914650" cy="2829560"/>
          </a:xfrm>
          <a:prstGeom prst="curvedConnector3">
            <a:avLst>
              <a:gd name="adj1" fmla="val -26448"/>
            </a:avLst>
          </a:prstGeom>
          <a:ln>
            <a:headEnd type="arrow"/>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233680" y="1097915"/>
            <a:ext cx="3875405" cy="2030095"/>
          </a:xfrm>
          <a:prstGeom prst="rect">
            <a:avLst/>
          </a:prstGeom>
          <a:noFill/>
        </p:spPr>
        <p:txBody>
          <a:bodyPr wrap="square" rtlCol="0">
            <a:spAutoFit/>
          </a:bodyPr>
          <a:lstStyle/>
          <a:p>
            <a:r>
              <a:rPr lang="en-US" altLang="zh-CN"/>
              <a:t>Both Stack and heap belongs to dynamic memory area. </a:t>
            </a:r>
          </a:p>
          <a:p>
            <a:pPr marL="285750" indent="-285750">
              <a:buFont typeface="Wingdings" panose="05000000000000000000" charset="0"/>
              <a:buChar char="Ø"/>
            </a:pPr>
            <a:r>
              <a:rPr lang="en-US" altLang="zh-CN"/>
              <a:t>Stack: LIFO, expand from high address to low address.</a:t>
            </a:r>
          </a:p>
          <a:p>
            <a:endParaRPr lang="en-US" altLang="zh-CN"/>
          </a:p>
          <a:p>
            <a:pPr marL="285750" indent="-285750">
              <a:buFont typeface="Wingdings" panose="05000000000000000000" charset="0"/>
              <a:buChar char="Ø"/>
            </a:pPr>
            <a:r>
              <a:rPr lang="en-US" altLang="zh-CN"/>
              <a:t>heap: </a:t>
            </a:r>
            <a:r>
              <a:rPr lang="en-US" altLang="zh-CN">
                <a:sym typeface="+mn-ea"/>
              </a:rPr>
              <a:t>expand from low address to high address.</a:t>
            </a:r>
            <a:endParaRPr lang="en-US" altLang="zh-CN"/>
          </a:p>
        </p:txBody>
      </p:sp>
      <p:sp>
        <p:nvSpPr>
          <p:cNvPr id="17" name="文本框 16"/>
          <p:cNvSpPr txBox="1"/>
          <p:nvPr/>
        </p:nvSpPr>
        <p:spPr>
          <a:xfrm>
            <a:off x="343535" y="3396615"/>
            <a:ext cx="1494790" cy="368300"/>
          </a:xfrm>
          <a:prstGeom prst="rect">
            <a:avLst/>
          </a:prstGeom>
          <a:noFill/>
        </p:spPr>
        <p:txBody>
          <a:bodyPr wrap="square" rtlCol="0">
            <a:spAutoFit/>
          </a:bodyPr>
          <a:lstStyle/>
          <a:p>
            <a:r>
              <a:rPr lang="en-US" altLang="zh-CN"/>
              <a:t>high address</a:t>
            </a:r>
          </a:p>
        </p:txBody>
      </p:sp>
      <p:sp>
        <p:nvSpPr>
          <p:cNvPr id="18" name="文本框 17"/>
          <p:cNvSpPr txBox="1"/>
          <p:nvPr/>
        </p:nvSpPr>
        <p:spPr>
          <a:xfrm>
            <a:off x="481330" y="5556250"/>
            <a:ext cx="1494790" cy="368300"/>
          </a:xfrm>
          <a:prstGeom prst="rect">
            <a:avLst/>
          </a:prstGeom>
          <a:noFill/>
        </p:spPr>
        <p:txBody>
          <a:bodyPr wrap="square" rtlCol="0">
            <a:spAutoFit/>
          </a:bodyPr>
          <a:lstStyle/>
          <a:p>
            <a:r>
              <a:rPr lang="en-US" altLang="zh-CN"/>
              <a:t>low address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Heap(2)</a:t>
            </a:r>
          </a:p>
        </p:txBody>
      </p:sp>
      <p:pic>
        <p:nvPicPr>
          <p:cNvPr id="3" name="图片 2"/>
          <p:cNvPicPr>
            <a:picLocks noChangeAspect="1"/>
          </p:cNvPicPr>
          <p:nvPr/>
        </p:nvPicPr>
        <p:blipFill>
          <a:blip r:embed="rId2"/>
          <a:stretch>
            <a:fillRect/>
          </a:stretch>
        </p:blipFill>
        <p:spPr>
          <a:xfrm>
            <a:off x="1376680" y="1097915"/>
            <a:ext cx="6210300" cy="5637530"/>
          </a:xfrm>
          <a:prstGeom prst="rect">
            <a:avLst/>
          </a:prstGeom>
        </p:spPr>
      </p:pic>
      <p:sp>
        <p:nvSpPr>
          <p:cNvPr id="4" name="矩形 3"/>
          <p:cNvSpPr/>
          <p:nvPr/>
        </p:nvSpPr>
        <p:spPr>
          <a:xfrm>
            <a:off x="1991995" y="3495675"/>
            <a:ext cx="3656965" cy="272605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5808980" y="3304540"/>
            <a:ext cx="1514475" cy="374015"/>
          </a:xfrm>
          <a:prstGeom prst="rect">
            <a:avLst/>
          </a:prstGeom>
          <a:noFill/>
        </p:spPr>
        <p:txBody>
          <a:bodyPr wrap="square" rtlCol="0">
            <a:noAutofit/>
          </a:bodyPr>
          <a:lstStyle/>
          <a:p>
            <a:r>
              <a:rPr lang="en-US" altLang="zh-CN" sz="1400">
                <a:solidFill>
                  <a:srgbClr val="FFFF00"/>
                </a:solidFill>
              </a:rPr>
              <a:t>stack overflow</a:t>
            </a:r>
          </a:p>
        </p:txBody>
      </p:sp>
      <p:cxnSp>
        <p:nvCxnSpPr>
          <p:cNvPr id="16" name="曲线连接符 15"/>
          <p:cNvCxnSpPr>
            <a:endCxn id="15" idx="1"/>
          </p:cNvCxnSpPr>
          <p:nvPr/>
        </p:nvCxnSpPr>
        <p:spPr>
          <a:xfrm flipV="1">
            <a:off x="5433695" y="349186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8072120" y="1097915"/>
            <a:ext cx="3342640" cy="1590040"/>
          </a:xfrm>
          <a:prstGeom prst="rect">
            <a:avLst/>
          </a:prstGeom>
          <a:solidFill>
            <a:schemeClr val="accent1">
              <a:lumMod val="40000"/>
              <a:lumOff val="60000"/>
            </a:schemeClr>
          </a:solidFill>
        </p:spPr>
        <p:txBody>
          <a:bodyPr wrap="square" rtlCol="0">
            <a:no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char p[1024*1024*10] = {};</a:t>
            </a:r>
          </a:p>
          <a:p>
            <a:r>
              <a:rPr lang="en-US" altLang="zh-CN" sz="1400"/>
              <a:t>    return 0;            </a:t>
            </a:r>
          </a:p>
          <a:p>
            <a:r>
              <a:rPr lang="en-US" altLang="zh-CN" sz="1400"/>
              <a:t>}</a:t>
            </a:r>
          </a:p>
        </p:txBody>
      </p:sp>
      <p:sp>
        <p:nvSpPr>
          <p:cNvPr id="6" name="文本框 5"/>
          <p:cNvSpPr txBox="1"/>
          <p:nvPr/>
        </p:nvSpPr>
        <p:spPr>
          <a:xfrm>
            <a:off x="7862570" y="2876550"/>
            <a:ext cx="4104005" cy="3345180"/>
          </a:xfrm>
          <a:prstGeom prst="rect">
            <a:avLst/>
          </a:prstGeom>
          <a:noFill/>
        </p:spPr>
        <p:txBody>
          <a:bodyPr wrap="square" rtlCol="0">
            <a:noAutofit/>
          </a:bodyPr>
          <a:lstStyle/>
          <a:p>
            <a:r>
              <a:rPr lang="en-US" altLang="zh-CN"/>
              <a:t>Requesting a large space in the </a:t>
            </a:r>
            <a:r>
              <a:rPr lang="en-US" altLang="zh-CN" b="1"/>
              <a:t>stack </a:t>
            </a:r>
            <a:r>
              <a:rPr lang="en-US" altLang="zh-CN"/>
              <a:t>space may lead to stack overflow.</a:t>
            </a:r>
          </a:p>
          <a:p>
            <a:endParaRPr lang="en-US" altLang="zh-CN"/>
          </a:p>
          <a:p>
            <a:r>
              <a:rPr lang="en-US" altLang="zh-CN"/>
              <a:t>In this demo, the size of the space is 1024*1024*10 sizeof char.</a:t>
            </a:r>
          </a:p>
          <a:p>
            <a:endParaRPr lang="en-US" altLang="zh-CN"/>
          </a:p>
          <a:p>
            <a:r>
              <a:rPr lang="en-US" altLang="zh-CN"/>
              <a:t>The space on stack for C/C++ is managed by Compiler and the system.</a:t>
            </a:r>
          </a:p>
          <a:p>
            <a:endParaRPr lang="en-US" altLang="zh-CN"/>
          </a:p>
          <a:p>
            <a:r>
              <a:rPr lang="en-US" altLang="zh-CN"/>
              <a:t>Q. Smaller the size of char array “p”, such as 1024*10, generate the executable file and use valgind again, what’s the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Heap(3)</a:t>
            </a:r>
          </a:p>
        </p:txBody>
      </p:sp>
      <p:pic>
        <p:nvPicPr>
          <p:cNvPr id="9" name="图片 8"/>
          <p:cNvPicPr>
            <a:picLocks noChangeAspect="1"/>
          </p:cNvPicPr>
          <p:nvPr/>
        </p:nvPicPr>
        <p:blipFill>
          <a:blip r:embed="rId2"/>
          <a:stretch>
            <a:fillRect/>
          </a:stretch>
        </p:blipFill>
        <p:spPr>
          <a:xfrm>
            <a:off x="952500" y="1195705"/>
            <a:ext cx="7135495" cy="5093970"/>
          </a:xfrm>
          <a:prstGeom prst="rect">
            <a:avLst/>
          </a:prstGeom>
        </p:spPr>
      </p:pic>
      <p:sp>
        <p:nvSpPr>
          <p:cNvPr id="10" name="文本框 9"/>
          <p:cNvSpPr txBox="1"/>
          <p:nvPr/>
        </p:nvSpPr>
        <p:spPr>
          <a:xfrm>
            <a:off x="8291830" y="1219200"/>
            <a:ext cx="3542030" cy="2676525"/>
          </a:xfrm>
          <a:prstGeom prst="rect">
            <a:avLst/>
          </a:prstGeom>
          <a:solidFill>
            <a:schemeClr val="accent1">
              <a:lumMod val="40000"/>
              <a:lumOff val="60000"/>
            </a:schemeClr>
          </a:solidFill>
        </p:spPr>
        <p:txBody>
          <a:bodyPr wrap="square" rtlCol="0">
            <a:sp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 char *p = (char*)malloc(sizeof(char)*1024*1024*10);</a:t>
            </a:r>
          </a:p>
          <a:p>
            <a:r>
              <a:rPr lang="en-US" altLang="zh-CN" sz="1400"/>
              <a:t>   </a:t>
            </a:r>
            <a:r>
              <a:rPr lang="en-US" altLang="zh-CN" sz="1400">
                <a:highlight>
                  <a:srgbClr val="FFFF00"/>
                </a:highlight>
              </a:rPr>
              <a:t> if(p!=NULL){</a:t>
            </a:r>
          </a:p>
          <a:p>
            <a:r>
              <a:rPr lang="en-US" altLang="zh-CN" sz="1400">
                <a:highlight>
                  <a:srgbClr val="FFFF00"/>
                </a:highlight>
              </a:rPr>
              <a:t>        free(p);</a:t>
            </a:r>
          </a:p>
          <a:p>
            <a:r>
              <a:rPr lang="en-US" altLang="zh-CN" sz="1400">
                <a:highlight>
                  <a:srgbClr val="FFFF00"/>
                </a:highlight>
              </a:rPr>
              <a:t>        p=NULL;  </a:t>
            </a:r>
          </a:p>
          <a:p>
            <a:r>
              <a:rPr lang="en-US" altLang="zh-CN" sz="1400">
                <a:highlight>
                  <a:srgbClr val="FFFF00"/>
                </a:highlight>
              </a:rPr>
              <a:t>    }  </a:t>
            </a:r>
            <a:endParaRPr lang="en-US" altLang="zh-CN" sz="1400"/>
          </a:p>
          <a:p>
            <a:r>
              <a:rPr lang="en-US" altLang="zh-CN" sz="1400"/>
              <a:t>    return 0;            </a:t>
            </a:r>
          </a:p>
          <a:p>
            <a:r>
              <a:rPr lang="en-US" altLang="zh-CN" sz="1400"/>
              <a:t>}</a:t>
            </a:r>
          </a:p>
        </p:txBody>
      </p:sp>
      <p:sp>
        <p:nvSpPr>
          <p:cNvPr id="11" name="矩形 10"/>
          <p:cNvSpPr/>
          <p:nvPr/>
        </p:nvSpPr>
        <p:spPr>
          <a:xfrm>
            <a:off x="1611630" y="4895215"/>
            <a:ext cx="4484370" cy="12598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6544945" y="4686300"/>
            <a:ext cx="1514475" cy="1276985"/>
          </a:xfrm>
          <a:prstGeom prst="rect">
            <a:avLst/>
          </a:prstGeom>
          <a:noFill/>
        </p:spPr>
        <p:txBody>
          <a:bodyPr wrap="square" rtlCol="0">
            <a:noAutofit/>
          </a:bodyPr>
          <a:lstStyle/>
          <a:p>
            <a:r>
              <a:rPr lang="en-US" altLang="zh-CN" sz="1400">
                <a:solidFill>
                  <a:srgbClr val="FFFF00"/>
                </a:solidFill>
              </a:rPr>
              <a:t>it’s ok to apply for a  large space on heap.</a:t>
            </a:r>
          </a:p>
          <a:p>
            <a:r>
              <a:rPr lang="en-US" altLang="zh-CN" sz="1400">
                <a:solidFill>
                  <a:srgbClr val="FFFF00"/>
                </a:solidFill>
              </a:rPr>
              <a:t>DO remember to free it. </a:t>
            </a:r>
          </a:p>
        </p:txBody>
      </p:sp>
      <p:cxnSp>
        <p:nvCxnSpPr>
          <p:cNvPr id="16" name="曲线连接符 15"/>
          <p:cNvCxnSpPr/>
          <p:nvPr/>
        </p:nvCxnSpPr>
        <p:spPr>
          <a:xfrm flipV="1">
            <a:off x="6160135" y="550608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8216265" y="4140835"/>
            <a:ext cx="3618230" cy="2459990"/>
          </a:xfrm>
          <a:prstGeom prst="rect">
            <a:avLst/>
          </a:prstGeom>
          <a:noFill/>
        </p:spPr>
        <p:txBody>
          <a:bodyPr wrap="square" rtlCol="0">
            <a:noAutofit/>
          </a:bodyPr>
          <a:lstStyle/>
          <a:p>
            <a:r>
              <a:rPr lang="en-US" altLang="zh-CN" sz="1600"/>
              <a:t>Requesting a large space in the </a:t>
            </a:r>
            <a:r>
              <a:rPr lang="en-US" altLang="zh-CN" sz="1600" b="1"/>
              <a:t>heap </a:t>
            </a:r>
            <a:r>
              <a:rPr lang="en-US" altLang="zh-CN" sz="1600"/>
              <a:t>space would not lead to heap overflow.</a:t>
            </a:r>
          </a:p>
          <a:p>
            <a:endParaRPr lang="en-US" altLang="zh-CN" sz="1600"/>
          </a:p>
          <a:p>
            <a:r>
              <a:rPr lang="en-US" altLang="zh-CN" sz="1600"/>
              <a:t>In this demo, the size of the space is 1024*1024*10 sizeof char.</a:t>
            </a:r>
          </a:p>
          <a:p>
            <a:endParaRPr lang="en-US" altLang="zh-CN" sz="1600"/>
          </a:p>
          <a:p>
            <a:r>
              <a:rPr lang="en-US" altLang="zh-CN" sz="1600"/>
              <a:t>The space on heap for C/C++ is managed by programmer.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Memory Managment-</a:t>
            </a:r>
            <a:r>
              <a:rPr lang="en-US" altLang="zh-CN"/>
              <a:t>C/C++ VS Python(1)</a:t>
            </a:r>
            <a:endParaRPr lang="zh-CN" altLang="en-US"/>
          </a:p>
        </p:txBody>
      </p:sp>
      <p:sp>
        <p:nvSpPr>
          <p:cNvPr id="4" name="文本框 3"/>
          <p:cNvSpPr txBox="1"/>
          <p:nvPr/>
        </p:nvSpPr>
        <p:spPr>
          <a:xfrm>
            <a:off x="5605780" y="6303010"/>
            <a:ext cx="4838700" cy="368300"/>
          </a:xfrm>
          <a:prstGeom prst="rect">
            <a:avLst/>
          </a:prstGeom>
          <a:noFill/>
        </p:spPr>
        <p:txBody>
          <a:bodyPr wrap="square" rtlCol="0" anchor="t">
            <a:spAutoFit/>
          </a:bodyPr>
          <a:lstStyle/>
          <a:p>
            <a:r>
              <a:rPr lang="en-US" altLang="zh-CN" dirty="0"/>
              <a:t>https://</a:t>
            </a:r>
            <a:r>
              <a:rPr lang="en-US" altLang="zh-CN" dirty="0" err="1"/>
              <a:t>docs.python.org</a:t>
            </a:r>
            <a:r>
              <a:rPr lang="en-US" altLang="zh-CN" dirty="0"/>
              <a:t>/3/c-</a:t>
            </a:r>
            <a:r>
              <a:rPr lang="en-US" altLang="zh-CN" dirty="0" err="1"/>
              <a:t>api</a:t>
            </a:r>
            <a:r>
              <a:rPr lang="en-US" altLang="zh-CN" dirty="0"/>
              <a:t>/</a:t>
            </a:r>
            <a:r>
              <a:rPr lang="en-US" altLang="zh-CN" dirty="0" err="1"/>
              <a:t>memory.html</a:t>
            </a:r>
            <a:endParaRPr lang="zh-CN" altLang="en-US" dirty="0"/>
          </a:p>
        </p:txBody>
      </p:sp>
      <p:pic>
        <p:nvPicPr>
          <p:cNvPr id="6" name="图片 5"/>
          <p:cNvPicPr>
            <a:picLocks noChangeAspect="1"/>
          </p:cNvPicPr>
          <p:nvPr/>
        </p:nvPicPr>
        <p:blipFill>
          <a:blip r:embed="rId3"/>
          <a:stretch>
            <a:fillRect/>
          </a:stretch>
        </p:blipFill>
        <p:spPr>
          <a:xfrm>
            <a:off x="7967980" y="1781175"/>
            <a:ext cx="2695575" cy="3276600"/>
          </a:xfrm>
          <a:prstGeom prst="rect">
            <a:avLst/>
          </a:prstGeom>
        </p:spPr>
      </p:pic>
      <p:graphicFrame>
        <p:nvGraphicFramePr>
          <p:cNvPr id="7" name="表格 6"/>
          <p:cNvGraphicFramePr/>
          <p:nvPr>
            <p:custDataLst>
              <p:tags r:id="rId1"/>
            </p:custDataLst>
            <p:extLst>
              <p:ext uri="{D42A27DB-BD31-4B8C-83A1-F6EECF244321}">
                <p14:modId xmlns:p14="http://schemas.microsoft.com/office/powerpoint/2010/main" val="3208437343"/>
              </p:ext>
            </p:extLst>
          </p:nvPr>
        </p:nvGraphicFramePr>
        <p:xfrm>
          <a:off x="876300" y="1323975"/>
          <a:ext cx="6904355" cy="4665345"/>
        </p:xfrm>
        <a:graphic>
          <a:graphicData uri="http://schemas.openxmlformats.org/drawingml/2006/table">
            <a:tbl>
              <a:tblPr firstRow="1" bandRow="1">
                <a:tableStyleId>{5C22544A-7EE6-4342-B048-85BDC9FD1C3A}</a:tableStyleId>
              </a:tblPr>
              <a:tblGrid>
                <a:gridCol w="2063115">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2491740">
                  <a:extLst>
                    <a:ext uri="{9D8B030D-6E8A-4147-A177-3AD203B41FA5}">
                      <a16:colId xmlns:a16="http://schemas.microsoft.com/office/drawing/2014/main" val="20002"/>
                    </a:ext>
                  </a:extLst>
                </a:gridCol>
              </a:tblGrid>
              <a:tr h="366395">
                <a:tc>
                  <a:txBody>
                    <a:bodyPr/>
                    <a:lstStyle/>
                    <a:p>
                      <a:pPr>
                        <a:buNone/>
                      </a:pPr>
                      <a:endParaRPr lang="zh-CN" altLang="en-US"/>
                    </a:p>
                  </a:txBody>
                  <a:tcPr/>
                </a:tc>
                <a:tc>
                  <a:txBody>
                    <a:bodyPr/>
                    <a:lstStyle/>
                    <a:p>
                      <a:pPr>
                        <a:buNone/>
                      </a:pPr>
                      <a:r>
                        <a:rPr lang="en-US" altLang="zh-CN"/>
                        <a:t>C/C++</a:t>
                      </a:r>
                    </a:p>
                  </a:txBody>
                  <a:tcPr/>
                </a:tc>
                <a:tc>
                  <a:txBody>
                    <a:bodyPr/>
                    <a:lstStyle/>
                    <a:p>
                      <a:pPr>
                        <a:buNone/>
                      </a:pPr>
                      <a:r>
                        <a:rPr lang="en-US" altLang="zh-CN"/>
                        <a:t>Python</a:t>
                      </a:r>
                    </a:p>
                  </a:txBody>
                  <a:tcPr/>
                </a:tc>
                <a:extLst>
                  <a:ext uri="{0D108BD9-81ED-4DB2-BD59-A6C34878D82A}">
                    <a16:rowId xmlns:a16="http://schemas.microsoft.com/office/drawing/2014/main" val="10000"/>
                  </a:ext>
                </a:extLst>
              </a:tr>
              <a:tr h="366395">
                <a:tc>
                  <a:txBody>
                    <a:bodyPr/>
                    <a:lstStyle/>
                    <a:p>
                      <a:pPr>
                        <a:buNone/>
                      </a:pPr>
                      <a:r>
                        <a:rPr lang="en-US" altLang="zh-CN" sz="1800">
                          <a:sym typeface="+mn-ea"/>
                        </a:rPr>
                        <a:t>Language </a:t>
                      </a:r>
                      <a:r>
                        <a:rPr lang="en-US" altLang="zh-CN"/>
                        <a:t>Type</a:t>
                      </a:r>
                    </a:p>
                  </a:txBody>
                  <a:tcPr/>
                </a:tc>
                <a:tc>
                  <a:txBody>
                    <a:bodyPr/>
                    <a:lstStyle/>
                    <a:p>
                      <a:pPr>
                        <a:buNone/>
                      </a:pPr>
                      <a:r>
                        <a:rPr lang="en-US" altLang="zh-CN"/>
                        <a:t>Compiled  </a:t>
                      </a:r>
                    </a:p>
                  </a:txBody>
                  <a:tcPr/>
                </a:tc>
                <a:tc>
                  <a:txBody>
                    <a:bodyPr/>
                    <a:lstStyle/>
                    <a:p>
                      <a:pPr>
                        <a:buNone/>
                      </a:pPr>
                      <a:r>
                        <a:rPr lang="en-US" altLang="zh-CN" sz="1800">
                          <a:sym typeface="+mn-ea"/>
                        </a:rPr>
                        <a:t>Interpreted </a:t>
                      </a:r>
                      <a:endParaRPr lang="zh-CN" altLang="en-US"/>
                    </a:p>
                  </a:txBody>
                  <a:tcPr/>
                </a:tc>
                <a:extLst>
                  <a:ext uri="{0D108BD9-81ED-4DB2-BD59-A6C34878D82A}">
                    <a16:rowId xmlns:a16="http://schemas.microsoft.com/office/drawing/2014/main" val="10001"/>
                  </a:ext>
                </a:extLst>
              </a:tr>
              <a:tr h="366395">
                <a:tc>
                  <a:txBody>
                    <a:bodyPr/>
                    <a:lstStyle/>
                    <a:p>
                      <a:pPr>
                        <a:buNone/>
                      </a:pPr>
                      <a:r>
                        <a:rPr lang="en-US" altLang="zh-CN" dirty="0"/>
                        <a:t>Operating efficiency </a:t>
                      </a:r>
                    </a:p>
                  </a:txBody>
                  <a:tcPr/>
                </a:tc>
                <a:tc>
                  <a:txBody>
                    <a:bodyPr/>
                    <a:lstStyle/>
                    <a:p>
                      <a:pPr>
                        <a:buNone/>
                      </a:pPr>
                      <a:r>
                        <a:rPr lang="en-US" altLang="zh-CN" dirty="0"/>
                        <a:t>Faster,</a:t>
                      </a:r>
                    </a:p>
                    <a:p>
                      <a:pPr>
                        <a:buNone/>
                      </a:pPr>
                      <a:r>
                        <a:rPr lang="en-US" altLang="zh-CN" dirty="0"/>
                        <a:t>real time</a:t>
                      </a:r>
                    </a:p>
                  </a:txBody>
                  <a:tcPr/>
                </a:tc>
                <a:tc>
                  <a:txBody>
                    <a:bodyPr/>
                    <a:lstStyle/>
                    <a:p>
                      <a:pPr>
                        <a:buNone/>
                      </a:pPr>
                      <a:r>
                        <a:rPr lang="en-US" altLang="zh-CN" dirty="0"/>
                        <a:t>Slower</a:t>
                      </a:r>
                    </a:p>
                  </a:txBody>
                  <a:tcPr/>
                </a:tc>
                <a:extLst>
                  <a:ext uri="{0D108BD9-81ED-4DB2-BD59-A6C34878D82A}">
                    <a16:rowId xmlns:a16="http://schemas.microsoft.com/office/drawing/2014/main" val="10002"/>
                  </a:ext>
                </a:extLst>
              </a:tr>
              <a:tr h="1093470">
                <a:tc>
                  <a:txBody>
                    <a:bodyPr/>
                    <a:lstStyle/>
                    <a:p>
                      <a:pPr>
                        <a:buNone/>
                      </a:pPr>
                      <a:r>
                        <a:rPr lang="en-US" altLang="zh-CN" sz="1800">
                          <a:sym typeface="+mn-ea"/>
                        </a:rPr>
                        <a:t>Static/dynamic type</a:t>
                      </a:r>
                      <a:endParaRPr lang="en-US" altLang="zh-CN"/>
                    </a:p>
                  </a:txBody>
                  <a:tcPr/>
                </a:tc>
                <a:tc>
                  <a:txBody>
                    <a:bodyPr/>
                    <a:lstStyle/>
                    <a:p>
                      <a:pPr>
                        <a:buNone/>
                      </a:pPr>
                      <a:r>
                        <a:rPr lang="en-US" altLang="zh-CN"/>
                        <a:t>Static type languages determine variable types at compile time</a:t>
                      </a:r>
                    </a:p>
                  </a:txBody>
                  <a:tcPr/>
                </a:tc>
                <a:tc>
                  <a:txBody>
                    <a:bodyPr/>
                    <a:lstStyle/>
                    <a:p>
                      <a:pPr>
                        <a:buNone/>
                      </a:pPr>
                      <a:r>
                        <a:rPr lang="en-US" altLang="zh-CN" sz="1800" dirty="0">
                          <a:sym typeface="+mn-ea"/>
                        </a:rPr>
                        <a:t>Dynamic type languages determine variable types at runtime.</a:t>
                      </a:r>
                      <a:endParaRPr lang="en-US" altLang="zh-CN" sz="1800" dirty="0"/>
                    </a:p>
                    <a:p>
                      <a:pPr>
                        <a:buNone/>
                      </a:pPr>
                      <a:endParaRPr lang="en-US" altLang="zh-CN" dirty="0"/>
                    </a:p>
                  </a:txBody>
                  <a:tcPr/>
                </a:tc>
                <a:extLst>
                  <a:ext uri="{0D108BD9-81ED-4DB2-BD59-A6C34878D82A}">
                    <a16:rowId xmlns:a16="http://schemas.microsoft.com/office/drawing/2014/main" val="10003"/>
                  </a:ext>
                </a:extLst>
              </a:tr>
              <a:tr h="366395">
                <a:tc>
                  <a:txBody>
                    <a:bodyPr/>
                    <a:lstStyle/>
                    <a:p>
                      <a:pPr>
                        <a:buNone/>
                      </a:pPr>
                      <a:r>
                        <a:rPr lang="en-US" altLang="zh-CN"/>
                        <a:t>Memory Mangment</a:t>
                      </a:r>
                    </a:p>
                  </a:txBody>
                  <a:tcPr/>
                </a:tc>
                <a:tc>
                  <a:txBody>
                    <a:bodyPr/>
                    <a:lstStyle/>
                    <a:p>
                      <a:pPr>
                        <a:buNone/>
                      </a:pPr>
                      <a:r>
                        <a:rPr lang="en-US" altLang="zh-CN"/>
                        <a:t>1. Compiler + System for non-heap space</a:t>
                      </a:r>
                    </a:p>
                    <a:p>
                      <a:pPr>
                        <a:buNone/>
                      </a:pPr>
                      <a:endParaRPr lang="en-US" altLang="zh-CN"/>
                    </a:p>
                    <a:p>
                      <a:pPr>
                        <a:buNone/>
                      </a:pPr>
                      <a:r>
                        <a:rPr lang="en-US" altLang="zh-CN"/>
                        <a:t>2. programmer for heap</a:t>
                      </a:r>
                    </a:p>
                  </a:txBody>
                  <a:tcPr/>
                </a:tc>
                <a:tc>
                  <a:txBody>
                    <a:bodyPr/>
                    <a:lstStyle/>
                    <a:p>
                      <a:pPr>
                        <a:buNone/>
                      </a:pPr>
                      <a:r>
                        <a:rPr lang="en-US" altLang="zh-CN"/>
                        <a:t>1. interpreter for most situation</a:t>
                      </a:r>
                    </a:p>
                    <a:p>
                      <a:pPr>
                        <a:buNone/>
                      </a:pPr>
                      <a:endParaRPr lang="en-US" altLang="zh-CN"/>
                    </a:p>
                    <a:p>
                      <a:pPr>
                        <a:buNone/>
                      </a:pPr>
                      <a:r>
                        <a:rPr lang="en-US" altLang="zh-CN"/>
                        <a:t>2. garbage collector used by programmer for very few situation </a:t>
                      </a:r>
                    </a:p>
                  </a:txBody>
                  <a:tcPr/>
                </a:tc>
                <a:extLst>
                  <a:ext uri="{0D108BD9-81ED-4DB2-BD59-A6C34878D82A}">
                    <a16:rowId xmlns:a16="http://schemas.microsoft.com/office/drawing/2014/main" val="10004"/>
                  </a:ext>
                </a:extLst>
              </a:tr>
              <a:tr h="366395">
                <a:tc>
                  <a:txBody>
                    <a:bodyPr/>
                    <a:lstStyle/>
                    <a:p>
                      <a:pPr>
                        <a:buNone/>
                      </a:pPr>
                      <a:r>
                        <a:rPr lang="en-US" altLang="zh-CN"/>
                        <a:t>others</a:t>
                      </a:r>
                    </a:p>
                  </a:txBody>
                  <a:tcPr/>
                </a:tc>
                <a:tc>
                  <a:txBody>
                    <a:bodyPr/>
                    <a:lstStyle/>
                    <a:p>
                      <a:pPr>
                        <a:buNone/>
                      </a:pPr>
                      <a:r>
                        <a:rPr lang="en-US" altLang="zh-CN"/>
                        <a:t>...</a:t>
                      </a:r>
                    </a:p>
                  </a:txBody>
                  <a:tcPr/>
                </a:tc>
                <a:tc>
                  <a:txBody>
                    <a:bodyPr/>
                    <a:lstStyle/>
                    <a:p>
                      <a:pPr>
                        <a:buNone/>
                      </a:pPr>
                      <a:r>
                        <a:rPr lang="en-US" altLang="zh-CN"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2936" y="1373029"/>
            <a:ext cx="3235769" cy="4111941"/>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en-US" dirty="0"/>
          </a:p>
          <a:p>
            <a:pPr marL="128905" lvl="1" indent="0">
              <a:spcBef>
                <a:spcPts val="1410"/>
              </a:spcBef>
              <a:buSzPct val="68000"/>
              <a:buNone/>
            </a:pPr>
            <a:endParaRPr lang="en-US" dirty="0"/>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1</a:t>
            </a:r>
          </a:p>
        </p:txBody>
      </p:sp>
      <p:sp>
        <p:nvSpPr>
          <p:cNvPr id="5" name="文本框 4"/>
          <p:cNvSpPr txBox="1"/>
          <p:nvPr/>
        </p:nvSpPr>
        <p:spPr>
          <a:xfrm>
            <a:off x="1273875" y="946383"/>
            <a:ext cx="7587889" cy="5909310"/>
          </a:xfrm>
          <a:prstGeom prst="rect">
            <a:avLst/>
          </a:prstGeom>
          <a:solidFill>
            <a:schemeClr val="accent5">
              <a:lumMod val="20000"/>
              <a:lumOff val="80000"/>
            </a:schemeClr>
          </a:solidFill>
          <a:ln>
            <a:solidFill>
              <a:srgbClr val="002060"/>
            </a:solidFill>
          </a:ln>
        </p:spPr>
        <p:txBody>
          <a:bodyPr wrap="square" rtlCol="0">
            <a:spAutoFit/>
          </a:bodyPr>
          <a:lstStyle/>
          <a:p>
            <a:pPr algn="l"/>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8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stdio.h</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6</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8</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&amp;</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for</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&lt;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"sum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*)(&amp;</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 + 4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"p2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"*(numbers2+1)=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"(p2-1)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56330" y="1444404"/>
            <a:ext cx="2735670" cy="1520555"/>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2</a:t>
            </a:r>
          </a:p>
        </p:txBody>
      </p:sp>
      <p:sp>
        <p:nvSpPr>
          <p:cNvPr id="5" name="文本框 4"/>
          <p:cNvSpPr txBox="1"/>
          <p:nvPr/>
        </p:nvSpPr>
        <p:spPr>
          <a:xfrm>
            <a:off x="1194099" y="1225689"/>
            <a:ext cx="8285824" cy="5632311"/>
          </a:xfrm>
          <a:prstGeom prst="rect">
            <a:avLst/>
          </a:prstGeom>
          <a:solidFill>
            <a:schemeClr val="accent5">
              <a:lumMod val="20000"/>
              <a:lumOff val="80000"/>
            </a:schemeClr>
          </a:solidFill>
          <a:ln>
            <a:solidFill>
              <a:srgbClr val="002060"/>
            </a:solidFill>
          </a:ln>
        </p:spPr>
        <p:txBody>
          <a:bodyPr wrap="square" rtlCol="0">
            <a:spAutoFit/>
          </a:bodyPr>
          <a:lstStyle/>
          <a:p>
            <a:pPr algn="l"/>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&lt;iostream&gt;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using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namespace</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267F99"/>
                </a:solidFill>
                <a:effectLst/>
                <a:latin typeface="Menlo" panose="020B0609030804020204" pitchFamily="49" charset="0"/>
                <a:ea typeface="宋体" panose="02010600030101010101" pitchFamily="2" charset="-122"/>
                <a:cs typeface="Times New Roman" panose="02020603050405020304" pitchFamily="18" charset="0"/>
              </a:rPr>
              <a:t>std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matrix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9</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15</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19</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matrix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 = "</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const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"Welcome to programming."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long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long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0x3E56AF67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&amp;</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 = 0x"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hex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0744" y="338589"/>
            <a:ext cx="6980370" cy="697002"/>
          </a:xfrm>
        </p:spPr>
        <p:txBody>
          <a:bodyPr>
            <a:noAutofit/>
          </a:bodyPr>
          <a:lstStyle/>
          <a:p>
            <a:r>
              <a:rPr lang="en-US" altLang="zh-CN" sz="4705" dirty="0"/>
              <a:t>Exercises 3</a:t>
            </a:r>
            <a:endParaRPr lang="zh-CN" altLang="en-US" sz="4705" dirty="0"/>
          </a:p>
        </p:txBody>
      </p:sp>
      <p:sp>
        <p:nvSpPr>
          <p:cNvPr id="6" name="内容占位符 4">
            <a:extLst>
              <a:ext uri="{FF2B5EF4-FFF2-40B4-BE49-F238E27FC236}">
                <a16:creationId xmlns:a16="http://schemas.microsoft.com/office/drawing/2014/main" id="{06EDED69-29D9-642D-F8D9-F9C56CF52A8F}"/>
              </a:ext>
            </a:extLst>
          </p:cNvPr>
          <p:cNvSpPr>
            <a:spLocks noGrp="1"/>
          </p:cNvSpPr>
          <p:nvPr>
            <p:ph idx="1"/>
          </p:nvPr>
        </p:nvSpPr>
        <p:spPr>
          <a:xfrm>
            <a:off x="138952" y="1217752"/>
            <a:ext cx="6169025" cy="4130675"/>
          </a:xfrm>
        </p:spPr>
        <p:txBody>
          <a:bodyPr>
            <a:normAutofit fontScale="67500" lnSpcReduction="10000"/>
          </a:bodyPr>
          <a:lstStyle/>
          <a:p>
            <a:r>
              <a:rPr lang="en-US" altLang="zh-CN" dirty="0"/>
              <a:t>3-1. Complete the code on the right to finish the following task:</a:t>
            </a:r>
          </a:p>
          <a:p>
            <a:pPr lvl="1"/>
            <a:r>
              <a:rPr lang="en-US" altLang="zh-CN" sz="2800" dirty="0">
                <a:sym typeface="+mn-ea"/>
              </a:rPr>
              <a:t>1. Determine whether the current system is in big-endian(BE) or little-endian(LE) based on the storage location of byte0 in </a:t>
            </a:r>
            <a:r>
              <a:rPr lang="en-US" altLang="zh-CN" sz="2800" dirty="0" err="1">
                <a:latin typeface="Courier New" panose="02070309020205020404" pitchFamily="49" charset="0"/>
                <a:cs typeface="Courier New" panose="02070309020205020404" pitchFamily="49" charset="0"/>
                <a:sym typeface="+mn-ea"/>
              </a:rPr>
              <a:t>numA</a:t>
            </a:r>
            <a:r>
              <a:rPr lang="en-US" altLang="zh-CN" sz="2800" dirty="0">
                <a:sym typeface="+mn-ea"/>
              </a:rPr>
              <a:t>.</a:t>
            </a:r>
            <a:endParaRPr lang="en-US" altLang="zh-CN" sz="2800" dirty="0"/>
          </a:p>
          <a:p>
            <a:pPr lvl="1"/>
            <a:r>
              <a:rPr lang="en-US" altLang="zh-CN" sz="2800" dirty="0">
                <a:sym typeface="+mn-ea"/>
              </a:rPr>
              <a:t>2. Store each byte in </a:t>
            </a:r>
            <a:r>
              <a:rPr lang="en-US" altLang="zh-CN" sz="2800" dirty="0" err="1">
                <a:latin typeface="Courier New" panose="02070309020205020404" pitchFamily="49" charset="0"/>
                <a:cs typeface="Courier New" panose="02070309020205020404" pitchFamily="49" charset="0"/>
                <a:sym typeface="+mn-ea"/>
              </a:rPr>
              <a:t>numA</a:t>
            </a:r>
            <a:r>
              <a:rPr lang="en-US" altLang="zh-CN" sz="2800" dirty="0">
                <a:sym typeface="+mn-ea"/>
              </a:rPr>
              <a:t> to a new space (</a:t>
            </a:r>
            <a:r>
              <a:rPr lang="en-US" altLang="zh-CN" sz="2800" dirty="0" err="1">
                <a:latin typeface="Courier New" panose="02070309020205020404" pitchFamily="49" charset="0"/>
                <a:cs typeface="Courier New" panose="02070309020205020404" pitchFamily="49" charset="0"/>
                <a:sym typeface="+mn-ea"/>
              </a:rPr>
              <a:t>numB</a:t>
            </a:r>
            <a:r>
              <a:rPr lang="en-US" altLang="zh-CN" sz="2800" dirty="0">
                <a:sym typeface="+mn-ea"/>
              </a:rPr>
              <a:t> or pointed by </a:t>
            </a:r>
            <a:r>
              <a:rPr lang="en-US" altLang="zh-CN" sz="2800" dirty="0" err="1">
                <a:latin typeface="Courier New" panose="02070309020205020404" pitchFamily="49" charset="0"/>
                <a:cs typeface="Courier New" panose="02070309020205020404" pitchFamily="49" charset="0"/>
                <a:sym typeface="+mn-ea"/>
              </a:rPr>
              <a:t>pnumB</a:t>
            </a:r>
            <a:r>
              <a:rPr lang="en-US" altLang="zh-CN" sz="2800" dirty="0">
                <a:sym typeface="+mn-ea"/>
              </a:rPr>
              <a:t>) in reverse order.</a:t>
            </a:r>
            <a:endParaRPr lang="en-US" altLang="zh-CN" sz="2800" dirty="0"/>
          </a:p>
          <a:p>
            <a:pPr lvl="2"/>
            <a:r>
              <a:rPr lang="en-US" altLang="zh-CN" sz="2800" dirty="0">
                <a:sym typeface="+mn-ea"/>
              </a:rPr>
              <a:t>If the command-line parameter of the program is ‘H’, use heap mode to implement swapping. </a:t>
            </a:r>
            <a:endParaRPr lang="en-US" altLang="zh-CN" sz="2800" dirty="0"/>
          </a:p>
          <a:p>
            <a:pPr lvl="2"/>
            <a:r>
              <a:rPr lang="en-US" altLang="zh-CN" sz="2800" dirty="0">
                <a:sym typeface="+mn-ea"/>
              </a:rPr>
              <a:t>If the command-line parameter of the program is ‘S’, use stack mode to implement swapping.</a:t>
            </a:r>
            <a:endParaRPr lang="en-US" altLang="zh-CN" sz="2800" dirty="0"/>
          </a:p>
          <a:p>
            <a:pPr lvl="2"/>
            <a:r>
              <a:rPr lang="en-US" altLang="zh-CN" sz="2800" dirty="0">
                <a:sym typeface="+mn-ea"/>
              </a:rPr>
              <a:t>Print out the value of </a:t>
            </a:r>
            <a:r>
              <a:rPr lang="en-US" altLang="zh-CN" sz="2800" dirty="0" err="1">
                <a:latin typeface="Courier New" panose="02070309020205020404" pitchFamily="49" charset="0"/>
                <a:cs typeface="Courier New" panose="02070309020205020404" pitchFamily="49" charset="0"/>
                <a:sym typeface="+mn-ea"/>
              </a:rPr>
              <a:t>numB</a:t>
            </a:r>
            <a:r>
              <a:rPr lang="en-US" altLang="zh-CN" sz="2800" dirty="0">
                <a:sym typeface="+mn-ea"/>
              </a:rPr>
              <a:t> (or pointed by </a:t>
            </a:r>
            <a:r>
              <a:rPr lang="en-US" altLang="zh-CN" sz="2800" dirty="0" err="1">
                <a:latin typeface="Courier New" panose="02070309020205020404" pitchFamily="49" charset="0"/>
                <a:cs typeface="Courier New" panose="02070309020205020404" pitchFamily="49" charset="0"/>
                <a:sym typeface="+mn-ea"/>
              </a:rPr>
              <a:t>pnumB</a:t>
            </a:r>
            <a:r>
              <a:rPr lang="en-US" altLang="zh-CN" sz="2800" dirty="0">
                <a:sym typeface="+mn-ea"/>
              </a:rPr>
              <a:t>) in hexadecimal.</a:t>
            </a:r>
            <a:endParaRPr lang="en-US" altLang="zh-CN" dirty="0"/>
          </a:p>
          <a:p>
            <a:r>
              <a:rPr lang="en-US" altLang="zh-CN" dirty="0"/>
              <a:t>3-2. Use the tool </a:t>
            </a:r>
            <a:r>
              <a:rPr lang="en-US" altLang="zh-CN" dirty="0" err="1"/>
              <a:t>valgrind</a:t>
            </a:r>
            <a:r>
              <a:rPr lang="en-US" altLang="zh-CN" dirty="0"/>
              <a:t> to check if there is memory problem on the code. </a:t>
            </a:r>
          </a:p>
          <a:p>
            <a:pPr lvl="1"/>
            <a:endParaRPr lang="en-US" altLang="zh-CN" dirty="0"/>
          </a:p>
        </p:txBody>
      </p:sp>
      <p:pic>
        <p:nvPicPr>
          <p:cNvPr id="7" name="图片 6">
            <a:extLst>
              <a:ext uri="{FF2B5EF4-FFF2-40B4-BE49-F238E27FC236}">
                <a16:creationId xmlns:a16="http://schemas.microsoft.com/office/drawing/2014/main" id="{86182CAC-17D2-A0C1-0475-03DCDCA4C8D1}"/>
              </a:ext>
            </a:extLst>
          </p:cNvPr>
          <p:cNvPicPr>
            <a:picLocks noChangeAspect="1"/>
          </p:cNvPicPr>
          <p:nvPr/>
        </p:nvPicPr>
        <p:blipFill>
          <a:blip r:embed="rId3"/>
          <a:stretch>
            <a:fillRect/>
          </a:stretch>
        </p:blipFill>
        <p:spPr>
          <a:xfrm>
            <a:off x="2470150" y="5454127"/>
            <a:ext cx="7696088" cy="1359423"/>
          </a:xfrm>
          <a:prstGeom prst="rect">
            <a:avLst/>
          </a:prstGeom>
        </p:spPr>
      </p:pic>
      <p:sp>
        <p:nvSpPr>
          <p:cNvPr id="8" name="文本框 7">
            <a:extLst>
              <a:ext uri="{FF2B5EF4-FFF2-40B4-BE49-F238E27FC236}">
                <a16:creationId xmlns:a16="http://schemas.microsoft.com/office/drawing/2014/main" id="{66416BF9-F254-EC3F-41DD-482114086807}"/>
              </a:ext>
            </a:extLst>
          </p:cNvPr>
          <p:cNvSpPr txBox="1"/>
          <p:nvPr/>
        </p:nvSpPr>
        <p:spPr>
          <a:xfrm>
            <a:off x="6307977" y="635000"/>
            <a:ext cx="5884023" cy="3754874"/>
          </a:xfrm>
          <a:prstGeom prst="rect">
            <a:avLst/>
          </a:prstGeom>
          <a:solidFill>
            <a:schemeClr val="accent1">
              <a:lumMod val="40000"/>
              <a:lumOff val="60000"/>
            </a:schemeClr>
          </a:solidFill>
        </p:spPr>
        <p:txBody>
          <a:bodyPr wrap="square" rtlCol="0">
            <a:spAutoFit/>
          </a:bodyPr>
          <a:lstStyle/>
          <a:p>
            <a:pPr algn="l"/>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4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stdio.h</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4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stdlib.h</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argc</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0x11223344</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argc</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'H'</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pnumB</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400" kern="0" dirty="0">
                <a:solidFill>
                  <a:srgbClr val="000000"/>
                </a:solidFill>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malloc</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sizeof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pnumB</a:t>
            </a:r>
            <a:r>
              <a:rPr lang="en-US" altLang="zh-CN" sz="14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NULL</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8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8000"/>
                </a:solidFill>
                <a:effectLst/>
                <a:highlight>
                  <a:srgbClr val="FFFF00"/>
                </a:highlight>
                <a:latin typeface="Menlo" panose="020B0609030804020204" pitchFamily="49" charset="0"/>
                <a:ea typeface="宋体" panose="02010600030101010101" pitchFamily="2" charset="-122"/>
                <a:cs typeface="Times New Roman" panose="02020603050405020304" pitchFamily="18" charset="0"/>
              </a:rPr>
              <a:t>/*complete code here*/</a:t>
            </a:r>
            <a:endParaRPr lang="zh-CN" altLang="zh-CN" sz="1400" kern="100" dirty="0">
              <a:effectLst/>
              <a:highlight>
                <a:srgbClr val="FFFF00"/>
              </a:highligh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else</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8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8000"/>
                </a:solidFill>
                <a:effectLst/>
                <a:highlight>
                  <a:srgbClr val="FFFF00"/>
                </a:highlight>
                <a:latin typeface="Menlo" panose="020B0609030804020204" pitchFamily="49" charset="0"/>
                <a:ea typeface="宋体" panose="02010600030101010101" pitchFamily="2" charset="-122"/>
                <a:cs typeface="Times New Roman" panose="02020603050405020304" pitchFamily="18" charset="0"/>
              </a:rPr>
              <a:t>/*complete code here*/</a:t>
            </a:r>
            <a:endParaRPr lang="zh-CN" altLang="zh-CN" sz="1400" kern="100" dirty="0">
              <a:effectLst/>
              <a:highlight>
                <a:srgbClr val="FFFF00"/>
              </a:highligh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986" y="113192"/>
            <a:ext cx="5694636" cy="523220"/>
          </a:xfrm>
          <a:prstGeom prst="rect">
            <a:avLst/>
          </a:prstGeom>
          <a:noFill/>
        </p:spPr>
        <p:txBody>
          <a:bodyPr wrap="none" rtlCol="0">
            <a:spAutoFit/>
          </a:bodyPr>
          <a:lstStyle/>
          <a:p>
            <a:pPr algn="l"/>
            <a:r>
              <a:rPr lang="en-US" altLang="zh-CN" sz="2800" b="1" dirty="0">
                <a:sym typeface="+mn-ea"/>
              </a:rPr>
              <a:t>Tips on </a:t>
            </a:r>
            <a:r>
              <a:rPr lang="en-US" altLang="zh-CN" sz="2800" b="1" dirty="0"/>
              <a:t>Big-Endian  and  Little-Endian</a:t>
            </a:r>
            <a:endParaRPr lang="zh-CN" altLang="en-US" sz="2800" b="1" dirty="0"/>
          </a:p>
        </p:txBody>
      </p:sp>
      <p:sp>
        <p:nvSpPr>
          <p:cNvPr id="3" name="文本框 2"/>
          <p:cNvSpPr txBox="1"/>
          <p:nvPr/>
        </p:nvSpPr>
        <p:spPr>
          <a:xfrm>
            <a:off x="1522328" y="693894"/>
            <a:ext cx="10198847" cy="830997"/>
          </a:xfrm>
          <a:prstGeom prst="rect">
            <a:avLst/>
          </a:prstGeom>
          <a:noFill/>
        </p:spPr>
        <p:txBody>
          <a:bodyPr wrap="square" rtlCol="0">
            <a:spAutoFit/>
          </a:bodyPr>
          <a:lstStyle/>
          <a:p>
            <a:r>
              <a:rPr lang="en-US" altLang="zh-CN" sz="2400" b="1" dirty="0"/>
              <a:t>BE</a:t>
            </a:r>
            <a:r>
              <a:rPr lang="en-US" altLang="zh-CN" sz="2400" dirty="0"/>
              <a:t> stores the big-end first, the lowest memory address is the biggest.</a:t>
            </a:r>
          </a:p>
          <a:p>
            <a:r>
              <a:rPr lang="en-US" altLang="zh-CN" sz="2400" b="1" dirty="0"/>
              <a:t>LE</a:t>
            </a:r>
            <a:r>
              <a:rPr lang="en-US" altLang="zh-CN" sz="2400" dirty="0"/>
              <a:t> stores the little-end first, the lowest memory address is the littlest. </a:t>
            </a:r>
            <a:endParaRPr lang="zh-CN" altLang="en-US" sz="2400" dirty="0"/>
          </a:p>
        </p:txBody>
      </p:sp>
      <p:grpSp>
        <p:nvGrpSpPr>
          <p:cNvPr id="5" name="组合 4"/>
          <p:cNvGrpSpPr/>
          <p:nvPr/>
        </p:nvGrpSpPr>
        <p:grpSpPr>
          <a:xfrm>
            <a:off x="1735744" y="1909842"/>
            <a:ext cx="2391869" cy="2064183"/>
            <a:chOff x="319755" y="2276872"/>
            <a:chExt cx="2391869" cy="2064183"/>
          </a:xfrm>
        </p:grpSpPr>
        <p:grpSp>
          <p:nvGrpSpPr>
            <p:cNvPr id="15" name="组合 14"/>
            <p:cNvGrpSpPr/>
            <p:nvPr/>
          </p:nvGrpSpPr>
          <p:grpSpPr>
            <a:xfrm>
              <a:off x="1338801" y="2491574"/>
              <a:ext cx="1372823" cy="1849481"/>
              <a:chOff x="1338801" y="3212976"/>
              <a:chExt cx="1300815" cy="1849481"/>
            </a:xfrm>
          </p:grpSpPr>
          <p:grpSp>
            <p:nvGrpSpPr>
              <p:cNvPr id="9" name="组合 8"/>
              <p:cNvGrpSpPr/>
              <p:nvPr/>
            </p:nvGrpSpPr>
            <p:grpSpPr>
              <a:xfrm>
                <a:off x="1991544" y="3212976"/>
                <a:ext cx="648072" cy="1849481"/>
                <a:chOff x="1991544" y="3212976"/>
                <a:chExt cx="648072" cy="1849481"/>
              </a:xfrm>
            </p:grpSpPr>
            <p:sp>
              <p:nvSpPr>
                <p:cNvPr id="4" name="文本框 3"/>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sp>
              <p:nvSpPr>
                <p:cNvPr id="6" name="文本框 5"/>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7" name="文本框 6"/>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8" name="文本框 7"/>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grpSp>
          <p:grpSp>
            <p:nvGrpSpPr>
              <p:cNvPr id="14" name="组合 13"/>
              <p:cNvGrpSpPr/>
              <p:nvPr/>
            </p:nvGrpSpPr>
            <p:grpSpPr>
              <a:xfrm>
                <a:off x="1338801" y="3284984"/>
                <a:ext cx="638169" cy="1770704"/>
                <a:chOff x="1338801" y="3284984"/>
                <a:chExt cx="638169" cy="1770704"/>
              </a:xfrm>
            </p:grpSpPr>
            <p:sp>
              <p:nvSpPr>
                <p:cNvPr id="10" name="文本框 9"/>
                <p:cNvSpPr txBox="1"/>
                <p:nvPr/>
              </p:nvSpPr>
              <p:spPr>
                <a:xfrm>
                  <a:off x="1338801" y="3284984"/>
                  <a:ext cx="618505" cy="369332"/>
                </a:xfrm>
                <a:prstGeom prst="rect">
                  <a:avLst/>
                </a:prstGeom>
                <a:noFill/>
              </p:spPr>
              <p:txBody>
                <a:bodyPr wrap="none" rtlCol="0">
                  <a:spAutoFit/>
                </a:bodyPr>
                <a:lstStyle/>
                <a:p>
                  <a:r>
                    <a:rPr lang="en-US" altLang="zh-CN" dirty="0"/>
                    <a:t>2003</a:t>
                  </a:r>
                  <a:endParaRPr lang="zh-CN" altLang="en-US" dirty="0"/>
                </a:p>
              </p:txBody>
            </p:sp>
            <p:sp>
              <p:nvSpPr>
                <p:cNvPr id="11" name="文本框 10"/>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12" name="文本框 11"/>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13" name="文本框 12"/>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7" name="文本框 26"/>
            <p:cNvSpPr txBox="1"/>
            <p:nvPr/>
          </p:nvSpPr>
          <p:spPr>
            <a:xfrm>
              <a:off x="319755" y="2276872"/>
              <a:ext cx="1202573" cy="369332"/>
            </a:xfrm>
            <a:prstGeom prst="rect">
              <a:avLst/>
            </a:prstGeom>
            <a:noFill/>
          </p:spPr>
          <p:txBody>
            <a:bodyPr wrap="none" rtlCol="0">
              <a:spAutoFit/>
            </a:bodyPr>
            <a:lstStyle/>
            <a:p>
              <a:r>
                <a:rPr lang="en-US" altLang="zh-CN" b="1" dirty="0"/>
                <a:t>Big-Endian</a:t>
              </a:r>
              <a:endParaRPr lang="zh-CN" altLang="en-US" b="1" dirty="0"/>
            </a:p>
          </p:txBody>
        </p:sp>
      </p:grpSp>
      <p:grpSp>
        <p:nvGrpSpPr>
          <p:cNvPr id="29" name="组合 28"/>
          <p:cNvGrpSpPr/>
          <p:nvPr/>
        </p:nvGrpSpPr>
        <p:grpSpPr>
          <a:xfrm>
            <a:off x="1645991" y="4132798"/>
            <a:ext cx="2448272" cy="2128820"/>
            <a:chOff x="263352" y="4499828"/>
            <a:chExt cx="2448272" cy="2128820"/>
          </a:xfrm>
        </p:grpSpPr>
        <p:grpSp>
          <p:nvGrpSpPr>
            <p:cNvPr id="16" name="组合 15"/>
            <p:cNvGrpSpPr/>
            <p:nvPr/>
          </p:nvGrpSpPr>
          <p:grpSpPr>
            <a:xfrm>
              <a:off x="1338801" y="4779167"/>
              <a:ext cx="1372823" cy="1849481"/>
              <a:chOff x="1338801" y="3212976"/>
              <a:chExt cx="1300815" cy="1849481"/>
            </a:xfrm>
          </p:grpSpPr>
          <p:grpSp>
            <p:nvGrpSpPr>
              <p:cNvPr id="17" name="组合 16"/>
              <p:cNvGrpSpPr/>
              <p:nvPr/>
            </p:nvGrpSpPr>
            <p:grpSpPr>
              <a:xfrm>
                <a:off x="1991544" y="3212976"/>
                <a:ext cx="648072" cy="1849481"/>
                <a:chOff x="1991544" y="3212976"/>
                <a:chExt cx="648072" cy="1849481"/>
              </a:xfrm>
            </p:grpSpPr>
            <p:sp>
              <p:nvSpPr>
                <p:cNvPr id="23" name="文本框 22"/>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sp>
              <p:nvSpPr>
                <p:cNvPr id="24" name="文本框 23"/>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25" name="文本框 24"/>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26" name="文本框 25"/>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grpSp>
          <p:grpSp>
            <p:nvGrpSpPr>
              <p:cNvPr id="18" name="组合 17"/>
              <p:cNvGrpSpPr/>
              <p:nvPr/>
            </p:nvGrpSpPr>
            <p:grpSpPr>
              <a:xfrm>
                <a:off x="1338801" y="3284984"/>
                <a:ext cx="638169" cy="1770704"/>
                <a:chOff x="1338801" y="3284984"/>
                <a:chExt cx="638169" cy="1770704"/>
              </a:xfrm>
            </p:grpSpPr>
            <p:sp>
              <p:nvSpPr>
                <p:cNvPr id="19" name="文本框 18"/>
                <p:cNvSpPr txBox="1"/>
                <p:nvPr/>
              </p:nvSpPr>
              <p:spPr>
                <a:xfrm>
                  <a:off x="1338801" y="3284984"/>
                  <a:ext cx="618505" cy="369332"/>
                </a:xfrm>
                <a:prstGeom prst="rect">
                  <a:avLst/>
                </a:prstGeom>
                <a:noFill/>
              </p:spPr>
              <p:txBody>
                <a:bodyPr wrap="square" rtlCol="0">
                  <a:spAutoFit/>
                </a:bodyPr>
                <a:lstStyle/>
                <a:p>
                  <a:r>
                    <a:rPr lang="en-US" altLang="zh-CN" dirty="0"/>
                    <a:t>2003</a:t>
                  </a:r>
                  <a:endParaRPr lang="zh-CN" altLang="en-US" dirty="0"/>
                </a:p>
              </p:txBody>
            </p:sp>
            <p:sp>
              <p:nvSpPr>
                <p:cNvPr id="20" name="文本框 19"/>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21" name="文本框 20"/>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22" name="文本框 21"/>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8" name="文本框 27"/>
            <p:cNvSpPr txBox="1"/>
            <p:nvPr/>
          </p:nvSpPr>
          <p:spPr>
            <a:xfrm>
              <a:off x="263352" y="4499828"/>
              <a:ext cx="1390637" cy="369332"/>
            </a:xfrm>
            <a:prstGeom prst="rect">
              <a:avLst/>
            </a:prstGeom>
            <a:noFill/>
          </p:spPr>
          <p:txBody>
            <a:bodyPr wrap="none" rtlCol="0">
              <a:spAutoFit/>
            </a:bodyPr>
            <a:lstStyle/>
            <a:p>
              <a:r>
                <a:rPr lang="en-US" altLang="zh-CN" b="1" dirty="0"/>
                <a:t>Little-Endian</a:t>
              </a:r>
              <a:endParaRPr lang="zh-CN" altLang="en-US" b="1" dirty="0"/>
            </a:p>
          </p:txBody>
        </p:sp>
      </p:grpSp>
      <p:sp>
        <p:nvSpPr>
          <p:cNvPr id="30" name="文本框 29"/>
          <p:cNvSpPr txBox="1"/>
          <p:nvPr/>
        </p:nvSpPr>
        <p:spPr>
          <a:xfrm>
            <a:off x="5161300" y="1459258"/>
            <a:ext cx="3556601" cy="5355312"/>
          </a:xfrm>
          <a:prstGeom prst="rect">
            <a:avLst/>
          </a:prstGeom>
          <a:solidFill>
            <a:schemeClr val="accent1">
              <a:lumMod val="20000"/>
              <a:lumOff val="80000"/>
            </a:schemeClr>
          </a:solidFill>
        </p:spPr>
        <p:txBody>
          <a:bodyPr wrap="square">
            <a:spAutoFit/>
          </a:bodyPr>
          <a:lstStyle/>
          <a:p>
            <a:r>
              <a:rPr lang="en-US" altLang="zh-CN" dirty="0"/>
              <a:t>#include&lt;stdio.h&gt;</a:t>
            </a:r>
          </a:p>
          <a:p>
            <a:r>
              <a:rPr lang="en-US" altLang="zh-CN" dirty="0"/>
              <a:t>union data</a:t>
            </a:r>
          </a:p>
          <a:p>
            <a:r>
              <a:rPr lang="en-US" altLang="zh-CN" dirty="0"/>
              <a:t>{</a:t>
            </a:r>
          </a:p>
          <a:p>
            <a:r>
              <a:rPr lang="en-US" altLang="zh-CN" dirty="0"/>
              <a:t>    int a;</a:t>
            </a:r>
          </a:p>
          <a:p>
            <a:r>
              <a:rPr lang="en-US" altLang="zh-CN" dirty="0"/>
              <a:t>    char c;</a:t>
            </a:r>
          </a:p>
          <a:p>
            <a:r>
              <a:rPr lang="en-US" altLang="zh-CN" dirty="0"/>
              <a:t>};</a:t>
            </a:r>
          </a:p>
          <a:p>
            <a:endParaRPr lang="en-US" altLang="zh-CN" dirty="0"/>
          </a:p>
          <a:p>
            <a:r>
              <a:rPr lang="en-US" altLang="zh-CN" dirty="0"/>
              <a:t>int main()</a:t>
            </a:r>
          </a:p>
          <a:p>
            <a:r>
              <a:rPr lang="en-US" altLang="zh-CN" dirty="0"/>
              <a:t>{</a:t>
            </a:r>
          </a:p>
          <a:p>
            <a:r>
              <a:rPr lang="en-US" altLang="zh-CN" dirty="0"/>
              <a:t>    union data endian;</a:t>
            </a:r>
          </a:p>
          <a:p>
            <a:r>
              <a:rPr lang="en-US" altLang="zh-CN" dirty="0"/>
              <a:t>    </a:t>
            </a:r>
            <a:r>
              <a:rPr lang="en-US" altLang="zh-CN" dirty="0" err="1"/>
              <a:t>endian.a</a:t>
            </a:r>
            <a:r>
              <a:rPr lang="en-US" altLang="zh-CN" dirty="0"/>
              <a:t> = 0x11223344;</a:t>
            </a:r>
          </a:p>
          <a:p>
            <a:endParaRPr lang="en-US" altLang="zh-CN" dirty="0"/>
          </a:p>
          <a:p>
            <a:r>
              <a:rPr lang="en-US" altLang="zh-CN" dirty="0"/>
              <a:t>    if(</a:t>
            </a:r>
            <a:r>
              <a:rPr lang="en-US" altLang="zh-CN" dirty="0" err="1"/>
              <a:t>endian.c</a:t>
            </a:r>
            <a:r>
              <a:rPr lang="en-US" altLang="zh-CN" dirty="0"/>
              <a:t> == 0x11)</a:t>
            </a:r>
          </a:p>
          <a:p>
            <a:r>
              <a:rPr lang="en-US" altLang="zh-CN" dirty="0"/>
              <a:t>        </a:t>
            </a:r>
            <a:r>
              <a:rPr lang="en-US" altLang="zh-CN" dirty="0" err="1"/>
              <a:t>printf</a:t>
            </a:r>
            <a:r>
              <a:rPr lang="en-US" altLang="zh-CN" dirty="0"/>
              <a:t>("Big-Endian\n");</a:t>
            </a:r>
          </a:p>
          <a:p>
            <a:r>
              <a:rPr lang="en-US" altLang="zh-CN" dirty="0"/>
              <a:t>    else if(</a:t>
            </a:r>
            <a:r>
              <a:rPr lang="en-US" altLang="zh-CN" dirty="0" err="1"/>
              <a:t>endian.c</a:t>
            </a:r>
            <a:r>
              <a:rPr lang="en-US" altLang="zh-CN" dirty="0"/>
              <a:t> == 0x44)</a:t>
            </a:r>
          </a:p>
          <a:p>
            <a:r>
              <a:rPr lang="en-US" altLang="zh-CN" dirty="0"/>
              <a:t>        </a:t>
            </a:r>
            <a:r>
              <a:rPr lang="en-US" altLang="zh-CN" dirty="0" err="1"/>
              <a:t>printf</a:t>
            </a:r>
            <a:r>
              <a:rPr lang="en-US" altLang="zh-CN" dirty="0"/>
              <a:t>("Little-Endian\n");</a:t>
            </a:r>
          </a:p>
          <a:p>
            <a:endParaRPr lang="en-US" altLang="zh-CN" dirty="0"/>
          </a:p>
          <a:p>
            <a:r>
              <a:rPr lang="en-US" altLang="zh-CN" dirty="0"/>
              <a:t>    return 0;</a:t>
            </a:r>
          </a:p>
          <a:p>
            <a:r>
              <a:rPr lang="en-US" altLang="zh-CN" dirty="0"/>
              <a:t>}</a:t>
            </a:r>
            <a:endParaRPr lang="zh-CN" altLang="en-US" dirty="0"/>
          </a:p>
        </p:txBody>
      </p:sp>
      <p:sp>
        <p:nvSpPr>
          <p:cNvPr id="34" name="文本框 33"/>
          <p:cNvSpPr txBox="1"/>
          <p:nvPr/>
        </p:nvSpPr>
        <p:spPr>
          <a:xfrm>
            <a:off x="8794115" y="2548255"/>
            <a:ext cx="2770505" cy="1568450"/>
          </a:xfrm>
          <a:prstGeom prst="rect">
            <a:avLst/>
          </a:prstGeom>
          <a:noFill/>
        </p:spPr>
        <p:txBody>
          <a:bodyPr wrap="square" rtlCol="0">
            <a:spAutoFit/>
          </a:bodyPr>
          <a:lstStyle/>
          <a:p>
            <a:r>
              <a:rPr lang="en-US" altLang="zh-CN" sz="2400" dirty="0"/>
              <a:t>Q: Run the demo on your system, is your system Big-Endian or Little-Endian?</a:t>
            </a:r>
          </a:p>
        </p:txBody>
      </p:sp>
      <p:sp>
        <p:nvSpPr>
          <p:cNvPr id="31" name="灯片编号占位符 30"/>
          <p:cNvSpPr>
            <a:spLocks noGrp="1"/>
          </p:cNvSpPr>
          <p:nvPr>
            <p:ph type="sldNum" sz="quarter" idx="12"/>
          </p:nvPr>
        </p:nvSpPr>
        <p:spPr/>
        <p:txBody>
          <a:bodyPr/>
          <a:lstStyle/>
          <a:p>
            <a:fld id="{506F4176-339E-4C4B-80E4-BBE9C4467EFE}"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a:t>
            </a:r>
          </a:p>
        </p:txBody>
      </p:sp>
      <p:sp>
        <p:nvSpPr>
          <p:cNvPr id="3" name="内容占位符 2"/>
          <p:cNvSpPr>
            <a:spLocks noGrp="1"/>
          </p:cNvSpPr>
          <p:nvPr>
            <p:ph idx="1"/>
          </p:nvPr>
        </p:nvSpPr>
        <p:spPr>
          <a:xfrm>
            <a:off x="838200" y="1183640"/>
            <a:ext cx="11054080" cy="5079365"/>
          </a:xfrm>
        </p:spPr>
        <p:txBody>
          <a:bodyPr>
            <a:normAutofit/>
          </a:bodyPr>
          <a:lstStyle/>
          <a:p>
            <a:r>
              <a:rPr lang="en-US" altLang="zh-CN"/>
              <a:t>Precautions for pointer </a:t>
            </a:r>
          </a:p>
          <a:p>
            <a:pPr lvl="1"/>
            <a:r>
              <a:rPr lang="en-US"/>
              <a:t>DON’TS </a:t>
            </a:r>
            <a:endParaRPr lang="zh-CN" altLang="en-US"/>
          </a:p>
          <a:p>
            <a:pPr lvl="1"/>
            <a:r>
              <a:rPr lang="en-US" altLang="zh-CN">
                <a:sym typeface="+mn-ea"/>
              </a:rPr>
              <a:t>Suggestion </a:t>
            </a:r>
            <a:endParaRPr lang="zh-CN" altLang="en-US">
              <a:sym typeface="+mn-ea"/>
            </a:endParaRPr>
          </a:p>
          <a:p>
            <a:pPr lvl="2"/>
            <a:r>
              <a:rPr lang="en-US" altLang="zh-CN">
                <a:sym typeface="+mn-ea"/>
              </a:rPr>
              <a:t>Coding specification</a:t>
            </a:r>
          </a:p>
          <a:p>
            <a:pPr lvl="2"/>
            <a:r>
              <a:rPr lang="en-US" altLang="zh-CN" sz="2000">
                <a:sym typeface="+mn-ea"/>
              </a:rPr>
              <a:t>Tool:  </a:t>
            </a:r>
            <a:r>
              <a:rPr lang="en-US" altLang="zh-CN">
                <a:sym typeface="+mn-ea"/>
              </a:rPr>
              <a:t>valgrind </a:t>
            </a:r>
          </a:p>
          <a:p>
            <a:pPr lvl="2"/>
            <a:endParaRPr lang="zh-CN" altLang="en-US"/>
          </a:p>
          <a:p>
            <a:r>
              <a:rPr lang="en-US" altLang="zh-CN"/>
              <a:t>Memory Management(1)</a:t>
            </a:r>
            <a:endParaRPr lang="zh-CN" altLang="en-US"/>
          </a:p>
          <a:p>
            <a:pPr lvl="1"/>
            <a:r>
              <a:rPr lang="en-US" altLang="zh-CN">
                <a:sym typeface="+mn-ea"/>
              </a:rPr>
              <a:t>Stack vs Heap</a:t>
            </a:r>
          </a:p>
          <a:p>
            <a:pPr lvl="2"/>
            <a:r>
              <a:rPr lang="en-US" altLang="zh-CN" sz="2000">
                <a:sym typeface="+mn-ea"/>
              </a:rPr>
              <a:t>compiler+system vs </a:t>
            </a:r>
            <a:r>
              <a:rPr lang="en-US" altLang="zh-CN">
                <a:sym typeface="+mn-ea"/>
              </a:rPr>
              <a:t>programmer </a:t>
            </a:r>
            <a:endParaRPr lang="zh-CN" altLang="en-US">
              <a:sym typeface="+mn-ea"/>
            </a:endParaRPr>
          </a:p>
          <a:p>
            <a:pPr lvl="1"/>
            <a:r>
              <a:rPr lang="en-US" altLang="zh-CN"/>
              <a:t>C/C++  vs Python</a:t>
            </a:r>
          </a:p>
          <a:p>
            <a:pPr lvl="2"/>
            <a:r>
              <a:rPr lang="en-US" altLang="zh-CN"/>
              <a:t>compiler vs interpreter</a:t>
            </a:r>
          </a:p>
          <a:p>
            <a:pPr lvl="2"/>
            <a:r>
              <a:rPr lang="en-US" altLang="zh-CN">
                <a:sym typeface="+mn-ea"/>
              </a:rPr>
              <a:t>compiler+system+programmer</a:t>
            </a:r>
            <a:r>
              <a:rPr lang="en-US" altLang="zh-CN"/>
              <a:t> vs interpreter+programmer</a:t>
            </a:r>
            <a:endParaRPr lang="zh-CN" altLang="en-US"/>
          </a:p>
          <a:p>
            <a:pPr marL="457200" lvl="1" indent="0">
              <a:buNone/>
            </a:pPr>
            <a:endParaRPr lang="en-US" altLang="zh-CN">
              <a:highlight>
                <a:srgbClr val="FFFF00"/>
              </a:highlight>
            </a:endParaRPr>
          </a:p>
          <a:p>
            <a:endParaRPr lang="en-US" altLang="zh-CN"/>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Precautions for Pointer </a:t>
            </a:r>
          </a:p>
        </p:txBody>
      </p:sp>
      <p:sp>
        <p:nvSpPr>
          <p:cNvPr id="3" name="内容占位符 2"/>
          <p:cNvSpPr>
            <a:spLocks noGrp="1"/>
          </p:cNvSpPr>
          <p:nvPr>
            <p:ph idx="1"/>
          </p:nvPr>
        </p:nvSpPr>
        <p:spPr/>
        <p:txBody>
          <a:bodyPr>
            <a:normAutofit/>
          </a:bodyPr>
          <a:lstStyle/>
          <a:p>
            <a:r>
              <a:rPr lang="en-US" altLang="zh-CN"/>
              <a:t>DON’TS</a:t>
            </a:r>
          </a:p>
          <a:p>
            <a:pPr lvl="1"/>
            <a:r>
              <a:rPr lang="en-US" altLang="zh-CN"/>
              <a:t>1. whild pointer</a:t>
            </a:r>
            <a:endParaRPr lang="zh-CN" altLang="en-US"/>
          </a:p>
          <a:p>
            <a:pPr lvl="1"/>
            <a:r>
              <a:rPr lang="en-US" altLang="zh-CN"/>
              <a:t>2. memory leak </a:t>
            </a:r>
            <a:endParaRPr lang="zh-CN" altLang="en-US"/>
          </a:p>
          <a:p>
            <a:pPr lvl="1"/>
            <a:r>
              <a:rPr lang="en-US" altLang="zh-CN"/>
              <a:t>3. free less or free more</a:t>
            </a:r>
          </a:p>
          <a:p>
            <a:pPr lvl="1"/>
            <a:r>
              <a:rPr lang="en-US" altLang="zh-CN"/>
              <a:t>4. free stack</a:t>
            </a:r>
          </a:p>
          <a:p>
            <a:pPr lvl="1"/>
            <a:r>
              <a:rPr lang="en-US" altLang="zh-CN"/>
              <a:t>5. dangling pointer</a:t>
            </a:r>
          </a:p>
          <a:p>
            <a:pPr lvl="1"/>
            <a:endParaRPr lang="zh-CN" altLang="en-US"/>
          </a:p>
          <a:p>
            <a:r>
              <a:rPr lang="en-US" altLang="zh-CN">
                <a:sym typeface="+mn-ea"/>
              </a:rPr>
              <a:t>Suggestion </a:t>
            </a:r>
            <a:endParaRPr lang="zh-CN" altLang="en-US"/>
          </a:p>
          <a:p>
            <a:pPr lvl="1"/>
            <a:r>
              <a:rPr lang="en-US" altLang="zh-CN">
                <a:sym typeface="+mn-ea"/>
              </a:rPr>
              <a:t>Coding specification</a:t>
            </a:r>
          </a:p>
          <a:p>
            <a:pPr lvl="1"/>
            <a:r>
              <a:rPr lang="en-US" altLang="zh-CN">
                <a:sym typeface="+mn-ea"/>
              </a:rPr>
              <a:t>Tools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1. wild pointer</a:t>
            </a:r>
            <a:r>
              <a:rPr lang="en-US" altLang="zh-CN">
                <a:sym typeface="+mn-ea"/>
              </a:rPr>
              <a:t> </a:t>
            </a:r>
            <a:endParaRPr lang="zh-CN" altLang="en-US"/>
          </a:p>
        </p:txBody>
      </p:sp>
      <p:pic>
        <p:nvPicPr>
          <p:cNvPr id="6" name="内容占位符 5"/>
          <p:cNvPicPr>
            <a:picLocks noGrp="1" noChangeAspect="1"/>
          </p:cNvPicPr>
          <p:nvPr>
            <p:ph idx="1"/>
          </p:nvPr>
        </p:nvPicPr>
        <p:blipFill>
          <a:blip r:embed="rId2"/>
          <a:stretch>
            <a:fillRect/>
          </a:stretch>
        </p:blipFill>
        <p:spPr>
          <a:xfrm>
            <a:off x="1859915" y="3840480"/>
            <a:ext cx="6753860" cy="635000"/>
          </a:xfrm>
          <a:prstGeom prst="rect">
            <a:avLst/>
          </a:prstGeom>
        </p:spPr>
      </p:pic>
      <p:sp>
        <p:nvSpPr>
          <p:cNvPr id="4" name="文本框 3"/>
          <p:cNvSpPr txBox="1"/>
          <p:nvPr/>
        </p:nvSpPr>
        <p:spPr>
          <a:xfrm>
            <a:off x="555625" y="1280795"/>
            <a:ext cx="4850765"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8" name="文本框 7"/>
          <p:cNvSpPr txBox="1"/>
          <p:nvPr/>
        </p:nvSpPr>
        <p:spPr>
          <a:xfrm>
            <a:off x="6035675" y="1280795"/>
            <a:ext cx="5107940"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*p1=NULL;</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328295" y="4657725"/>
            <a:ext cx="11457940" cy="1467485"/>
          </a:xfrm>
          <a:prstGeom prst="rect">
            <a:avLst/>
          </a:prstGeom>
          <a:noFill/>
        </p:spPr>
        <p:txBody>
          <a:bodyPr wrap="square" rtlCol="0">
            <a:noAutofit/>
          </a:bodyPr>
          <a:lstStyle/>
          <a:p>
            <a:r>
              <a:rPr lang="en-US" altLang="zh-CN" b="1" dirty="0"/>
              <a:t>Wild pointers</a:t>
            </a:r>
            <a:r>
              <a:rPr lang="en-US" altLang="zh-CN" dirty="0"/>
              <a:t> refer to pointers that have not been initialized or have been released but are still in use. The positions pointed to by these pointers are uncertain, random, and have no clear limitations. </a:t>
            </a:r>
          </a:p>
          <a:p>
            <a:endParaRPr lang="en-US" altLang="zh-CN" dirty="0"/>
          </a:p>
          <a:p>
            <a:r>
              <a:rPr lang="en-US" altLang="zh-CN" b="1" dirty="0"/>
              <a:t>Wild pointers may cause program crashes or unpredictable results</a:t>
            </a:r>
            <a:r>
              <a:rPr lang="en-US" altLang="zh-CN" dirty="0"/>
              <a:t>, as the memory addresses they point to may already be occupied by other objects or programs, or reclaimed by the operating system</a:t>
            </a:r>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2. memory leak</a:t>
            </a:r>
            <a:r>
              <a:rPr lang="en-US" altLang="zh-CN">
                <a:highlight>
                  <a:srgbClr val="000000">
                    <a:alpha val="0"/>
                  </a:srgbClr>
                </a:highlight>
                <a:sym typeface="+mn-ea"/>
              </a:rPr>
              <a:t> </a:t>
            </a:r>
          </a:p>
        </p:txBody>
      </p:sp>
      <p:sp>
        <p:nvSpPr>
          <p:cNvPr id="8" name="文本框 7"/>
          <p:cNvSpPr txBox="1"/>
          <p:nvPr/>
        </p:nvSpPr>
        <p:spPr>
          <a:xfrm>
            <a:off x="80518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//demo1.c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3" name="文本框 2"/>
          <p:cNvSpPr txBox="1"/>
          <p:nvPr/>
        </p:nvSpPr>
        <p:spPr>
          <a:xfrm>
            <a:off x="632333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//demo2.c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d1=</a:t>
            </a:r>
            <a:r>
              <a:rPr lang="en-US" altLang="zh-CN" sz="1400" dirty="0">
                <a:latin typeface="Consolas" panose="020B0609020204030204"/>
                <a:ea typeface="Consolas" panose="020B0609020204030204"/>
                <a:sym typeface="+mn-ea"/>
              </a:rPr>
              <a:t>0x12345678;</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*p1=&amp;d1;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882015" y="4153535"/>
            <a:ext cx="10372090" cy="1721485"/>
          </a:xfrm>
          <a:prstGeom prst="rect">
            <a:avLst/>
          </a:prstGeom>
          <a:noFill/>
        </p:spPr>
        <p:txBody>
          <a:bodyPr wrap="square" rtlCol="0">
            <a:noAutofit/>
          </a:bodyPr>
          <a:lstStyle/>
          <a:p>
            <a:r>
              <a:rPr lang="en-US" altLang="zh-CN" b="1"/>
              <a:t>Memory leak</a:t>
            </a:r>
            <a:r>
              <a:rPr lang="en-US" altLang="zh-CN"/>
              <a:t> refers to the waste of system memory </a:t>
            </a:r>
            <a:r>
              <a:rPr lang="en-US" altLang="zh-CN" b="1"/>
              <a:t>caused by dynamically allocated heap memory</a:t>
            </a:r>
            <a:r>
              <a:rPr lang="en-US" altLang="zh-CN"/>
              <a:t> in a program that is not released or cannot be released for some reason, resulting in </a:t>
            </a:r>
            <a:r>
              <a:rPr lang="en-US" altLang="zh-CN" b="1"/>
              <a:t>serious consequences such as slow program running speed or even system crashes</a:t>
            </a:r>
            <a:r>
              <a:rPr lang="en-US" altLang="zh-CN"/>
              <a:t>.</a:t>
            </a:r>
          </a:p>
          <a:p>
            <a:endParaRPr lang="en-US" altLang="zh-CN"/>
          </a:p>
          <a:p>
            <a:r>
              <a:rPr lang="en-US" altLang="zh-CN"/>
              <a:t>Q: Which piece(s) of code would lead to memory leak?  demo1.c, demo2.c or both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3. free more or  free less</a:t>
            </a:r>
            <a:r>
              <a:rPr lang="en-US" altLang="zh-CN">
                <a:highlight>
                  <a:srgbClr val="000000">
                    <a:alpha val="0"/>
                  </a:srgbClr>
                </a:highlight>
                <a:sym typeface="+mn-ea"/>
              </a:rPr>
              <a:t> </a:t>
            </a:r>
          </a:p>
        </p:txBody>
      </p:sp>
      <p:sp>
        <p:nvSpPr>
          <p:cNvPr id="8" name="文本框 7"/>
          <p:cNvSpPr txBox="1"/>
          <p:nvPr/>
        </p:nvSpPr>
        <p:spPr>
          <a:xfrm>
            <a:off x="1085850"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//free less</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sp>
        <p:nvSpPr>
          <p:cNvPr id="4" name="文本框 3"/>
          <p:cNvSpPr txBox="1"/>
          <p:nvPr/>
        </p:nvSpPr>
        <p:spPr>
          <a:xfrm>
            <a:off x="6384925"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a:solidFill>
                  <a:schemeClr val="bg1">
                    <a:lumMod val="50000"/>
                  </a:schemeClr>
                </a:solidFill>
                <a:latin typeface="Consolas" panose="020B0609020204030204"/>
                <a:ea typeface="Consolas" panose="020B0609020204030204"/>
                <a:sym typeface="+mn-ea"/>
              </a:rPr>
              <a:t>//free more</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free(p2);</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190500" y="4752975"/>
            <a:ext cx="6515100" cy="628650"/>
          </a:xfrm>
          <a:prstGeom prst="rect">
            <a:avLst/>
          </a:prstGeom>
        </p:spPr>
      </p:pic>
      <p:pic>
        <p:nvPicPr>
          <p:cNvPr id="9" name="图片 8"/>
          <p:cNvPicPr>
            <a:picLocks noChangeAspect="1"/>
          </p:cNvPicPr>
          <p:nvPr/>
        </p:nvPicPr>
        <p:blipFill>
          <a:blip r:embed="rId3"/>
          <a:stretch>
            <a:fillRect/>
          </a:stretch>
        </p:blipFill>
        <p:spPr>
          <a:xfrm>
            <a:off x="5481320" y="5062220"/>
            <a:ext cx="6505575" cy="1000125"/>
          </a:xfrm>
          <a:prstGeom prst="rect">
            <a:avLst/>
          </a:prstGeom>
        </p:spPr>
      </p:pic>
      <p:sp>
        <p:nvSpPr>
          <p:cNvPr id="10" name="文本框 9"/>
          <p:cNvSpPr txBox="1"/>
          <p:nvPr/>
        </p:nvSpPr>
        <p:spPr>
          <a:xfrm>
            <a:off x="175895" y="5505450"/>
            <a:ext cx="5238750" cy="922020"/>
          </a:xfrm>
          <a:prstGeom prst="rect">
            <a:avLst/>
          </a:prstGeom>
          <a:noFill/>
        </p:spPr>
        <p:txBody>
          <a:bodyPr wrap="square" rtlCol="0">
            <a:spAutoFit/>
          </a:bodyPr>
          <a:lstStyle/>
          <a:p>
            <a:r>
              <a:rPr lang="en-US" altLang="zh-CN"/>
              <a:t>Q. Which piece of code would lead to memory leak, which piece of code would lead to  program abort with error?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4. free stack</a:t>
            </a:r>
            <a:r>
              <a:rPr lang="en-US" altLang="zh-CN">
                <a:sym typeface="+mn-ea"/>
              </a:rPr>
              <a:t> </a:t>
            </a:r>
          </a:p>
        </p:txBody>
      </p:sp>
      <p:sp>
        <p:nvSpPr>
          <p:cNvPr id="8" name="文本框 7"/>
          <p:cNvSpPr txBox="1"/>
          <p:nvPr/>
        </p:nvSpPr>
        <p:spPr>
          <a:xfrm>
            <a:off x="914400" y="1259840"/>
            <a:ext cx="4869815" cy="298005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d1=0x12345678;</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&amp;d1;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3" name="图片 2"/>
          <p:cNvPicPr>
            <a:picLocks noChangeAspect="1"/>
          </p:cNvPicPr>
          <p:nvPr/>
        </p:nvPicPr>
        <p:blipFill>
          <a:blip r:embed="rId2"/>
          <a:stretch>
            <a:fillRect/>
          </a:stretch>
        </p:blipFill>
        <p:spPr>
          <a:xfrm>
            <a:off x="4329430" y="1933575"/>
            <a:ext cx="7404100" cy="876300"/>
          </a:xfrm>
          <a:prstGeom prst="rect">
            <a:avLst/>
          </a:prstGeom>
        </p:spPr>
      </p:pic>
      <p:sp>
        <p:nvSpPr>
          <p:cNvPr id="4" name="文本框 3"/>
          <p:cNvSpPr txBox="1"/>
          <p:nvPr/>
        </p:nvSpPr>
        <p:spPr>
          <a:xfrm>
            <a:off x="1823720" y="4591050"/>
            <a:ext cx="8929370" cy="1015365"/>
          </a:xfrm>
          <a:prstGeom prst="rect">
            <a:avLst/>
          </a:prstGeom>
          <a:noFill/>
        </p:spPr>
        <p:txBody>
          <a:bodyPr wrap="square" rtlCol="0">
            <a:noAutofit/>
          </a:bodyPr>
          <a:lstStyle/>
          <a:p>
            <a:r>
              <a:rPr lang="en-US"/>
              <a:t>Q1. What’s the value of p1 after finish the assignment “</a:t>
            </a:r>
            <a:r>
              <a:rPr lang="en-US" altLang="zh-CN">
                <a:highlight>
                  <a:srgbClr val="FFFF00"/>
                </a:highlight>
                <a:latin typeface="Consolas" panose="020B0609020204030204"/>
                <a:ea typeface="Consolas" panose="020B0609020204030204"/>
                <a:sym typeface="+mn-ea"/>
              </a:rPr>
              <a:t>p1 = &amp;d1;</a:t>
            </a:r>
            <a:r>
              <a:rPr lang="en-US"/>
              <a:t>”?</a:t>
            </a:r>
          </a:p>
          <a:p>
            <a:r>
              <a:rPr lang="en-US"/>
              <a:t>Q2. Is the address of P1 belongs to stack or heap?</a:t>
            </a:r>
          </a:p>
          <a:p>
            <a:r>
              <a:rPr lang="en-US"/>
              <a:t>Q3. While using free/del to release the space on stack, what would happen?</a:t>
            </a:r>
          </a:p>
        </p:txBody>
      </p:sp>
      <p:pic>
        <p:nvPicPr>
          <p:cNvPr id="5" name="图片 4"/>
          <p:cNvPicPr>
            <a:picLocks noChangeAspect="1"/>
          </p:cNvPicPr>
          <p:nvPr/>
        </p:nvPicPr>
        <p:blipFill>
          <a:blip r:embed="rId3"/>
          <a:stretch>
            <a:fillRect/>
          </a:stretch>
        </p:blipFill>
        <p:spPr>
          <a:xfrm>
            <a:off x="6652895" y="2896870"/>
            <a:ext cx="2219325" cy="1343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highlight>
                  <a:srgbClr val="000000">
                    <a:alpha val="0"/>
                  </a:srgbClr>
                </a:highlight>
                <a:sym typeface="+mn-ea"/>
              </a:rPr>
              <a:t>DON’TS : 5. dangling pointer</a:t>
            </a:r>
            <a:r>
              <a:rPr lang="en-US" altLang="zh-CN" dirty="0">
                <a:highlight>
                  <a:srgbClr val="000000">
                    <a:alpha val="0"/>
                  </a:srgbClr>
                </a:highlight>
                <a:sym typeface="+mn-ea"/>
              </a:rPr>
              <a:t> </a:t>
            </a:r>
          </a:p>
        </p:txBody>
      </p:sp>
      <p:sp>
        <p:nvSpPr>
          <p:cNvPr id="8" name="文本框 7"/>
          <p:cNvSpPr txBox="1"/>
          <p:nvPr/>
        </p:nvSpPr>
        <p:spPr>
          <a:xfrm>
            <a:off x="609600"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4" name="图片 3"/>
          <p:cNvPicPr>
            <a:picLocks noChangeAspect="1"/>
          </p:cNvPicPr>
          <p:nvPr/>
        </p:nvPicPr>
        <p:blipFill>
          <a:blip r:embed="rId2"/>
          <a:stretch>
            <a:fillRect/>
          </a:stretch>
        </p:blipFill>
        <p:spPr>
          <a:xfrm>
            <a:off x="285750" y="4986020"/>
            <a:ext cx="7658100" cy="809625"/>
          </a:xfrm>
          <a:prstGeom prst="rect">
            <a:avLst/>
          </a:prstGeom>
        </p:spPr>
      </p:pic>
      <p:sp>
        <p:nvSpPr>
          <p:cNvPr id="5" name="文本框 4"/>
          <p:cNvSpPr txBox="1"/>
          <p:nvPr/>
        </p:nvSpPr>
        <p:spPr>
          <a:xfrm>
            <a:off x="5965825"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0x78563421;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6" name="图片 5"/>
          <p:cNvPicPr>
            <a:picLocks noChangeAspect="1"/>
          </p:cNvPicPr>
          <p:nvPr/>
        </p:nvPicPr>
        <p:blipFill>
          <a:blip r:embed="rId3"/>
          <a:stretch>
            <a:fillRect/>
          </a:stretch>
        </p:blipFill>
        <p:spPr>
          <a:xfrm>
            <a:off x="4152900" y="5567045"/>
            <a:ext cx="7696200" cy="809625"/>
          </a:xfrm>
          <a:prstGeom prst="rect">
            <a:avLst/>
          </a:prstGeom>
        </p:spPr>
      </p:pic>
      <p:sp>
        <p:nvSpPr>
          <p:cNvPr id="7" name="文本框 6"/>
          <p:cNvSpPr txBox="1"/>
          <p:nvPr/>
        </p:nvSpPr>
        <p:spPr>
          <a:xfrm>
            <a:off x="609600" y="5947410"/>
            <a:ext cx="3385820" cy="534035"/>
          </a:xfrm>
          <a:prstGeom prst="rect">
            <a:avLst/>
          </a:prstGeom>
          <a:noFill/>
        </p:spPr>
        <p:txBody>
          <a:bodyPr wrap="square" rtlCol="0">
            <a:noAutofit/>
          </a:bodyPr>
          <a:lstStyle/>
          <a:p>
            <a:r>
              <a:rPr lang="en-US" altLang="zh-CN" sz="2000" b="1"/>
              <a:t>Seems Ok But Dangerous!!</a:t>
            </a:r>
          </a:p>
        </p:txBody>
      </p:sp>
      <p:cxnSp>
        <p:nvCxnSpPr>
          <p:cNvPr id="9" name="曲线连接符 8"/>
          <p:cNvCxnSpPr/>
          <p:nvPr/>
        </p:nvCxnSpPr>
        <p:spPr>
          <a:xfrm rot="16200000">
            <a:off x="2252345" y="5877560"/>
            <a:ext cx="294640" cy="9525"/>
          </a:xfrm>
          <a:prstGeom prst="curvedConnector3">
            <a:avLst>
              <a:gd name="adj1" fmla="val 49892"/>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valgrind(1) </a:t>
            </a:r>
          </a:p>
        </p:txBody>
      </p:sp>
      <p:sp>
        <p:nvSpPr>
          <p:cNvPr id="8" name="文本框 7"/>
          <p:cNvSpPr txBox="1"/>
          <p:nvPr/>
        </p:nvSpPr>
        <p:spPr>
          <a:xfrm>
            <a:off x="0" y="1164590"/>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memory_leak.c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4737735" y="1945640"/>
            <a:ext cx="7421880" cy="4157980"/>
          </a:xfrm>
          <a:prstGeom prst="rect">
            <a:avLst/>
          </a:prstGeom>
        </p:spPr>
      </p:pic>
      <p:sp>
        <p:nvSpPr>
          <p:cNvPr id="3" name="文本框 2"/>
          <p:cNvSpPr txBox="1"/>
          <p:nvPr/>
        </p:nvSpPr>
        <p:spPr>
          <a:xfrm>
            <a:off x="238125" y="3876040"/>
            <a:ext cx="4381500" cy="1772920"/>
          </a:xfrm>
          <a:prstGeom prst="rect">
            <a:avLst/>
          </a:prstGeom>
          <a:noFill/>
        </p:spPr>
        <p:txBody>
          <a:bodyPr wrap="square" rtlCol="0" anchor="t">
            <a:noAutofit/>
          </a:bodyPr>
          <a:lstStyle/>
          <a:p>
            <a:r>
              <a:rPr lang="en-US" altLang="zh-CN" sz="1400" b="1" dirty="0" err="1"/>
              <a:t>Valgrind</a:t>
            </a:r>
            <a:r>
              <a:rPr lang="en-US" altLang="zh-CN" sz="1400" b="1" dirty="0"/>
              <a:t> </a:t>
            </a:r>
            <a:r>
              <a:rPr lang="en-US" altLang="zh-CN" sz="1400" dirty="0"/>
              <a:t>is an instrumentation framework for building dynamic analysis tools. There are </a:t>
            </a:r>
            <a:r>
              <a:rPr lang="en-US" altLang="zh-CN" sz="1400" dirty="0" err="1"/>
              <a:t>Valgrind</a:t>
            </a:r>
            <a:r>
              <a:rPr lang="en-US" altLang="zh-CN" sz="1400" dirty="0"/>
              <a:t> tools that can </a:t>
            </a:r>
            <a:r>
              <a:rPr lang="en-US" altLang="zh-CN" sz="1400" b="1" dirty="0"/>
              <a:t>automatically detect many memory management and threading bugs, and profile your programs in detail.</a:t>
            </a:r>
            <a:r>
              <a:rPr lang="en-US" altLang="zh-CN" sz="1400" dirty="0"/>
              <a:t> You can also use </a:t>
            </a:r>
            <a:r>
              <a:rPr lang="en-US" altLang="zh-CN" sz="1400" dirty="0" err="1"/>
              <a:t>Valgrind</a:t>
            </a:r>
            <a:r>
              <a:rPr lang="en-US" altLang="zh-CN" sz="1400" dirty="0"/>
              <a:t> to build new tools.</a:t>
            </a:r>
          </a:p>
          <a:p>
            <a:endParaRPr lang="en-US" altLang="zh-CN" sz="1400" dirty="0"/>
          </a:p>
          <a:p>
            <a:r>
              <a:rPr lang="en-US" altLang="zh-CN" sz="1400" dirty="0"/>
              <a:t>https://</a:t>
            </a:r>
            <a:r>
              <a:rPr lang="en-US" altLang="zh-CN" sz="1400" dirty="0" err="1"/>
              <a:t>valgrind.org</a:t>
            </a:r>
            <a:r>
              <a:rPr lang="en-US" altLang="zh-CN" sz="1400" dirty="0"/>
              <a:t>/</a:t>
            </a:r>
            <a:endParaRPr lang="zh-CN" altLang="en-US" sz="1400" dirty="0"/>
          </a:p>
        </p:txBody>
      </p:sp>
      <p:sp>
        <p:nvSpPr>
          <p:cNvPr id="6" name="矩形 5"/>
          <p:cNvSpPr/>
          <p:nvPr/>
        </p:nvSpPr>
        <p:spPr>
          <a:xfrm>
            <a:off x="9596755" y="1866900"/>
            <a:ext cx="190500" cy="2667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文本框 9"/>
          <p:cNvSpPr txBox="1"/>
          <p:nvPr/>
        </p:nvSpPr>
        <p:spPr>
          <a:xfrm>
            <a:off x="4968240" y="942975"/>
            <a:ext cx="7191375" cy="302895"/>
          </a:xfrm>
          <a:prstGeom prst="rect">
            <a:avLst/>
          </a:prstGeom>
          <a:noFill/>
        </p:spPr>
        <p:txBody>
          <a:bodyPr wrap="square" rtlCol="0">
            <a:noAutofit/>
          </a:bodyPr>
          <a:lstStyle/>
          <a:p>
            <a:r>
              <a:rPr lang="en-US" altLang="zh-CN"/>
              <a:t>step1. using “-g” option along with gcc/g++ to generate the executable file.</a:t>
            </a:r>
          </a:p>
          <a:p>
            <a:r>
              <a:rPr lang="en-US" altLang="zh-CN"/>
              <a:t>step2. invoke valgrind with “--leak-check=full” as option, the executable file as parameter to check the memory leak on the executable file.</a:t>
            </a:r>
          </a:p>
        </p:txBody>
      </p:sp>
      <p:sp>
        <p:nvSpPr>
          <p:cNvPr id="11" name="矩形 10"/>
          <p:cNvSpPr/>
          <p:nvPr/>
        </p:nvSpPr>
        <p:spPr>
          <a:xfrm>
            <a:off x="9285605" y="2133600"/>
            <a:ext cx="2533650" cy="1651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4737735" y="306070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5350510" y="3997325"/>
            <a:ext cx="6809740" cy="5930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5350510" y="4651375"/>
            <a:ext cx="3485515" cy="10604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8289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9902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333230" y="4785995"/>
            <a:ext cx="2952750" cy="374015"/>
          </a:xfrm>
          <a:prstGeom prst="rect">
            <a:avLst/>
          </a:prstGeom>
          <a:noFill/>
        </p:spPr>
        <p:txBody>
          <a:bodyPr wrap="square" rtlCol="0">
            <a:noAutofit/>
          </a:bodyPr>
          <a:lstStyle/>
          <a:p>
            <a:r>
              <a:rPr lang="en-US" altLang="zh-CN" sz="1400">
                <a:solidFill>
                  <a:srgbClr val="FFFF00"/>
                </a:solidFill>
              </a:rPr>
              <a:t>details about the memory leak</a:t>
            </a:r>
          </a:p>
        </p:txBody>
      </p:sp>
      <p:cxnSp>
        <p:nvCxnSpPr>
          <p:cNvPr id="18" name="曲线连接符 17"/>
          <p:cNvCxnSpPr/>
          <p:nvPr/>
        </p:nvCxnSpPr>
        <p:spPr>
          <a:xfrm rot="10800000">
            <a:off x="8736330" y="4450715"/>
            <a:ext cx="596900" cy="37846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曲线连接符 18"/>
          <p:cNvCxnSpPr>
            <a:stCxn id="17" idx="1"/>
          </p:cNvCxnSpPr>
          <p:nvPr/>
        </p:nvCxnSpPr>
        <p:spPr>
          <a:xfrm rot="10800000" flipV="1">
            <a:off x="8736330" y="4973320"/>
            <a:ext cx="596900" cy="41148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43*144"/>
  <p:tag name="TABLE_ENDDRAG_RECT" val="30*303*543*1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2686</Words>
  <Application>Microsoft Macintosh PowerPoint</Application>
  <PresentationFormat>宽屏</PresentationFormat>
  <Paragraphs>370</Paragraphs>
  <Slides>19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等线</vt:lpstr>
      <vt:lpstr>等线</vt:lpstr>
      <vt:lpstr>Arial</vt:lpstr>
      <vt:lpstr>Calibri</vt:lpstr>
      <vt:lpstr>Consolas</vt:lpstr>
      <vt:lpstr>Courier New</vt:lpstr>
      <vt:lpstr>Franklin Gothic Demi</vt:lpstr>
      <vt:lpstr>Franklin Gothic Medium</vt:lpstr>
      <vt:lpstr>Menlo</vt:lpstr>
      <vt:lpstr>Wingdings</vt:lpstr>
      <vt:lpstr>Office 主题</vt:lpstr>
      <vt:lpstr>Advanced Programming</vt:lpstr>
      <vt:lpstr>Topic</vt:lpstr>
      <vt:lpstr>Precautions for Pointer </vt:lpstr>
      <vt:lpstr>DON’TS : 1. wild pointer </vt:lpstr>
      <vt:lpstr>DON’TS : 2. memory leak </vt:lpstr>
      <vt:lpstr>DON’TS : 3. free more or  free less </vt:lpstr>
      <vt:lpstr>DON’TS : 4. free stack </vt:lpstr>
      <vt:lpstr>DON’TS : 5. dangling pointer </vt:lpstr>
      <vt:lpstr>Tools： valgrind(1) </vt:lpstr>
      <vt:lpstr>Tools： valgrind(2) </vt:lpstr>
      <vt:lpstr>Coding specification</vt:lpstr>
      <vt:lpstr>Memory Managment-Stack vs Heap(1)</vt:lpstr>
      <vt:lpstr>Memory Managment-Stack vs Heap(2)</vt:lpstr>
      <vt:lpstr>Memory Managment-Stack vs Heap(3)</vt:lpstr>
      <vt:lpstr>Memory Managment-C/C++ VS Python(1)</vt:lpstr>
      <vt:lpstr>Exercise 1</vt:lpstr>
      <vt:lpstr>Exercise 2</vt:lpstr>
      <vt:lpstr>Exercises 3</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731</cp:revision>
  <dcterms:created xsi:type="dcterms:W3CDTF">2020-09-05T08:11:00Z</dcterms:created>
  <dcterms:modified xsi:type="dcterms:W3CDTF">2025-03-19T14:03:41Z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1E09E4AA48024EA5B89C53626B6B5A4F_13</vt:lpwstr>
  </property>
  <property fmtid="{D5CDD505-2E9C-101B-9397-08002B2CF9AE}" pid="3" name="KSOProductBuildVer">
    <vt:lpwstr>2052-12.1.0.20305</vt:lpwstr>
  </property>
</Properties>
</file>