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3"/>
    <p:sldId id="1124" r:id="rId4"/>
    <p:sldId id="481" r:id="rId5"/>
    <p:sldId id="1032" r:id="rId6"/>
    <p:sldId id="1033" r:id="rId7"/>
    <p:sldId id="1019" r:id="rId8"/>
    <p:sldId id="1034" r:id="rId9"/>
    <p:sldId id="1021" r:id="rId10"/>
    <p:sldId id="1022" r:id="rId11"/>
    <p:sldId id="494" r:id="rId12"/>
    <p:sldId id="495" r:id="rId13"/>
    <p:sldId id="496" r:id="rId14"/>
    <p:sldId id="497" r:id="rId15"/>
    <p:sldId id="1035" r:id="rId16"/>
    <p:sldId id="1036" r:id="rId17"/>
    <p:sldId id="1116" r:id="rId18"/>
    <p:sldId id="1118" r:id="rId19"/>
    <p:sldId id="1117" r:id="rId20"/>
    <p:sldId id="1120" r:id="rId21"/>
    <p:sldId id="1121" r:id="rId22"/>
    <p:sldId id="1122" r:id="rId23"/>
    <p:sldId id="1123" r:id="rId24"/>
    <p:sldId id="1030" r:id="rId25"/>
    <p:sldId id="1029" r:id="rId26"/>
    <p:sldId id="111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776a07e-8d27-4e2a-b36b-72e648096e1d}">
          <p14:sldIdLst>
            <p14:sldId id="256"/>
            <p14:sldId id="1124"/>
          </p14:sldIdLst>
        </p14:section>
        <p14:section name="static library" id="{4365bd4f-51b7-4f3e-ac7c-d77f68060e23}">
          <p14:sldIdLst>
            <p14:sldId id="481"/>
            <p14:sldId id="1032"/>
            <p14:sldId id="1033"/>
            <p14:sldId id="1019"/>
            <p14:sldId id="1034"/>
            <p14:sldId id="1021"/>
            <p14:sldId id="1022"/>
            <p14:sldId id="494"/>
            <p14:sldId id="495"/>
            <p14:sldId id="496"/>
            <p14:sldId id="497"/>
            <p14:sldId id="1035"/>
            <p14:sldId id="1036"/>
            <p14:sldId id="1116"/>
            <p14:sldId id="1118"/>
            <p14:sldId id="1117"/>
          </p14:sldIdLst>
        </p14:section>
        <p14:section name="parameters" id="{cd3d1b64-bcc0-49be-a975-8bc5a85534d2}">
          <p14:sldIdLst>
            <p14:sldId id="1120"/>
            <p14:sldId id="1121"/>
            <p14:sldId id="1122"/>
            <p14:sldId id="1123"/>
            <p14:sldId id="1030"/>
            <p14:sldId id="1029"/>
            <p14:sldId id="111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25" autoAdjust="0"/>
    <p:restoredTop sz="94660"/>
  </p:normalViewPr>
  <p:slideViewPr>
    <p:cSldViewPr snapToGrid="0">
      <p:cViewPr varScale="1">
        <p:scale>
          <a:sx n="214" d="100"/>
          <a:sy n="214" d="100"/>
        </p:scale>
        <p:origin x="17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5.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30.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5.xml"/><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image" Target="../media/image3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7.png"/><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image" Target="../media/image3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image" Target="../media/image37.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6, static library, parameters</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  王大兴  于仕琪</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1"/>
          <a:stretch>
            <a:fillRect/>
          </a:stretch>
        </p:blipFill>
        <p:spPr>
          <a:xfrm>
            <a:off x="2281237" y="6131029"/>
            <a:ext cx="7629525" cy="428625"/>
          </a:xfrm>
          <a:prstGeom prst="rect">
            <a:avLst/>
          </a:prstGeom>
        </p:spPr>
      </p:pic>
      <p:pic>
        <p:nvPicPr>
          <p:cNvPr id="4" name="图片 3"/>
          <p:cNvPicPr>
            <a:picLocks noChangeAspect="1"/>
          </p:cNvPicPr>
          <p:nvPr/>
        </p:nvPicPr>
        <p:blipFill>
          <a:blip r:embed="rId2"/>
          <a:stretch>
            <a:fillRect/>
          </a:stretch>
        </p:blipFill>
        <p:spPr>
          <a:xfrm>
            <a:off x="2297972" y="5167476"/>
            <a:ext cx="6877050" cy="885825"/>
          </a:xfrm>
          <a:prstGeom prst="rect">
            <a:avLst/>
          </a:prstGeom>
        </p:spPr>
      </p:pic>
      <p:pic>
        <p:nvPicPr>
          <p:cNvPr id="3" name="图片 2"/>
          <p:cNvPicPr>
            <a:picLocks noChangeAspect="1"/>
          </p:cNvPicPr>
          <p:nvPr/>
        </p:nvPicPr>
        <p:blipFill>
          <a:blip r:embed="rId3"/>
          <a:stretch>
            <a:fillRect/>
          </a:stretch>
        </p:blipFill>
        <p:spPr>
          <a:xfrm>
            <a:off x="776304" y="1442912"/>
            <a:ext cx="1296681" cy="1400415"/>
          </a:xfrm>
          <a:prstGeom prst="rect">
            <a:avLst/>
          </a:prstGeom>
        </p:spPr>
      </p:pic>
      <p:pic>
        <p:nvPicPr>
          <p:cNvPr id="9" name="图片 8"/>
          <p:cNvPicPr>
            <a:picLocks noChangeAspect="1"/>
          </p:cNvPicPr>
          <p:nvPr/>
        </p:nvPicPr>
        <p:blipFill>
          <a:blip r:embed="rId4"/>
          <a:stretch>
            <a:fillRect/>
          </a:stretch>
        </p:blipFill>
        <p:spPr>
          <a:xfrm>
            <a:off x="2452350" y="605892"/>
            <a:ext cx="4019710" cy="4538382"/>
          </a:xfrm>
          <a:prstGeom prst="rect">
            <a:avLst/>
          </a:prstGeom>
        </p:spPr>
      </p:pic>
      <p:grpSp>
        <p:nvGrpSpPr>
          <p:cNvPr id="10" name="组合 9"/>
          <p:cNvGrpSpPr/>
          <p:nvPr/>
        </p:nvGrpSpPr>
        <p:grpSpPr>
          <a:xfrm>
            <a:off x="2893762" y="729361"/>
            <a:ext cx="3905058" cy="651392"/>
            <a:chOff x="983903" y="6441350"/>
            <a:chExt cx="4302795" cy="717997"/>
          </a:xfrm>
        </p:grpSpPr>
        <p:sp>
          <p:nvSpPr>
            <p:cNvPr id="11" name="矩形 10"/>
            <p:cNvSpPr/>
            <p:nvPr/>
          </p:nvSpPr>
          <p:spPr>
            <a:xfrm>
              <a:off x="983903" y="6810452"/>
              <a:ext cx="3024336"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2085">
                <a:solidFill>
                  <a:prstClr val="white"/>
                </a:solidFill>
                <a:latin typeface="Calibri" panose="020F0502020204030204"/>
                <a:ea typeface="宋体" panose="02010600030101010101" pitchFamily="2" charset="-122"/>
              </a:endParaRPr>
            </a:p>
          </p:txBody>
        </p:sp>
        <p:sp>
          <p:nvSpPr>
            <p:cNvPr id="12" name="Content Placeholder 2"/>
            <p:cNvSpPr txBox="1"/>
            <p:nvPr/>
          </p:nvSpPr>
          <p:spPr bwMode="auto">
            <a:xfrm>
              <a:off x="3432176" y="6441350"/>
              <a:ext cx="1854522" cy="4185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15" dirty="0">
                  <a:solidFill>
                    <a:srgbClr val="FFFF00"/>
                  </a:solidFill>
                  <a:latin typeface="Calibri" panose="020F0502020204030204"/>
                </a:rPr>
                <a:t>three targets</a:t>
              </a:r>
              <a:endParaRPr lang="en-US" sz="1815" dirty="0">
                <a:solidFill>
                  <a:srgbClr val="FFFF00"/>
                </a:solidFill>
                <a:latin typeface="Calibri" panose="020F0502020204030204"/>
              </a:endParaRPr>
            </a:p>
          </p:txBody>
        </p:sp>
        <p:cxnSp>
          <p:nvCxnSpPr>
            <p:cNvPr id="13" name="直接箭头连接符 12"/>
            <p:cNvCxnSpPr>
              <a:stCxn id="12" idx="1"/>
            </p:cNvCxnSpPr>
            <p:nvPr/>
          </p:nvCxnSpPr>
          <p:spPr>
            <a:xfrm flipH="1">
              <a:off x="3000127" y="6650640"/>
              <a:ext cx="432049" cy="25307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2893762" y="1293820"/>
            <a:ext cx="3578298" cy="543913"/>
            <a:chOff x="983903" y="6559820"/>
            <a:chExt cx="3942754" cy="599527"/>
          </a:xfrm>
        </p:grpSpPr>
        <p:sp>
          <p:nvSpPr>
            <p:cNvPr id="18" name="矩形 17"/>
            <p:cNvSpPr/>
            <p:nvPr/>
          </p:nvSpPr>
          <p:spPr>
            <a:xfrm>
              <a:off x="983903" y="6810452"/>
              <a:ext cx="1656183"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9" name="Content Placeholder 2"/>
            <p:cNvSpPr txBox="1"/>
            <p:nvPr/>
          </p:nvSpPr>
          <p:spPr bwMode="auto">
            <a:xfrm>
              <a:off x="2846861" y="6559820"/>
              <a:ext cx="2079796" cy="4185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solidFill>
                    <a:srgbClr val="FFFF00"/>
                  </a:solidFill>
                  <a:latin typeface="Calibri" panose="020F0502020204030204"/>
                </a:rPr>
                <a:t>the first target with its </a:t>
              </a:r>
              <a:r>
                <a:rPr lang="en-US" altLang="zh-CN" sz="1635" dirty="0">
                  <a:solidFill>
                    <a:srgbClr val="FFFF00"/>
                  </a:solidFill>
                  <a:latin typeface="Calibri" panose="020F0502020204030204"/>
                  <a:ea typeface="宋体" panose="02010600030101010101" pitchFamily="2" charset="-122"/>
                </a:rPr>
                <a:t>prerequisite</a:t>
              </a:r>
              <a:endParaRPr lang="en-US" sz="1635" dirty="0">
                <a:solidFill>
                  <a:srgbClr val="FFFF00"/>
                </a:solidFill>
                <a:latin typeface="Calibri" panose="020F0502020204030204"/>
              </a:endParaRPr>
            </a:p>
          </p:txBody>
        </p:sp>
        <p:cxnSp>
          <p:nvCxnSpPr>
            <p:cNvPr id="20" name="直接箭头连接符 19"/>
            <p:cNvCxnSpPr/>
            <p:nvPr/>
          </p:nvCxnSpPr>
          <p:spPr>
            <a:xfrm flipH="1">
              <a:off x="2445367" y="6756775"/>
              <a:ext cx="468205" cy="180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39587" y="3157127"/>
            <a:ext cx="3613876" cy="837217"/>
            <a:chOff x="983903" y="6236526"/>
            <a:chExt cx="3981956" cy="922821"/>
          </a:xfrm>
        </p:grpSpPr>
        <p:sp>
          <p:nvSpPr>
            <p:cNvPr id="23" name="矩形 22"/>
            <p:cNvSpPr/>
            <p:nvPr/>
          </p:nvSpPr>
          <p:spPr>
            <a:xfrm>
              <a:off x="983903" y="6810452"/>
              <a:ext cx="1929669"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24" name="Content Placeholder 2"/>
            <p:cNvSpPr txBox="1"/>
            <p:nvPr/>
          </p:nvSpPr>
          <p:spPr bwMode="auto">
            <a:xfrm>
              <a:off x="2751296" y="6236526"/>
              <a:ext cx="2214563" cy="4185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solidFill>
                    <a:srgbClr val="FFFF00"/>
                  </a:solidFill>
                  <a:latin typeface="Calibri" panose="020F0502020204030204"/>
                </a:rPr>
                <a:t>the second target with its </a:t>
              </a:r>
              <a:r>
                <a:rPr lang="en-US" altLang="zh-CN" sz="1635" dirty="0">
                  <a:solidFill>
                    <a:srgbClr val="FFFF00"/>
                  </a:solidFill>
                  <a:latin typeface="Calibri" panose="020F0502020204030204"/>
                  <a:ea typeface="宋体" panose="02010600030101010101" pitchFamily="2" charset="-122"/>
                </a:rPr>
                <a:t>prerequisite</a:t>
              </a:r>
              <a:endParaRPr lang="en-US" sz="1635" dirty="0">
                <a:solidFill>
                  <a:srgbClr val="FFFF00"/>
                </a:solidFill>
                <a:latin typeface="Calibri" panose="020F0502020204030204"/>
              </a:endParaRPr>
            </a:p>
          </p:txBody>
        </p:sp>
        <p:cxnSp>
          <p:nvCxnSpPr>
            <p:cNvPr id="25" name="直接箭头连接符 24"/>
            <p:cNvCxnSpPr/>
            <p:nvPr/>
          </p:nvCxnSpPr>
          <p:spPr>
            <a:xfrm flipH="1">
              <a:off x="2445367" y="6691652"/>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7" name="组合 26"/>
          <p:cNvGrpSpPr/>
          <p:nvPr/>
        </p:nvGrpSpPr>
        <p:grpSpPr>
          <a:xfrm>
            <a:off x="2909814" y="4330277"/>
            <a:ext cx="3447592" cy="578989"/>
            <a:chOff x="983904" y="6521158"/>
            <a:chExt cx="3798736" cy="638191"/>
          </a:xfrm>
        </p:grpSpPr>
        <p:sp>
          <p:nvSpPr>
            <p:cNvPr id="28" name="矩形 27"/>
            <p:cNvSpPr/>
            <p:nvPr/>
          </p:nvSpPr>
          <p:spPr>
            <a:xfrm>
              <a:off x="983904" y="6810452"/>
              <a:ext cx="774402"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sp>
          <p:nvSpPr>
            <p:cNvPr id="29" name="Content Placeholder 2"/>
            <p:cNvSpPr txBox="1"/>
            <p:nvPr/>
          </p:nvSpPr>
          <p:spPr bwMode="auto">
            <a:xfrm>
              <a:off x="2027433" y="6521158"/>
              <a:ext cx="2755207" cy="638191"/>
            </a:xfrm>
            <a:prstGeom prst="rect">
              <a:avLst/>
            </a:prstGeom>
            <a:noFill/>
            <a:ln w="9525">
              <a:noFill/>
              <a:miter lim="800000"/>
            </a:ln>
          </p:spPr>
          <p:txBody>
            <a:bodyPr vert="horz" wrap="square" lIns="107671" tIns="53836" rIns="107671" bIns="53836" numCol="1" anchor="t" anchorCtr="0" compatLnSpc="1"/>
            <a:lstStyle>
              <a:defPPr>
                <a:defRPr lang="zh-CN"/>
              </a:defPPr>
              <a:lvl1pPr marL="0" algn="l" defTabSz="1186180" rtl="0" eaLnBrk="1" latinLnBrk="0" hangingPunct="1">
                <a:defRPr sz="2300" kern="1200">
                  <a:solidFill>
                    <a:schemeClr val="tx1"/>
                  </a:solidFill>
                  <a:latin typeface="+mn-lt"/>
                  <a:ea typeface="+mn-ea"/>
                  <a:cs typeface="+mn-cs"/>
                </a:defRPr>
              </a:lvl1pPr>
              <a:lvl2pPr marL="593090" algn="l" defTabSz="1186180" rtl="0" eaLnBrk="1" latinLnBrk="0" hangingPunct="1">
                <a:defRPr sz="2300" kern="1200">
                  <a:solidFill>
                    <a:schemeClr val="tx1"/>
                  </a:solidFill>
                  <a:latin typeface="+mn-lt"/>
                  <a:ea typeface="+mn-ea"/>
                  <a:cs typeface="+mn-cs"/>
                </a:defRPr>
              </a:lvl2pPr>
              <a:lvl3pPr marL="1186180" algn="l" defTabSz="1186180" rtl="0" eaLnBrk="1" latinLnBrk="0" hangingPunct="1">
                <a:defRPr sz="2300" kern="1200">
                  <a:solidFill>
                    <a:schemeClr val="tx1"/>
                  </a:solidFill>
                  <a:latin typeface="+mn-lt"/>
                  <a:ea typeface="+mn-ea"/>
                  <a:cs typeface="+mn-cs"/>
                </a:defRPr>
              </a:lvl3pPr>
              <a:lvl4pPr marL="1779270" algn="l" defTabSz="1186180" rtl="0" eaLnBrk="1" latinLnBrk="0" hangingPunct="1">
                <a:defRPr sz="2300" kern="1200">
                  <a:solidFill>
                    <a:schemeClr val="tx1"/>
                  </a:solidFill>
                  <a:latin typeface="+mn-lt"/>
                  <a:ea typeface="+mn-ea"/>
                  <a:cs typeface="+mn-cs"/>
                </a:defRPr>
              </a:lvl4pPr>
              <a:lvl5pPr marL="2372360" algn="l" defTabSz="1186180" rtl="0" eaLnBrk="1" latinLnBrk="0" hangingPunct="1">
                <a:defRPr sz="2300" kern="1200">
                  <a:solidFill>
                    <a:schemeClr val="tx1"/>
                  </a:solidFill>
                  <a:latin typeface="+mn-lt"/>
                  <a:ea typeface="+mn-ea"/>
                  <a:cs typeface="+mn-cs"/>
                </a:defRPr>
              </a:lvl5pPr>
              <a:lvl6pPr marL="2966085" algn="l" defTabSz="1186180" rtl="0" eaLnBrk="1" latinLnBrk="0" hangingPunct="1">
                <a:defRPr sz="2300" kern="1200">
                  <a:solidFill>
                    <a:schemeClr val="tx1"/>
                  </a:solidFill>
                  <a:latin typeface="+mn-lt"/>
                  <a:ea typeface="+mn-ea"/>
                  <a:cs typeface="+mn-cs"/>
                </a:defRPr>
              </a:lvl6pPr>
              <a:lvl7pPr marL="3559175" algn="l" defTabSz="1186180" rtl="0" eaLnBrk="1" latinLnBrk="0" hangingPunct="1">
                <a:defRPr sz="2300" kern="1200">
                  <a:solidFill>
                    <a:schemeClr val="tx1"/>
                  </a:solidFill>
                  <a:latin typeface="+mn-lt"/>
                  <a:ea typeface="+mn-ea"/>
                  <a:cs typeface="+mn-cs"/>
                </a:defRPr>
              </a:lvl7pPr>
              <a:lvl8pPr marL="4152265" algn="l" defTabSz="1186180" rtl="0" eaLnBrk="1" latinLnBrk="0" hangingPunct="1">
                <a:defRPr sz="2300" kern="1200">
                  <a:solidFill>
                    <a:schemeClr val="tx1"/>
                  </a:solidFill>
                  <a:latin typeface="+mn-lt"/>
                  <a:ea typeface="+mn-ea"/>
                  <a:cs typeface="+mn-cs"/>
                </a:defRPr>
              </a:lvl8pPr>
              <a:lvl9pPr marL="4745355" algn="l" defTabSz="1186180" rtl="0" eaLnBrk="1" latinLnBrk="0" hangingPunct="1">
                <a:defRPr sz="2300" kern="1200">
                  <a:solidFill>
                    <a:schemeClr val="tx1"/>
                  </a:solidFill>
                  <a:latin typeface="+mn-lt"/>
                  <a:ea typeface="+mn-ea"/>
                  <a:cs typeface="+mn-cs"/>
                </a:defRPr>
              </a:lvl9pPr>
            </a:lstStyle>
            <a:p>
              <a:pPr marL="0" lvl="1" defTabSz="1076960">
                <a:buClr>
                  <a:srgbClr val="2DA2BF"/>
                </a:buClr>
                <a:buSzPct val="68000"/>
              </a:pPr>
              <a:r>
                <a:rPr lang="en-US" sz="1635" dirty="0">
                  <a:solidFill>
                    <a:srgbClr val="FFFF00"/>
                  </a:solidFill>
                  <a:latin typeface="Calibri" panose="020F0502020204030204"/>
                </a:rPr>
                <a:t>the third target with no </a:t>
              </a:r>
              <a:r>
                <a:rPr lang="en-US" altLang="zh-CN" sz="1635" dirty="0">
                  <a:solidFill>
                    <a:srgbClr val="FFFF00"/>
                  </a:solidFill>
                  <a:latin typeface="Calibri" panose="020F0502020204030204"/>
                  <a:ea typeface="宋体" panose="02010600030101010101" pitchFamily="2" charset="-122"/>
                </a:rPr>
                <a:t>prerequisite</a:t>
              </a:r>
              <a:endParaRPr lang="en-US" sz="1635" dirty="0">
                <a:solidFill>
                  <a:srgbClr val="FFFF00"/>
                </a:solidFill>
                <a:latin typeface="Calibri" panose="020F0502020204030204"/>
              </a:endParaRPr>
            </a:p>
          </p:txBody>
        </p:sp>
        <p:cxnSp>
          <p:nvCxnSpPr>
            <p:cNvPr id="30" name="直接箭头连接符 29"/>
            <p:cNvCxnSpPr/>
            <p:nvPr/>
          </p:nvCxnSpPr>
          <p:spPr>
            <a:xfrm flipH="1">
              <a:off x="1623984" y="6761457"/>
              <a:ext cx="468205" cy="1802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8734703" y="4406365"/>
            <a:ext cx="2924736" cy="1091065"/>
            <a:chOff x="1848000" y="6084183"/>
            <a:chExt cx="3222626" cy="1202625"/>
          </a:xfrm>
        </p:grpSpPr>
        <p:sp>
          <p:nvSpPr>
            <p:cNvPr id="32" name="矩形 31"/>
            <p:cNvSpPr/>
            <p:nvPr/>
          </p:nvSpPr>
          <p:spPr>
            <a:xfrm>
              <a:off x="1848000" y="6937913"/>
              <a:ext cx="474392" cy="34889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33" name="Content Placeholder 2"/>
            <p:cNvSpPr txBox="1"/>
            <p:nvPr/>
          </p:nvSpPr>
          <p:spPr bwMode="auto">
            <a:xfrm>
              <a:off x="2290744" y="6084183"/>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By default, the first target can run with only make command.</a:t>
              </a:r>
              <a:endParaRPr lang="en-US" sz="1635" dirty="0">
                <a:latin typeface="Calibri" panose="020F0502020204030204"/>
              </a:endParaRPr>
            </a:p>
          </p:txBody>
        </p:sp>
        <p:cxnSp>
          <p:nvCxnSpPr>
            <p:cNvPr id="34" name="直接箭头连接符 33"/>
            <p:cNvCxnSpPr/>
            <p:nvPr/>
          </p:nvCxnSpPr>
          <p:spPr>
            <a:xfrm flipH="1">
              <a:off x="2115243" y="6725814"/>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5" name="组合 34"/>
          <p:cNvGrpSpPr/>
          <p:nvPr/>
        </p:nvGrpSpPr>
        <p:grpSpPr>
          <a:xfrm>
            <a:off x="8709204" y="5320439"/>
            <a:ext cx="3100110" cy="1030728"/>
            <a:chOff x="1847999" y="6047130"/>
            <a:chExt cx="3415862" cy="1136117"/>
          </a:xfrm>
        </p:grpSpPr>
        <p:sp>
          <p:nvSpPr>
            <p:cNvPr id="36" name="矩形 35"/>
            <p:cNvSpPr/>
            <p:nvPr/>
          </p:nvSpPr>
          <p:spPr>
            <a:xfrm>
              <a:off x="1847999" y="6937912"/>
              <a:ext cx="1323939" cy="245335"/>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37" name="Content Placeholder 2"/>
            <p:cNvSpPr txBox="1"/>
            <p:nvPr/>
          </p:nvSpPr>
          <p:spPr bwMode="auto">
            <a:xfrm>
              <a:off x="2483979" y="6047130"/>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The target name followed  make command can run the target.</a:t>
              </a:r>
              <a:endParaRPr lang="en-US" sz="1635" dirty="0">
                <a:latin typeface="Calibri" panose="020F0502020204030204"/>
              </a:endParaRPr>
            </a:p>
          </p:txBody>
        </p:sp>
        <p:cxnSp>
          <p:nvCxnSpPr>
            <p:cNvPr id="38" name="直接箭头连接符 37"/>
            <p:cNvCxnSpPr/>
            <p:nvPr/>
          </p:nvCxnSpPr>
          <p:spPr>
            <a:xfrm flipH="1">
              <a:off x="2115243" y="6725814"/>
              <a:ext cx="351002" cy="24533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9" name="文本框 38"/>
          <p:cNvSpPr txBox="1"/>
          <p:nvPr/>
        </p:nvSpPr>
        <p:spPr>
          <a:xfrm>
            <a:off x="1387700" y="61991"/>
            <a:ext cx="3903345" cy="481330"/>
          </a:xfrm>
          <a:prstGeom prst="rect">
            <a:avLst/>
          </a:prstGeom>
          <a:noFill/>
        </p:spPr>
        <p:txBody>
          <a:bodyPr wrap="none" rtlCol="0">
            <a:spAutoFit/>
          </a:bodyPr>
          <a:lstStyle/>
          <a:p>
            <a:r>
              <a:rPr lang="en-US" altLang="zh-CN" sz="2540" b="1" dirty="0"/>
              <a:t>1.3 Static library in </a:t>
            </a:r>
            <a:r>
              <a:rPr lang="en-US" altLang="zh-CN" sz="2540" b="1" dirty="0" err="1"/>
              <a:t>makefile</a:t>
            </a:r>
            <a:endParaRPr lang="zh-CN" altLang="en-US" sz="2540" b="1" dirty="0"/>
          </a:p>
        </p:txBody>
      </p:sp>
      <p:grpSp>
        <p:nvGrpSpPr>
          <p:cNvPr id="40" name="组合 39"/>
          <p:cNvGrpSpPr/>
          <p:nvPr/>
        </p:nvGrpSpPr>
        <p:grpSpPr>
          <a:xfrm>
            <a:off x="416497" y="1899891"/>
            <a:ext cx="1746037" cy="1863477"/>
            <a:chOff x="2030042" y="2751560"/>
            <a:chExt cx="1923874" cy="2054017"/>
          </a:xfrm>
        </p:grpSpPr>
        <p:sp>
          <p:nvSpPr>
            <p:cNvPr id="41" name="矩形 40"/>
            <p:cNvSpPr/>
            <p:nvPr/>
          </p:nvSpPr>
          <p:spPr>
            <a:xfrm>
              <a:off x="2513756" y="2751560"/>
              <a:ext cx="990427" cy="1039902"/>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42" name="Content Placeholder 2"/>
            <p:cNvSpPr txBox="1"/>
            <p:nvPr/>
          </p:nvSpPr>
          <p:spPr bwMode="auto">
            <a:xfrm>
              <a:off x="2030042" y="4191470"/>
              <a:ext cx="1923874"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All</a:t>
              </a:r>
              <a:r>
                <a:rPr lang="zh-CN" altLang="en-US" sz="1635" dirty="0">
                  <a:latin typeface="Calibri" panose="020F0502020204030204"/>
                </a:rPr>
                <a:t> </a:t>
              </a:r>
              <a:r>
                <a:rPr lang="en-US" altLang="zh-CN" sz="1635" dirty="0">
                  <a:latin typeface="Calibri" panose="020F0502020204030204"/>
                </a:rPr>
                <a:t>the</a:t>
              </a:r>
              <a:r>
                <a:rPr lang="zh-CN" altLang="en-US" sz="1635" dirty="0">
                  <a:latin typeface="Calibri" panose="020F0502020204030204"/>
                </a:rPr>
                <a:t> </a:t>
              </a:r>
              <a:r>
                <a:rPr lang="en-US" altLang="zh-CN" sz="1635" dirty="0">
                  <a:latin typeface="Calibri" panose="020F0502020204030204"/>
                </a:rPr>
                <a:t>files</a:t>
              </a:r>
              <a:r>
                <a:rPr lang="zh-CN" altLang="en-US" sz="1635" dirty="0">
                  <a:latin typeface="Calibri" panose="020F0502020204030204"/>
                </a:rPr>
                <a:t> </a:t>
              </a:r>
              <a:r>
                <a:rPr lang="en-US" altLang="zh-CN" sz="1635" dirty="0">
                  <a:latin typeface="Calibri" panose="020F0502020204030204"/>
                </a:rPr>
                <a:t>are</a:t>
              </a:r>
              <a:r>
                <a:rPr lang="zh-CN" altLang="en-US" sz="1635" dirty="0">
                  <a:latin typeface="Calibri" panose="020F0502020204030204"/>
                </a:rPr>
                <a:t> </a:t>
              </a:r>
              <a:r>
                <a:rPr lang="en-US" altLang="zh-CN" sz="1635" dirty="0">
                  <a:latin typeface="Calibri" panose="020F0502020204030204"/>
                </a:rPr>
                <a:t>in</a:t>
              </a:r>
              <a:endParaRPr lang="en-US" altLang="zh-CN" sz="1635" dirty="0">
                <a:latin typeface="Calibri" panose="020F0502020204030204"/>
              </a:endParaRPr>
            </a:p>
            <a:p>
              <a:pPr marL="0" lvl="1" indent="0" defTabSz="1076960">
                <a:spcBef>
                  <a:spcPts val="0"/>
                </a:spcBef>
                <a:buClr>
                  <a:srgbClr val="2DA2BF"/>
                </a:buClr>
                <a:buSzPct val="68000"/>
                <a:buNone/>
              </a:pPr>
              <a:r>
                <a:rPr lang="en-US" sz="1635" dirty="0">
                  <a:latin typeface="Calibri" panose="020F0502020204030204"/>
                </a:rPr>
                <a:t>the same folder.</a:t>
              </a:r>
              <a:endParaRPr lang="en-US" sz="1635" dirty="0">
                <a:latin typeface="Calibri" panose="020F0502020204030204"/>
              </a:endParaRPr>
            </a:p>
          </p:txBody>
        </p:sp>
        <p:cxnSp>
          <p:nvCxnSpPr>
            <p:cNvPr id="43" name="直接箭头连接符 42"/>
            <p:cNvCxnSpPr/>
            <p:nvPr/>
          </p:nvCxnSpPr>
          <p:spPr>
            <a:xfrm flipV="1">
              <a:off x="3063098" y="3624676"/>
              <a:ext cx="297070" cy="6115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3612632" y="1010984"/>
            <a:ext cx="5765907" cy="3397303"/>
          </a:xfrm>
          <a:prstGeom prst="rect">
            <a:avLst/>
          </a:prstGeom>
        </p:spPr>
      </p:pic>
      <p:pic>
        <p:nvPicPr>
          <p:cNvPr id="7" name="图片 6"/>
          <p:cNvPicPr>
            <a:picLocks noChangeAspect="1"/>
          </p:cNvPicPr>
          <p:nvPr/>
        </p:nvPicPr>
        <p:blipFill>
          <a:blip r:embed="rId2"/>
          <a:stretch>
            <a:fillRect/>
          </a:stretch>
        </p:blipFill>
        <p:spPr>
          <a:xfrm>
            <a:off x="1456023" y="2372638"/>
            <a:ext cx="1584855" cy="2091258"/>
          </a:xfrm>
          <a:prstGeom prst="rect">
            <a:avLst/>
          </a:prstGeom>
        </p:spPr>
      </p:pic>
      <p:grpSp>
        <p:nvGrpSpPr>
          <p:cNvPr id="8" name="组合 7"/>
          <p:cNvGrpSpPr/>
          <p:nvPr/>
        </p:nvGrpSpPr>
        <p:grpSpPr>
          <a:xfrm>
            <a:off x="942915" y="1100240"/>
            <a:ext cx="2522918" cy="2608111"/>
            <a:chOff x="2290744" y="6084183"/>
            <a:chExt cx="2779882" cy="2874789"/>
          </a:xfrm>
        </p:grpSpPr>
        <p:sp>
          <p:nvSpPr>
            <p:cNvPr id="9" name="矩形 8"/>
            <p:cNvSpPr/>
            <p:nvPr/>
          </p:nvSpPr>
          <p:spPr>
            <a:xfrm>
              <a:off x="3072135" y="8094564"/>
              <a:ext cx="1224137" cy="86440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0" name="Content Placeholder 2"/>
            <p:cNvSpPr txBox="1"/>
            <p:nvPr/>
          </p:nvSpPr>
          <p:spPr bwMode="auto">
            <a:xfrm>
              <a:off x="2290744" y="6084183"/>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dirty="0">
                  <a:latin typeface="Calibri" panose="020F0502020204030204"/>
                </a:rPr>
                <a:t>This time we put the functions in the “</a:t>
              </a:r>
              <a:r>
                <a:rPr lang="en-US" sz="1635" dirty="0" err="1">
                  <a:latin typeface="Calibri" panose="020F0502020204030204"/>
                </a:rPr>
                <a:t>lib_a</a:t>
              </a:r>
              <a:r>
                <a:rPr lang="en-US" sz="1635" dirty="0">
                  <a:latin typeface="Calibri" panose="020F0502020204030204"/>
                </a:rPr>
                <a:t>” folder, and create a </a:t>
              </a:r>
              <a:r>
                <a:rPr lang="en-US" sz="1635" dirty="0" err="1">
                  <a:latin typeface="Calibri" panose="020F0502020204030204"/>
                </a:rPr>
                <a:t>makefile</a:t>
              </a:r>
              <a:r>
                <a:rPr lang="en-US" sz="1635" dirty="0">
                  <a:latin typeface="Calibri" panose="020F0502020204030204"/>
                </a:rPr>
                <a:t> in this folder.</a:t>
              </a:r>
              <a:endParaRPr lang="en-US" sz="1635" dirty="0">
                <a:latin typeface="Calibri" panose="020F0502020204030204"/>
              </a:endParaRPr>
            </a:p>
          </p:txBody>
        </p:sp>
        <p:cxnSp>
          <p:nvCxnSpPr>
            <p:cNvPr id="11" name="直接箭头连接符 10"/>
            <p:cNvCxnSpPr/>
            <p:nvPr/>
          </p:nvCxnSpPr>
          <p:spPr>
            <a:xfrm>
              <a:off x="2856112" y="7261767"/>
              <a:ext cx="216024" cy="83279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4" name="组合 13"/>
          <p:cNvGrpSpPr/>
          <p:nvPr/>
        </p:nvGrpSpPr>
        <p:grpSpPr>
          <a:xfrm>
            <a:off x="4004743" y="382275"/>
            <a:ext cx="6376928" cy="3242782"/>
            <a:chOff x="1809466" y="6236289"/>
            <a:chExt cx="3553312" cy="2295181"/>
          </a:xfrm>
        </p:grpSpPr>
        <p:sp>
          <p:nvSpPr>
            <p:cNvPr id="15" name="矩形 14"/>
            <p:cNvSpPr/>
            <p:nvPr/>
          </p:nvSpPr>
          <p:spPr>
            <a:xfrm>
              <a:off x="1809466" y="6937913"/>
              <a:ext cx="2510510" cy="1593557"/>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sp>
          <p:nvSpPr>
            <p:cNvPr id="16" name="Content Placeholder 2"/>
            <p:cNvSpPr txBox="1"/>
            <p:nvPr/>
          </p:nvSpPr>
          <p:spPr bwMode="auto">
            <a:xfrm>
              <a:off x="2223837" y="6236289"/>
              <a:ext cx="3138941" cy="372622"/>
            </a:xfrm>
            <a:prstGeom prst="rect">
              <a:avLst/>
            </a:prstGeom>
            <a:noFill/>
            <a:ln w="9525">
              <a:noFill/>
              <a:miter lim="800000"/>
            </a:ln>
          </p:spPr>
          <p:txBody>
            <a:bodyPr vert="horz" wrap="square" lIns="107671" tIns="53836" rIns="107671" bIns="53836" numCol="1" anchor="t" anchorCtr="0" compatLnSpc="1"/>
            <a:lstStyle>
              <a:defPPr>
                <a:defRPr lang="zh-CN"/>
              </a:defPPr>
              <a:lvl1pPr marL="0" algn="l" defTabSz="1186180" rtl="0" eaLnBrk="1" latinLnBrk="0" hangingPunct="1">
                <a:defRPr sz="2300" kern="1200">
                  <a:solidFill>
                    <a:schemeClr val="tx1"/>
                  </a:solidFill>
                  <a:latin typeface="+mn-lt"/>
                  <a:ea typeface="+mn-ea"/>
                  <a:cs typeface="+mn-cs"/>
                </a:defRPr>
              </a:lvl1pPr>
              <a:lvl2pPr marL="593090" algn="l" defTabSz="1186180" rtl="0" eaLnBrk="1" latinLnBrk="0" hangingPunct="1">
                <a:defRPr sz="2300" kern="1200">
                  <a:solidFill>
                    <a:schemeClr val="tx1"/>
                  </a:solidFill>
                  <a:latin typeface="+mn-lt"/>
                  <a:ea typeface="+mn-ea"/>
                  <a:cs typeface="+mn-cs"/>
                </a:defRPr>
              </a:lvl2pPr>
              <a:lvl3pPr marL="1186180" algn="l" defTabSz="1186180" rtl="0" eaLnBrk="1" latinLnBrk="0" hangingPunct="1">
                <a:defRPr sz="2300" kern="1200">
                  <a:solidFill>
                    <a:schemeClr val="tx1"/>
                  </a:solidFill>
                  <a:latin typeface="+mn-lt"/>
                  <a:ea typeface="+mn-ea"/>
                  <a:cs typeface="+mn-cs"/>
                </a:defRPr>
              </a:lvl3pPr>
              <a:lvl4pPr marL="1779270" algn="l" defTabSz="1186180" rtl="0" eaLnBrk="1" latinLnBrk="0" hangingPunct="1">
                <a:defRPr sz="2300" kern="1200">
                  <a:solidFill>
                    <a:schemeClr val="tx1"/>
                  </a:solidFill>
                  <a:latin typeface="+mn-lt"/>
                  <a:ea typeface="+mn-ea"/>
                  <a:cs typeface="+mn-cs"/>
                </a:defRPr>
              </a:lvl4pPr>
              <a:lvl5pPr marL="2372360" algn="l" defTabSz="1186180" rtl="0" eaLnBrk="1" latinLnBrk="0" hangingPunct="1">
                <a:defRPr sz="2300" kern="1200">
                  <a:solidFill>
                    <a:schemeClr val="tx1"/>
                  </a:solidFill>
                  <a:latin typeface="+mn-lt"/>
                  <a:ea typeface="+mn-ea"/>
                  <a:cs typeface="+mn-cs"/>
                </a:defRPr>
              </a:lvl5pPr>
              <a:lvl6pPr marL="2966085" algn="l" defTabSz="1186180" rtl="0" eaLnBrk="1" latinLnBrk="0" hangingPunct="1">
                <a:defRPr sz="2300" kern="1200">
                  <a:solidFill>
                    <a:schemeClr val="tx1"/>
                  </a:solidFill>
                  <a:latin typeface="+mn-lt"/>
                  <a:ea typeface="+mn-ea"/>
                  <a:cs typeface="+mn-cs"/>
                </a:defRPr>
              </a:lvl6pPr>
              <a:lvl7pPr marL="3559175" algn="l" defTabSz="1186180" rtl="0" eaLnBrk="1" latinLnBrk="0" hangingPunct="1">
                <a:defRPr sz="2300" kern="1200">
                  <a:solidFill>
                    <a:schemeClr val="tx1"/>
                  </a:solidFill>
                  <a:latin typeface="+mn-lt"/>
                  <a:ea typeface="+mn-ea"/>
                  <a:cs typeface="+mn-cs"/>
                </a:defRPr>
              </a:lvl7pPr>
              <a:lvl8pPr marL="4152265" algn="l" defTabSz="1186180" rtl="0" eaLnBrk="1" latinLnBrk="0" hangingPunct="1">
                <a:defRPr sz="2300" kern="1200">
                  <a:solidFill>
                    <a:schemeClr val="tx1"/>
                  </a:solidFill>
                  <a:latin typeface="+mn-lt"/>
                  <a:ea typeface="+mn-ea"/>
                  <a:cs typeface="+mn-cs"/>
                </a:defRPr>
              </a:lvl8pPr>
              <a:lvl9pPr marL="4745355" algn="l" defTabSz="1186180" rtl="0" eaLnBrk="1" latinLnBrk="0" hangingPunct="1">
                <a:defRPr sz="2300" kern="1200">
                  <a:solidFill>
                    <a:schemeClr val="tx1"/>
                  </a:solidFill>
                  <a:latin typeface="+mn-lt"/>
                  <a:ea typeface="+mn-ea"/>
                  <a:cs typeface="+mn-cs"/>
                </a:defRPr>
              </a:lvl9pPr>
            </a:lstStyle>
            <a:p>
              <a:pPr marL="0" lvl="1" defTabSz="1076960">
                <a:buClr>
                  <a:srgbClr val="2DA2BF"/>
                </a:buClr>
                <a:buSzPct val="68000"/>
              </a:pPr>
              <a:r>
                <a:rPr lang="en-US" sz="1635" b="1" dirty="0">
                  <a:latin typeface="Calibri" panose="020F0502020204030204"/>
                </a:rPr>
                <a:t>The first step</a:t>
              </a:r>
              <a:r>
                <a:rPr lang="en-US" sz="1635" dirty="0">
                  <a:latin typeface="Calibri" panose="020F0502020204030204"/>
                </a:rPr>
                <a:t>, creates a static library file with these two .o files in the </a:t>
              </a:r>
              <a:r>
                <a:rPr lang="en-US" altLang="zh-CN" sz="1635" dirty="0">
                  <a:latin typeface="Calibri" panose="020F0502020204030204"/>
                </a:rPr>
                <a:t>current </a:t>
              </a:r>
              <a:r>
                <a:rPr lang="en-US" sz="1635" dirty="0" err="1">
                  <a:latin typeface="Calibri" panose="020F0502020204030204"/>
                </a:rPr>
                <a:t>makefile</a:t>
              </a:r>
              <a:r>
                <a:rPr lang="en-US" sz="1635" dirty="0">
                  <a:latin typeface="Calibri" panose="020F0502020204030204"/>
                </a:rPr>
                <a:t>.</a:t>
              </a:r>
              <a:endParaRPr lang="en-US" sz="1635" dirty="0">
                <a:latin typeface="Calibri" panose="020F0502020204030204"/>
              </a:endParaRPr>
            </a:p>
          </p:txBody>
        </p:sp>
        <p:cxnSp>
          <p:nvCxnSpPr>
            <p:cNvPr id="17" name="直接箭头连接符 16"/>
            <p:cNvCxnSpPr/>
            <p:nvPr/>
          </p:nvCxnSpPr>
          <p:spPr>
            <a:xfrm flipH="1">
              <a:off x="2115243" y="6602231"/>
              <a:ext cx="365424" cy="36891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6" name="图片 5"/>
          <p:cNvPicPr>
            <a:picLocks noChangeAspect="1"/>
          </p:cNvPicPr>
          <p:nvPr/>
        </p:nvPicPr>
        <p:blipFill>
          <a:blip r:embed="rId3"/>
          <a:stretch>
            <a:fillRect/>
          </a:stretch>
        </p:blipFill>
        <p:spPr>
          <a:xfrm>
            <a:off x="3317730" y="4631937"/>
            <a:ext cx="7496175" cy="1704975"/>
          </a:xfrm>
          <a:prstGeom prst="rect">
            <a:avLst/>
          </a:prstGeom>
        </p:spPr>
      </p:pic>
      <p:sp>
        <p:nvSpPr>
          <p:cNvPr id="12" name="矩形 11"/>
          <p:cNvSpPr/>
          <p:nvPr/>
        </p:nvSpPr>
        <p:spPr>
          <a:xfrm>
            <a:off x="9855200" y="4631937"/>
            <a:ext cx="849745" cy="226390"/>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0321630" y="4858225"/>
            <a:ext cx="510748" cy="22375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3329692" y="6105139"/>
            <a:ext cx="965217" cy="31413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2679044" y="4893456"/>
            <a:ext cx="7562850" cy="1476375"/>
          </a:xfrm>
          <a:prstGeom prst="rect">
            <a:avLst/>
          </a:prstGeom>
        </p:spPr>
      </p:pic>
      <p:pic>
        <p:nvPicPr>
          <p:cNvPr id="3" name="图片 2"/>
          <p:cNvPicPr>
            <a:picLocks noChangeAspect="1"/>
          </p:cNvPicPr>
          <p:nvPr/>
        </p:nvPicPr>
        <p:blipFill>
          <a:blip r:embed="rId2"/>
          <a:stretch>
            <a:fillRect/>
          </a:stretch>
        </p:blipFill>
        <p:spPr>
          <a:xfrm>
            <a:off x="3509955" y="488169"/>
            <a:ext cx="4961965" cy="4062933"/>
          </a:xfrm>
          <a:prstGeom prst="rect">
            <a:avLst/>
          </a:prstGeom>
        </p:spPr>
      </p:pic>
      <p:pic>
        <p:nvPicPr>
          <p:cNvPr id="5" name="图片 4"/>
          <p:cNvPicPr>
            <a:picLocks noChangeAspect="1"/>
          </p:cNvPicPr>
          <p:nvPr/>
        </p:nvPicPr>
        <p:blipFill>
          <a:blip r:embed="rId3"/>
          <a:stretch>
            <a:fillRect/>
          </a:stretch>
        </p:blipFill>
        <p:spPr>
          <a:xfrm>
            <a:off x="1978837" y="1010984"/>
            <a:ext cx="1400415" cy="1901798"/>
          </a:xfrm>
          <a:prstGeom prst="rect">
            <a:avLst/>
          </a:prstGeom>
        </p:spPr>
      </p:pic>
      <p:grpSp>
        <p:nvGrpSpPr>
          <p:cNvPr id="10" name="组合 9"/>
          <p:cNvGrpSpPr/>
          <p:nvPr/>
        </p:nvGrpSpPr>
        <p:grpSpPr>
          <a:xfrm>
            <a:off x="375167" y="2637460"/>
            <a:ext cx="2618784" cy="1058210"/>
            <a:chOff x="2290744" y="5780712"/>
            <a:chExt cx="2885512" cy="1166412"/>
          </a:xfrm>
        </p:grpSpPr>
        <p:sp>
          <p:nvSpPr>
            <p:cNvPr id="11" name="矩形 10"/>
            <p:cNvSpPr/>
            <p:nvPr/>
          </p:nvSpPr>
          <p:spPr>
            <a:xfrm>
              <a:off x="4096136" y="5780712"/>
              <a:ext cx="1080120" cy="295404"/>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2" name="Content Placeholder 2"/>
            <p:cNvSpPr txBox="1"/>
            <p:nvPr/>
          </p:nvSpPr>
          <p:spPr bwMode="auto">
            <a:xfrm>
              <a:off x="2290744" y="6333017"/>
              <a:ext cx="2779882" cy="614107"/>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635" b="1" dirty="0">
                  <a:latin typeface="Calibri" panose="020F0502020204030204"/>
                </a:rPr>
                <a:t>The second step</a:t>
              </a:r>
              <a:r>
                <a:rPr lang="en-US" sz="1635" dirty="0">
                  <a:latin typeface="Calibri" panose="020F0502020204030204"/>
                </a:rPr>
                <a:t>, creates another </a:t>
              </a:r>
              <a:r>
                <a:rPr lang="en-US" sz="1635" dirty="0" err="1">
                  <a:latin typeface="Calibri" panose="020F0502020204030204"/>
                </a:rPr>
                <a:t>makefile</a:t>
              </a:r>
              <a:r>
                <a:rPr lang="en-US" sz="1635" dirty="0">
                  <a:latin typeface="Calibri" panose="020F0502020204030204"/>
                </a:rPr>
                <a:t> in the upper-level folder to link the static library into the executable file.</a:t>
              </a:r>
              <a:endParaRPr lang="en-US" sz="1635" dirty="0">
                <a:latin typeface="Calibri" panose="020F0502020204030204"/>
              </a:endParaRPr>
            </a:p>
          </p:txBody>
        </p:sp>
        <p:cxnSp>
          <p:nvCxnSpPr>
            <p:cNvPr id="13" name="直接箭头连接符 12"/>
            <p:cNvCxnSpPr/>
            <p:nvPr/>
          </p:nvCxnSpPr>
          <p:spPr>
            <a:xfrm flipV="1">
              <a:off x="4201766" y="5987214"/>
              <a:ext cx="117105" cy="38328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4192221" y="2160242"/>
            <a:ext cx="7517166" cy="939243"/>
            <a:chOff x="2023176" y="7853825"/>
            <a:chExt cx="4188669" cy="664779"/>
          </a:xfrm>
        </p:grpSpPr>
        <p:sp>
          <p:nvSpPr>
            <p:cNvPr id="16" name="矩形 15"/>
            <p:cNvSpPr/>
            <p:nvPr/>
          </p:nvSpPr>
          <p:spPr>
            <a:xfrm>
              <a:off x="2023176" y="8353641"/>
              <a:ext cx="2007600" cy="164963"/>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sp>
          <p:nvSpPr>
            <p:cNvPr id="17" name="Content Placeholder 2"/>
            <p:cNvSpPr txBox="1"/>
            <p:nvPr/>
          </p:nvSpPr>
          <p:spPr bwMode="auto">
            <a:xfrm>
              <a:off x="4480714" y="7853825"/>
              <a:ext cx="1731131" cy="614107"/>
            </a:xfrm>
            <a:prstGeom prst="rect">
              <a:avLst/>
            </a:prstGeom>
            <a:noFill/>
            <a:ln w="9525">
              <a:noFill/>
              <a:miter lim="800000"/>
            </a:ln>
          </p:spPr>
          <p:txBody>
            <a:bodyPr vert="horz" wrap="square" lIns="107671" tIns="53836" rIns="107671" bIns="53836" numCol="1" anchor="t" anchorCtr="0" compatLnSpc="1"/>
            <a:lstStyle>
              <a:defPPr>
                <a:defRPr lang="zh-CN"/>
              </a:defPPr>
              <a:lvl1pPr marL="0" algn="l" defTabSz="1186180" rtl="0" eaLnBrk="1" latinLnBrk="0" hangingPunct="1">
                <a:defRPr sz="2300" kern="1200">
                  <a:solidFill>
                    <a:schemeClr val="tx1"/>
                  </a:solidFill>
                  <a:latin typeface="+mn-lt"/>
                  <a:ea typeface="+mn-ea"/>
                  <a:cs typeface="+mn-cs"/>
                </a:defRPr>
              </a:lvl1pPr>
              <a:lvl2pPr marL="593090" algn="l" defTabSz="1186180" rtl="0" eaLnBrk="1" latinLnBrk="0" hangingPunct="1">
                <a:defRPr sz="2300" kern="1200">
                  <a:solidFill>
                    <a:schemeClr val="tx1"/>
                  </a:solidFill>
                  <a:latin typeface="+mn-lt"/>
                  <a:ea typeface="+mn-ea"/>
                  <a:cs typeface="+mn-cs"/>
                </a:defRPr>
              </a:lvl2pPr>
              <a:lvl3pPr marL="1186180" algn="l" defTabSz="1186180" rtl="0" eaLnBrk="1" latinLnBrk="0" hangingPunct="1">
                <a:defRPr sz="2300" kern="1200">
                  <a:solidFill>
                    <a:schemeClr val="tx1"/>
                  </a:solidFill>
                  <a:latin typeface="+mn-lt"/>
                  <a:ea typeface="+mn-ea"/>
                  <a:cs typeface="+mn-cs"/>
                </a:defRPr>
              </a:lvl3pPr>
              <a:lvl4pPr marL="1779270" algn="l" defTabSz="1186180" rtl="0" eaLnBrk="1" latinLnBrk="0" hangingPunct="1">
                <a:defRPr sz="2300" kern="1200">
                  <a:solidFill>
                    <a:schemeClr val="tx1"/>
                  </a:solidFill>
                  <a:latin typeface="+mn-lt"/>
                  <a:ea typeface="+mn-ea"/>
                  <a:cs typeface="+mn-cs"/>
                </a:defRPr>
              </a:lvl4pPr>
              <a:lvl5pPr marL="2372360" algn="l" defTabSz="1186180" rtl="0" eaLnBrk="1" latinLnBrk="0" hangingPunct="1">
                <a:defRPr sz="2300" kern="1200">
                  <a:solidFill>
                    <a:schemeClr val="tx1"/>
                  </a:solidFill>
                  <a:latin typeface="+mn-lt"/>
                  <a:ea typeface="+mn-ea"/>
                  <a:cs typeface="+mn-cs"/>
                </a:defRPr>
              </a:lvl5pPr>
              <a:lvl6pPr marL="2966085" algn="l" defTabSz="1186180" rtl="0" eaLnBrk="1" latinLnBrk="0" hangingPunct="1">
                <a:defRPr sz="2300" kern="1200">
                  <a:solidFill>
                    <a:schemeClr val="tx1"/>
                  </a:solidFill>
                  <a:latin typeface="+mn-lt"/>
                  <a:ea typeface="+mn-ea"/>
                  <a:cs typeface="+mn-cs"/>
                </a:defRPr>
              </a:lvl6pPr>
              <a:lvl7pPr marL="3559175" algn="l" defTabSz="1186180" rtl="0" eaLnBrk="1" latinLnBrk="0" hangingPunct="1">
                <a:defRPr sz="2300" kern="1200">
                  <a:solidFill>
                    <a:schemeClr val="tx1"/>
                  </a:solidFill>
                  <a:latin typeface="+mn-lt"/>
                  <a:ea typeface="+mn-ea"/>
                  <a:cs typeface="+mn-cs"/>
                </a:defRPr>
              </a:lvl7pPr>
              <a:lvl8pPr marL="4152265" algn="l" defTabSz="1186180" rtl="0" eaLnBrk="1" latinLnBrk="0" hangingPunct="1">
                <a:defRPr sz="2300" kern="1200">
                  <a:solidFill>
                    <a:schemeClr val="tx1"/>
                  </a:solidFill>
                  <a:latin typeface="+mn-lt"/>
                  <a:ea typeface="+mn-ea"/>
                  <a:cs typeface="+mn-cs"/>
                </a:defRPr>
              </a:lvl8pPr>
              <a:lvl9pPr marL="4745355" algn="l" defTabSz="1186180" rtl="0" eaLnBrk="1" latinLnBrk="0" hangingPunct="1">
                <a:defRPr sz="2300" kern="1200">
                  <a:solidFill>
                    <a:schemeClr val="tx1"/>
                  </a:solidFill>
                  <a:latin typeface="+mn-lt"/>
                  <a:ea typeface="+mn-ea"/>
                  <a:cs typeface="+mn-cs"/>
                </a:defRPr>
              </a:lvl9pPr>
            </a:lstStyle>
            <a:p>
              <a:pPr marL="0" lvl="1" defTabSz="1076960">
                <a:buClr>
                  <a:srgbClr val="2DA2BF"/>
                </a:buClr>
                <a:buSzPct val="68000"/>
              </a:pPr>
              <a:r>
                <a:rPr lang="en-US" sz="1635" dirty="0">
                  <a:latin typeface="Calibri" panose="020F0502020204030204"/>
                </a:rPr>
                <a:t>Links the executable file with the static library. </a:t>
              </a:r>
              <a:endParaRPr lang="en-US" sz="1635" dirty="0">
                <a:latin typeface="Calibri" panose="020F0502020204030204"/>
              </a:endParaRPr>
            </a:p>
          </p:txBody>
        </p:sp>
        <p:cxnSp>
          <p:nvCxnSpPr>
            <p:cNvPr id="18" name="直接箭头连接符 17"/>
            <p:cNvCxnSpPr>
              <a:stCxn id="17" idx="1"/>
            </p:cNvCxnSpPr>
            <p:nvPr/>
          </p:nvCxnSpPr>
          <p:spPr>
            <a:xfrm flipH="1">
              <a:off x="3928105" y="8160878"/>
              <a:ext cx="552609" cy="29442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2" name="矩形 1"/>
          <p:cNvSpPr/>
          <p:nvPr/>
        </p:nvSpPr>
        <p:spPr>
          <a:xfrm>
            <a:off x="3943927" y="1902691"/>
            <a:ext cx="2050473" cy="25755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684329" y="4830617"/>
            <a:ext cx="557566" cy="29556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9162482" y="5126181"/>
            <a:ext cx="557566" cy="23552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9236361" y="5703452"/>
            <a:ext cx="637311" cy="295564"/>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807110" y="4972482"/>
            <a:ext cx="6953250" cy="1457325"/>
          </a:xfrm>
          <a:prstGeom prst="rect">
            <a:avLst/>
          </a:prstGeom>
        </p:spPr>
      </p:pic>
      <p:pic>
        <p:nvPicPr>
          <p:cNvPr id="5" name="图片 4"/>
          <p:cNvPicPr>
            <a:picLocks noChangeAspect="1"/>
          </p:cNvPicPr>
          <p:nvPr/>
        </p:nvPicPr>
        <p:blipFill>
          <a:blip r:embed="rId2"/>
          <a:stretch>
            <a:fillRect/>
          </a:stretch>
        </p:blipFill>
        <p:spPr>
          <a:xfrm>
            <a:off x="1773017" y="292114"/>
            <a:ext cx="5039766" cy="4062933"/>
          </a:xfrm>
          <a:prstGeom prst="rect">
            <a:avLst/>
          </a:prstGeom>
        </p:spPr>
      </p:pic>
      <p:grpSp>
        <p:nvGrpSpPr>
          <p:cNvPr id="12" name="组合 11"/>
          <p:cNvGrpSpPr/>
          <p:nvPr/>
        </p:nvGrpSpPr>
        <p:grpSpPr>
          <a:xfrm>
            <a:off x="3466417" y="2644778"/>
            <a:ext cx="5806837" cy="2915514"/>
            <a:chOff x="2711617" y="2914154"/>
            <a:chExt cx="6398273" cy="3212464"/>
          </a:xfrm>
        </p:grpSpPr>
        <p:grpSp>
          <p:nvGrpSpPr>
            <p:cNvPr id="6" name="组合 5"/>
            <p:cNvGrpSpPr/>
            <p:nvPr/>
          </p:nvGrpSpPr>
          <p:grpSpPr>
            <a:xfrm>
              <a:off x="2711617" y="2914154"/>
              <a:ext cx="2480149" cy="3212464"/>
              <a:chOff x="-4268316" y="7164693"/>
              <a:chExt cx="2480149" cy="3213624"/>
            </a:xfrm>
          </p:grpSpPr>
          <p:sp>
            <p:nvSpPr>
              <p:cNvPr id="7" name="矩形 6"/>
              <p:cNvSpPr/>
              <p:nvPr/>
            </p:nvSpPr>
            <p:spPr>
              <a:xfrm>
                <a:off x="-4268316" y="7164693"/>
                <a:ext cx="2238580" cy="360171"/>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defTabSz="1076960"/>
                <a:endParaRPr lang="zh-CN" altLang="en-US" sz="1635" dirty="0">
                  <a:solidFill>
                    <a:prstClr val="white"/>
                  </a:solidFill>
                  <a:latin typeface="Calibri" panose="020F0502020204030204"/>
                  <a:ea typeface="宋体" panose="02010600030101010101" pitchFamily="2" charset="-122"/>
                </a:endParaRPr>
              </a:p>
            </p:txBody>
          </p:sp>
          <p:cxnSp>
            <p:nvCxnSpPr>
              <p:cNvPr id="9" name="直接箭头连接符 8"/>
              <p:cNvCxnSpPr/>
              <p:nvPr/>
            </p:nvCxnSpPr>
            <p:spPr>
              <a:xfrm>
                <a:off x="-2965840" y="7553555"/>
                <a:ext cx="1177673" cy="282476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1" name="文本框 10"/>
            <p:cNvSpPr txBox="1"/>
            <p:nvPr/>
          </p:nvSpPr>
          <p:spPr>
            <a:xfrm>
              <a:off x="4518149" y="4996803"/>
              <a:ext cx="4591741" cy="378830"/>
            </a:xfrm>
            <a:prstGeom prst="rect">
              <a:avLst/>
            </a:prstGeom>
            <a:noFill/>
          </p:spPr>
          <p:txBody>
            <a:bodyPr wrap="none" rtlCol="0">
              <a:spAutoFit/>
            </a:bodyPr>
            <a:lstStyle/>
            <a:p>
              <a:r>
                <a:rPr lang="en-US" altLang="zh-CN" sz="1635" dirty="0"/>
                <a:t>If you put the flag before $^, it will cause error.</a:t>
              </a:r>
              <a:endParaRPr lang="zh-CN" altLang="en-US" sz="1635" dirty="0"/>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3813464" y="5578330"/>
            <a:ext cx="7391400" cy="1095375"/>
          </a:xfrm>
          <a:prstGeom prst="rect">
            <a:avLst/>
          </a:prstGeom>
        </p:spPr>
      </p:pic>
      <p:pic>
        <p:nvPicPr>
          <p:cNvPr id="6" name="图片 5"/>
          <p:cNvPicPr>
            <a:picLocks noChangeAspect="1"/>
          </p:cNvPicPr>
          <p:nvPr/>
        </p:nvPicPr>
        <p:blipFill>
          <a:blip r:embed="rId2"/>
          <a:stretch>
            <a:fillRect/>
          </a:stretch>
        </p:blipFill>
        <p:spPr>
          <a:xfrm>
            <a:off x="1450541" y="1613766"/>
            <a:ext cx="2105025" cy="2152650"/>
          </a:xfrm>
          <a:prstGeom prst="rect">
            <a:avLst/>
          </a:prstGeom>
        </p:spPr>
      </p:pic>
      <p:grpSp>
        <p:nvGrpSpPr>
          <p:cNvPr id="10" name="组合 9"/>
          <p:cNvGrpSpPr/>
          <p:nvPr/>
        </p:nvGrpSpPr>
        <p:grpSpPr>
          <a:xfrm>
            <a:off x="4146551" y="184295"/>
            <a:ext cx="5459268" cy="5272771"/>
            <a:chOff x="4146551" y="184295"/>
            <a:chExt cx="5459268" cy="5272771"/>
          </a:xfrm>
        </p:grpSpPr>
        <p:pic>
          <p:nvPicPr>
            <p:cNvPr id="13" name="图片 12"/>
            <p:cNvPicPr>
              <a:picLocks noChangeAspect="1"/>
            </p:cNvPicPr>
            <p:nvPr/>
          </p:nvPicPr>
          <p:blipFill>
            <a:blip r:embed="rId3"/>
            <a:stretch>
              <a:fillRect/>
            </a:stretch>
          </p:blipFill>
          <p:spPr>
            <a:xfrm>
              <a:off x="4146551" y="184295"/>
              <a:ext cx="5459268" cy="5272771"/>
            </a:xfrm>
            <a:prstGeom prst="rect">
              <a:avLst/>
            </a:prstGeom>
          </p:spPr>
        </p:pic>
        <p:pic>
          <p:nvPicPr>
            <p:cNvPr id="9" name="图片 8"/>
            <p:cNvPicPr>
              <a:picLocks noChangeAspect="1"/>
            </p:cNvPicPr>
            <p:nvPr/>
          </p:nvPicPr>
          <p:blipFill>
            <a:blip r:embed="rId4"/>
            <a:stretch>
              <a:fillRect/>
            </a:stretch>
          </p:blipFill>
          <p:spPr>
            <a:xfrm>
              <a:off x="4565650" y="4684999"/>
              <a:ext cx="2647950" cy="281879"/>
            </a:xfrm>
            <a:prstGeom prst="rect">
              <a:avLst/>
            </a:prstGeom>
          </p:spPr>
        </p:pic>
      </p:grpSp>
      <p:grpSp>
        <p:nvGrpSpPr>
          <p:cNvPr id="11" name="组合 10"/>
          <p:cNvGrpSpPr/>
          <p:nvPr/>
        </p:nvGrpSpPr>
        <p:grpSpPr>
          <a:xfrm>
            <a:off x="218702" y="1945071"/>
            <a:ext cx="2727698" cy="3511995"/>
            <a:chOff x="1574182" y="8105669"/>
            <a:chExt cx="3005519" cy="4222629"/>
          </a:xfrm>
        </p:grpSpPr>
        <p:sp>
          <p:nvSpPr>
            <p:cNvPr id="12" name="矩形 11"/>
            <p:cNvSpPr/>
            <p:nvPr/>
          </p:nvSpPr>
          <p:spPr>
            <a:xfrm>
              <a:off x="3072135" y="8105669"/>
              <a:ext cx="1224138" cy="864408"/>
            </a:xfrm>
            <a:prstGeom prst="rect">
              <a:avLst/>
            </a:prstGeom>
            <a:noFill/>
            <a:ln w="1905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endParaRPr lang="zh-CN" altLang="en-US" sz="1635">
                <a:solidFill>
                  <a:prstClr val="white"/>
                </a:solidFill>
                <a:latin typeface="Calibri" panose="020F0502020204030204"/>
                <a:ea typeface="宋体" panose="02010600030101010101" pitchFamily="2" charset="-122"/>
              </a:endParaRPr>
            </a:p>
          </p:txBody>
        </p:sp>
        <p:sp>
          <p:nvSpPr>
            <p:cNvPr id="14" name="Content Placeholder 2"/>
            <p:cNvSpPr txBox="1"/>
            <p:nvPr/>
          </p:nvSpPr>
          <p:spPr bwMode="auto">
            <a:xfrm>
              <a:off x="1574182" y="10485518"/>
              <a:ext cx="3005519" cy="1842780"/>
            </a:xfrm>
            <a:prstGeom prst="rect">
              <a:avLst/>
            </a:prstGeom>
            <a:noFill/>
            <a:ln w="9525">
              <a:noFill/>
              <a:miter lim="800000"/>
            </a:ln>
          </p:spPr>
          <p:txBody>
            <a:bodyPr vert="horz" wrap="square" lIns="107671" tIns="53836" rIns="107671" bIns="53836" numCol="1" anchor="t" anchorCtr="0" compatLnSpc="1"/>
            <a:lstStyle>
              <a:lvl1pPr marL="473710" indent="-331470" algn="l" rtl="0" eaLnBrk="0" fontAlgn="base" hangingPunct="0">
                <a:spcBef>
                  <a:spcPts val="520"/>
                </a:spcBef>
                <a:spcAft>
                  <a:spcPct val="0"/>
                </a:spcAft>
                <a:buClr>
                  <a:schemeClr val="accent1"/>
                </a:buClr>
                <a:buSzPct val="68000"/>
                <a:buFont typeface="Wingdings 3" pitchFamily="18" charset="2"/>
                <a:buChar char=""/>
                <a:defRPr sz="3500" kern="1200">
                  <a:solidFill>
                    <a:schemeClr val="tx1"/>
                  </a:solidFill>
                  <a:latin typeface="+mn-lt"/>
                  <a:ea typeface="+mn-ea"/>
                  <a:cs typeface="+mn-cs"/>
                </a:defRPr>
              </a:lvl1pPr>
              <a:lvl2pPr marL="805815" indent="-296545" algn="l" rtl="0" eaLnBrk="0" fontAlgn="base" hangingPunct="0">
                <a:spcBef>
                  <a:spcPts val="420"/>
                </a:spcBef>
                <a:spcAft>
                  <a:spcPct val="0"/>
                </a:spcAft>
                <a:buClr>
                  <a:schemeClr val="accent1"/>
                </a:buClr>
                <a:buFont typeface="Wingdings" panose="05000000000000000000" pitchFamily="2" charset="2"/>
                <a:buChar char="§"/>
                <a:defRPr sz="3000" kern="1200">
                  <a:solidFill>
                    <a:schemeClr val="tx1"/>
                  </a:solidFill>
                  <a:latin typeface="+mn-lt"/>
                  <a:ea typeface="+mn-ea"/>
                  <a:cs typeface="+mn-cs"/>
                </a:defRPr>
              </a:lvl2pPr>
              <a:lvl3pPr marL="1114425" indent="-296545" algn="l" rtl="0" eaLnBrk="0" fontAlgn="base" hangingPunct="0">
                <a:spcBef>
                  <a:spcPts val="455"/>
                </a:spcBef>
                <a:spcAft>
                  <a:spcPct val="0"/>
                </a:spcAft>
                <a:buClr>
                  <a:schemeClr val="accent2"/>
                </a:buClr>
                <a:buSzPct val="100000"/>
                <a:buFont typeface="Wingdings 2" pitchFamily="18" charset="2"/>
                <a:buChar char=""/>
                <a:defRPr sz="2700" kern="1200">
                  <a:solidFill>
                    <a:schemeClr val="tx1"/>
                  </a:solidFill>
                  <a:latin typeface="+mn-lt"/>
                  <a:ea typeface="+mn-ea"/>
                  <a:cs typeface="+mn-cs"/>
                </a:defRPr>
              </a:lvl3pPr>
              <a:lvl4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4pPr>
              <a:lvl5pPr marL="1483360" indent="-296545" algn="l" rtl="0" eaLnBrk="0" fontAlgn="base" hangingPunct="0">
                <a:spcBef>
                  <a:spcPts val="455"/>
                </a:spcBef>
                <a:spcAft>
                  <a:spcPct val="0"/>
                </a:spcAft>
                <a:buClr>
                  <a:schemeClr val="accent2"/>
                </a:buClr>
                <a:defRPr sz="2500" kern="1200">
                  <a:solidFill>
                    <a:schemeClr val="tx1"/>
                  </a:solidFill>
                  <a:latin typeface="+mn-lt"/>
                  <a:ea typeface="+mn-ea"/>
                  <a:cs typeface="+mn-cs"/>
                </a:defRPr>
              </a:lvl5pPr>
              <a:lvl6pPr marL="2077085" indent="-296545" algn="l" rtl="0" eaLnBrk="1" latinLnBrk="0" hangingPunct="1">
                <a:spcBef>
                  <a:spcPts val="455"/>
                </a:spcBef>
                <a:buClr>
                  <a:schemeClr val="accent3"/>
                </a:buClr>
                <a:buFont typeface="Wingdings 2"/>
                <a:buChar char=""/>
                <a:defRPr kumimoji="0" sz="2300" kern="1200">
                  <a:solidFill>
                    <a:schemeClr val="tx1"/>
                  </a:solidFill>
                  <a:latin typeface="+mn-lt"/>
                  <a:ea typeface="+mn-ea"/>
                  <a:cs typeface="+mn-cs"/>
                </a:defRPr>
              </a:lvl6pPr>
              <a:lvl7pPr marL="2373630"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7pPr>
              <a:lvl8pPr marL="2670175" indent="-296545" algn="l" rtl="0" eaLnBrk="1" latinLnBrk="0" hangingPunct="1">
                <a:spcBef>
                  <a:spcPts val="455"/>
                </a:spcBef>
                <a:buClr>
                  <a:schemeClr val="accent3"/>
                </a:buClr>
                <a:buFont typeface="Wingdings 2"/>
                <a:buChar char=""/>
                <a:defRPr kumimoji="0" sz="2100" kern="1200">
                  <a:solidFill>
                    <a:schemeClr val="tx1"/>
                  </a:solidFill>
                  <a:latin typeface="+mn-lt"/>
                  <a:ea typeface="+mn-ea"/>
                  <a:cs typeface="+mn-cs"/>
                </a:defRPr>
              </a:lvl8pPr>
              <a:lvl9pPr marL="2966720" indent="-296545" algn="l" rtl="0" eaLnBrk="1" latinLnBrk="0" hangingPunct="1">
                <a:spcBef>
                  <a:spcPts val="455"/>
                </a:spcBef>
                <a:buClr>
                  <a:schemeClr val="accent3"/>
                </a:buClr>
                <a:buFont typeface="Wingdings 2"/>
                <a:buChar char=""/>
                <a:defRPr kumimoji="0" sz="2100" kern="1200" baseline="0">
                  <a:solidFill>
                    <a:schemeClr val="tx1"/>
                  </a:solidFill>
                  <a:latin typeface="+mn-lt"/>
                  <a:ea typeface="+mn-ea"/>
                  <a:cs typeface="+mn-cs"/>
                </a:defRPr>
              </a:lvl9pPr>
            </a:lstStyle>
            <a:p>
              <a:pPr marL="0" lvl="1" indent="0" defTabSz="1076960">
                <a:spcBef>
                  <a:spcPts val="0"/>
                </a:spcBef>
                <a:buClr>
                  <a:srgbClr val="2DA2BF"/>
                </a:buClr>
                <a:buSzPct val="68000"/>
                <a:buNone/>
              </a:pPr>
              <a:r>
                <a:rPr lang="en-US" sz="1800" dirty="0">
                  <a:latin typeface="Calibri" panose="020F0502020204030204"/>
                </a:rPr>
                <a:t>This time we put all the source files in the “</a:t>
              </a:r>
              <a:r>
                <a:rPr lang="en-US" sz="1800" dirty="0" err="1">
                  <a:latin typeface="Calibri" panose="020F0502020204030204"/>
                </a:rPr>
                <a:t>src</a:t>
              </a:r>
              <a:r>
                <a:rPr lang="en-US" sz="1800" dirty="0">
                  <a:latin typeface="Calibri" panose="020F0502020204030204"/>
                </a:rPr>
                <a:t>” folder, the function header file in the “include” folder, and create a </a:t>
              </a:r>
              <a:r>
                <a:rPr lang="en-US" sz="1800" dirty="0" err="1">
                  <a:latin typeface="Calibri" panose="020F0502020204030204"/>
                </a:rPr>
                <a:t>makefile</a:t>
              </a:r>
              <a:r>
                <a:rPr lang="en-US" sz="1800" dirty="0">
                  <a:latin typeface="Calibri" panose="020F0502020204030204"/>
                </a:rPr>
                <a:t> in the current folder.(Only one </a:t>
              </a:r>
              <a:r>
                <a:rPr lang="en-US" sz="1800" dirty="0" err="1">
                  <a:latin typeface="Calibri" panose="020F0502020204030204"/>
                </a:rPr>
                <a:t>makefile</a:t>
              </a:r>
              <a:r>
                <a:rPr lang="en-US" sz="1800" dirty="0">
                  <a:latin typeface="Calibri" panose="020F0502020204030204"/>
                </a:rPr>
                <a:t>)</a:t>
              </a:r>
              <a:endParaRPr lang="en-US" sz="1800" dirty="0">
                <a:latin typeface="Calibri" panose="020F0502020204030204"/>
              </a:endParaRPr>
            </a:p>
          </p:txBody>
        </p:sp>
        <p:cxnSp>
          <p:nvCxnSpPr>
            <p:cNvPr id="15" name="直接箭头连接符 14"/>
            <p:cNvCxnSpPr/>
            <p:nvPr/>
          </p:nvCxnSpPr>
          <p:spPr>
            <a:xfrm flipV="1">
              <a:off x="2198259" y="8679057"/>
              <a:ext cx="873877" cy="184278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矩形 17"/>
          <p:cNvSpPr/>
          <p:nvPr/>
        </p:nvSpPr>
        <p:spPr>
          <a:xfrm>
            <a:off x="10335491" y="5578330"/>
            <a:ext cx="461818"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782271" y="6197600"/>
            <a:ext cx="965220" cy="254002"/>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3" name="组合 22"/>
          <p:cNvGrpSpPr/>
          <p:nvPr/>
        </p:nvGrpSpPr>
        <p:grpSpPr>
          <a:xfrm>
            <a:off x="8709891" y="3036163"/>
            <a:ext cx="3197040" cy="1477328"/>
            <a:chOff x="8709891" y="1613766"/>
            <a:chExt cx="3197040" cy="1477328"/>
          </a:xfrm>
        </p:grpSpPr>
        <p:sp>
          <p:nvSpPr>
            <p:cNvPr id="20" name="文本框 19"/>
            <p:cNvSpPr txBox="1"/>
            <p:nvPr/>
          </p:nvSpPr>
          <p:spPr>
            <a:xfrm>
              <a:off x="9901382" y="1613766"/>
              <a:ext cx="2005549" cy="1477328"/>
            </a:xfrm>
            <a:prstGeom prst="rect">
              <a:avLst/>
            </a:prstGeom>
            <a:noFill/>
          </p:spPr>
          <p:txBody>
            <a:bodyPr wrap="none" rtlCol="0">
              <a:spAutoFit/>
            </a:bodyPr>
            <a:lstStyle/>
            <a:p>
              <a:r>
                <a:rPr lang="en-US" altLang="zh-CN" dirty="0"/>
                <a:t>The</a:t>
              </a:r>
              <a:r>
                <a:rPr lang="zh-CN" altLang="en-US" dirty="0"/>
                <a:t> </a:t>
              </a:r>
              <a:r>
                <a:rPr lang="en-US" altLang="zh-CN" dirty="0"/>
                <a:t>first</a:t>
              </a:r>
              <a:r>
                <a:rPr lang="zh-CN" altLang="en-US" dirty="0"/>
                <a:t> </a:t>
              </a:r>
              <a:r>
                <a:rPr lang="en-US" altLang="zh-CN" dirty="0"/>
                <a:t>part</a:t>
              </a:r>
              <a:r>
                <a:rPr lang="zh-CN" altLang="en-US" dirty="0"/>
                <a:t> </a:t>
              </a:r>
              <a:r>
                <a:rPr lang="en-US" altLang="zh-CN" dirty="0"/>
                <a:t>of the</a:t>
              </a:r>
              <a:endParaRPr lang="en-US" altLang="zh-CN" dirty="0"/>
            </a:p>
            <a:p>
              <a:r>
                <a:rPr lang="en-US" altLang="zh-CN" dirty="0"/>
                <a:t> </a:t>
              </a:r>
              <a:r>
                <a:rPr lang="en-US" altLang="zh-CN" dirty="0" err="1"/>
                <a:t>makefile</a:t>
              </a:r>
              <a:r>
                <a:rPr lang="en-US" altLang="zh-CN" dirty="0"/>
                <a:t> just </a:t>
              </a:r>
              <a:endParaRPr lang="en-US" altLang="zh-CN" dirty="0"/>
            </a:p>
            <a:p>
              <a:r>
                <a:rPr lang="en-US" altLang="zh-CN" dirty="0"/>
                <a:t>creates a static </a:t>
              </a:r>
              <a:endParaRPr lang="en-US" altLang="zh-CN" dirty="0"/>
            </a:p>
            <a:p>
              <a:r>
                <a:rPr lang="en-US" altLang="zh-CN" dirty="0"/>
                <a:t>library named </a:t>
              </a:r>
              <a:endParaRPr lang="en-US" altLang="zh-CN" dirty="0"/>
            </a:p>
            <a:p>
              <a:r>
                <a:rPr lang="en-US" altLang="zh-CN" b="1" dirty="0" err="1"/>
                <a:t>libmath.a</a:t>
              </a:r>
              <a:endParaRPr lang="zh-CN" altLang="en-US" b="1" dirty="0"/>
            </a:p>
          </p:txBody>
        </p:sp>
        <p:cxnSp>
          <p:nvCxnSpPr>
            <p:cNvPr id="22" name="直接箭头连接符 21"/>
            <p:cNvCxnSpPr/>
            <p:nvPr/>
          </p:nvCxnSpPr>
          <p:spPr>
            <a:xfrm flipH="1" flipV="1">
              <a:off x="8709891" y="1613766"/>
              <a:ext cx="1219200" cy="8523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p:cNvSpPr/>
          <p:nvPr/>
        </p:nvSpPr>
        <p:spPr>
          <a:xfrm>
            <a:off x="10330871" y="5980107"/>
            <a:ext cx="771237"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4174834" y="3036163"/>
            <a:ext cx="3288148" cy="73025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4"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a:off x="1562347" y="23343"/>
            <a:ext cx="3937188" cy="5056659"/>
          </a:xfrm>
          <a:prstGeom prst="rect">
            <a:avLst/>
          </a:prstGeom>
        </p:spPr>
      </p:pic>
      <p:pic>
        <p:nvPicPr>
          <p:cNvPr id="11" name="图片 10"/>
          <p:cNvPicPr>
            <a:picLocks noChangeAspect="1"/>
          </p:cNvPicPr>
          <p:nvPr/>
        </p:nvPicPr>
        <p:blipFill>
          <a:blip r:embed="rId2"/>
          <a:stretch>
            <a:fillRect/>
          </a:stretch>
        </p:blipFill>
        <p:spPr>
          <a:xfrm>
            <a:off x="921761" y="5130563"/>
            <a:ext cx="6822930" cy="1146039"/>
          </a:xfrm>
          <a:prstGeom prst="rect">
            <a:avLst/>
          </a:prstGeom>
        </p:spPr>
      </p:pic>
      <p:grpSp>
        <p:nvGrpSpPr>
          <p:cNvPr id="20" name="组合 19"/>
          <p:cNvGrpSpPr/>
          <p:nvPr/>
        </p:nvGrpSpPr>
        <p:grpSpPr>
          <a:xfrm>
            <a:off x="5301903" y="4950814"/>
            <a:ext cx="6822931" cy="1828427"/>
            <a:chOff x="5301903" y="4950814"/>
            <a:chExt cx="6822931" cy="1828427"/>
          </a:xfrm>
        </p:grpSpPr>
        <p:pic>
          <p:nvPicPr>
            <p:cNvPr id="16" name="图片 15"/>
            <p:cNvPicPr>
              <a:picLocks noChangeAspect="1"/>
            </p:cNvPicPr>
            <p:nvPr/>
          </p:nvPicPr>
          <p:blipFill>
            <a:blip r:embed="rId3"/>
            <a:stretch>
              <a:fillRect/>
            </a:stretch>
          </p:blipFill>
          <p:spPr>
            <a:xfrm>
              <a:off x="5301903" y="5320146"/>
              <a:ext cx="6822931" cy="1459095"/>
            </a:xfrm>
            <a:prstGeom prst="rect">
              <a:avLst/>
            </a:prstGeom>
          </p:spPr>
        </p:pic>
        <p:sp>
          <p:nvSpPr>
            <p:cNvPr id="19" name="文本框 18"/>
            <p:cNvSpPr txBox="1"/>
            <p:nvPr/>
          </p:nvSpPr>
          <p:spPr>
            <a:xfrm>
              <a:off x="8972102" y="4950814"/>
              <a:ext cx="386644" cy="369332"/>
            </a:xfrm>
            <a:prstGeom prst="rect">
              <a:avLst/>
            </a:prstGeom>
            <a:noFill/>
          </p:spPr>
          <p:txBody>
            <a:bodyPr wrap="none" rtlCol="0">
              <a:spAutoFit/>
            </a:bodyPr>
            <a:lstStyle/>
            <a:p>
              <a:r>
                <a:rPr lang="en-US" altLang="zh-CN" dirty="0"/>
                <a:t>or</a:t>
              </a:r>
              <a:endParaRPr lang="zh-CN" altLang="en-US" dirty="0"/>
            </a:p>
          </p:txBody>
        </p:sp>
      </p:grpSp>
      <p:grpSp>
        <p:nvGrpSpPr>
          <p:cNvPr id="7" name="组合 6"/>
          <p:cNvGrpSpPr/>
          <p:nvPr/>
        </p:nvGrpSpPr>
        <p:grpSpPr>
          <a:xfrm>
            <a:off x="4535055" y="947037"/>
            <a:ext cx="4242968" cy="1477328"/>
            <a:chOff x="8221808" y="1613766"/>
            <a:chExt cx="4242968" cy="1477328"/>
          </a:xfrm>
        </p:grpSpPr>
        <p:sp>
          <p:nvSpPr>
            <p:cNvPr id="8" name="文本框 7"/>
            <p:cNvSpPr txBox="1"/>
            <p:nvPr/>
          </p:nvSpPr>
          <p:spPr>
            <a:xfrm>
              <a:off x="9901382" y="1613766"/>
              <a:ext cx="2563394" cy="1477328"/>
            </a:xfrm>
            <a:prstGeom prst="rect">
              <a:avLst/>
            </a:prstGeom>
            <a:noFill/>
          </p:spPr>
          <p:txBody>
            <a:bodyPr wrap="none" rtlCol="0">
              <a:spAutoFit/>
            </a:bodyPr>
            <a:lstStyle/>
            <a:p>
              <a:r>
                <a:rPr lang="en-US" altLang="zh-CN" dirty="0"/>
                <a:t>The</a:t>
              </a:r>
              <a:r>
                <a:rPr lang="zh-CN" altLang="en-US" dirty="0"/>
                <a:t> </a:t>
              </a:r>
              <a:r>
                <a:rPr lang="en-US" altLang="zh-CN" dirty="0"/>
                <a:t>second</a:t>
              </a:r>
              <a:r>
                <a:rPr lang="zh-CN" altLang="en-US" dirty="0"/>
                <a:t> </a:t>
              </a:r>
              <a:r>
                <a:rPr lang="en-US" altLang="zh-CN" dirty="0"/>
                <a:t>part</a:t>
              </a:r>
              <a:r>
                <a:rPr lang="zh-CN" altLang="en-US" dirty="0"/>
                <a:t> </a:t>
              </a:r>
              <a:r>
                <a:rPr lang="en-US" altLang="zh-CN" dirty="0"/>
                <a:t>of the</a:t>
              </a:r>
              <a:endParaRPr lang="en-US" altLang="zh-CN" dirty="0"/>
            </a:p>
            <a:p>
              <a:r>
                <a:rPr lang="en-US" altLang="zh-CN" dirty="0"/>
                <a:t> </a:t>
              </a:r>
              <a:r>
                <a:rPr lang="en-US" altLang="zh-CN" dirty="0" err="1"/>
                <a:t>makefile</a:t>
              </a:r>
              <a:r>
                <a:rPr lang="en-US" altLang="zh-CN" dirty="0"/>
                <a:t> links the static </a:t>
              </a:r>
              <a:endParaRPr lang="en-US" altLang="zh-CN" dirty="0"/>
            </a:p>
            <a:p>
              <a:r>
                <a:rPr lang="en-US" altLang="zh-CN" dirty="0"/>
                <a:t>library </a:t>
              </a:r>
              <a:r>
                <a:rPr lang="en-US" altLang="zh-CN" b="1" dirty="0" err="1"/>
                <a:t>libmath.a</a:t>
              </a:r>
              <a:r>
                <a:rPr lang="en-US" altLang="zh-CN" b="1" dirty="0"/>
                <a:t> </a:t>
              </a:r>
              <a:r>
                <a:rPr lang="en-US" altLang="zh-CN" dirty="0"/>
                <a:t>to the </a:t>
              </a:r>
              <a:endParaRPr lang="en-US" altLang="zh-CN" dirty="0"/>
            </a:p>
            <a:p>
              <a:r>
                <a:rPr lang="en-US" altLang="zh-CN" dirty="0"/>
                <a:t>executable file </a:t>
              </a:r>
              <a:r>
                <a:rPr lang="en-US" altLang="zh-CN" b="1" dirty="0"/>
                <a:t>test </a:t>
              </a:r>
              <a:r>
                <a:rPr lang="en-US" altLang="zh-CN" dirty="0"/>
                <a:t>in the</a:t>
              </a:r>
              <a:endParaRPr lang="en-US" altLang="zh-CN" dirty="0"/>
            </a:p>
            <a:p>
              <a:r>
                <a:rPr lang="en-US" altLang="zh-CN" dirty="0"/>
                <a:t>“</a:t>
              </a:r>
              <a:r>
                <a:rPr lang="en-US" altLang="zh-CN" dirty="0" err="1"/>
                <a:t>objs</a:t>
              </a:r>
              <a:r>
                <a:rPr lang="en-US" altLang="zh-CN" dirty="0"/>
                <a:t>” folder.</a:t>
              </a:r>
              <a:endParaRPr lang="zh-CN" altLang="en-US" dirty="0"/>
            </a:p>
          </p:txBody>
        </p:sp>
        <p:cxnSp>
          <p:nvCxnSpPr>
            <p:cNvPr id="9" name="直接箭头连接符 8"/>
            <p:cNvCxnSpPr/>
            <p:nvPr/>
          </p:nvCxnSpPr>
          <p:spPr>
            <a:xfrm flipH="1">
              <a:off x="8221808" y="2466108"/>
              <a:ext cx="1707283" cy="34425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矩形 13"/>
          <p:cNvSpPr/>
          <p:nvPr/>
        </p:nvSpPr>
        <p:spPr>
          <a:xfrm>
            <a:off x="6996541" y="5028763"/>
            <a:ext cx="771237"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10972801" y="5292003"/>
            <a:ext cx="1152032"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0972801" y="6164838"/>
            <a:ext cx="988290" cy="29599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011055" y="3177309"/>
            <a:ext cx="1524000" cy="251691"/>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7" grpId="0" animBg="1"/>
      <p:bldP spid="18" grpId="0" animBg="1"/>
      <p:bldP spid="2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图片 29"/>
          <p:cNvPicPr>
            <a:picLocks noChangeAspect="1"/>
          </p:cNvPicPr>
          <p:nvPr/>
        </p:nvPicPr>
        <p:blipFill>
          <a:blip r:embed="rId1"/>
          <a:stretch>
            <a:fillRect/>
          </a:stretch>
        </p:blipFill>
        <p:spPr>
          <a:xfrm>
            <a:off x="3520983" y="1991261"/>
            <a:ext cx="8290112" cy="2671162"/>
          </a:xfrm>
          <a:prstGeom prst="rect">
            <a:avLst/>
          </a:prstGeom>
        </p:spPr>
      </p:pic>
      <p:sp>
        <p:nvSpPr>
          <p:cNvPr id="3" name="TextBox 2"/>
          <p:cNvSpPr txBox="1"/>
          <p:nvPr/>
        </p:nvSpPr>
        <p:spPr>
          <a:xfrm>
            <a:off x="1408908" y="73798"/>
            <a:ext cx="10173778" cy="568325"/>
          </a:xfrm>
          <a:prstGeom prst="rect">
            <a:avLst/>
          </a:prstGeom>
          <a:noFill/>
        </p:spPr>
        <p:txBody>
          <a:bodyPr wrap="square" lIns="107667" tIns="53835" rIns="107667" bIns="53835" rtlCol="0">
            <a:spAutoFit/>
          </a:bodyPr>
          <a:lstStyle/>
          <a:p>
            <a:pPr defTabSz="1076960">
              <a:defRPr/>
            </a:pPr>
            <a:r>
              <a:rPr lang="en-US" altLang="zh-CN" sz="3000" b="1" dirty="0">
                <a:solidFill>
                  <a:prstClr val="black"/>
                </a:solidFill>
                <a:latin typeface="Calibri" panose="020F0502020204030204"/>
                <a:ea typeface="宋体" panose="02010600030101010101" pitchFamily="2" charset="-122"/>
              </a:rPr>
              <a:t>1.4 Creating and linking a static library by </a:t>
            </a:r>
            <a:r>
              <a:rPr lang="en-US" altLang="zh-CN" sz="3000" b="1" dirty="0" err="1">
                <a:solidFill>
                  <a:prstClr val="black"/>
                </a:solidFill>
                <a:latin typeface="Calibri" panose="020F0502020204030204"/>
                <a:ea typeface="宋体" panose="02010600030101010101" pitchFamily="2" charset="-122"/>
              </a:rPr>
              <a:t>CMake</a:t>
            </a:r>
            <a:endParaRPr lang="zh-CN" altLang="en-US" sz="3000" b="1" dirty="0">
              <a:solidFill>
                <a:prstClr val="black"/>
              </a:solidFill>
              <a:latin typeface="Calibri" panose="020F0502020204030204"/>
              <a:ea typeface="宋体" panose="02010600030101010101" pitchFamily="2" charset="-122"/>
            </a:endParaRPr>
          </a:p>
        </p:txBody>
      </p:sp>
      <p:sp>
        <p:nvSpPr>
          <p:cNvPr id="4" name="TextBox 3"/>
          <p:cNvSpPr txBox="1"/>
          <p:nvPr/>
        </p:nvSpPr>
        <p:spPr>
          <a:xfrm>
            <a:off x="1354480" y="679350"/>
            <a:ext cx="10662027" cy="724275"/>
          </a:xfrm>
          <a:prstGeom prst="rect">
            <a:avLst/>
          </a:prstGeom>
          <a:noFill/>
        </p:spPr>
        <p:txBody>
          <a:bodyPr wrap="square" lIns="107667" tIns="53835" rIns="107667" bIns="53835" rtlCol="0">
            <a:spAutoFit/>
          </a:bodyPr>
          <a:lstStyle/>
          <a:p>
            <a:pPr defTabSz="1076960">
              <a:defRPr/>
            </a:pPr>
            <a:r>
              <a:rPr lang="en-US" altLang="zh-CN" sz="2000" dirty="0">
                <a:solidFill>
                  <a:prstClr val="black"/>
                </a:solidFill>
                <a:latin typeface="Calibri" panose="020F0502020204030204"/>
                <a:ea typeface="宋体" panose="02010600030101010101" pitchFamily="2" charset="-122"/>
              </a:rPr>
              <a:t>We want to create a static(or dynamic) library by function.cpp and call the static library in main.cpp. This time we write two CMakeLists.txt files, one in </a:t>
            </a:r>
            <a:r>
              <a:rPr lang="en-US" altLang="zh-CN" sz="2000" b="1" dirty="0">
                <a:solidFill>
                  <a:prstClr val="black"/>
                </a:solidFill>
                <a:latin typeface="Calibri" panose="020F0502020204030204"/>
                <a:ea typeface="宋体" panose="02010600030101010101" pitchFamily="2" charset="-122"/>
              </a:rPr>
              <a:t>CmakeDemo4</a:t>
            </a:r>
            <a:r>
              <a:rPr lang="en-US" altLang="zh-CN" sz="2000" dirty="0">
                <a:solidFill>
                  <a:prstClr val="black"/>
                </a:solidFill>
                <a:latin typeface="Calibri" panose="020F0502020204030204"/>
                <a:ea typeface="宋体" panose="02010600030101010101" pitchFamily="2" charset="-122"/>
              </a:rPr>
              <a:t> folder and another in </a:t>
            </a:r>
            <a:r>
              <a:rPr lang="en-US" altLang="zh-CN" sz="2000" b="1" dirty="0">
                <a:solidFill>
                  <a:prstClr val="black"/>
                </a:solidFill>
                <a:latin typeface="Calibri" panose="020F0502020204030204"/>
                <a:ea typeface="宋体" panose="02010600030101010101" pitchFamily="2" charset="-122"/>
              </a:rPr>
              <a:t>lib</a:t>
            </a:r>
            <a:r>
              <a:rPr lang="en-US" altLang="zh-CN" sz="2000" dirty="0">
                <a:solidFill>
                  <a:prstClr val="black"/>
                </a:solidFill>
                <a:latin typeface="Calibri" panose="020F0502020204030204"/>
                <a:ea typeface="宋体" panose="02010600030101010101" pitchFamily="2" charset="-122"/>
              </a:rPr>
              <a:t> folder.</a:t>
            </a:r>
            <a:endParaRPr lang="zh-CN" altLang="en-US" sz="2000" dirty="0">
              <a:solidFill>
                <a:prstClr val="black"/>
              </a:solidFill>
              <a:latin typeface="Calibri" panose="020F0502020204030204"/>
              <a:ea typeface="宋体" panose="02010600030101010101" pitchFamily="2" charset="-122"/>
            </a:endParaRPr>
          </a:p>
        </p:txBody>
      </p:sp>
      <p:grpSp>
        <p:nvGrpSpPr>
          <p:cNvPr id="15" name="组合 14"/>
          <p:cNvGrpSpPr/>
          <p:nvPr/>
        </p:nvGrpSpPr>
        <p:grpSpPr>
          <a:xfrm>
            <a:off x="3534109" y="3670909"/>
            <a:ext cx="7593980" cy="1962033"/>
            <a:chOff x="2663563" y="73896"/>
            <a:chExt cx="8367442" cy="2161870"/>
          </a:xfrm>
        </p:grpSpPr>
        <p:sp>
          <p:nvSpPr>
            <p:cNvPr id="16" name="TextBox 15"/>
            <p:cNvSpPr txBox="1"/>
            <p:nvPr/>
          </p:nvSpPr>
          <p:spPr>
            <a:xfrm>
              <a:off x="2663563" y="1823573"/>
              <a:ext cx="8303210"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Create a static library named </a:t>
              </a:r>
              <a:r>
                <a:rPr lang="en-US" altLang="zh-CN" sz="1725" b="1" dirty="0" err="1">
                  <a:solidFill>
                    <a:prstClr val="black"/>
                  </a:solidFill>
                  <a:latin typeface="Calibri" panose="020F0502020204030204"/>
                  <a:ea typeface="宋体" panose="02010600030101010101" pitchFamily="2" charset="-122"/>
                </a:rPr>
                <a:t>libMyFunction.a</a:t>
              </a:r>
              <a:r>
                <a:rPr lang="en-US" altLang="zh-CN" sz="1725" dirty="0">
                  <a:solidFill>
                    <a:prstClr val="black"/>
                  </a:solidFill>
                  <a:latin typeface="Calibri" panose="020F0502020204030204"/>
                  <a:ea typeface="宋体" panose="02010600030101010101" pitchFamily="2" charset="-122"/>
                </a:rPr>
                <a:t> by the files in the current directory.</a:t>
              </a:r>
              <a:endParaRPr lang="zh-CN" altLang="en-US" sz="1725" dirty="0">
                <a:solidFill>
                  <a:prstClr val="black"/>
                </a:solidFill>
                <a:latin typeface="Calibri" panose="020F0502020204030204"/>
                <a:ea typeface="宋体" panose="02010600030101010101" pitchFamily="2" charset="-122"/>
              </a:endParaRPr>
            </a:p>
          </p:txBody>
        </p:sp>
        <p:sp>
          <p:nvSpPr>
            <p:cNvPr id="17" name="矩形 16"/>
            <p:cNvSpPr/>
            <p:nvPr/>
          </p:nvSpPr>
          <p:spPr>
            <a:xfrm>
              <a:off x="6494500" y="73896"/>
              <a:ext cx="4536505" cy="3904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18" name="直接箭头连接符 17"/>
            <p:cNvCxnSpPr/>
            <p:nvPr/>
          </p:nvCxnSpPr>
          <p:spPr>
            <a:xfrm flipV="1">
              <a:off x="5475413" y="413856"/>
              <a:ext cx="1857046" cy="154335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pic>
        <p:nvPicPr>
          <p:cNvPr id="12" name="图片 11"/>
          <p:cNvPicPr>
            <a:picLocks noChangeAspect="1"/>
          </p:cNvPicPr>
          <p:nvPr/>
        </p:nvPicPr>
        <p:blipFill>
          <a:blip r:embed="rId2"/>
          <a:stretch>
            <a:fillRect/>
          </a:stretch>
        </p:blipFill>
        <p:spPr>
          <a:xfrm>
            <a:off x="393396" y="1991261"/>
            <a:ext cx="2830581" cy="2500591"/>
          </a:xfrm>
          <a:prstGeom prst="rect">
            <a:avLst/>
          </a:prstGeom>
        </p:spPr>
      </p:pic>
      <p:sp>
        <p:nvSpPr>
          <p:cNvPr id="13" name="TextBox 3"/>
          <p:cNvSpPr txBox="1"/>
          <p:nvPr/>
        </p:nvSpPr>
        <p:spPr>
          <a:xfrm>
            <a:off x="3788459" y="1477861"/>
            <a:ext cx="6163298" cy="429900"/>
          </a:xfrm>
          <a:prstGeom prst="rect">
            <a:avLst/>
          </a:prstGeom>
          <a:noFill/>
        </p:spPr>
        <p:txBody>
          <a:bodyPr wrap="square" lIns="107667" tIns="53835" rIns="107667" bIns="53835"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The CMakeLists.txt in </a:t>
            </a:r>
            <a:r>
              <a:rPr lang="en-US" altLang="zh-CN" sz="2085" b="1" dirty="0">
                <a:solidFill>
                  <a:prstClr val="black"/>
                </a:solidFill>
                <a:latin typeface="Calibri" panose="020F0502020204030204"/>
                <a:ea typeface="宋体" panose="02010600030101010101" pitchFamily="2" charset="-122"/>
              </a:rPr>
              <a:t>lib</a:t>
            </a:r>
            <a:r>
              <a:rPr lang="en-US" altLang="zh-CN" sz="2085" dirty="0">
                <a:solidFill>
                  <a:prstClr val="black"/>
                </a:solidFill>
                <a:latin typeface="Calibri" panose="020F0502020204030204"/>
                <a:ea typeface="宋体" panose="02010600030101010101" pitchFamily="2" charset="-122"/>
              </a:rPr>
              <a:t> folder </a:t>
            </a:r>
            <a:r>
              <a:rPr lang="en-US" altLang="zh-CN" sz="1635" dirty="0">
                <a:solidFill>
                  <a:prstClr val="black"/>
                </a:solidFill>
                <a:latin typeface="Calibri" panose="020F0502020204030204"/>
                <a:ea typeface="宋体" panose="02010600030101010101" pitchFamily="2" charset="-122"/>
              </a:rPr>
              <a:t>creates a static library</a:t>
            </a:r>
            <a:r>
              <a:rPr lang="en-US" altLang="zh-CN" sz="2085" dirty="0">
                <a:solidFill>
                  <a:prstClr val="black"/>
                </a:solidFill>
                <a:latin typeface="Calibri" panose="020F0502020204030204"/>
                <a:ea typeface="宋体" panose="02010600030101010101" pitchFamily="2" charset="-122"/>
              </a:rPr>
              <a:t>.</a:t>
            </a:r>
            <a:endParaRPr lang="zh-CN" altLang="en-US" sz="2085" dirty="0">
              <a:solidFill>
                <a:prstClr val="black"/>
              </a:solidFill>
              <a:latin typeface="Calibri" panose="020F0502020204030204"/>
              <a:ea typeface="宋体" panose="02010600030101010101" pitchFamily="2" charset="-122"/>
            </a:endParaRPr>
          </a:p>
        </p:txBody>
      </p:sp>
      <p:grpSp>
        <p:nvGrpSpPr>
          <p:cNvPr id="8" name="组合 7"/>
          <p:cNvGrpSpPr/>
          <p:nvPr/>
        </p:nvGrpSpPr>
        <p:grpSpPr>
          <a:xfrm>
            <a:off x="6684166" y="3625055"/>
            <a:ext cx="2437544" cy="1419720"/>
            <a:chOff x="7254453" y="3994274"/>
            <a:chExt cx="2685812" cy="1564321"/>
          </a:xfrm>
        </p:grpSpPr>
        <p:sp>
          <p:nvSpPr>
            <p:cNvPr id="2" name="椭圆 1"/>
            <p:cNvSpPr/>
            <p:nvPr/>
          </p:nvSpPr>
          <p:spPr>
            <a:xfrm>
              <a:off x="8788137" y="3994274"/>
              <a:ext cx="115212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6" name="直接箭头连接符 5"/>
            <p:cNvCxnSpPr>
              <a:endCxn id="2" idx="4"/>
            </p:cNvCxnSpPr>
            <p:nvPr/>
          </p:nvCxnSpPr>
          <p:spPr>
            <a:xfrm flipV="1">
              <a:off x="8707803" y="4384757"/>
              <a:ext cx="656398" cy="87036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5"/>
            <p:cNvSpPr txBox="1"/>
            <p:nvPr/>
          </p:nvSpPr>
          <p:spPr>
            <a:xfrm>
              <a:off x="7254453" y="5146402"/>
              <a:ext cx="1886113"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l</a:t>
              </a:r>
              <a:r>
                <a:rPr lang="en-US" altLang="zh-CN" sz="1725" dirty="0" err="1">
                  <a:solidFill>
                    <a:prstClr val="black"/>
                  </a:solidFill>
                  <a:latin typeface="Calibri" panose="020F0502020204030204"/>
                  <a:ea typeface="宋体" panose="02010600030101010101" pitchFamily="2" charset="-122"/>
                </a:rPr>
                <a:t>ibrary</a:t>
              </a:r>
              <a:r>
                <a:rPr lang="en-US" altLang="zh-CN" sz="1725" dirty="0">
                  <a:solidFill>
                    <a:prstClr val="black"/>
                  </a:solidFill>
                  <a:latin typeface="Calibri" panose="020F0502020204030204"/>
                  <a:ea typeface="宋体" panose="02010600030101010101" pitchFamily="2" charset="-122"/>
                </a:rPr>
                <a:t> file name</a:t>
              </a:r>
              <a:endParaRPr lang="zh-CN" altLang="en-US" sz="1725" dirty="0">
                <a:solidFill>
                  <a:prstClr val="black"/>
                </a:solidFill>
                <a:latin typeface="Calibri" panose="020F0502020204030204"/>
                <a:ea typeface="宋体" panose="02010600030101010101" pitchFamily="2" charset="-122"/>
              </a:endParaRPr>
            </a:p>
          </p:txBody>
        </p:sp>
      </p:grpSp>
      <p:grpSp>
        <p:nvGrpSpPr>
          <p:cNvPr id="9" name="组合 8"/>
          <p:cNvGrpSpPr/>
          <p:nvPr/>
        </p:nvGrpSpPr>
        <p:grpSpPr>
          <a:xfrm>
            <a:off x="8357015" y="3625055"/>
            <a:ext cx="1464037" cy="1485072"/>
            <a:chOff x="7967073" y="3994274"/>
            <a:chExt cx="1613152" cy="1636329"/>
          </a:xfrm>
        </p:grpSpPr>
        <p:sp>
          <p:nvSpPr>
            <p:cNvPr id="10" name="椭圆 9"/>
            <p:cNvSpPr/>
            <p:nvPr/>
          </p:nvSpPr>
          <p:spPr>
            <a:xfrm>
              <a:off x="8788137" y="3994274"/>
              <a:ext cx="79208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1" name="直接箭头连接符 10"/>
            <p:cNvCxnSpPr>
              <a:endCxn id="10" idx="4"/>
            </p:cNvCxnSpPr>
            <p:nvPr/>
          </p:nvCxnSpPr>
          <p:spPr>
            <a:xfrm flipV="1">
              <a:off x="8766327" y="4384757"/>
              <a:ext cx="417854" cy="9208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5"/>
            <p:cNvSpPr txBox="1"/>
            <p:nvPr/>
          </p:nvSpPr>
          <p:spPr>
            <a:xfrm>
              <a:off x="7967073" y="5218410"/>
              <a:ext cx="1483117"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s</a:t>
              </a:r>
              <a:r>
                <a:rPr lang="en-US" altLang="zh-CN" sz="1725" dirty="0" err="1">
                  <a:solidFill>
                    <a:prstClr val="black"/>
                  </a:solidFill>
                  <a:latin typeface="Calibri" panose="020F0502020204030204"/>
                  <a:ea typeface="宋体" panose="02010600030101010101" pitchFamily="2" charset="-122"/>
                </a:rPr>
                <a:t>tatic</a:t>
              </a:r>
              <a:r>
                <a:rPr lang="en-US" altLang="zh-CN" sz="1725" dirty="0">
                  <a:solidFill>
                    <a:prstClr val="black"/>
                  </a:solidFill>
                  <a:latin typeface="Calibri" panose="020F0502020204030204"/>
                  <a:ea typeface="宋体" panose="02010600030101010101" pitchFamily="2" charset="-122"/>
                </a:rPr>
                <a:t> library</a:t>
              </a:r>
              <a:endParaRPr lang="zh-CN" altLang="en-US" sz="1725" dirty="0">
                <a:solidFill>
                  <a:prstClr val="black"/>
                </a:solidFill>
                <a:latin typeface="Calibri" panose="020F0502020204030204"/>
                <a:ea typeface="宋体" panose="02010600030101010101" pitchFamily="2" charset="-122"/>
              </a:endParaRPr>
            </a:p>
          </p:txBody>
        </p:sp>
      </p:grpSp>
      <p:grpSp>
        <p:nvGrpSpPr>
          <p:cNvPr id="20" name="组合 19"/>
          <p:cNvGrpSpPr/>
          <p:nvPr/>
        </p:nvGrpSpPr>
        <p:grpSpPr>
          <a:xfrm>
            <a:off x="9624997" y="3634820"/>
            <a:ext cx="2679424" cy="1675285"/>
            <a:chOff x="8561430" y="3994274"/>
            <a:chExt cx="2952328" cy="1845916"/>
          </a:xfrm>
        </p:grpSpPr>
        <p:sp>
          <p:nvSpPr>
            <p:cNvPr id="21" name="椭圆 20"/>
            <p:cNvSpPr/>
            <p:nvPr/>
          </p:nvSpPr>
          <p:spPr>
            <a:xfrm>
              <a:off x="8788136" y="3994274"/>
              <a:ext cx="1357469"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22" name="直接箭头连接符 21"/>
            <p:cNvCxnSpPr>
              <a:endCxn id="21" idx="4"/>
            </p:cNvCxnSpPr>
            <p:nvPr/>
          </p:nvCxnSpPr>
          <p:spPr>
            <a:xfrm flipH="1" flipV="1">
              <a:off x="9466871" y="4384757"/>
              <a:ext cx="69360" cy="870360"/>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p:cNvSpPr txBox="1"/>
            <p:nvPr/>
          </p:nvSpPr>
          <p:spPr>
            <a:xfrm>
              <a:off x="8561430" y="5135644"/>
              <a:ext cx="2952328" cy="704546"/>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The directory from which</a:t>
              </a:r>
              <a:endParaRPr lang="en-US" altLang="zh-CN" sz="1725" dirty="0">
                <a:solidFill>
                  <a:prstClr val="black"/>
                </a:solidFill>
                <a:latin typeface="Calibri" panose="020F0502020204030204"/>
                <a:ea typeface="宋体" panose="02010600030101010101" pitchFamily="2" charset="-122"/>
              </a:endParaRPr>
            </a:p>
            <a:p>
              <a:pPr defTabSz="1076960">
                <a:defRPr/>
              </a:pPr>
              <a:r>
                <a:rPr lang="en-US" altLang="zh-CN" sz="1725" dirty="0">
                  <a:solidFill>
                    <a:prstClr val="black"/>
                  </a:solidFill>
                  <a:latin typeface="Calibri" panose="020F0502020204030204"/>
                  <a:ea typeface="宋体" panose="02010600030101010101" pitchFamily="2" charset="-122"/>
                </a:rPr>
                <a:t>the library file originates.</a:t>
              </a:r>
              <a:endParaRPr lang="zh-CN" altLang="en-US" sz="1725" dirty="0">
                <a:solidFill>
                  <a:prstClr val="black"/>
                </a:solidFill>
                <a:latin typeface="Calibri" panose="020F0502020204030204"/>
                <a:ea typeface="宋体" panose="02010600030101010101" pitchFamily="2" charset="-122"/>
              </a:endParaRPr>
            </a:p>
          </p:txBody>
        </p:sp>
      </p:grpSp>
      <p:sp>
        <p:nvSpPr>
          <p:cNvPr id="5" name="灯片编号占位符 4"/>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stretch>
            <a:fillRect/>
          </a:stretch>
        </p:blipFill>
        <p:spPr>
          <a:xfrm>
            <a:off x="1018574" y="556972"/>
            <a:ext cx="8350624" cy="5325035"/>
          </a:xfrm>
          <a:prstGeom prst="rect">
            <a:avLst/>
          </a:prstGeom>
        </p:spPr>
      </p:pic>
      <p:grpSp>
        <p:nvGrpSpPr>
          <p:cNvPr id="4" name="组合 3"/>
          <p:cNvGrpSpPr/>
          <p:nvPr/>
        </p:nvGrpSpPr>
        <p:grpSpPr>
          <a:xfrm>
            <a:off x="1018575" y="4145275"/>
            <a:ext cx="5871190" cy="1703331"/>
            <a:chOff x="2539114" y="785777"/>
            <a:chExt cx="6469182" cy="1876818"/>
          </a:xfrm>
        </p:grpSpPr>
        <p:sp>
          <p:nvSpPr>
            <p:cNvPr id="5" name="TextBox 8"/>
            <p:cNvSpPr txBox="1"/>
            <p:nvPr/>
          </p:nvSpPr>
          <p:spPr>
            <a:xfrm>
              <a:off x="2539114" y="788636"/>
              <a:ext cx="4675752" cy="1873959"/>
            </a:xfrm>
            <a:prstGeom prst="rect">
              <a:avLst/>
            </a:prstGeom>
            <a:noFill/>
          </p:spPr>
          <p:txBody>
            <a:bodyPr wrap="square" lIns="107710" tIns="53855" rIns="107710" bIns="53855" rtlCol="0">
              <a:spAutoFit/>
            </a:bodyPr>
            <a:lstStyle/>
            <a:p>
              <a:pPr defTabSz="1076960">
                <a:defRPr/>
              </a:pPr>
              <a:r>
                <a:rPr lang="en-US" altLang="zh-CN" sz="1725" b="1" dirty="0">
                  <a:solidFill>
                    <a:srgbClr val="FFFF00"/>
                  </a:solidFill>
                  <a:latin typeface="Calibri" panose="020F0502020204030204"/>
                  <a:ea typeface="宋体" panose="02010600030101010101" pitchFamily="2" charset="-122"/>
                </a:rPr>
                <a:t>a</a:t>
              </a:r>
              <a:r>
                <a:rPr lang="en-US" altLang="zh-CN" sz="1725" b="1" dirty="0" err="1">
                  <a:solidFill>
                    <a:srgbClr val="FFFF00"/>
                  </a:solidFill>
                  <a:latin typeface="Calibri" panose="020F0502020204030204"/>
                  <a:ea typeface="宋体" panose="02010600030101010101" pitchFamily="2" charset="-122"/>
                </a:rPr>
                <a:t>dd_subdirectory</a:t>
              </a:r>
              <a:r>
                <a:rPr lang="en-US" altLang="zh-CN" sz="1725" b="1" dirty="0">
                  <a:solidFill>
                    <a:srgbClr val="FFFF00"/>
                  </a:solidFill>
                  <a:latin typeface="Calibri" panose="020F0502020204030204"/>
                  <a:ea typeface="宋体" panose="02010600030101010101" pitchFamily="2" charset="-122"/>
                </a:rPr>
                <a:t> </a:t>
              </a:r>
              <a:r>
                <a:rPr lang="en-US" altLang="zh-CN" sz="1725" dirty="0">
                  <a:solidFill>
                    <a:schemeClr val="bg1"/>
                  </a:solidFill>
                  <a:latin typeface="Calibri" panose="020F0502020204030204"/>
                  <a:ea typeface="宋体" panose="02010600030101010101" pitchFamily="2" charset="-122"/>
                </a:rPr>
                <a:t>command </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a:solidFill>
                    <a:schemeClr val="bg1"/>
                  </a:solidFill>
                  <a:latin typeface="Calibri" panose="020F0502020204030204"/>
                  <a:ea typeface="宋体" panose="02010600030101010101" pitchFamily="2" charset="-122"/>
                </a:rPr>
                <a:t>indicates there is a subdirectory</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err="1">
                  <a:solidFill>
                    <a:schemeClr val="bg1"/>
                  </a:solidFill>
                  <a:latin typeface="Calibri" panose="020F0502020204030204"/>
                  <a:ea typeface="宋体" panose="02010600030101010101" pitchFamily="2" charset="-122"/>
                </a:rPr>
                <a:t>i</a:t>
              </a:r>
              <a:r>
                <a:rPr lang="en-US" altLang="zh-CN" sz="1725" dirty="0">
                  <a:solidFill>
                    <a:schemeClr val="bg1"/>
                  </a:solidFill>
                  <a:latin typeface="Calibri" panose="020F0502020204030204"/>
                  <a:ea typeface="宋体" panose="02010600030101010101" pitchFamily="2" charset="-122"/>
                </a:rPr>
                <a:t>n the project. When running the</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a:solidFill>
                    <a:schemeClr val="bg1"/>
                  </a:solidFill>
                  <a:latin typeface="Calibri" panose="020F0502020204030204"/>
                  <a:ea typeface="宋体" panose="02010600030101010101" pitchFamily="2" charset="-122"/>
                </a:rPr>
                <a:t>command, it will execute the </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err="1">
                  <a:solidFill>
                    <a:schemeClr val="bg1"/>
                  </a:solidFill>
                  <a:latin typeface="Calibri" panose="020F0502020204030204"/>
                  <a:ea typeface="宋体" panose="02010600030101010101" pitchFamily="2" charset="-122"/>
                </a:rPr>
                <a:t>CMakeList</a:t>
              </a:r>
              <a:r>
                <a:rPr lang="en-US" altLang="zh-CN" sz="1725" dirty="0">
                  <a:solidFill>
                    <a:schemeClr val="bg1"/>
                  </a:solidFill>
                  <a:latin typeface="Calibri" panose="020F0502020204030204"/>
                  <a:ea typeface="宋体" panose="02010600030101010101" pitchFamily="2" charset="-122"/>
                </a:rPr>
                <a:t>s.txt in the subdirectory</a:t>
              </a:r>
              <a:endParaRPr lang="en-US" altLang="zh-CN" sz="1725" dirty="0">
                <a:solidFill>
                  <a:schemeClr val="bg1"/>
                </a:solidFill>
                <a:latin typeface="Calibri" panose="020F0502020204030204"/>
                <a:ea typeface="宋体" panose="02010600030101010101" pitchFamily="2" charset="-122"/>
              </a:endParaRPr>
            </a:p>
            <a:p>
              <a:pPr defTabSz="1076960">
                <a:defRPr/>
              </a:pPr>
              <a:r>
                <a:rPr lang="en-US" altLang="zh-CN" sz="1725" dirty="0">
                  <a:solidFill>
                    <a:schemeClr val="bg1"/>
                  </a:solidFill>
                  <a:latin typeface="Calibri" panose="020F0502020204030204"/>
                  <a:ea typeface="宋体" panose="02010600030101010101" pitchFamily="2" charset="-122"/>
                </a:rPr>
                <a:t>a</a:t>
              </a:r>
              <a:r>
                <a:rPr lang="en-US" altLang="zh-CN" sz="1725" dirty="0" err="1">
                  <a:solidFill>
                    <a:schemeClr val="bg1"/>
                  </a:solidFill>
                  <a:latin typeface="Calibri" panose="020F0502020204030204"/>
                  <a:ea typeface="宋体" panose="02010600030101010101" pitchFamily="2" charset="-122"/>
                </a:rPr>
                <a:t>utomatically</a:t>
              </a:r>
              <a:r>
                <a:rPr lang="en-US" altLang="zh-CN" sz="1725" dirty="0">
                  <a:solidFill>
                    <a:schemeClr val="bg1"/>
                  </a:solidFill>
                  <a:latin typeface="Calibri" panose="020F0502020204030204"/>
                  <a:ea typeface="宋体" panose="02010600030101010101" pitchFamily="2" charset="-122"/>
                </a:rPr>
                <a:t>.</a:t>
              </a:r>
              <a:endParaRPr lang="zh-CN" altLang="en-US" sz="1725" dirty="0">
                <a:solidFill>
                  <a:schemeClr val="bg1"/>
                </a:solidFill>
                <a:latin typeface="Calibri" panose="020F0502020204030204"/>
                <a:ea typeface="宋体" panose="02010600030101010101" pitchFamily="2" charset="-122"/>
              </a:endParaRPr>
            </a:p>
          </p:txBody>
        </p:sp>
        <p:sp>
          <p:nvSpPr>
            <p:cNvPr id="6" name="矩形 5"/>
            <p:cNvSpPr/>
            <p:nvPr/>
          </p:nvSpPr>
          <p:spPr>
            <a:xfrm>
              <a:off x="6370346" y="785777"/>
              <a:ext cx="2637950" cy="29089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7" name="直接箭头连接符 6"/>
            <p:cNvCxnSpPr/>
            <p:nvPr/>
          </p:nvCxnSpPr>
          <p:spPr>
            <a:xfrm flipV="1">
              <a:off x="5650266" y="1027048"/>
              <a:ext cx="720080" cy="40966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8" name="TextBox 3"/>
          <p:cNvSpPr txBox="1"/>
          <p:nvPr/>
        </p:nvSpPr>
        <p:spPr>
          <a:xfrm>
            <a:off x="1667237" y="68174"/>
            <a:ext cx="8333334" cy="385720"/>
          </a:xfrm>
          <a:prstGeom prst="rect">
            <a:avLst/>
          </a:prstGeom>
          <a:noFill/>
        </p:spPr>
        <p:txBody>
          <a:bodyPr wrap="square" lIns="107667" tIns="53835" rIns="107667" bIns="53835" rtlCol="0">
            <a:spAutoFit/>
          </a:bodyPr>
          <a:lstStyle/>
          <a:p>
            <a:pPr defTabSz="1076960">
              <a:defRPr/>
            </a:pPr>
            <a:r>
              <a:rPr lang="en-US" altLang="zh-CN" dirty="0">
                <a:solidFill>
                  <a:prstClr val="black"/>
                </a:solidFill>
                <a:latin typeface="Calibri" panose="020F0502020204030204"/>
                <a:ea typeface="宋体" panose="02010600030101010101" pitchFamily="2" charset="-122"/>
              </a:rPr>
              <a:t>The CMakeLists.txt in </a:t>
            </a:r>
            <a:r>
              <a:rPr lang="en-US" altLang="zh-CN" b="1" dirty="0">
                <a:solidFill>
                  <a:prstClr val="black"/>
                </a:solidFill>
                <a:latin typeface="Calibri" panose="020F0502020204030204"/>
                <a:ea typeface="宋体" panose="02010600030101010101" pitchFamily="2" charset="-122"/>
              </a:rPr>
              <a:t>CMakeDemo4</a:t>
            </a:r>
            <a:r>
              <a:rPr lang="en-US" altLang="zh-CN" dirty="0">
                <a:solidFill>
                  <a:prstClr val="black"/>
                </a:solidFill>
                <a:latin typeface="Calibri" panose="020F0502020204030204"/>
                <a:ea typeface="宋体" panose="02010600030101010101" pitchFamily="2" charset="-122"/>
              </a:rPr>
              <a:t> folder creates the project.</a:t>
            </a:r>
            <a:endParaRPr lang="zh-CN" altLang="en-US" dirty="0">
              <a:solidFill>
                <a:prstClr val="black"/>
              </a:solidFill>
              <a:latin typeface="Calibri" panose="020F0502020204030204"/>
              <a:ea typeface="宋体" panose="02010600030101010101" pitchFamily="2" charset="-122"/>
            </a:endParaRPr>
          </a:p>
        </p:txBody>
      </p:sp>
      <p:grpSp>
        <p:nvGrpSpPr>
          <p:cNvPr id="14" name="组合 13"/>
          <p:cNvGrpSpPr/>
          <p:nvPr/>
        </p:nvGrpSpPr>
        <p:grpSpPr>
          <a:xfrm>
            <a:off x="4454864" y="4017166"/>
            <a:ext cx="7556252" cy="1876699"/>
            <a:chOff x="3402925" y="-808590"/>
            <a:chExt cx="8325872" cy="2067844"/>
          </a:xfrm>
        </p:grpSpPr>
        <p:sp>
          <p:nvSpPr>
            <p:cNvPr id="15" name="TextBox 15"/>
            <p:cNvSpPr txBox="1"/>
            <p:nvPr/>
          </p:nvSpPr>
          <p:spPr>
            <a:xfrm>
              <a:off x="8896229" y="-808590"/>
              <a:ext cx="2832568" cy="1581606"/>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Indicates that the project needs link a library named </a:t>
              </a:r>
              <a:r>
                <a:rPr lang="en-US" altLang="zh-CN" sz="1725" b="1" dirty="0" err="1">
                  <a:solidFill>
                    <a:prstClr val="black"/>
                  </a:solidFill>
                  <a:latin typeface="Calibri" panose="020F0502020204030204"/>
                  <a:ea typeface="宋体" panose="02010600030101010101" pitchFamily="2" charset="-122"/>
                </a:rPr>
                <a:t>MyFunction</a:t>
              </a:r>
              <a:r>
                <a:rPr lang="en-US" altLang="zh-CN" sz="1725" dirty="0">
                  <a:solidFill>
                    <a:prstClr val="black"/>
                  </a:solidFill>
                  <a:latin typeface="Calibri" panose="020F0502020204030204"/>
                  <a:ea typeface="宋体" panose="02010600030101010101" pitchFamily="2" charset="-122"/>
                </a:rPr>
                <a:t>, </a:t>
              </a:r>
              <a:r>
                <a:rPr lang="en-US" altLang="zh-CN" sz="1725" dirty="0" err="1">
                  <a:solidFill>
                    <a:prstClr val="black"/>
                  </a:solidFill>
                  <a:latin typeface="Calibri" panose="020F0502020204030204"/>
                  <a:ea typeface="宋体" panose="02010600030101010101" pitchFamily="2" charset="-122"/>
                </a:rPr>
                <a:t>MyFunction</a:t>
              </a:r>
              <a:r>
                <a:rPr lang="en-US" altLang="zh-CN" sz="1725" dirty="0">
                  <a:solidFill>
                    <a:prstClr val="black"/>
                  </a:solidFill>
                  <a:latin typeface="Calibri" panose="020F0502020204030204"/>
                  <a:ea typeface="宋体" panose="02010600030101010101" pitchFamily="2" charset="-122"/>
                </a:rPr>
                <a:t> can be a static library file or a dynamic library file. </a:t>
              </a:r>
              <a:endParaRPr lang="zh-CN" altLang="en-US" sz="1725" dirty="0">
                <a:solidFill>
                  <a:prstClr val="black"/>
                </a:solidFill>
                <a:latin typeface="Calibri" panose="020F0502020204030204"/>
                <a:ea typeface="宋体" panose="02010600030101010101" pitchFamily="2" charset="-122"/>
              </a:endParaRPr>
            </a:p>
          </p:txBody>
        </p:sp>
        <p:sp>
          <p:nvSpPr>
            <p:cNvPr id="16" name="矩形 15"/>
            <p:cNvSpPr/>
            <p:nvPr/>
          </p:nvSpPr>
          <p:spPr>
            <a:xfrm>
              <a:off x="3402925" y="868770"/>
              <a:ext cx="4869487" cy="39048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7" name="直接箭头连接符 16"/>
            <p:cNvCxnSpPr>
              <a:stCxn id="15" idx="1"/>
            </p:cNvCxnSpPr>
            <p:nvPr/>
          </p:nvCxnSpPr>
          <p:spPr>
            <a:xfrm flipH="1">
              <a:off x="5608116" y="-17787"/>
              <a:ext cx="3288114" cy="92345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5142033" y="5492426"/>
            <a:ext cx="2480740" cy="856241"/>
            <a:chOff x="7206855" y="3994274"/>
            <a:chExt cx="2733410" cy="943450"/>
          </a:xfrm>
        </p:grpSpPr>
        <p:sp>
          <p:nvSpPr>
            <p:cNvPr id="12" name="椭圆 11"/>
            <p:cNvSpPr/>
            <p:nvPr/>
          </p:nvSpPr>
          <p:spPr>
            <a:xfrm>
              <a:off x="8788137" y="3994274"/>
              <a:ext cx="1152128"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3" name="直接箭头连接符 12"/>
            <p:cNvCxnSpPr>
              <a:endCxn id="12" idx="4"/>
            </p:cNvCxnSpPr>
            <p:nvPr/>
          </p:nvCxnSpPr>
          <p:spPr>
            <a:xfrm flipV="1">
              <a:off x="8787564" y="4384757"/>
              <a:ext cx="576637" cy="28194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5"/>
            <p:cNvSpPr txBox="1"/>
            <p:nvPr/>
          </p:nvSpPr>
          <p:spPr>
            <a:xfrm>
              <a:off x="7206855" y="4525531"/>
              <a:ext cx="1886112" cy="412193"/>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project name</a:t>
              </a:r>
              <a:endParaRPr lang="zh-CN" altLang="en-US" sz="1725" dirty="0">
                <a:solidFill>
                  <a:prstClr val="black"/>
                </a:solidFill>
                <a:latin typeface="Calibri" panose="020F0502020204030204"/>
                <a:ea typeface="宋体" panose="02010600030101010101" pitchFamily="2" charset="-122"/>
              </a:endParaRPr>
            </a:p>
          </p:txBody>
        </p:sp>
      </p:grpSp>
      <p:grpSp>
        <p:nvGrpSpPr>
          <p:cNvPr id="20" name="组合 19"/>
          <p:cNvGrpSpPr/>
          <p:nvPr/>
        </p:nvGrpSpPr>
        <p:grpSpPr>
          <a:xfrm>
            <a:off x="7006038" y="5510494"/>
            <a:ext cx="5351954" cy="1412858"/>
            <a:chOff x="8496669" y="3994274"/>
            <a:chExt cx="5897060" cy="1556760"/>
          </a:xfrm>
        </p:grpSpPr>
        <p:sp>
          <p:nvSpPr>
            <p:cNvPr id="21" name="椭圆 20"/>
            <p:cNvSpPr/>
            <p:nvPr/>
          </p:nvSpPr>
          <p:spPr>
            <a:xfrm>
              <a:off x="9164684" y="3994274"/>
              <a:ext cx="1306902" cy="390483"/>
            </a:xfrm>
            <a:prstGeom prst="ellipse">
              <a:avLst/>
            </a:prstGeom>
            <a:no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22" name="直接箭头连接符 21"/>
            <p:cNvCxnSpPr>
              <a:endCxn id="21" idx="4"/>
            </p:cNvCxnSpPr>
            <p:nvPr/>
          </p:nvCxnSpPr>
          <p:spPr>
            <a:xfrm flipH="1" flipV="1">
              <a:off x="9818135" y="4384757"/>
              <a:ext cx="335727" cy="32696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15"/>
            <p:cNvSpPr txBox="1"/>
            <p:nvPr/>
          </p:nvSpPr>
          <p:spPr>
            <a:xfrm>
              <a:off x="8496669" y="4554135"/>
              <a:ext cx="5897060" cy="996899"/>
            </a:xfrm>
            <a:prstGeom prst="rect">
              <a:avLst/>
            </a:prstGeom>
            <a:noFill/>
          </p:spPr>
          <p:txBody>
            <a:bodyPr wrap="square" lIns="107710" tIns="53855" rIns="107710" bIns="53855" rtlCol="0">
              <a:spAutoFit/>
            </a:bodyPr>
            <a:lstStyle/>
            <a:p>
              <a:pPr defTabSz="1076960">
                <a:defRPr/>
              </a:pPr>
              <a:r>
                <a:rPr lang="en-US" altLang="zh-CN" sz="1725" dirty="0">
                  <a:solidFill>
                    <a:prstClr val="black"/>
                  </a:solidFill>
                  <a:latin typeface="Calibri" panose="020F0502020204030204"/>
                  <a:ea typeface="宋体" panose="02010600030101010101" pitchFamily="2" charset="-122"/>
                </a:rPr>
                <a:t>library file name</a:t>
              </a:r>
              <a:endParaRPr lang="en-US" altLang="zh-CN" sz="1725" dirty="0">
                <a:solidFill>
                  <a:prstClr val="black"/>
                </a:solidFill>
                <a:latin typeface="Calibri" panose="020F0502020204030204"/>
                <a:ea typeface="宋体" panose="02010600030101010101" pitchFamily="2" charset="-122"/>
              </a:endParaRPr>
            </a:p>
            <a:p>
              <a:pPr defTabSz="1076960">
                <a:defRPr/>
              </a:pPr>
              <a:r>
                <a:rPr lang="en-US" altLang="zh-CN" sz="1725" dirty="0">
                  <a:solidFill>
                    <a:prstClr val="black"/>
                  </a:solidFill>
                  <a:latin typeface="Calibri" panose="020F0502020204030204"/>
                  <a:ea typeface="宋体" panose="02010600030101010101" pitchFamily="2" charset="-122"/>
                </a:rPr>
                <a:t>If there are more than one file, list them using space as the separator.</a:t>
              </a:r>
              <a:endParaRPr lang="zh-CN" altLang="en-US" sz="1725" dirty="0">
                <a:solidFill>
                  <a:prstClr val="black"/>
                </a:solidFill>
                <a:latin typeface="Calibri" panose="020F0502020204030204"/>
                <a:ea typeface="宋体" panose="02010600030101010101" pitchFamily="2" charset="-122"/>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276833" y="5028149"/>
            <a:ext cx="6143069" cy="1712158"/>
          </a:xfrm>
          <a:prstGeom prst="rect">
            <a:avLst/>
          </a:prstGeom>
        </p:spPr>
      </p:pic>
      <p:pic>
        <p:nvPicPr>
          <p:cNvPr id="7" name="图片 6"/>
          <p:cNvPicPr>
            <a:picLocks noChangeAspect="1"/>
          </p:cNvPicPr>
          <p:nvPr/>
        </p:nvPicPr>
        <p:blipFill>
          <a:blip r:embed="rId2"/>
          <a:stretch>
            <a:fillRect/>
          </a:stretch>
        </p:blipFill>
        <p:spPr>
          <a:xfrm>
            <a:off x="2219930" y="3951815"/>
            <a:ext cx="6509386" cy="972556"/>
          </a:xfrm>
          <a:prstGeom prst="rect">
            <a:avLst/>
          </a:prstGeom>
        </p:spPr>
      </p:pic>
      <p:pic>
        <p:nvPicPr>
          <p:cNvPr id="9" name="图片 8"/>
          <p:cNvPicPr>
            <a:picLocks noChangeAspect="1"/>
          </p:cNvPicPr>
          <p:nvPr/>
        </p:nvPicPr>
        <p:blipFill>
          <a:blip r:embed="rId3"/>
          <a:stretch>
            <a:fillRect/>
          </a:stretch>
        </p:blipFill>
        <p:spPr>
          <a:xfrm>
            <a:off x="2219929" y="96059"/>
            <a:ext cx="5677159" cy="3753800"/>
          </a:xfrm>
          <a:prstGeom prst="rect">
            <a:avLst/>
          </a:prstGeom>
        </p:spPr>
      </p:pic>
      <p:sp>
        <p:nvSpPr>
          <p:cNvPr id="10" name="矩形 9"/>
          <p:cNvSpPr/>
          <p:nvPr/>
        </p:nvSpPr>
        <p:spPr>
          <a:xfrm>
            <a:off x="6282819" y="96059"/>
            <a:ext cx="1241684"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1" name="矩形 10"/>
          <p:cNvSpPr/>
          <p:nvPr/>
        </p:nvSpPr>
        <p:spPr>
          <a:xfrm>
            <a:off x="6982163" y="4343925"/>
            <a:ext cx="784222" cy="39211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2" name="矩形 11"/>
          <p:cNvSpPr/>
          <p:nvPr/>
        </p:nvSpPr>
        <p:spPr>
          <a:xfrm>
            <a:off x="2164078" y="3595766"/>
            <a:ext cx="5733010" cy="24919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3" name="矩形 12"/>
          <p:cNvSpPr/>
          <p:nvPr/>
        </p:nvSpPr>
        <p:spPr>
          <a:xfrm>
            <a:off x="6786107" y="452108"/>
            <a:ext cx="980277" cy="24919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4" name="矩形 13"/>
          <p:cNvSpPr/>
          <p:nvPr/>
        </p:nvSpPr>
        <p:spPr>
          <a:xfrm>
            <a:off x="5936534" y="4670684"/>
            <a:ext cx="1372388" cy="2536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p>
            <a:pPr algn="ctr"/>
            <a:endParaRPr lang="zh-CN" altLang="en-US" sz="1635"/>
          </a:p>
        </p:txBody>
      </p:sp>
      <p:sp>
        <p:nvSpPr>
          <p:cNvPr id="15" name="矩形 14"/>
          <p:cNvSpPr/>
          <p:nvPr/>
        </p:nvSpPr>
        <p:spPr>
          <a:xfrm>
            <a:off x="6916811" y="5000437"/>
            <a:ext cx="522814" cy="2536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82954" tIns="41478" rIns="82954" bIns="41478" rtlCol="0" anchor="ctr"/>
          <a:lstStyle>
            <a:defPPr>
              <a:defRPr lang="zh-CN"/>
            </a:defPPr>
            <a:lvl1pPr marL="0" algn="l" defTabSz="1186180" rtl="0" eaLnBrk="1" latinLnBrk="0" hangingPunct="1">
              <a:defRPr sz="2300" kern="1200">
                <a:solidFill>
                  <a:schemeClr val="lt1"/>
                </a:solidFill>
                <a:latin typeface="+mn-lt"/>
                <a:ea typeface="+mn-ea"/>
                <a:cs typeface="+mn-cs"/>
              </a:defRPr>
            </a:lvl1pPr>
            <a:lvl2pPr marL="593090" algn="l" defTabSz="1186180" rtl="0" eaLnBrk="1" latinLnBrk="0" hangingPunct="1">
              <a:defRPr sz="2300" kern="1200">
                <a:solidFill>
                  <a:schemeClr val="lt1"/>
                </a:solidFill>
                <a:latin typeface="+mn-lt"/>
                <a:ea typeface="+mn-ea"/>
                <a:cs typeface="+mn-cs"/>
              </a:defRPr>
            </a:lvl2pPr>
            <a:lvl3pPr marL="1186180" algn="l" defTabSz="1186180" rtl="0" eaLnBrk="1" latinLnBrk="0" hangingPunct="1">
              <a:defRPr sz="2300" kern="1200">
                <a:solidFill>
                  <a:schemeClr val="lt1"/>
                </a:solidFill>
                <a:latin typeface="+mn-lt"/>
                <a:ea typeface="+mn-ea"/>
                <a:cs typeface="+mn-cs"/>
              </a:defRPr>
            </a:lvl3pPr>
            <a:lvl4pPr marL="1779270" algn="l" defTabSz="1186180" rtl="0" eaLnBrk="1" latinLnBrk="0" hangingPunct="1">
              <a:defRPr sz="2300" kern="1200">
                <a:solidFill>
                  <a:schemeClr val="lt1"/>
                </a:solidFill>
                <a:latin typeface="+mn-lt"/>
                <a:ea typeface="+mn-ea"/>
                <a:cs typeface="+mn-cs"/>
              </a:defRPr>
            </a:lvl4pPr>
            <a:lvl5pPr marL="2372360" algn="l" defTabSz="1186180" rtl="0" eaLnBrk="1" latinLnBrk="0" hangingPunct="1">
              <a:defRPr sz="2300" kern="1200">
                <a:solidFill>
                  <a:schemeClr val="lt1"/>
                </a:solidFill>
                <a:latin typeface="+mn-lt"/>
                <a:ea typeface="+mn-ea"/>
                <a:cs typeface="+mn-cs"/>
              </a:defRPr>
            </a:lvl5pPr>
            <a:lvl6pPr marL="2966085" algn="l" defTabSz="1186180" rtl="0" eaLnBrk="1" latinLnBrk="0" hangingPunct="1">
              <a:defRPr sz="2300" kern="1200">
                <a:solidFill>
                  <a:schemeClr val="lt1"/>
                </a:solidFill>
                <a:latin typeface="+mn-lt"/>
                <a:ea typeface="+mn-ea"/>
                <a:cs typeface="+mn-cs"/>
              </a:defRPr>
            </a:lvl6pPr>
            <a:lvl7pPr marL="3559175" algn="l" defTabSz="1186180" rtl="0" eaLnBrk="1" latinLnBrk="0" hangingPunct="1">
              <a:defRPr sz="2300" kern="1200">
                <a:solidFill>
                  <a:schemeClr val="lt1"/>
                </a:solidFill>
                <a:latin typeface="+mn-lt"/>
                <a:ea typeface="+mn-ea"/>
                <a:cs typeface="+mn-cs"/>
              </a:defRPr>
            </a:lvl7pPr>
            <a:lvl8pPr marL="4152265" algn="l" defTabSz="1186180" rtl="0" eaLnBrk="1" latinLnBrk="0" hangingPunct="1">
              <a:defRPr sz="2300" kern="1200">
                <a:solidFill>
                  <a:schemeClr val="lt1"/>
                </a:solidFill>
                <a:latin typeface="+mn-lt"/>
                <a:ea typeface="+mn-ea"/>
                <a:cs typeface="+mn-cs"/>
              </a:defRPr>
            </a:lvl8pPr>
            <a:lvl9pPr marL="4745355" algn="l" defTabSz="1186180" rtl="0" eaLnBrk="1" latinLnBrk="0" hangingPunct="1">
              <a:defRPr sz="2300" kern="1200">
                <a:solidFill>
                  <a:schemeClr val="lt1"/>
                </a:solidFill>
                <a:latin typeface="+mn-lt"/>
                <a:ea typeface="+mn-ea"/>
                <a:cs typeface="+mn-cs"/>
              </a:defRPr>
            </a:lvl9pPr>
          </a:lstStyle>
          <a:p>
            <a:pPr algn="ctr"/>
            <a:endParaRPr lang="zh-CN" altLang="en-US" sz="2085"/>
          </a:p>
        </p:txBody>
      </p:sp>
      <p:sp>
        <p:nvSpPr>
          <p:cNvPr id="16" name="椭圆 15"/>
          <p:cNvSpPr/>
          <p:nvPr/>
        </p:nvSpPr>
        <p:spPr>
          <a:xfrm>
            <a:off x="2799648" y="5492630"/>
            <a:ext cx="3921108" cy="354388"/>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P spid="1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95946"/>
            <a:ext cx="10515600" cy="833631"/>
          </a:xfrm>
        </p:spPr>
        <p:txBody>
          <a:bodyPr/>
          <a:p>
            <a:r>
              <a:rPr kumimoji="1" lang="en-US" altLang="zh-CN" dirty="0">
                <a:sym typeface="+mn-ea"/>
              </a:rPr>
              <a:t>2. Parameters</a:t>
            </a:r>
            <a:endParaRPr lang="zh-CN" altLang="en-US"/>
          </a:p>
        </p:txBody>
      </p:sp>
      <p:sp>
        <p:nvSpPr>
          <p:cNvPr id="4" name="文本框 3"/>
          <p:cNvSpPr txBox="1"/>
          <p:nvPr/>
        </p:nvSpPr>
        <p:spPr>
          <a:xfrm>
            <a:off x="1223010" y="1012825"/>
            <a:ext cx="5080000" cy="5337175"/>
          </a:xfrm>
          <a:prstGeom prst="rect">
            <a:avLst/>
          </a:prstGeom>
          <a:solidFill>
            <a:schemeClr val="tx1"/>
          </a:solidFill>
        </p:spPr>
        <p:txBody>
          <a:bodyPr>
            <a:noAutofit/>
          </a:bodyPr>
          <a:p>
            <a:pPr indent="0" fontAlgn="auto">
              <a:lnSpc>
                <a:spcPct val="100000"/>
              </a:lnSpc>
            </a:pPr>
            <a:r>
              <a:rPr lang="en-US" altLang="zh-CN" sz="1400" b="0">
                <a:solidFill>
                  <a:srgbClr val="C586C0"/>
                </a:solidFill>
                <a:latin typeface="Consolas" panose="020B0609020204030204"/>
                <a:ea typeface="Consolas" panose="020B0609020204030204"/>
              </a:rPr>
              <a:t>#include</a:t>
            </a:r>
            <a:r>
              <a:rPr lang="en-US" altLang="zh-CN" sz="1400" b="0">
                <a:solidFill>
                  <a:srgbClr val="CE9178"/>
                </a:solidFill>
                <a:latin typeface="Consolas" panose="020B0609020204030204"/>
                <a:ea typeface="Consolas" panose="020B0609020204030204"/>
              </a:rPr>
              <a:t>&lt;stdio.h&gt;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add1</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a</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b</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 </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a</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b</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add2</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 </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add3</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c</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t>
            </a:r>
            <a:r>
              <a:rPr lang="en-US" altLang="zh-CN" sz="1400" b="0">
                <a:solidFill>
                  <a:srgbClr val="569CD6"/>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d</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 </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main</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i</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scanf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scanf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"i_address:</a:t>
            </a:r>
            <a:r>
              <a:rPr lang="en-US" altLang="zh-CN" sz="1400" b="0">
                <a:solidFill>
                  <a:srgbClr val="9CDCFE"/>
                </a:solidFill>
                <a:latin typeface="Consolas" panose="020B0609020204030204"/>
                <a:ea typeface="Consolas" panose="020B0609020204030204"/>
              </a:rPr>
              <a:t>%p</a:t>
            </a:r>
            <a:r>
              <a:rPr lang="en-US" altLang="zh-CN" sz="1400" b="0">
                <a:solidFill>
                  <a:srgbClr val="CE9178"/>
                </a:solidFill>
                <a:latin typeface="Consolas" panose="020B0609020204030204"/>
                <a:ea typeface="Consolas" panose="020B0609020204030204"/>
              </a:rPr>
              <a:t>,j_address:</a:t>
            </a:r>
            <a:r>
              <a:rPr lang="en-US" altLang="zh-CN" sz="1400" b="0">
                <a:solidFill>
                  <a:srgbClr val="9CDCFE"/>
                </a:solidFill>
                <a:latin typeface="Consolas" panose="020B0609020204030204"/>
                <a:ea typeface="Consolas" panose="020B0609020204030204"/>
              </a:rPr>
              <a:t>%p</a:t>
            </a:r>
            <a:r>
              <a:rPr lang="en-US" altLang="zh-CN" sz="1400" b="0">
                <a:solidFill>
                  <a:srgbClr val="D7BA7D"/>
                </a:solidFill>
                <a:latin typeface="Consolas" panose="020B0609020204030204"/>
                <a:ea typeface="Consolas" panose="020B0609020204030204"/>
              </a:rPr>
              <a:t>\n</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&amp;</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add1</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7BA7D"/>
                </a:solidFill>
                <a:latin typeface="Consolas" panose="020B0609020204030204"/>
                <a:ea typeface="Consolas" panose="020B0609020204030204"/>
              </a:rPr>
              <a:t>\n</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add3</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printf</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CE9178"/>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7BA7D"/>
                </a:solidFill>
                <a:latin typeface="Consolas" panose="020B0609020204030204"/>
                <a:ea typeface="Consolas" panose="020B0609020204030204"/>
              </a:rPr>
              <a:t>\n</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i</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j</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7" name="文本框 6"/>
          <p:cNvSpPr txBox="1"/>
          <p:nvPr/>
        </p:nvSpPr>
        <p:spPr>
          <a:xfrm>
            <a:off x="6816725" y="972185"/>
            <a:ext cx="4562475" cy="2801620"/>
          </a:xfrm>
          <a:prstGeom prst="rect">
            <a:avLst/>
          </a:prstGeom>
          <a:noFill/>
        </p:spPr>
        <p:txBody>
          <a:bodyPr wrap="square" rtlCol="0">
            <a:noAutofit/>
          </a:bodyPr>
          <a:p>
            <a:r>
              <a:rPr lang="en-US" altLang="zh-CN"/>
              <a:t>Q1. How to compile the source code on the left hand, by using gcc or g++ ?</a:t>
            </a:r>
            <a:endParaRPr lang="en-US" altLang="zh-CN"/>
          </a:p>
          <a:p>
            <a:endParaRPr lang="en-US" altLang="zh-CN"/>
          </a:p>
          <a:p>
            <a:r>
              <a:rPr lang="en-US" altLang="zh-CN"/>
              <a:t>Q2. Is there any compiling error on the source code, if no, compile it, if yes, correct and compile. </a:t>
            </a:r>
            <a:endParaRPr lang="en-US" altLang="zh-CN"/>
          </a:p>
          <a:p>
            <a:endParaRPr lang="en-US" altLang="zh-CN"/>
          </a:p>
          <a:p>
            <a:endParaRPr lang="en-US" altLang="zh-CN"/>
          </a:p>
          <a:p>
            <a:r>
              <a:rPr lang="en-US" altLang="zh-CN"/>
              <a:t>Q3. What’s the output of this piece of code while input data is 1 and 2?</a:t>
            </a:r>
            <a:endParaRPr lang="en-US" altLang="zh-CN"/>
          </a:p>
          <a:p>
            <a:endParaRPr lang="en-US" altLang="zh-CN"/>
          </a:p>
          <a:p>
            <a:endParaRPr lang="en-US" altLang="zh-CN"/>
          </a:p>
        </p:txBody>
      </p:sp>
      <p:graphicFrame>
        <p:nvGraphicFramePr>
          <p:cNvPr id="8" name="表格 7"/>
          <p:cNvGraphicFramePr/>
          <p:nvPr>
            <p:custDataLst>
              <p:tags r:id="rId1"/>
            </p:custDataLst>
          </p:nvPr>
        </p:nvGraphicFramePr>
        <p:xfrm>
          <a:off x="6695440" y="4112895"/>
          <a:ext cx="5003800" cy="805180"/>
        </p:xfrm>
        <a:graphic>
          <a:graphicData uri="http://schemas.openxmlformats.org/drawingml/2006/table">
            <a:tbl>
              <a:tblPr firstRow="1" bandRow="1">
                <a:tableStyleId>{5C22544A-7EE6-4342-B048-85BDC9FD1C3A}</a:tableStyleId>
              </a:tblPr>
              <a:tblGrid>
                <a:gridCol w="1250950"/>
                <a:gridCol w="1250950"/>
                <a:gridCol w="1250950"/>
                <a:gridCol w="1250950"/>
              </a:tblGrid>
              <a:tr h="402590">
                <a:tc>
                  <a:txBody>
                    <a:bodyPr/>
                    <a:p>
                      <a:pPr>
                        <a:buNone/>
                      </a:pPr>
                      <a:r>
                        <a:rPr lang="en-US" altLang="zh-CN"/>
                        <a:t>A</a:t>
                      </a:r>
                      <a:endParaRPr lang="en-US" altLang="zh-CN"/>
                    </a:p>
                  </a:txBody>
                  <a:tcPr/>
                </a:tc>
                <a:tc>
                  <a:txBody>
                    <a:bodyPr/>
                    <a:p>
                      <a:pPr>
                        <a:buNone/>
                      </a:pPr>
                      <a:r>
                        <a:rPr lang="en-US" altLang="zh-CN"/>
                        <a:t>B</a:t>
                      </a:r>
                      <a:endParaRPr lang="en-US" altLang="zh-CN"/>
                    </a:p>
                  </a:txBody>
                  <a:tcPr/>
                </a:tc>
                <a:tc>
                  <a:txBody>
                    <a:bodyPr/>
                    <a:p>
                      <a:pPr>
                        <a:buNone/>
                      </a:pPr>
                      <a:r>
                        <a:rPr lang="en-US" altLang="zh-CN"/>
                        <a:t>C</a:t>
                      </a:r>
                      <a:endParaRPr lang="en-US" altLang="zh-CN"/>
                    </a:p>
                  </a:txBody>
                  <a:tcPr/>
                </a:tc>
                <a:tc>
                  <a:txBody>
                    <a:bodyPr/>
                    <a:p>
                      <a:pPr>
                        <a:buNone/>
                      </a:pPr>
                      <a:r>
                        <a:rPr lang="en-US" altLang="zh-CN"/>
                        <a:t>D</a:t>
                      </a:r>
                      <a:endParaRPr lang="en-US" altLang="zh-CN"/>
                    </a:p>
                  </a:txBody>
                  <a:tcPr/>
                </a:tc>
              </a:tr>
              <a:tr h="402590">
                <a:tc>
                  <a:txBody>
                    <a:bodyPr/>
                    <a:p>
                      <a:pPr>
                        <a:buNone/>
                      </a:pPr>
                      <a:r>
                        <a:rPr lang="en-US" altLang="zh-CN" sz="1800">
                          <a:sym typeface="+mn-ea"/>
                        </a:rPr>
                        <a:t>1+2=3</a:t>
                      </a:r>
                      <a:endParaRPr lang="en-US" altLang="zh-CN" sz="1800"/>
                    </a:p>
                    <a:p>
                      <a:pPr>
                        <a:buNone/>
                      </a:pPr>
                      <a:r>
                        <a:rPr lang="en-US" altLang="zh-CN" sz="1800">
                          <a:sym typeface="+mn-ea"/>
                        </a:rPr>
                        <a:t>1+2=3</a:t>
                      </a:r>
                      <a:endParaRPr lang="en-US" altLang="zh-CN" sz="1800"/>
                    </a:p>
                    <a:p>
                      <a:pPr>
                        <a:buNone/>
                      </a:pPr>
                      <a:r>
                        <a:rPr lang="en-US" altLang="zh-CN" sz="1800">
                          <a:sym typeface="+mn-ea"/>
                        </a:rPr>
                        <a:t>1+2=3</a:t>
                      </a:r>
                      <a:endParaRPr lang="zh-CN" altLang="en-US" sz="1800"/>
                    </a:p>
                    <a:p>
                      <a:pPr>
                        <a:buNone/>
                      </a:pPr>
                      <a:endParaRPr lang="zh-CN" altLang="en-US"/>
                    </a:p>
                  </a:txBody>
                  <a:tcPr/>
                </a:tc>
                <a:tc>
                  <a:txBody>
                    <a:bodyPr/>
                    <a:p>
                      <a:pPr>
                        <a:buNone/>
                      </a:pPr>
                      <a:r>
                        <a:rPr lang="en-US" altLang="zh-CN" sz="1800">
                          <a:sym typeface="+mn-ea"/>
                        </a:rPr>
                        <a:t>1+2=3</a:t>
                      </a:r>
                      <a:endParaRPr lang="en-US" altLang="zh-CN" sz="1800"/>
                    </a:p>
                    <a:p>
                      <a:pPr>
                        <a:buNone/>
                      </a:pPr>
                      <a:r>
                        <a:rPr lang="en-US" altLang="zh-CN" sz="1800">
                          <a:sym typeface="+mn-ea"/>
                        </a:rPr>
                        <a:t>2+3=5</a:t>
                      </a:r>
                      <a:endParaRPr lang="en-US" altLang="zh-CN" sz="1800"/>
                    </a:p>
                    <a:p>
                      <a:pPr>
                        <a:buNone/>
                      </a:pPr>
                      <a:r>
                        <a:rPr lang="en-US" altLang="zh-CN" sz="1800">
                          <a:sym typeface="+mn-ea"/>
                        </a:rPr>
                        <a:t>2+3=5</a:t>
                      </a:r>
                      <a:endParaRPr lang="zh-CN" altLang="en-US" sz="1800"/>
                    </a:p>
                    <a:p>
                      <a:pPr>
                        <a:buNone/>
                      </a:pPr>
                      <a:endParaRPr lang="zh-CN" altLang="en-US"/>
                    </a:p>
                  </a:txBody>
                  <a:tcPr/>
                </a:tc>
                <a:tc>
                  <a:txBody>
                    <a:bodyPr/>
                    <a:p>
                      <a:pPr>
                        <a:buNone/>
                      </a:pPr>
                      <a:r>
                        <a:rPr lang="en-US" altLang="zh-CN" sz="1800">
                          <a:sym typeface="+mn-ea"/>
                        </a:rPr>
                        <a:t>1+2=3</a:t>
                      </a:r>
                      <a:endParaRPr lang="en-US" altLang="zh-CN" sz="1800"/>
                    </a:p>
                    <a:p>
                      <a:pPr>
                        <a:buNone/>
                      </a:pPr>
                      <a:r>
                        <a:rPr lang="en-US" altLang="zh-CN" sz="1800">
                          <a:sym typeface="+mn-ea"/>
                        </a:rPr>
                        <a:t>2+3=3</a:t>
                      </a:r>
                      <a:endParaRPr lang="en-US" altLang="zh-CN" sz="1800"/>
                    </a:p>
                    <a:p>
                      <a:pPr>
                        <a:buNone/>
                      </a:pPr>
                      <a:r>
                        <a:rPr lang="en-US" altLang="zh-CN" sz="1800">
                          <a:sym typeface="+mn-ea"/>
                        </a:rPr>
                        <a:t>3+4=5</a:t>
                      </a:r>
                      <a:endParaRPr lang="zh-CN" altLang="en-US"/>
                    </a:p>
                  </a:txBody>
                  <a:tcPr/>
                </a:tc>
                <a:tc>
                  <a:txBody>
                    <a:bodyPr/>
                    <a:p>
                      <a:pPr>
                        <a:buNone/>
                      </a:pPr>
                      <a:r>
                        <a:rPr lang="en-US" altLang="zh-CN" sz="1800">
                          <a:sym typeface="+mn-ea"/>
                        </a:rPr>
                        <a:t>1+2=3</a:t>
                      </a:r>
                      <a:endParaRPr lang="en-US" altLang="zh-CN" sz="1800"/>
                    </a:p>
                    <a:p>
                      <a:pPr>
                        <a:buNone/>
                      </a:pPr>
                      <a:r>
                        <a:rPr lang="en-US" altLang="zh-CN" sz="1800">
                          <a:sym typeface="+mn-ea"/>
                        </a:rPr>
                        <a:t>2+3=5</a:t>
                      </a:r>
                      <a:endParaRPr lang="en-US" altLang="zh-CN" sz="1800"/>
                    </a:p>
                    <a:p>
                      <a:pPr>
                        <a:buNone/>
                      </a:pPr>
                      <a:r>
                        <a:rPr lang="en-US" altLang="zh-CN" sz="1800">
                          <a:sym typeface="+mn-ea"/>
                        </a:rPr>
                        <a:t>3+4=7</a:t>
                      </a:r>
                      <a:endParaRPr lang="zh-CN" altLang="en-US" sz="1800"/>
                    </a:p>
                    <a:p>
                      <a:pPr>
                        <a:buNone/>
                      </a:pPr>
                      <a:endParaRPr lang="zh-CN" altLang="en-US"/>
                    </a:p>
                  </a:txBody>
                  <a:tcPr/>
                </a:tc>
              </a:tr>
            </a:tbl>
          </a:graphicData>
        </a:graphic>
      </p:graphicFrame>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Topic</a:t>
            </a:r>
            <a:endParaRPr lang="en-US" altLang="zh-CN"/>
          </a:p>
        </p:txBody>
      </p:sp>
      <p:sp>
        <p:nvSpPr>
          <p:cNvPr id="3" name="内容占位符 2"/>
          <p:cNvSpPr>
            <a:spLocks noGrp="1"/>
          </p:cNvSpPr>
          <p:nvPr>
            <p:ph idx="1"/>
          </p:nvPr>
        </p:nvSpPr>
        <p:spPr>
          <a:xfrm>
            <a:off x="838200" y="1183640"/>
            <a:ext cx="11054080" cy="5079365"/>
          </a:xfrm>
        </p:spPr>
        <p:txBody>
          <a:bodyPr>
            <a:normAutofit lnSpcReduction="20000"/>
          </a:bodyPr>
          <a:p>
            <a:r>
              <a:rPr lang="en-US" altLang="zh-CN" dirty="0">
                <a:sym typeface="+mn-ea"/>
              </a:rPr>
              <a:t>Static library</a:t>
            </a:r>
            <a:endParaRPr lang="en-US" altLang="zh-CN" dirty="0">
              <a:sym typeface="+mn-ea"/>
            </a:endParaRPr>
          </a:p>
          <a:p>
            <a:pPr lvl="1"/>
            <a:r>
              <a:rPr lang="en-US" altLang="zh-CN" sz="2400" dirty="0">
                <a:sym typeface="+mn-ea"/>
              </a:rPr>
              <a:t>build </a:t>
            </a:r>
            <a:endParaRPr lang="en-US" altLang="zh-CN" sz="2400" dirty="0">
              <a:sym typeface="+mn-ea"/>
            </a:endParaRPr>
          </a:p>
          <a:p>
            <a:pPr lvl="1"/>
            <a:r>
              <a:rPr lang="en-US" altLang="zh-CN" sz="2400" dirty="0">
                <a:sym typeface="+mn-ea"/>
              </a:rPr>
              <a:t>use</a:t>
            </a:r>
            <a:endParaRPr lang="en-US" altLang="zh-CN" sz="2400" dirty="0">
              <a:sym typeface="+mn-ea"/>
            </a:endParaRPr>
          </a:p>
          <a:p>
            <a:pPr lvl="1" algn="l">
              <a:buClrTx/>
              <a:buSzTx/>
            </a:pPr>
            <a:r>
              <a:rPr lang="en-US" altLang="zh-CN" dirty="0">
                <a:sym typeface="+mn-ea"/>
              </a:rPr>
              <a:t>Static library in </a:t>
            </a:r>
            <a:r>
              <a:rPr lang="en-US" altLang="zh-CN" dirty="0">
                <a:sym typeface="+mn-ea"/>
              </a:rPr>
              <a:t>makefile</a:t>
            </a:r>
            <a:endParaRPr lang="en-US" altLang="zh-CN" dirty="0">
              <a:sym typeface="+mn-ea"/>
            </a:endParaRPr>
          </a:p>
          <a:p>
            <a:pPr lvl="1" algn="l">
              <a:buClrTx/>
              <a:buSzTx/>
            </a:pPr>
            <a:r>
              <a:rPr lang="en-US" altLang="zh-CN" dirty="0">
                <a:sym typeface="+mn-ea"/>
              </a:rPr>
              <a:t>Creating and linking a static library by CMake</a:t>
            </a:r>
            <a:endParaRPr lang="en-US" altLang="zh-CN" dirty="0">
              <a:sym typeface="+mn-ea"/>
            </a:endParaRPr>
          </a:p>
          <a:p>
            <a:endParaRPr lang="en-US" altLang="zh-CN" dirty="0">
              <a:sym typeface="+mn-ea"/>
            </a:endParaRPr>
          </a:p>
          <a:p>
            <a:r>
              <a:rPr lang="en-US" altLang="zh-CN" dirty="0">
                <a:sym typeface="+mn-ea"/>
              </a:rPr>
              <a:t>Parameters of function</a:t>
            </a:r>
            <a:endParaRPr lang="en-US" altLang="zh-CN">
              <a:sym typeface="+mn-ea"/>
            </a:endParaRPr>
          </a:p>
          <a:p>
            <a:pPr lvl="1"/>
            <a:r>
              <a:rPr lang="en-US" altLang="zh-CN" sz="2400">
                <a:sym typeface="+mn-ea"/>
              </a:rPr>
              <a:t>pass by value</a:t>
            </a:r>
            <a:endParaRPr lang="en-US" altLang="zh-CN" sz="2400">
              <a:sym typeface="+mn-ea"/>
            </a:endParaRPr>
          </a:p>
          <a:p>
            <a:pPr lvl="2"/>
            <a:r>
              <a:rPr lang="en-US" altLang="zh-CN" sz="2000">
                <a:sym typeface="+mn-ea"/>
              </a:rPr>
              <a:t> </a:t>
            </a:r>
            <a:r>
              <a:rPr kumimoji="1" lang="en-US" altLang="zh-CN" dirty="0">
                <a:sym typeface="+mn-ea"/>
              </a:rPr>
              <a:t>fundamental type</a:t>
            </a:r>
            <a:endParaRPr kumimoji="1" lang="en-US" altLang="zh-CN" dirty="0">
              <a:sym typeface="+mn-ea"/>
            </a:endParaRPr>
          </a:p>
          <a:p>
            <a:pPr lvl="2"/>
            <a:r>
              <a:rPr kumimoji="1" lang="en-US" altLang="zh-CN" dirty="0">
                <a:sym typeface="+mn-ea"/>
              </a:rPr>
              <a:t> pointer</a:t>
            </a:r>
            <a:endParaRPr lang="zh-CN" altLang="en-US" sz="2000">
              <a:sym typeface="+mn-ea"/>
            </a:endParaRPr>
          </a:p>
          <a:p>
            <a:pPr lvl="1"/>
            <a:r>
              <a:rPr lang="en-US" sz="2400">
                <a:sym typeface="+mn-ea"/>
              </a:rPr>
              <a:t>pass by reference</a:t>
            </a:r>
            <a:endParaRPr lang="en-US" sz="2400">
              <a:sym typeface="+mn-ea"/>
            </a:endParaRPr>
          </a:p>
          <a:p>
            <a:pPr lvl="1"/>
            <a:endParaRPr lang="en-US" altLang="zh-CN">
              <a:sym typeface="+mn-ea"/>
            </a:endParaRPr>
          </a:p>
          <a:p>
            <a:r>
              <a:rPr lang="en-US" altLang="zh-CN"/>
              <a:t>Practice</a:t>
            </a:r>
            <a:endParaRPr lang="zh-CN" altLang="en-US"/>
          </a:p>
          <a:p>
            <a:pPr lvl="1"/>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680" y="114300"/>
            <a:ext cx="8270240" cy="682625"/>
          </a:xfrm>
        </p:spPr>
        <p:txBody>
          <a:bodyPr>
            <a:normAutofit fontScale="90000"/>
          </a:bodyPr>
          <a:p>
            <a:r>
              <a:rPr kumimoji="1" lang="en-US" altLang="zh-CN" dirty="0">
                <a:sym typeface="+mn-ea"/>
              </a:rPr>
              <a:t>2.1 Pass by value: fundamental type</a:t>
            </a:r>
            <a:endParaRPr lang="zh-CN" altLang="en-US"/>
          </a:p>
        </p:txBody>
      </p:sp>
      <p:pic>
        <p:nvPicPr>
          <p:cNvPr id="6" name="图片 5"/>
          <p:cNvPicPr>
            <a:picLocks noChangeAspect="1"/>
          </p:cNvPicPr>
          <p:nvPr/>
        </p:nvPicPr>
        <p:blipFill>
          <a:blip r:embed="rId1"/>
          <a:stretch>
            <a:fillRect/>
          </a:stretch>
        </p:blipFill>
        <p:spPr>
          <a:xfrm>
            <a:off x="475615" y="4110355"/>
            <a:ext cx="5444490" cy="2212340"/>
          </a:xfrm>
          <a:prstGeom prst="rect">
            <a:avLst/>
          </a:prstGeom>
        </p:spPr>
      </p:pic>
      <p:pic>
        <p:nvPicPr>
          <p:cNvPr id="7" name="图片 6"/>
          <p:cNvPicPr>
            <a:picLocks noChangeAspect="1"/>
          </p:cNvPicPr>
          <p:nvPr/>
        </p:nvPicPr>
        <p:blipFill>
          <a:blip r:embed="rId2"/>
          <a:stretch>
            <a:fillRect/>
          </a:stretch>
        </p:blipFill>
        <p:spPr>
          <a:xfrm>
            <a:off x="6096000" y="762635"/>
            <a:ext cx="5715000" cy="1524000"/>
          </a:xfrm>
          <a:prstGeom prst="rect">
            <a:avLst/>
          </a:prstGeom>
        </p:spPr>
      </p:pic>
      <p:pic>
        <p:nvPicPr>
          <p:cNvPr id="8" name="图片 7"/>
          <p:cNvPicPr>
            <a:picLocks noChangeAspect="1"/>
          </p:cNvPicPr>
          <p:nvPr/>
        </p:nvPicPr>
        <p:blipFill>
          <a:blip r:embed="rId3"/>
          <a:stretch>
            <a:fillRect/>
          </a:stretch>
        </p:blipFill>
        <p:spPr>
          <a:xfrm>
            <a:off x="6096000" y="2642870"/>
            <a:ext cx="5629275" cy="1571625"/>
          </a:xfrm>
          <a:prstGeom prst="rect">
            <a:avLst/>
          </a:prstGeom>
        </p:spPr>
      </p:pic>
      <p:pic>
        <p:nvPicPr>
          <p:cNvPr id="9" name="图片 8"/>
          <p:cNvPicPr>
            <a:picLocks noChangeAspect="1"/>
          </p:cNvPicPr>
          <p:nvPr/>
        </p:nvPicPr>
        <p:blipFill>
          <a:blip r:embed="rId4"/>
          <a:stretch>
            <a:fillRect/>
          </a:stretch>
        </p:blipFill>
        <p:spPr>
          <a:xfrm>
            <a:off x="6096000" y="4466590"/>
            <a:ext cx="5857240" cy="2118995"/>
          </a:xfrm>
          <a:prstGeom prst="rect">
            <a:avLst/>
          </a:prstGeom>
        </p:spPr>
      </p:pic>
      <p:sp>
        <p:nvSpPr>
          <p:cNvPr id="5" name="文本框 4"/>
          <p:cNvSpPr txBox="1"/>
          <p:nvPr/>
        </p:nvSpPr>
        <p:spPr>
          <a:xfrm>
            <a:off x="804545" y="904240"/>
            <a:ext cx="4974590" cy="2926080"/>
          </a:xfrm>
          <a:prstGeom prst="rect">
            <a:avLst/>
          </a:prstGeom>
          <a:noFill/>
        </p:spPr>
        <p:txBody>
          <a:bodyPr wrap="square" rtlCol="0">
            <a:noAutofit/>
          </a:bodyPr>
          <a:p>
            <a:r>
              <a:rPr lang="en-US" altLang="zh-CN"/>
              <a:t>Using “-g” option while compiling to generate the executable file, then set break point and debug.</a:t>
            </a:r>
            <a:endParaRPr lang="en-US" altLang="zh-CN"/>
          </a:p>
          <a:p>
            <a:endParaRPr lang="en-US" altLang="zh-CN"/>
          </a:p>
          <a:p>
            <a:r>
              <a:rPr lang="en-US" altLang="zh-CN"/>
              <a:t>Q1. What’s the address of variable “i” and “j” ?</a:t>
            </a:r>
            <a:endParaRPr lang="en-US" altLang="zh-CN"/>
          </a:p>
          <a:p>
            <a:endParaRPr lang="en-US" altLang="zh-CN"/>
          </a:p>
          <a:p>
            <a:r>
              <a:rPr lang="en-US" altLang="zh-CN"/>
              <a:t>Q2. Is the address of variable “a” same with the address of  “i”?  how about “b” and “j” ?</a:t>
            </a:r>
            <a:endParaRPr lang="en-US" altLang="zh-CN"/>
          </a:p>
          <a:p>
            <a:endParaRPr lang="en-US" altLang="zh-CN"/>
          </a:p>
          <a:p>
            <a:r>
              <a:rPr lang="en-US" altLang="zh-CN"/>
              <a:t>Q3. Do variables a and b still exist after returning from the “add1” to the “main” ?</a:t>
            </a:r>
            <a:endParaRPr lang="en-US" altLang="zh-CN"/>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87056"/>
            <a:ext cx="10515600" cy="833631"/>
          </a:xfrm>
        </p:spPr>
        <p:txBody>
          <a:bodyPr/>
          <a:p>
            <a:r>
              <a:rPr kumimoji="1" lang="en-US" altLang="zh-CN" dirty="0">
                <a:sym typeface="+mn-ea"/>
              </a:rPr>
              <a:t>2.2 Pass by value: pointer</a:t>
            </a:r>
            <a:endParaRPr lang="zh-CN" altLang="en-US"/>
          </a:p>
        </p:txBody>
      </p:sp>
      <p:pic>
        <p:nvPicPr>
          <p:cNvPr id="9" name="图片 8"/>
          <p:cNvPicPr>
            <a:picLocks noChangeAspect="1"/>
          </p:cNvPicPr>
          <p:nvPr/>
        </p:nvPicPr>
        <p:blipFill>
          <a:blip r:embed="rId1"/>
          <a:stretch>
            <a:fillRect/>
          </a:stretch>
        </p:blipFill>
        <p:spPr>
          <a:xfrm>
            <a:off x="6035040" y="1031875"/>
            <a:ext cx="5857240" cy="2118995"/>
          </a:xfrm>
          <a:prstGeom prst="rect">
            <a:avLst/>
          </a:prstGeom>
        </p:spPr>
      </p:pic>
      <p:pic>
        <p:nvPicPr>
          <p:cNvPr id="8" name="图片 7"/>
          <p:cNvPicPr>
            <a:picLocks noChangeAspect="1"/>
          </p:cNvPicPr>
          <p:nvPr/>
        </p:nvPicPr>
        <p:blipFill>
          <a:blip r:embed="rId2"/>
          <a:stretch>
            <a:fillRect/>
          </a:stretch>
        </p:blipFill>
        <p:spPr>
          <a:xfrm>
            <a:off x="5554980" y="3367405"/>
            <a:ext cx="6467475" cy="1295400"/>
          </a:xfrm>
          <a:prstGeom prst="rect">
            <a:avLst/>
          </a:prstGeom>
        </p:spPr>
      </p:pic>
      <p:pic>
        <p:nvPicPr>
          <p:cNvPr id="10" name="图片 9"/>
          <p:cNvPicPr>
            <a:picLocks noChangeAspect="1"/>
          </p:cNvPicPr>
          <p:nvPr/>
        </p:nvPicPr>
        <p:blipFill>
          <a:blip r:embed="rId3"/>
          <a:stretch>
            <a:fillRect/>
          </a:stretch>
        </p:blipFill>
        <p:spPr>
          <a:xfrm>
            <a:off x="5923915" y="4788535"/>
            <a:ext cx="6079490" cy="1421130"/>
          </a:xfrm>
          <a:prstGeom prst="rect">
            <a:avLst/>
          </a:prstGeom>
        </p:spPr>
      </p:pic>
      <p:sp>
        <p:nvSpPr>
          <p:cNvPr id="5" name="文本框 4"/>
          <p:cNvSpPr txBox="1"/>
          <p:nvPr/>
        </p:nvSpPr>
        <p:spPr>
          <a:xfrm>
            <a:off x="490220" y="920750"/>
            <a:ext cx="5433695" cy="3068320"/>
          </a:xfrm>
          <a:prstGeom prst="rect">
            <a:avLst/>
          </a:prstGeom>
          <a:noFill/>
        </p:spPr>
        <p:txBody>
          <a:bodyPr wrap="square" rtlCol="0">
            <a:noAutofit/>
          </a:bodyPr>
          <a:p>
            <a:r>
              <a:rPr lang="en-US" altLang="zh-CN"/>
              <a:t>Using “-g” option while compiling to generate the executable file, then set break point and debug.</a:t>
            </a:r>
            <a:endParaRPr lang="en-US" altLang="zh-CN"/>
          </a:p>
          <a:p>
            <a:endParaRPr lang="en-US" altLang="zh-CN"/>
          </a:p>
          <a:p>
            <a:r>
              <a:rPr lang="en-US" altLang="zh-CN"/>
              <a:t>Q1. Is the value of variable “x” same with the address of  “i”?  how about the value of “b” and the address of “j” ?</a:t>
            </a:r>
            <a:endParaRPr lang="en-US" altLang="zh-CN"/>
          </a:p>
          <a:p>
            <a:endParaRPr lang="en-US" altLang="zh-CN"/>
          </a:p>
          <a:p>
            <a:r>
              <a:rPr lang="en-US" altLang="zh-CN"/>
              <a:t>Q2. Do variables x and y still exist after returning from the “add2” to the “main” ?</a:t>
            </a:r>
            <a:endParaRPr lang="en-US" altLang="zh-CN"/>
          </a:p>
          <a:p>
            <a:endParaRPr lang="en-US" altLang="zh-CN"/>
          </a:p>
          <a:p>
            <a:r>
              <a:rPr lang="en-US" altLang="zh-CN"/>
              <a:t>Q3. Which following piece(s) of add2 would cause segment falut, or both ? Why?</a:t>
            </a:r>
            <a:endParaRPr lang="en-US" altLang="zh-CN"/>
          </a:p>
        </p:txBody>
      </p:sp>
      <p:sp>
        <p:nvSpPr>
          <p:cNvPr id="7" name="文本框 6"/>
          <p:cNvSpPr txBox="1"/>
          <p:nvPr/>
        </p:nvSpPr>
        <p:spPr>
          <a:xfrm>
            <a:off x="328930" y="4145915"/>
            <a:ext cx="3223260" cy="1891030"/>
          </a:xfrm>
          <a:prstGeom prst="rect">
            <a:avLst/>
          </a:prstGeom>
          <a:solidFill>
            <a:schemeClr val="tx1"/>
          </a:solidFill>
        </p:spPr>
        <p:txBody>
          <a:bodyPr wrap="square">
            <a:noAutofit/>
          </a:bodyPr>
          <a:p>
            <a:pPr indent="0" fontAlgn="auto">
              <a:lnSpc>
                <a:spcPct val="100000"/>
              </a:lnSpc>
            </a:pPr>
            <a:r>
              <a:rPr lang="en-US" altLang="zh-CN" sz="1400" b="0">
                <a:solidFill>
                  <a:srgbClr val="569CD6"/>
                </a:solidFill>
                <a:latin typeface="Consolas" panose="020B0609020204030204"/>
                <a:ea typeface="Consolas" panose="020B0609020204030204"/>
              </a:rPr>
              <a:t>//option A</a:t>
            </a:r>
            <a:endParaRPr lang="en-US" altLang="zh-CN" sz="1400" b="0">
              <a:solidFill>
                <a:srgbClr val="569CD6"/>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add2</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free</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free</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x</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NULL</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y</a:t>
            </a:r>
            <a:r>
              <a:rPr lang="en-US" altLang="zh-CN" sz="1400" b="0">
                <a:solidFill>
                  <a:srgbClr val="D4D4D4"/>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NULL</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11" name="文本框 10"/>
          <p:cNvSpPr txBox="1"/>
          <p:nvPr/>
        </p:nvSpPr>
        <p:spPr>
          <a:xfrm>
            <a:off x="2331720" y="4934585"/>
            <a:ext cx="3223260" cy="1891030"/>
          </a:xfrm>
          <a:prstGeom prst="rect">
            <a:avLst/>
          </a:prstGeom>
          <a:solidFill>
            <a:schemeClr val="tx1"/>
          </a:solidFill>
          <a:ln>
            <a:solidFill>
              <a:srgbClr val="FFC000"/>
            </a:solidFill>
          </a:ln>
        </p:spPr>
        <p:txBody>
          <a:bodyPr wrap="square">
            <a:noAutofit/>
          </a:bodyPr>
          <a:p>
            <a:pPr indent="0" fontAlgn="auto">
              <a:lnSpc>
                <a:spcPct val="100000"/>
              </a:lnSpc>
            </a:pPr>
            <a:r>
              <a:rPr lang="en-US" altLang="zh-CN" sz="1400" b="0">
                <a:solidFill>
                  <a:srgbClr val="569CD6"/>
                </a:solidFill>
                <a:latin typeface="Consolas" panose="020B0609020204030204"/>
                <a:ea typeface="Consolas" panose="020B0609020204030204"/>
              </a:rPr>
              <a:t>//option B</a:t>
            </a:r>
            <a:endParaRPr lang="en-US" altLang="zh-CN" sz="1400" b="0">
              <a:solidFill>
                <a:srgbClr val="569CD6"/>
              </a:solidFill>
              <a:latin typeface="Consolas" panose="020B0609020204030204"/>
              <a:ea typeface="Consolas" panose="020B0609020204030204"/>
            </a:endParaRPr>
          </a:p>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add2</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x</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y</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457200" fontAlgn="auto">
              <a:lnSpc>
                <a:spcPct val="100000"/>
              </a:lnSpc>
            </a:pPr>
            <a:r>
              <a:rPr lang="en-US" altLang="zh-CN" sz="1400">
                <a:solidFill>
                  <a:srgbClr val="DCDCAA"/>
                </a:solidFill>
                <a:latin typeface="Consolas" panose="020B0609020204030204"/>
                <a:ea typeface="Consolas" panose="020B0609020204030204"/>
                <a:sym typeface="+mn-ea"/>
              </a:rPr>
              <a:t>free</a:t>
            </a:r>
            <a:r>
              <a:rPr lang="en-US" altLang="zh-CN" sz="1400">
                <a:solidFill>
                  <a:srgbClr val="CCCCCC"/>
                </a:solidFill>
                <a:latin typeface="Consolas" panose="020B0609020204030204"/>
                <a:ea typeface="Consolas" panose="020B0609020204030204"/>
                <a:sym typeface="+mn-ea"/>
              </a:rPr>
              <a:t>(</a:t>
            </a:r>
            <a:r>
              <a:rPr lang="en-US" altLang="zh-CN" sz="1400">
                <a:solidFill>
                  <a:srgbClr val="9CDCFE"/>
                </a:solidFill>
                <a:latin typeface="Consolas" panose="020B0609020204030204"/>
                <a:ea typeface="Consolas" panose="020B0609020204030204"/>
                <a:sym typeface="+mn-ea"/>
              </a:rPr>
              <a:t>x</a:t>
            </a:r>
            <a:r>
              <a:rPr lang="en-US" altLang="zh-CN" sz="1400">
                <a:solidFill>
                  <a:srgbClr val="CCCCCC"/>
                </a:solidFill>
                <a:latin typeface="Consolas" panose="020B0609020204030204"/>
                <a:ea typeface="Consolas" panose="020B0609020204030204"/>
                <a:sym typeface="+mn-ea"/>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a:solidFill>
                  <a:srgbClr val="CCCCCC"/>
                </a:solidFill>
                <a:latin typeface="Consolas" panose="020B0609020204030204"/>
                <a:ea typeface="Consolas" panose="020B0609020204030204"/>
                <a:sym typeface="+mn-ea"/>
              </a:rPr>
              <a:t>     </a:t>
            </a:r>
            <a:r>
              <a:rPr lang="en-US" altLang="zh-CN" sz="1400">
                <a:solidFill>
                  <a:srgbClr val="DCDCAA"/>
                </a:solidFill>
                <a:latin typeface="Consolas" panose="020B0609020204030204"/>
                <a:ea typeface="Consolas" panose="020B0609020204030204"/>
                <a:sym typeface="+mn-ea"/>
              </a:rPr>
              <a:t>free</a:t>
            </a:r>
            <a:r>
              <a:rPr lang="en-US" altLang="zh-CN" sz="1400">
                <a:solidFill>
                  <a:srgbClr val="CCCCCC"/>
                </a:solidFill>
                <a:latin typeface="Consolas" panose="020B0609020204030204"/>
                <a:ea typeface="Consolas" panose="020B0609020204030204"/>
                <a:sym typeface="+mn-ea"/>
              </a:rPr>
              <a:t>(</a:t>
            </a:r>
            <a:r>
              <a:rPr lang="en-US" altLang="zh-CN" sz="1400">
                <a:solidFill>
                  <a:srgbClr val="9CDCFE"/>
                </a:solidFill>
                <a:latin typeface="Consolas" panose="020B0609020204030204"/>
                <a:ea typeface="Consolas" panose="020B0609020204030204"/>
                <a:sym typeface="+mn-ea"/>
              </a:rPr>
              <a:t>y</a:t>
            </a:r>
            <a:r>
              <a:rPr lang="en-US" altLang="zh-CN" sz="1400">
                <a:solidFill>
                  <a:srgbClr val="CCCCCC"/>
                </a:solidFill>
                <a:latin typeface="Consolas" panose="020B0609020204030204"/>
                <a:ea typeface="Consolas" panose="020B0609020204030204"/>
                <a:sym typeface="+mn-ea"/>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a:solidFill>
                  <a:srgbClr val="CCCCCC"/>
                </a:solidFill>
                <a:latin typeface="Consolas" panose="020B0609020204030204"/>
                <a:ea typeface="Consolas" panose="020B0609020204030204"/>
                <a:sym typeface="+mn-ea"/>
              </a:rPr>
              <a:t>     </a:t>
            </a:r>
            <a:r>
              <a:rPr lang="en-US" altLang="zh-CN" sz="1400">
                <a:solidFill>
                  <a:srgbClr val="9CDCFE"/>
                </a:solidFill>
                <a:latin typeface="Consolas" panose="020B0609020204030204"/>
                <a:ea typeface="Consolas" panose="020B0609020204030204"/>
                <a:sym typeface="+mn-ea"/>
              </a:rPr>
              <a:t>x</a:t>
            </a:r>
            <a:r>
              <a:rPr lang="en-US" altLang="zh-CN" sz="1400">
                <a:solidFill>
                  <a:srgbClr val="D4D4D4"/>
                </a:solidFill>
                <a:latin typeface="Consolas" panose="020B0609020204030204"/>
                <a:ea typeface="Consolas" panose="020B0609020204030204"/>
                <a:sym typeface="+mn-ea"/>
              </a:rPr>
              <a:t>=</a:t>
            </a:r>
            <a:r>
              <a:rPr lang="en-US" altLang="zh-CN" sz="1400">
                <a:solidFill>
                  <a:srgbClr val="569CD6"/>
                </a:solidFill>
                <a:latin typeface="Consolas" panose="020B0609020204030204"/>
                <a:ea typeface="Consolas" panose="020B0609020204030204"/>
                <a:sym typeface="+mn-ea"/>
              </a:rPr>
              <a:t>NULL</a:t>
            </a:r>
            <a:r>
              <a:rPr lang="en-US" altLang="zh-CN" sz="1400">
                <a:solidFill>
                  <a:srgbClr val="CCCCCC"/>
                </a:solidFill>
                <a:latin typeface="Consolas" panose="020B0609020204030204"/>
                <a:ea typeface="Consolas" panose="020B0609020204030204"/>
                <a:sym typeface="+mn-ea"/>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a:solidFill>
                  <a:srgbClr val="CCCCCC"/>
                </a:solidFill>
                <a:latin typeface="Consolas" panose="020B0609020204030204"/>
                <a:ea typeface="Consolas" panose="020B0609020204030204"/>
                <a:sym typeface="+mn-ea"/>
              </a:rPr>
              <a:t>     </a:t>
            </a:r>
            <a:r>
              <a:rPr lang="en-US" altLang="zh-CN" sz="1400">
                <a:solidFill>
                  <a:srgbClr val="9CDCFE"/>
                </a:solidFill>
                <a:latin typeface="Consolas" panose="020B0609020204030204"/>
                <a:ea typeface="Consolas" panose="020B0609020204030204"/>
                <a:sym typeface="+mn-ea"/>
              </a:rPr>
              <a:t>y</a:t>
            </a:r>
            <a:r>
              <a:rPr lang="en-US" altLang="zh-CN" sz="1400">
                <a:solidFill>
                  <a:srgbClr val="D4D4D4"/>
                </a:solidFill>
                <a:latin typeface="Consolas" panose="020B0609020204030204"/>
                <a:ea typeface="Consolas" panose="020B0609020204030204"/>
                <a:sym typeface="+mn-ea"/>
              </a:rPr>
              <a:t>=</a:t>
            </a:r>
            <a:r>
              <a:rPr lang="en-US" altLang="zh-CN" sz="1400">
                <a:solidFill>
                  <a:srgbClr val="569CD6"/>
                </a:solidFill>
                <a:latin typeface="Consolas" panose="020B0609020204030204"/>
                <a:ea typeface="Consolas" panose="020B0609020204030204"/>
                <a:sym typeface="+mn-ea"/>
              </a:rPr>
              <a:t>NULL</a:t>
            </a:r>
            <a:r>
              <a:rPr lang="en-US" altLang="zh-CN" sz="1400">
                <a:solidFill>
                  <a:srgbClr val="CCCCCC"/>
                </a:solidFill>
                <a:latin typeface="Consolas" panose="020B0609020204030204"/>
                <a:ea typeface="Consolas" panose="020B0609020204030204"/>
                <a:sym typeface="+mn-ea"/>
              </a:rPr>
              <a:t>;</a:t>
            </a:r>
            <a:r>
              <a:rPr lang="en-US" altLang="zh-CN" sz="1400" b="0">
                <a:solidFill>
                  <a:srgbClr val="CCCCCC"/>
                </a:solidFill>
                <a:latin typeface="Consolas" panose="020B0609020204030204"/>
                <a:ea typeface="Consolas" panose="020B0609020204030204"/>
              </a:rPr>
              <a:t>    </a:t>
            </a:r>
            <a:endParaRPr lang="en-US" altLang="zh-CN" sz="1400" b="0">
              <a:solidFill>
                <a:srgbClr val="CCCCCC"/>
              </a:solidFill>
              <a:latin typeface="Consolas" panose="020B0609020204030204"/>
              <a:ea typeface="Consolas" panose="020B0609020204030204"/>
            </a:endParaRPr>
          </a:p>
          <a:p>
            <a:pPr indent="457200" fontAlgn="auto">
              <a:lnSpc>
                <a:spcPct val="100000"/>
              </a:lnSpc>
            </a:pP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376479" y="80706"/>
            <a:ext cx="10515600" cy="833631"/>
          </a:xfrm>
        </p:spPr>
        <p:txBody>
          <a:bodyPr/>
          <a:p>
            <a:r>
              <a:rPr kumimoji="1" lang="en-US" altLang="zh-CN" dirty="0">
                <a:sym typeface="+mn-ea"/>
              </a:rPr>
              <a:t>2.3 Pass by reference</a:t>
            </a:r>
            <a:endParaRPr lang="zh-CN" altLang="en-US"/>
          </a:p>
        </p:txBody>
      </p:sp>
      <p:pic>
        <p:nvPicPr>
          <p:cNvPr id="4" name="内容占位符 3"/>
          <p:cNvPicPr>
            <a:picLocks noChangeAspect="1"/>
          </p:cNvPicPr>
          <p:nvPr>
            <p:ph idx="1"/>
          </p:nvPr>
        </p:nvPicPr>
        <p:blipFill>
          <a:blip r:embed="rId1"/>
          <a:stretch>
            <a:fillRect/>
          </a:stretch>
        </p:blipFill>
        <p:spPr>
          <a:xfrm>
            <a:off x="5126355" y="914400"/>
            <a:ext cx="6821805" cy="2038985"/>
          </a:xfrm>
          <a:prstGeom prst="rect">
            <a:avLst/>
          </a:prstGeom>
        </p:spPr>
      </p:pic>
      <p:pic>
        <p:nvPicPr>
          <p:cNvPr id="5" name="图片 4"/>
          <p:cNvPicPr>
            <a:picLocks noChangeAspect="1"/>
          </p:cNvPicPr>
          <p:nvPr/>
        </p:nvPicPr>
        <p:blipFill>
          <a:blip r:embed="rId2"/>
          <a:stretch>
            <a:fillRect/>
          </a:stretch>
        </p:blipFill>
        <p:spPr>
          <a:xfrm>
            <a:off x="5126355" y="3173095"/>
            <a:ext cx="6817995" cy="1256665"/>
          </a:xfrm>
          <a:prstGeom prst="rect">
            <a:avLst/>
          </a:prstGeom>
        </p:spPr>
      </p:pic>
      <p:pic>
        <p:nvPicPr>
          <p:cNvPr id="6" name="图片 5"/>
          <p:cNvPicPr>
            <a:picLocks noChangeAspect="1"/>
          </p:cNvPicPr>
          <p:nvPr/>
        </p:nvPicPr>
        <p:blipFill>
          <a:blip r:embed="rId3"/>
          <a:stretch>
            <a:fillRect/>
          </a:stretch>
        </p:blipFill>
        <p:spPr>
          <a:xfrm>
            <a:off x="5126990" y="4641215"/>
            <a:ext cx="6784340" cy="1572260"/>
          </a:xfrm>
          <a:prstGeom prst="rect">
            <a:avLst/>
          </a:prstGeom>
        </p:spPr>
      </p:pic>
      <p:sp>
        <p:nvSpPr>
          <p:cNvPr id="7" name="文本框 6"/>
          <p:cNvSpPr txBox="1"/>
          <p:nvPr/>
        </p:nvSpPr>
        <p:spPr>
          <a:xfrm>
            <a:off x="533400" y="4367530"/>
            <a:ext cx="4211320" cy="2030095"/>
          </a:xfrm>
          <a:prstGeom prst="rect">
            <a:avLst/>
          </a:prstGeom>
          <a:solidFill>
            <a:schemeClr val="tx1"/>
          </a:solidFill>
        </p:spPr>
        <p:txBody>
          <a:bodyPr wrap="square">
            <a:spAutoFit/>
          </a:bodyPr>
          <a:p>
            <a:pPr indent="0" fontAlgn="auto">
              <a:lnSpc>
                <a:spcPct val="100000"/>
              </a:lnSpc>
            </a:pPr>
            <a:r>
              <a:rPr lang="en-US" altLang="zh-CN" sz="1400" b="0">
                <a:solidFill>
                  <a:srgbClr val="569CD6"/>
                </a:solidFill>
                <a:latin typeface="Consolas" panose="020B0609020204030204"/>
                <a:ea typeface="Consolas" panose="020B0609020204030204"/>
              </a:rPr>
              <a:t>int </a:t>
            </a:r>
            <a:r>
              <a:rPr lang="en-US" altLang="zh-CN" sz="1400" b="0">
                <a:solidFill>
                  <a:srgbClr val="DCDCAA"/>
                </a:solidFill>
                <a:latin typeface="Consolas" panose="020B0609020204030204"/>
                <a:ea typeface="Consolas" panose="020B0609020204030204"/>
              </a:rPr>
              <a:t>add3_x</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&amp;</a:t>
            </a:r>
            <a:r>
              <a:rPr lang="en-US" altLang="zh-CN" sz="1400" b="0">
                <a:solidFill>
                  <a:srgbClr val="9CDCFE"/>
                </a:solidFill>
                <a:latin typeface="Consolas" panose="020B0609020204030204"/>
                <a:ea typeface="Consolas" panose="020B0609020204030204"/>
              </a:rPr>
              <a:t>c</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 &amp;</a:t>
            </a:r>
            <a:r>
              <a:rPr lang="en-US" altLang="zh-CN" sz="1400" b="0">
                <a:solidFill>
                  <a:srgbClr val="9CDCFE"/>
                </a:solidFill>
                <a:latin typeface="Consolas" panose="020B0609020204030204"/>
                <a:ea typeface="Consolas" panose="020B0609020204030204"/>
              </a:rPr>
              <a:t>d</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int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malloc</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sizeof</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int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e</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sum</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d</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sum</a:t>
            </a: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a:t>
            </a:r>
            <a:endParaRPr lang="en-US" altLang="zh-CN" sz="1400" b="0">
              <a:solidFill>
                <a:srgbClr val="CCCCCC"/>
              </a:solidFill>
              <a:latin typeface="Consolas" panose="020B0609020204030204"/>
              <a:ea typeface="Consolas" panose="020B0609020204030204"/>
            </a:endParaRPr>
          </a:p>
        </p:txBody>
      </p:sp>
      <p:sp>
        <p:nvSpPr>
          <p:cNvPr id="8" name="文本框 7"/>
          <p:cNvSpPr txBox="1"/>
          <p:nvPr/>
        </p:nvSpPr>
        <p:spPr>
          <a:xfrm>
            <a:off x="490220" y="866775"/>
            <a:ext cx="4282440" cy="3210560"/>
          </a:xfrm>
          <a:prstGeom prst="rect">
            <a:avLst/>
          </a:prstGeom>
          <a:noFill/>
        </p:spPr>
        <p:txBody>
          <a:bodyPr wrap="square" rtlCol="0">
            <a:noAutofit/>
          </a:bodyPr>
          <a:p>
            <a:r>
              <a:rPr lang="en-US" altLang="zh-CN"/>
              <a:t>Using “-g” option while compiling to generate the executable file, then set break point and debug.</a:t>
            </a:r>
            <a:endParaRPr lang="en-US" altLang="zh-CN"/>
          </a:p>
          <a:p>
            <a:endParaRPr lang="en-US" altLang="zh-CN"/>
          </a:p>
          <a:p>
            <a:r>
              <a:rPr lang="en-US" altLang="zh-CN"/>
              <a:t>Q1. Is the address of variable “c” same with the address of  “i”?  how about the address of “b” and the address of “j” ?</a:t>
            </a:r>
            <a:endParaRPr lang="en-US" altLang="zh-CN"/>
          </a:p>
          <a:p>
            <a:endParaRPr lang="en-US" altLang="zh-CN"/>
          </a:p>
          <a:p>
            <a:r>
              <a:rPr lang="en-US" altLang="zh-CN"/>
              <a:t>Q2. For the following code “add3_x”, is the space of “e” belongs to heap or stack?</a:t>
            </a:r>
            <a:endParaRPr lang="en-US" altLang="zh-CN"/>
          </a:p>
          <a:p>
            <a:r>
              <a:rPr lang="en-US" altLang="zh-CN"/>
              <a:t> What’s the problem of the following code? Fix it and make the return value is 4. </a:t>
            </a:r>
            <a:endParaRPr lang="en-US" altLang="zh-CN"/>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65722" y="115059"/>
            <a:ext cx="7358730" cy="833631"/>
          </a:xfrm>
        </p:spPr>
        <p:txBody>
          <a:bodyPr/>
          <a:lstStyle/>
          <a:p>
            <a:r>
              <a:rPr lang="en-US" altLang="zh-CN" dirty="0">
                <a:sym typeface="+mn-ea"/>
              </a:rPr>
              <a:t>Exercise 1</a:t>
            </a:r>
            <a:endParaRPr lang="zh-CN" altLang="en-US" dirty="0"/>
          </a:p>
        </p:txBody>
      </p:sp>
      <p:sp>
        <p:nvSpPr>
          <p:cNvPr id="7" name="文本框 6"/>
          <p:cNvSpPr txBox="1"/>
          <p:nvPr/>
        </p:nvSpPr>
        <p:spPr>
          <a:xfrm>
            <a:off x="1232453" y="1191439"/>
            <a:ext cx="4466383" cy="4647426"/>
          </a:xfrm>
          <a:prstGeom prst="rect">
            <a:avLst/>
          </a:prstGeom>
          <a:solidFill>
            <a:schemeClr val="bg2"/>
          </a:solidFill>
          <a:ln>
            <a:solidFill>
              <a:schemeClr val="tx1"/>
            </a:solidFill>
          </a:ln>
        </p:spPr>
        <p:txBody>
          <a:bodyPr wrap="square">
            <a:spAutoFit/>
          </a:bodyPr>
          <a:lstStyle/>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using</a:t>
            </a:r>
            <a:r>
              <a:rPr lang="en-US" altLang="zh-CN" sz="1600" b="0" dirty="0">
                <a:solidFill>
                  <a:srgbClr val="000000"/>
                </a:solidFill>
                <a:effectLst/>
              </a:rPr>
              <a:t> </a:t>
            </a:r>
            <a:r>
              <a:rPr lang="en-US" altLang="zh-CN" sz="1600" b="0" dirty="0">
                <a:solidFill>
                  <a:srgbClr val="0000FF"/>
                </a:solidFill>
                <a:effectLst/>
              </a:rPr>
              <a:t>namespace</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0000"/>
                </a:solidFill>
                <a:effectLst/>
              </a:rPr>
              <a:t> </a:t>
            </a:r>
            <a:r>
              <a:rPr lang="en-US" altLang="zh-CN" sz="1600" b="0" dirty="0" err="1">
                <a:solidFill>
                  <a:srgbClr val="795E26"/>
                </a:solidFill>
                <a:effectLst/>
              </a:rPr>
              <a:t>create_array</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arr</a:t>
            </a:r>
            <a:r>
              <a:rPr lang="en-US" altLang="zh-CN" sz="1600" b="0" dirty="0">
                <a:solidFill>
                  <a:srgbClr val="000000"/>
                </a:solidFill>
                <a:effectLst/>
              </a:rPr>
              <a:t>[</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AF00DB"/>
                </a:solidFill>
                <a:effectLst/>
              </a:rPr>
              <a:t>for</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a:solidFill>
                  <a:srgbClr val="001080"/>
                </a:solidFill>
                <a:effectLst/>
              </a:rPr>
              <a:t>size</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1080"/>
                </a:solidFill>
                <a:effectLst/>
              </a:rPr>
              <a:t>        </a:t>
            </a:r>
            <a:r>
              <a:rPr lang="en-US" altLang="zh-CN" sz="1600" b="0" dirty="0" err="1">
                <a:solidFill>
                  <a:srgbClr val="001080"/>
                </a:solidFill>
                <a:effectLst/>
              </a:rPr>
              <a:t>arr</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10</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err="1">
                <a:solidFill>
                  <a:srgbClr val="001080"/>
                </a:solidFill>
                <a:effectLst/>
              </a:rPr>
              <a:t>arr</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795E26"/>
                </a:solidFill>
                <a:effectLst/>
              </a:rPr>
              <a:t>main</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len</a:t>
            </a:r>
            <a:r>
              <a:rPr lang="en-US" altLang="zh-CN" sz="1600" b="0" dirty="0">
                <a:solidFill>
                  <a:srgbClr val="000000"/>
                </a:solidFill>
                <a:effectLst/>
              </a:rPr>
              <a:t> = </a:t>
            </a:r>
            <a:r>
              <a:rPr lang="en-US" altLang="zh-CN" sz="1600" b="0" dirty="0">
                <a:solidFill>
                  <a:srgbClr val="098658"/>
                </a:solidFill>
                <a:effectLst/>
              </a:rPr>
              <a:t>16</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int</a:t>
            </a:r>
            <a:r>
              <a:rPr lang="en-US" altLang="zh-CN" sz="1600" b="0" dirty="0">
                <a:solidFill>
                  <a:srgbClr val="000000"/>
                </a:solidFill>
                <a:effectLst/>
              </a:rPr>
              <a:t> *</a:t>
            </a:r>
            <a:r>
              <a:rPr lang="en-US" altLang="zh-CN" sz="1600" b="0" dirty="0" err="1">
                <a:solidFill>
                  <a:srgbClr val="001080"/>
                </a:solidFill>
                <a:effectLst/>
              </a:rPr>
              <a:t>ptr</a:t>
            </a:r>
            <a:r>
              <a:rPr lang="en-US" altLang="zh-CN" sz="1600" b="0" dirty="0">
                <a:solidFill>
                  <a:srgbClr val="000000"/>
                </a:solidFill>
                <a:effectLst/>
              </a:rPr>
              <a:t> = </a:t>
            </a:r>
            <a:r>
              <a:rPr lang="en-US" altLang="zh-CN" sz="1600" b="0" dirty="0" err="1">
                <a:solidFill>
                  <a:srgbClr val="795E26"/>
                </a:solidFill>
                <a:effectLst/>
              </a:rPr>
              <a:t>create_array</a:t>
            </a:r>
            <a:r>
              <a:rPr lang="en-US" altLang="zh-CN" sz="1600" b="0" dirty="0">
                <a:solidFill>
                  <a:srgbClr val="000000"/>
                </a:solidFill>
                <a:effectLst/>
              </a:rPr>
              <a:t>(</a:t>
            </a:r>
            <a:r>
              <a:rPr lang="en-US" altLang="zh-CN" sz="1600" b="0" dirty="0" err="1">
                <a:solidFill>
                  <a:srgbClr val="001080"/>
                </a:solidFill>
                <a:effectLst/>
              </a:rPr>
              <a:t>len</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for</a:t>
            </a:r>
            <a:r>
              <a:rPr lang="en-US" altLang="zh-CN" sz="1600" b="0" dirty="0">
                <a:solidFill>
                  <a:srgbClr val="000000"/>
                </a:solidFill>
                <a:effectLst/>
              </a:rPr>
              <a:t>(</a:t>
            </a:r>
            <a:r>
              <a:rPr lang="en-US" altLang="zh-CN" sz="1600" b="0" dirty="0">
                <a:solidFill>
                  <a:srgbClr val="0000FF"/>
                </a:solidFill>
                <a:effectLst/>
              </a:rPr>
              <a:t>int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err="1">
                <a:solidFill>
                  <a:srgbClr val="001080"/>
                </a:solidFill>
                <a:effectLst/>
              </a:rPr>
              <a:t>len</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1080"/>
                </a:solidFill>
                <a:effectLst/>
              </a:rPr>
              <a:t>        </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err="1">
                <a:solidFill>
                  <a:srgbClr val="001080"/>
                </a:solidFill>
                <a:effectLst/>
              </a:rPr>
              <a:t>ptr</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 "</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p:txBody>
      </p:sp>
      <p:sp>
        <p:nvSpPr>
          <p:cNvPr id="8" name="文本框 7"/>
          <p:cNvSpPr txBox="1"/>
          <p:nvPr/>
        </p:nvSpPr>
        <p:spPr>
          <a:xfrm>
            <a:off x="6225094" y="1598902"/>
            <a:ext cx="5649111" cy="2308324"/>
          </a:xfrm>
          <a:prstGeom prst="rect">
            <a:avLst/>
          </a:prstGeom>
          <a:noFill/>
        </p:spPr>
        <p:txBody>
          <a:bodyPr wrap="none" rtlCol="0">
            <a:spAutoFit/>
          </a:bodyPr>
          <a:lstStyle/>
          <a:p>
            <a:r>
              <a:rPr lang="en-US" altLang="zh-CN" sz="2400" dirty="0"/>
              <a:t>What compilation warnings occur when </a:t>
            </a:r>
            <a:endParaRPr lang="en-US" altLang="zh-CN" sz="2400" dirty="0"/>
          </a:p>
          <a:p>
            <a:r>
              <a:rPr lang="en-US" altLang="zh-CN" sz="2400" dirty="0"/>
              <a:t>you compile the program? Why?</a:t>
            </a:r>
            <a:endParaRPr lang="en-US" altLang="zh-CN" sz="2400" dirty="0"/>
          </a:p>
          <a:p>
            <a:r>
              <a:rPr lang="en-US" altLang="zh-CN" sz="2400" dirty="0"/>
              <a:t>What will happen if you ignore the warning </a:t>
            </a:r>
            <a:endParaRPr lang="en-US" altLang="zh-CN" sz="2400" dirty="0"/>
          </a:p>
          <a:p>
            <a:r>
              <a:rPr lang="en-US" altLang="zh-CN" sz="2400" dirty="0"/>
              <a:t>and run the program?</a:t>
            </a:r>
            <a:endParaRPr lang="en-US" altLang="zh-CN" sz="2400" dirty="0"/>
          </a:p>
          <a:p>
            <a:r>
              <a:rPr lang="en-US" altLang="zh-CN" sz="2400" dirty="0"/>
              <a:t>Fix bugs of the program and run it correctly </a:t>
            </a:r>
            <a:endParaRPr lang="en-US" altLang="zh-CN" sz="2400" dirty="0"/>
          </a:p>
          <a:p>
            <a:r>
              <a:rPr lang="en-US" altLang="zh-CN" sz="2400" dirty="0"/>
              <a:t>without memory leak.</a:t>
            </a:r>
            <a:endParaRPr lang="zh-CN" altLang="en-US" sz="2400" dirty="0"/>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Exercise 2</a:t>
            </a:r>
            <a:endParaRPr lang="zh-CN" altLang="en-US" dirty="0"/>
          </a:p>
        </p:txBody>
      </p:sp>
      <p:sp>
        <p:nvSpPr>
          <p:cNvPr id="3" name="内容占位符 2"/>
          <p:cNvSpPr>
            <a:spLocks noGrp="1"/>
          </p:cNvSpPr>
          <p:nvPr>
            <p:ph idx="1"/>
          </p:nvPr>
        </p:nvSpPr>
        <p:spPr/>
        <p:txBody>
          <a:bodyPr/>
          <a:lstStyle/>
          <a:p>
            <a:pPr marL="109220" lvl="1" indent="0">
              <a:spcBef>
                <a:spcPts val="1200"/>
              </a:spcBef>
              <a:buSzPct val="68000"/>
              <a:buNone/>
            </a:pPr>
            <a:r>
              <a:rPr lang="en-US" altLang="zh-CN" sz="2800" dirty="0"/>
              <a:t>Define a function that swaps two values of integers. Write a test program to call the function and display the result.</a:t>
            </a:r>
            <a:endParaRPr lang="en-US" altLang="zh-CN" sz="2800" dirty="0"/>
          </a:p>
          <a:p>
            <a:pPr marL="109220" lvl="1" indent="0">
              <a:spcBef>
                <a:spcPts val="1200"/>
              </a:spcBef>
              <a:buSzPct val="68000"/>
              <a:buNone/>
            </a:pPr>
            <a:endParaRPr lang="zh-CN" altLang="en-US" dirty="0"/>
          </a:p>
          <a:p>
            <a:pPr marL="109220" lvl="1" indent="0">
              <a:spcBef>
                <a:spcPts val="1200"/>
              </a:spcBef>
              <a:buSzPct val="68000"/>
              <a:buNone/>
            </a:pPr>
            <a:r>
              <a:rPr lang="en-US" altLang="zh-CN" dirty="0"/>
              <a:t>You are required to compile the function into a static library “</a:t>
            </a:r>
            <a:r>
              <a:rPr lang="en-US" altLang="zh-CN" dirty="0" err="1"/>
              <a:t>libswap.a</a:t>
            </a:r>
            <a:r>
              <a:rPr lang="en-US" altLang="zh-CN" dirty="0"/>
              <a:t>”, and then compile and run your program with this static library.</a:t>
            </a:r>
            <a:endParaRPr lang="en-US" altLang="zh-CN" dirty="0"/>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dirty="0">
                <a:sym typeface="+mn-ea"/>
              </a:rPr>
              <a:t>Exercise 3</a:t>
            </a:r>
            <a:endParaRPr lang="zh-CN" altLang="en-US"/>
          </a:p>
        </p:txBody>
      </p:sp>
      <p:sp>
        <p:nvSpPr>
          <p:cNvPr id="3" name="内容占位符 2"/>
          <p:cNvSpPr>
            <a:spLocks noGrp="1"/>
          </p:cNvSpPr>
          <p:nvPr>
            <p:ph idx="1"/>
          </p:nvPr>
        </p:nvSpPr>
        <p:spPr/>
        <p:txBody>
          <a:bodyPr/>
          <a:p>
            <a:r>
              <a:rPr lang="en-US" altLang="zh-CN"/>
              <a:t>Run the demo code on page 21 and 22, answer the questions on these pages. </a:t>
            </a:r>
            <a:endParaRPr lang="en-US" altLang="zh-CN"/>
          </a:p>
          <a:p>
            <a:r>
              <a:rPr lang="en-US" altLang="zh-CN"/>
              <a:t>Compare the differences between pointers and references in C++, as well as the differences between references in C++and Python, make a summay.</a:t>
            </a:r>
            <a:endParaRPr lang="en-US" altLang="zh-CN"/>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 Static library and Dynamic library</a:t>
            </a:r>
            <a:endParaRPr lang="zh-CN" altLang="en-US" dirty="0"/>
          </a:p>
        </p:txBody>
      </p:sp>
      <p:sp>
        <p:nvSpPr>
          <p:cNvPr id="6" name="文本框 5"/>
          <p:cNvSpPr txBox="1"/>
          <p:nvPr/>
        </p:nvSpPr>
        <p:spPr>
          <a:xfrm>
            <a:off x="686333" y="1613094"/>
            <a:ext cx="10819333" cy="1569660"/>
          </a:xfrm>
          <a:prstGeom prst="rect">
            <a:avLst/>
          </a:prstGeom>
          <a:noFill/>
        </p:spPr>
        <p:txBody>
          <a:bodyPr wrap="square">
            <a:spAutoFit/>
          </a:bodyPr>
          <a:lstStyle/>
          <a:p>
            <a:r>
              <a:rPr lang="en-US" altLang="zh-CN" sz="2400" b="1" i="0" dirty="0">
                <a:solidFill>
                  <a:srgbClr val="273239"/>
                </a:solidFill>
                <a:effectLst/>
              </a:rPr>
              <a:t>Static Linking and Static Libraries</a:t>
            </a:r>
            <a:r>
              <a:rPr lang="en-US" altLang="zh-CN" sz="2400" b="0" i="0" dirty="0">
                <a:solidFill>
                  <a:srgbClr val="273239"/>
                </a:solidFill>
                <a:effectLst/>
              </a:rPr>
              <a:t> </a:t>
            </a:r>
            <a:r>
              <a:rPr lang="en-US" altLang="zh-CN" sz="2400" b="0" i="0" dirty="0">
                <a:solidFill>
                  <a:srgbClr val="2D3140"/>
                </a:solidFill>
                <a:effectLst/>
              </a:rPr>
              <a:t> </a:t>
            </a:r>
            <a:r>
              <a:rPr lang="en-US" altLang="zh-CN" sz="2400" dirty="0">
                <a:solidFill>
                  <a:srgbClr val="273239"/>
                </a:solidFill>
              </a:rPr>
              <a:t>(also known as an </a:t>
            </a:r>
            <a:r>
              <a:rPr lang="en-US" altLang="zh-CN" sz="2400" b="1" dirty="0">
                <a:solidFill>
                  <a:srgbClr val="273239"/>
                </a:solidFill>
              </a:rPr>
              <a:t>archive</a:t>
            </a:r>
            <a:r>
              <a:rPr lang="en-US" altLang="zh-CN" sz="2400" dirty="0">
                <a:solidFill>
                  <a:srgbClr val="273239"/>
                </a:solidFill>
              </a:rPr>
              <a:t>) is </a:t>
            </a:r>
            <a:r>
              <a:rPr lang="en-US" altLang="zh-CN" sz="2400" b="0" i="0" dirty="0">
                <a:solidFill>
                  <a:srgbClr val="273239"/>
                </a:solidFill>
                <a:effectLst/>
              </a:rPr>
              <a:t>the result of the linker making copy of all used library functions to the executable file. Static Linking creates larger binary files, and need more space on disk and main memory. Examples of static libraries are, </a:t>
            </a:r>
            <a:r>
              <a:rPr lang="en-US" altLang="zh-CN" sz="2400" b="1" i="1" dirty="0">
                <a:solidFill>
                  <a:srgbClr val="273239"/>
                </a:solidFill>
                <a:effectLst/>
              </a:rPr>
              <a:t>.a</a:t>
            </a:r>
            <a:r>
              <a:rPr lang="en-US" altLang="zh-CN" sz="2400" b="0" i="0" dirty="0">
                <a:solidFill>
                  <a:srgbClr val="273239"/>
                </a:solidFill>
                <a:effectLst/>
              </a:rPr>
              <a:t> files in Linux and </a:t>
            </a:r>
            <a:r>
              <a:rPr lang="en-US" altLang="zh-CN" sz="2400" b="1" i="1" dirty="0">
                <a:solidFill>
                  <a:srgbClr val="273239"/>
                </a:solidFill>
                <a:effectLst/>
              </a:rPr>
              <a:t>.lib </a:t>
            </a:r>
            <a:r>
              <a:rPr lang="en-US" altLang="zh-CN" sz="2400" b="0" i="0" dirty="0">
                <a:solidFill>
                  <a:srgbClr val="273239"/>
                </a:solidFill>
                <a:effectLst/>
              </a:rPr>
              <a:t>files in Windows.</a:t>
            </a:r>
            <a:endParaRPr lang="zh-CN" altLang="en-US" sz="2400" dirty="0"/>
          </a:p>
        </p:txBody>
      </p:sp>
      <p:sp>
        <p:nvSpPr>
          <p:cNvPr id="7" name="文本框 6"/>
          <p:cNvSpPr txBox="1"/>
          <p:nvPr/>
        </p:nvSpPr>
        <p:spPr>
          <a:xfrm>
            <a:off x="686333" y="3579996"/>
            <a:ext cx="10819333" cy="2677656"/>
          </a:xfrm>
          <a:prstGeom prst="rect">
            <a:avLst/>
          </a:prstGeom>
          <a:noFill/>
        </p:spPr>
        <p:txBody>
          <a:bodyPr wrap="square">
            <a:spAutoFit/>
          </a:bodyPr>
          <a:lstStyle/>
          <a:p>
            <a:r>
              <a:rPr lang="en-US" altLang="zh-CN" sz="2400" b="1" i="0" dirty="0">
                <a:solidFill>
                  <a:srgbClr val="273239"/>
                </a:solidFill>
                <a:effectLst/>
              </a:rPr>
              <a:t>Dynamic linking and Dynamic Libraries</a:t>
            </a:r>
            <a:r>
              <a:rPr lang="en-US" altLang="zh-CN" sz="2400" b="0" i="0" dirty="0">
                <a:solidFill>
                  <a:srgbClr val="273239"/>
                </a:solidFill>
                <a:effectLst/>
              </a:rPr>
              <a:t> Dynamic Linking doesn’t require the code to be copied, it is done by just placing name of the library in the binary file. The actual linking happens when the program is run, when both the binary file and the library are in memory. </a:t>
            </a:r>
            <a:r>
              <a:rPr lang="en-US" altLang="zh-CN" sz="2400" dirty="0">
                <a:solidFill>
                  <a:srgbClr val="273239"/>
                </a:solidFill>
              </a:rPr>
              <a:t>If multiple programs in the system link to the same dynamic link library, they all reference the library.  Therefore, this library is shared by multiple programs and is called a "</a:t>
            </a:r>
            <a:r>
              <a:rPr lang="en-US" altLang="zh-CN" sz="2400" b="1" dirty="0">
                <a:solidFill>
                  <a:srgbClr val="273239"/>
                </a:solidFill>
              </a:rPr>
              <a:t>shared library</a:t>
            </a:r>
            <a:r>
              <a:rPr lang="en-US" altLang="zh-CN" sz="2400" dirty="0">
                <a:solidFill>
                  <a:srgbClr val="273239"/>
                </a:solidFill>
              </a:rPr>
              <a:t>" . Examples of Dynamic libraries are, </a:t>
            </a:r>
            <a:r>
              <a:rPr lang="en-US" altLang="zh-CN" sz="2400" b="1" i="1" dirty="0">
                <a:solidFill>
                  <a:srgbClr val="273239"/>
                </a:solidFill>
                <a:effectLst/>
              </a:rPr>
              <a:t>.so</a:t>
            </a:r>
            <a:r>
              <a:rPr lang="en-US" altLang="zh-CN" sz="2400" b="0" i="0" dirty="0">
                <a:solidFill>
                  <a:srgbClr val="273239"/>
                </a:solidFill>
                <a:effectLst/>
              </a:rPr>
              <a:t> in Linux and </a:t>
            </a:r>
            <a:r>
              <a:rPr lang="en-US" altLang="zh-CN" sz="2400" b="1" i="1" dirty="0">
                <a:solidFill>
                  <a:srgbClr val="273239"/>
                </a:solidFill>
                <a:effectLst/>
              </a:rPr>
              <a:t>.</a:t>
            </a:r>
            <a:r>
              <a:rPr lang="en-US" altLang="zh-CN" sz="2400" b="1" i="1" dirty="0" err="1">
                <a:solidFill>
                  <a:srgbClr val="273239"/>
                </a:solidFill>
                <a:effectLst/>
              </a:rPr>
              <a:t>dll</a:t>
            </a:r>
            <a:r>
              <a:rPr lang="en-US" altLang="zh-CN" sz="2400" b="1" i="1" dirty="0">
                <a:solidFill>
                  <a:srgbClr val="273239"/>
                </a:solidFill>
                <a:effectLst/>
              </a:rPr>
              <a:t> </a:t>
            </a:r>
            <a:r>
              <a:rPr lang="en-US" altLang="zh-CN" sz="2400" b="0" i="0" dirty="0">
                <a:solidFill>
                  <a:srgbClr val="273239"/>
                </a:solidFill>
                <a:effectLst/>
              </a:rPr>
              <a:t>in Windows.</a:t>
            </a:r>
            <a:endParaRPr lang="zh-CN" altLang="en-US" sz="2400" dirty="0"/>
          </a:p>
        </p:txBody>
      </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a:stretch>
            <a:fillRect/>
          </a:stretch>
        </p:blipFill>
        <p:spPr>
          <a:xfrm>
            <a:off x="2667000" y="137936"/>
            <a:ext cx="5391150" cy="2704935"/>
          </a:xfrm>
          <a:prstGeom prst="rect">
            <a:avLst/>
          </a:prstGeom>
        </p:spPr>
      </p:pic>
      <p:graphicFrame>
        <p:nvGraphicFramePr>
          <p:cNvPr id="13" name="表格 3"/>
          <p:cNvGraphicFramePr>
            <a:graphicFrameLocks noGrp="1"/>
          </p:cNvGraphicFramePr>
          <p:nvPr/>
        </p:nvGraphicFramePr>
        <p:xfrm>
          <a:off x="191721" y="2890661"/>
          <a:ext cx="11924079" cy="3829886"/>
        </p:xfrm>
        <a:graphic>
          <a:graphicData uri="http://schemas.openxmlformats.org/drawingml/2006/table">
            <a:tbl>
              <a:tblPr firstRow="1" bandRow="1">
                <a:tableStyleId>{5C22544A-7EE6-4342-B048-85BDC9FD1C3A}</a:tableStyleId>
              </a:tblPr>
              <a:tblGrid>
                <a:gridCol w="1607741"/>
                <a:gridCol w="4601338"/>
                <a:gridCol w="5715000"/>
              </a:tblGrid>
              <a:tr h="600426">
                <a:tc>
                  <a:txBody>
                    <a:bodyPr/>
                    <a:lstStyle/>
                    <a:p>
                      <a:endParaRPr lang="zh-CN" altLang="en-US" sz="1800" dirty="0"/>
                    </a:p>
                  </a:txBody>
                  <a:tcPr marL="92204" marR="92204" marT="46102" marB="46102"/>
                </a:tc>
                <a:tc>
                  <a:txBody>
                    <a:bodyPr/>
                    <a:lstStyle/>
                    <a:p>
                      <a:pPr algn="ctr"/>
                      <a:r>
                        <a:rPr lang="en-US" altLang="zh-CN" sz="1800" dirty="0"/>
                        <a:t>advantages</a:t>
                      </a:r>
                      <a:endParaRPr lang="zh-CN" altLang="en-US" sz="1800" dirty="0"/>
                    </a:p>
                  </a:txBody>
                  <a:tcPr marL="92204" marR="92204" marT="46102" marB="46102"/>
                </a:tc>
                <a:tc>
                  <a:txBody>
                    <a:bodyPr/>
                    <a:lstStyle/>
                    <a:p>
                      <a:pPr algn="ctr"/>
                      <a:r>
                        <a:rPr lang="en-US" altLang="zh-CN" sz="1800" dirty="0"/>
                        <a:t>disadvantages</a:t>
                      </a:r>
                      <a:endParaRPr lang="zh-CN" altLang="en-US" sz="1800" dirty="0"/>
                    </a:p>
                  </a:txBody>
                  <a:tcPr marL="92204" marR="92204" marT="46102" marB="46102"/>
                </a:tc>
              </a:tr>
              <a:tr h="1751884">
                <a:tc>
                  <a:txBody>
                    <a:bodyPr/>
                    <a:lstStyle/>
                    <a:p>
                      <a:pPr algn="ctr"/>
                      <a:r>
                        <a:rPr lang="en-US" altLang="zh-CN" sz="1800" dirty="0"/>
                        <a:t>Static Library</a:t>
                      </a:r>
                      <a:endParaRPr lang="zh-CN" altLang="en-US" sz="1800" dirty="0"/>
                    </a:p>
                  </a:txBody>
                  <a:tcPr marL="92204" marR="92204" marT="46102" marB="46102"/>
                </a:tc>
                <a:tc>
                  <a:txBody>
                    <a:bodyPr/>
                    <a:lstStyle/>
                    <a:p>
                      <a:r>
                        <a:rPr lang="en-US" altLang="zh-CN" sz="1800" dirty="0"/>
                        <a:t>1. Make the executable has fewer dependencies, has been packaged into the executable file.</a:t>
                      </a:r>
                      <a:endParaRPr lang="en-US" altLang="zh-CN" sz="1800" dirty="0"/>
                    </a:p>
                    <a:p>
                      <a:r>
                        <a:rPr lang="en-US" altLang="zh-CN" sz="1800" dirty="0"/>
                        <a:t>2. The link is completed in the compilation stage, and the code is loaded quickly during execution.</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 Make the executable file larger.</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2. Being a library dependent on another library will result in redundant copies because it must be packaged with the target file.</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3. Upgrade is not convenient and easy. The entire executable needs to be replaced and recompiled.</a:t>
                      </a:r>
                      <a:endParaRPr lang="en-US" altLang="zh-CN" sz="1800" b="0" i="0" kern="1200" dirty="0">
                        <a:solidFill>
                          <a:schemeClr val="dk1"/>
                        </a:solidFill>
                        <a:effectLst/>
                        <a:latin typeface="+mn-lt"/>
                        <a:ea typeface="+mn-ea"/>
                        <a:cs typeface="+mn-cs"/>
                      </a:endParaRPr>
                    </a:p>
                  </a:txBody>
                  <a:tcPr marL="92204" marR="92204" marT="46102" marB="46102"/>
                </a:tc>
              </a:tr>
              <a:tr h="1477576">
                <a:tc>
                  <a:txBody>
                    <a:bodyPr/>
                    <a:lstStyle/>
                    <a:p>
                      <a:r>
                        <a:rPr lang="en-US" altLang="zh-CN" sz="1800" dirty="0"/>
                        <a:t>Dynamic Library</a:t>
                      </a:r>
                      <a:endParaRPr lang="zh-CN" altLang="en-US" sz="1800" dirty="0"/>
                    </a:p>
                  </a:txBody>
                  <a:tcPr marL="92204" marR="92204" marT="46102" marB="46102"/>
                </a:tc>
                <a:tc>
                  <a:txBody>
                    <a:bodyPr/>
                    <a:lstStyle/>
                    <a:p>
                      <a:r>
                        <a:rPr lang="en-US" altLang="zh-CN" sz="1800" b="0" i="0" kern="1200" dirty="0">
                          <a:solidFill>
                            <a:schemeClr val="dk1"/>
                          </a:solidFill>
                          <a:effectLst/>
                          <a:latin typeface="+mn-lt"/>
                          <a:ea typeface="+mn-ea"/>
                          <a:cs typeface="+mn-cs"/>
                        </a:rPr>
                        <a:t>1.Dynamic library can achieve resource sharing between processes, there can be only one library file.</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2. The upgrade procedure is simple, do not need to recompile.</a:t>
                      </a:r>
                      <a:endParaRPr lang="en-US" altLang="zh-CN" sz="1800" b="0" i="0" kern="1200" dirty="0">
                        <a:solidFill>
                          <a:schemeClr val="dk1"/>
                        </a:solidFill>
                        <a:effectLst/>
                        <a:latin typeface="+mn-lt"/>
                        <a:ea typeface="+mn-ea"/>
                        <a:cs typeface="+mn-cs"/>
                      </a:endParaRPr>
                    </a:p>
                  </a:txBody>
                  <a:tcPr marL="92204" marR="92204" marT="46102" marB="46102"/>
                </a:tc>
                <a:tc>
                  <a:txBody>
                    <a:bodyPr/>
                    <a:lstStyle/>
                    <a:p>
                      <a:r>
                        <a:rPr lang="en-US" altLang="zh-CN" sz="1800" b="0" i="0" kern="1200" dirty="0">
                          <a:solidFill>
                            <a:schemeClr val="dk1"/>
                          </a:solidFill>
                          <a:effectLst/>
                          <a:latin typeface="+mn-lt"/>
                          <a:ea typeface="+mn-ea"/>
                          <a:cs typeface="+mn-cs"/>
                        </a:rPr>
                        <a:t>1. Loading during runtime will slow down the execution speed of code.</a:t>
                      </a:r>
                      <a:endParaRPr lang="en-US" altLang="zh-CN" sz="1800" b="0" i="0" kern="1200" dirty="0">
                        <a:solidFill>
                          <a:schemeClr val="dk1"/>
                        </a:solidFill>
                        <a:effectLst/>
                        <a:latin typeface="+mn-lt"/>
                        <a:ea typeface="+mn-ea"/>
                        <a:cs typeface="+mn-cs"/>
                      </a:endParaRPr>
                    </a:p>
                    <a:p>
                      <a:r>
                        <a:rPr lang="en-US" altLang="zh-CN" sz="1800" b="0" i="0" kern="1200" dirty="0">
                          <a:solidFill>
                            <a:schemeClr val="dk1"/>
                          </a:solidFill>
                          <a:effectLst/>
                          <a:latin typeface="+mn-lt"/>
                          <a:ea typeface="+mn-ea"/>
                          <a:cs typeface="+mn-cs"/>
                        </a:rPr>
                        <a:t>2. Add program dependencies that must be accompanied by an executable file.</a:t>
                      </a:r>
                      <a:endParaRPr lang="en-US" altLang="zh-CN" sz="1800" b="0" i="0" kern="1200" dirty="0">
                        <a:solidFill>
                          <a:schemeClr val="dk1"/>
                        </a:solidFill>
                        <a:effectLst/>
                        <a:latin typeface="+mn-lt"/>
                        <a:ea typeface="+mn-ea"/>
                        <a:cs typeface="+mn-cs"/>
                      </a:endParaRPr>
                    </a:p>
                    <a:p>
                      <a:endParaRPr lang="zh-CN" altLang="en-US" sz="1800" dirty="0"/>
                    </a:p>
                  </a:txBody>
                  <a:tcPr marL="92204" marR="92204" marT="46102" marB="46102"/>
                </a:tc>
              </a:tr>
            </a:tbl>
          </a:graphicData>
        </a:graphic>
      </p:graphicFrame>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1.1 Building a static library</a:t>
            </a:r>
            <a:endParaRPr lang="en-US" altLang="zh-CN" dirty="0"/>
          </a:p>
        </p:txBody>
      </p:sp>
      <p:sp>
        <p:nvSpPr>
          <p:cNvPr id="3" name="内容占位符 2"/>
          <p:cNvSpPr>
            <a:spLocks noGrp="1"/>
          </p:cNvSpPr>
          <p:nvPr>
            <p:ph idx="1"/>
          </p:nvPr>
        </p:nvSpPr>
        <p:spPr>
          <a:xfrm>
            <a:off x="1281541" y="1007709"/>
            <a:ext cx="7400636" cy="620112"/>
          </a:xfrm>
        </p:spPr>
        <p:txBody>
          <a:bodyPr>
            <a:normAutofit/>
          </a:bodyPr>
          <a:lstStyle/>
          <a:p>
            <a:r>
              <a:rPr lang="en-US" altLang="zh-CN" sz="2400" dirty="0"/>
              <a:t>Suppose we have written the following code:</a:t>
            </a:r>
            <a:endParaRPr lang="en-US" altLang="zh-CN" sz="2400" dirty="0"/>
          </a:p>
        </p:txBody>
      </p:sp>
      <p:sp>
        <p:nvSpPr>
          <p:cNvPr id="4" name="文本框 3"/>
          <p:cNvSpPr txBox="1"/>
          <p:nvPr/>
        </p:nvSpPr>
        <p:spPr>
          <a:xfrm>
            <a:off x="1503735" y="2798419"/>
            <a:ext cx="4247443" cy="4031873"/>
          </a:xfrm>
          <a:prstGeom prst="rect">
            <a:avLst/>
          </a:prstGeom>
          <a:solidFill>
            <a:schemeClr val="accent1">
              <a:lumMod val="20000"/>
              <a:lumOff val="80000"/>
            </a:schemeClr>
          </a:solidFill>
          <a:ln>
            <a:solidFill>
              <a:schemeClr val="tx1"/>
            </a:solidFill>
          </a:ln>
        </p:spPr>
        <p:txBody>
          <a:bodyPr wrap="squar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8000"/>
                </a:solidFill>
                <a:effectLst/>
                <a:uLnTx/>
                <a:uFillTx/>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ea typeface="宋体" panose="02010600030101010101" pitchFamily="2" charset="-122"/>
                <a:cs typeface="+mn-cs"/>
              </a:rPr>
              <a:t>mymath.cpp</a:t>
            </a:r>
            <a:endParaRPr kumimoji="0" lang="en-US" altLang="zh-CN" sz="1600" b="0" i="0" u="none" strike="noStrike" kern="1200" cap="none" spc="0" normalizeH="0" baseline="0" noProof="0" dirty="0">
              <a:ln>
                <a:noFill/>
              </a:ln>
              <a:solidFill>
                <a:srgbClr val="000000"/>
              </a:solidFill>
              <a:effectLst/>
              <a:uLnTx/>
              <a:uFillTx/>
              <a:ea typeface="宋体" panose="02010600030101010101" pitchFamily="2" charset="-122"/>
              <a:cs typeface="+mn-cs"/>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a:t>
            </a:r>
            <a:r>
              <a:rPr lang="en-US" altLang="zh-CN" sz="1600" b="0" dirty="0" err="1">
                <a:solidFill>
                  <a:srgbClr val="A31515"/>
                </a:solidFill>
                <a:effectLst/>
              </a:rPr>
              <a:t>mymath.h</a:t>
            </a:r>
            <a:r>
              <a:rPr lang="en-US" altLang="zh-CN" sz="1600" b="0" dirty="0">
                <a:solidFill>
                  <a:srgbClr val="A31515"/>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FF"/>
                </a:solidFill>
                <a:effectLst/>
              </a:rPr>
              <a:t>float</a:t>
            </a:r>
            <a:r>
              <a:rPr lang="en-US" altLang="zh-CN" sz="1600" b="0" dirty="0">
                <a:solidFill>
                  <a:srgbClr val="000000"/>
                </a:solidFill>
                <a:effectLst/>
              </a:rPr>
              <a:t>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1080"/>
                </a:solidFill>
                <a:effectLst/>
              </a:rPr>
              <a:t>array</a:t>
            </a:r>
            <a:r>
              <a:rPr lang="en-US" altLang="zh-CN" sz="1600" b="0" dirty="0">
                <a:solidFill>
                  <a:srgbClr val="000000"/>
                </a:solidFill>
                <a:effectLst/>
              </a:rPr>
              <a:t>, </a:t>
            </a:r>
            <a:r>
              <a:rPr lang="en-US" altLang="zh-CN" sz="1600" b="0" dirty="0" err="1">
                <a:solidFill>
                  <a:srgbClr val="267F99"/>
                </a:solidFill>
                <a:effectLst/>
              </a:rPr>
              <a:t>size_t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if</a:t>
            </a:r>
            <a:r>
              <a:rPr lang="en-US" altLang="zh-CN" sz="1600" b="0" dirty="0">
                <a:solidFill>
                  <a:srgbClr val="000000"/>
                </a:solidFill>
                <a:effectLst/>
              </a:rPr>
              <a:t>(</a:t>
            </a:r>
            <a:r>
              <a:rPr lang="en-US" altLang="zh-CN" sz="1600" b="0" dirty="0">
                <a:solidFill>
                  <a:srgbClr val="001080"/>
                </a:solidFill>
                <a:effectLst/>
              </a:rPr>
              <a:t>array</a:t>
            </a:r>
            <a:r>
              <a:rPr lang="en-US" altLang="zh-CN" sz="1600" b="0" dirty="0">
                <a:solidFill>
                  <a:srgbClr val="000000"/>
                </a:solidFill>
                <a:effectLst/>
              </a:rPr>
              <a:t> == </a:t>
            </a:r>
            <a:r>
              <a:rPr lang="en-US" altLang="zh-CN" sz="1600" b="0" dirty="0">
                <a:solidFill>
                  <a:srgbClr val="0000FF"/>
                </a:solidFill>
                <a:effectLst/>
              </a:rPr>
              <a:t>NULL</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    {</a:t>
            </a:r>
            <a:endParaRPr lang="en-US" altLang="zh-CN" sz="1600" b="0" dirty="0">
              <a:solidFill>
                <a:srgbClr val="000000"/>
              </a:solidFill>
              <a:effectLst/>
            </a:endParaRPr>
          </a:p>
          <a:p>
            <a:r>
              <a:rPr lang="en-US" altLang="zh-CN" sz="1600" b="0" dirty="0">
                <a:solidFill>
                  <a:srgbClr val="267F99"/>
                </a:solidFill>
                <a:effectLst/>
              </a:rPr>
              <a:t>        std</a:t>
            </a:r>
            <a:r>
              <a:rPr lang="en-US" altLang="zh-CN" sz="1600" b="0" dirty="0">
                <a:solidFill>
                  <a:srgbClr val="000000"/>
                </a:solidFill>
                <a:effectLst/>
              </a:rPr>
              <a:t>::</a:t>
            </a:r>
            <a:r>
              <a:rPr lang="en-US" altLang="zh-CN" sz="1600" b="0" dirty="0" err="1">
                <a:solidFill>
                  <a:srgbClr val="001080"/>
                </a:solidFill>
                <a:effectLst/>
              </a:rPr>
              <a:t>cerr</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"NULL pointer!"</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98658"/>
                </a:solidFill>
                <a:effectLst/>
              </a:rPr>
              <a:t>0.0f</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    }</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sum</a:t>
            </a:r>
            <a:r>
              <a:rPr lang="en-US" altLang="zh-CN" sz="1600" b="0" dirty="0">
                <a:solidFill>
                  <a:srgbClr val="000000"/>
                </a:solidFill>
                <a:effectLst/>
              </a:rPr>
              <a:t> = </a:t>
            </a:r>
            <a:r>
              <a:rPr lang="en-US" altLang="zh-CN" sz="1600" b="0" dirty="0">
                <a:solidFill>
                  <a:srgbClr val="098658"/>
                </a:solidFill>
                <a:effectLst/>
              </a:rPr>
              <a:t>0.0f</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for</a:t>
            </a:r>
            <a:r>
              <a:rPr lang="en-US" altLang="zh-CN" sz="1600" b="0" dirty="0">
                <a:solidFill>
                  <a:srgbClr val="000000"/>
                </a:solidFill>
                <a:effectLst/>
              </a:rPr>
              <a:t>(</a:t>
            </a:r>
            <a:r>
              <a:rPr lang="en-US" altLang="zh-CN" sz="1600" b="0" dirty="0" err="1">
                <a:solidFill>
                  <a:srgbClr val="267F99"/>
                </a:solidFill>
                <a:effectLst/>
              </a:rPr>
              <a:t>size_t</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 </a:t>
            </a:r>
            <a:r>
              <a:rPr lang="en-US" altLang="zh-CN" sz="1600" b="0" dirty="0">
                <a:solidFill>
                  <a:srgbClr val="098658"/>
                </a:solidFill>
                <a:effectLst/>
              </a:rPr>
              <a:t>0</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 &lt; </a:t>
            </a:r>
            <a:r>
              <a:rPr lang="en-US" altLang="zh-CN" sz="1600" b="0" dirty="0">
                <a:solidFill>
                  <a:srgbClr val="001080"/>
                </a:solidFill>
                <a:effectLst/>
              </a:rPr>
              <a:t>size</a:t>
            </a:r>
            <a:r>
              <a:rPr lang="en-US" altLang="zh-CN" sz="1600" b="0" dirty="0">
                <a:solidFill>
                  <a:srgbClr val="000000"/>
                </a:solidFill>
                <a:effectLst/>
              </a:rPr>
              <a:t>; </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1080"/>
                </a:solidFill>
                <a:effectLst/>
              </a:rPr>
              <a:t>        sum</a:t>
            </a:r>
            <a:r>
              <a:rPr lang="en-US" altLang="zh-CN" sz="1600" b="0" dirty="0">
                <a:solidFill>
                  <a:srgbClr val="000000"/>
                </a:solidFill>
                <a:effectLst/>
              </a:rPr>
              <a:t> += </a:t>
            </a:r>
            <a:r>
              <a:rPr lang="en-US" altLang="zh-CN" sz="1600" b="0" dirty="0">
                <a:solidFill>
                  <a:srgbClr val="001080"/>
                </a:solidFill>
                <a:effectLst/>
              </a:rPr>
              <a:t>array</a:t>
            </a:r>
            <a:r>
              <a:rPr lang="en-US" altLang="zh-CN" sz="1600" b="0" dirty="0">
                <a:solidFill>
                  <a:srgbClr val="000000"/>
                </a:solidFill>
                <a:effectLst/>
              </a:rPr>
              <a:t>[</a:t>
            </a:r>
            <a:r>
              <a:rPr lang="en-US" altLang="zh-CN" sz="1600" b="0" dirty="0" err="1">
                <a:solidFill>
                  <a:srgbClr val="001080"/>
                </a:solidFill>
                <a:effectLst/>
              </a:rPr>
              <a:t>i</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    return</a:t>
            </a:r>
            <a:r>
              <a:rPr lang="en-US" altLang="zh-CN" sz="1600" b="0" dirty="0">
                <a:solidFill>
                  <a:srgbClr val="000000"/>
                </a:solidFill>
                <a:effectLst/>
              </a:rPr>
              <a:t> </a:t>
            </a:r>
            <a:r>
              <a:rPr lang="en-US" altLang="zh-CN" sz="1600" b="0" dirty="0">
                <a:solidFill>
                  <a:srgbClr val="001080"/>
                </a:solidFill>
                <a:effectLst/>
              </a:rPr>
              <a:t>sum</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p:txBody>
      </p:sp>
      <p:sp>
        <p:nvSpPr>
          <p:cNvPr id="6" name="文本框 5"/>
          <p:cNvSpPr txBox="1"/>
          <p:nvPr/>
        </p:nvSpPr>
        <p:spPr>
          <a:xfrm>
            <a:off x="1515019" y="1417609"/>
            <a:ext cx="4247443" cy="1323439"/>
          </a:xfrm>
          <a:prstGeom prst="rect">
            <a:avLst/>
          </a:prstGeom>
          <a:solidFill>
            <a:schemeClr val="accent1">
              <a:lumMod val="20000"/>
              <a:lumOff val="80000"/>
            </a:schemeClr>
          </a:solidFill>
          <a:ln>
            <a:solidFill>
              <a:schemeClr val="tx1"/>
            </a:solidFill>
          </a:ln>
        </p:spPr>
        <p:txBody>
          <a:bodyPr wrap="square" rtlCol="0" anchor="t">
            <a:spAutoFit/>
          </a:bodyPr>
          <a:lstStyle/>
          <a:p>
            <a:r>
              <a:rPr lang="en-US" altLang="zh-CN" sz="1600" b="0" dirty="0">
                <a:solidFill>
                  <a:srgbClr val="008000"/>
                </a:solidFill>
                <a:effectLst/>
              </a:rPr>
              <a:t>// </a:t>
            </a:r>
            <a:r>
              <a:rPr lang="en-US" altLang="zh-CN" sz="1600" b="0" dirty="0" err="1">
                <a:solidFill>
                  <a:srgbClr val="008000"/>
                </a:solidFill>
                <a:effectLst/>
              </a:rPr>
              <a:t>mymath.h</a:t>
            </a:r>
            <a:endParaRPr lang="en-US" altLang="zh-CN" sz="1600" b="0" dirty="0">
              <a:solidFill>
                <a:srgbClr val="000000"/>
              </a:solidFill>
              <a:effectLst/>
            </a:endParaRPr>
          </a:p>
          <a:p>
            <a:r>
              <a:rPr lang="en-US" altLang="zh-CN" sz="1600" b="0" dirty="0">
                <a:solidFill>
                  <a:srgbClr val="AF00DB"/>
                </a:solidFill>
                <a:effectLst/>
              </a:rPr>
              <a:t>#</a:t>
            </a:r>
            <a:r>
              <a:rPr lang="en-US" altLang="zh-CN" sz="1600" b="0" dirty="0" err="1">
                <a:solidFill>
                  <a:srgbClr val="AF00DB"/>
                </a:solidFill>
                <a:effectLst/>
              </a:rPr>
              <a:t>ifndef</a:t>
            </a:r>
            <a:r>
              <a:rPr lang="en-US" altLang="zh-CN" sz="1600" b="0" dirty="0">
                <a:solidFill>
                  <a:srgbClr val="0000FF"/>
                </a:solidFill>
                <a:effectLst/>
              </a:rPr>
              <a:t> __MY_MATH_H__</a:t>
            </a:r>
            <a:endParaRPr lang="en-US" altLang="zh-CN" sz="1600" b="0" dirty="0">
              <a:solidFill>
                <a:srgbClr val="000000"/>
              </a:solidFill>
              <a:effectLst/>
            </a:endParaRPr>
          </a:p>
          <a:p>
            <a:r>
              <a:rPr lang="en-US" altLang="zh-CN" sz="1600" b="0" dirty="0">
                <a:solidFill>
                  <a:srgbClr val="AF00DB"/>
                </a:solidFill>
                <a:effectLst/>
              </a:rPr>
              <a:t>#define</a:t>
            </a:r>
            <a:r>
              <a:rPr lang="en-US" altLang="zh-CN" sz="1600" b="0" dirty="0">
                <a:solidFill>
                  <a:srgbClr val="0000FF"/>
                </a:solidFill>
                <a:effectLst/>
              </a:rPr>
              <a:t> __MY_MATH_H__</a:t>
            </a:r>
            <a:endParaRPr lang="en-US" altLang="zh-CN" sz="1600" b="0" dirty="0">
              <a:solidFill>
                <a:srgbClr val="000000"/>
              </a:solidFill>
              <a:effectLst/>
            </a:endParaRPr>
          </a:p>
          <a:p>
            <a:r>
              <a:rPr lang="en-US" altLang="zh-CN" sz="1600" b="0" dirty="0">
                <a:solidFill>
                  <a:srgbClr val="0000FF"/>
                </a:solidFill>
                <a:effectLst/>
              </a:rPr>
              <a:t>float</a:t>
            </a:r>
            <a:r>
              <a:rPr lang="en-US" altLang="zh-CN" sz="1600" b="0" dirty="0">
                <a:solidFill>
                  <a:srgbClr val="000000"/>
                </a:solidFill>
                <a:effectLst/>
              </a:rPr>
              <a:t>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00FF"/>
                </a:solidFill>
                <a:effectLst/>
              </a:rPr>
              <a:t>const</a:t>
            </a: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00FF"/>
                </a:solidFill>
                <a:effectLst/>
              </a:rPr>
              <a:t>*</a:t>
            </a:r>
            <a:r>
              <a:rPr lang="en-US" altLang="zh-CN" sz="1600" b="0" dirty="0">
                <a:solidFill>
                  <a:srgbClr val="001080"/>
                </a:solidFill>
                <a:effectLst/>
              </a:rPr>
              <a:t>array</a:t>
            </a:r>
            <a:r>
              <a:rPr lang="en-US" altLang="zh-CN" sz="1600" b="0" dirty="0">
                <a:solidFill>
                  <a:srgbClr val="000000"/>
                </a:solidFill>
                <a:effectLst/>
              </a:rPr>
              <a:t>, </a:t>
            </a:r>
            <a:r>
              <a:rPr lang="en-US" altLang="zh-CN" sz="1600" b="0" dirty="0" err="1">
                <a:solidFill>
                  <a:srgbClr val="0000FF"/>
                </a:solidFill>
                <a:effectLst/>
              </a:rPr>
              <a:t>size_t</a:t>
            </a:r>
            <a:r>
              <a:rPr lang="en-US" altLang="zh-CN" sz="1600" b="0" dirty="0">
                <a:solidFill>
                  <a:srgbClr val="000000"/>
                </a:solidFill>
                <a:effectLst/>
              </a:rPr>
              <a:t> </a:t>
            </a:r>
            <a:r>
              <a:rPr lang="en-US" altLang="zh-CN" sz="1600" b="0" dirty="0">
                <a:solidFill>
                  <a:srgbClr val="001080"/>
                </a:solidFill>
                <a:effectLst/>
              </a:rPr>
              <a:t>size</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AF00DB"/>
                </a:solidFill>
                <a:effectLst/>
              </a:rPr>
              <a:t>#endif</a:t>
            </a:r>
            <a:endParaRPr lang="en-US" altLang="zh-CN" sz="1600" b="0" dirty="0">
              <a:solidFill>
                <a:srgbClr val="000000"/>
              </a:solidFill>
              <a:effectLst/>
            </a:endParaRPr>
          </a:p>
        </p:txBody>
      </p:sp>
      <p:sp>
        <p:nvSpPr>
          <p:cNvPr id="5" name="文本框 4"/>
          <p:cNvSpPr txBox="1"/>
          <p:nvPr/>
        </p:nvSpPr>
        <p:spPr>
          <a:xfrm>
            <a:off x="6223720" y="1627821"/>
            <a:ext cx="4259553" cy="4524315"/>
          </a:xfrm>
          <a:prstGeom prst="rect">
            <a:avLst/>
          </a:prstGeom>
          <a:solidFill>
            <a:schemeClr val="accent1">
              <a:lumMod val="20000"/>
              <a:lumOff val="80000"/>
            </a:schemeClr>
          </a:solidFill>
          <a:ln>
            <a:solidFill>
              <a:schemeClr val="tx1"/>
            </a:solidFill>
          </a:ln>
        </p:spPr>
        <p:txBody>
          <a:bodyPr wrap="square" rtlCol="0" anchor="t">
            <a:spAutoFit/>
          </a:bodyPr>
          <a:lstStyle/>
          <a:p>
            <a:r>
              <a:rPr kumimoji="0" lang="en-US" altLang="zh-CN" sz="1600" b="0" i="0" u="none" strike="noStrike" kern="1200" cap="none" spc="0" normalizeH="0" baseline="0" noProof="0" dirty="0">
                <a:ln>
                  <a:noFill/>
                </a:ln>
                <a:solidFill>
                  <a:srgbClr val="008000"/>
                </a:solidFill>
                <a:effectLst/>
                <a:uLnTx/>
                <a:uFillTx/>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8000"/>
                </a:solidFill>
                <a:effectLst/>
                <a:uLnTx/>
                <a:uFillTx/>
                <a:ea typeface="宋体" panose="02010600030101010101" pitchFamily="2" charset="-122"/>
                <a:cs typeface="+mn-cs"/>
              </a:rPr>
              <a:t>main.cpp</a:t>
            </a:r>
            <a:endParaRPr kumimoji="0" lang="en-US" altLang="zh-CN" sz="1600" b="0" i="0" u="none" strike="noStrike" kern="1200" cap="none" spc="0" normalizeH="0" baseline="0" noProof="0" dirty="0">
              <a:ln>
                <a:noFill/>
              </a:ln>
              <a:solidFill>
                <a:srgbClr val="000000"/>
              </a:solidFill>
              <a:effectLst/>
              <a:uLnTx/>
              <a:uFillTx/>
              <a:ea typeface="宋体" panose="02010600030101010101" pitchFamily="2" charset="-122"/>
              <a:cs typeface="+mn-cs"/>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&lt;iostream&gt;</a:t>
            </a:r>
            <a:endParaRPr lang="en-US" altLang="zh-CN" sz="1600" b="0" dirty="0">
              <a:solidFill>
                <a:srgbClr val="000000"/>
              </a:solidFill>
              <a:effectLst/>
            </a:endParaRPr>
          </a:p>
          <a:p>
            <a:r>
              <a:rPr lang="en-US" altLang="zh-CN" sz="1600" b="0" dirty="0">
                <a:solidFill>
                  <a:srgbClr val="AF00DB"/>
                </a:solidFill>
                <a:effectLst/>
              </a:rPr>
              <a:t>#include</a:t>
            </a:r>
            <a:r>
              <a:rPr lang="en-US" altLang="zh-CN" sz="1600" b="0" dirty="0">
                <a:solidFill>
                  <a:srgbClr val="0000FF"/>
                </a:solidFill>
                <a:effectLst/>
              </a:rPr>
              <a:t> </a:t>
            </a:r>
            <a:r>
              <a:rPr lang="en-US" altLang="zh-CN" sz="1600" b="0" dirty="0">
                <a:solidFill>
                  <a:srgbClr val="A31515"/>
                </a:solidFill>
                <a:effectLst/>
              </a:rPr>
              <a:t>"</a:t>
            </a:r>
            <a:r>
              <a:rPr lang="en-US" altLang="zh-CN" sz="1600" b="0" dirty="0" err="1">
                <a:solidFill>
                  <a:srgbClr val="A31515"/>
                </a:solidFill>
                <a:effectLst/>
              </a:rPr>
              <a:t>mymath.h</a:t>
            </a:r>
            <a:r>
              <a:rPr lang="en-US" altLang="zh-CN" sz="1600" b="0" dirty="0">
                <a:solidFill>
                  <a:srgbClr val="A31515"/>
                </a:solidFill>
                <a:effectLst/>
              </a:rPr>
              <a:t>"</a:t>
            </a:r>
            <a:endParaRPr lang="en-US" altLang="zh-CN" sz="1600" b="0" dirty="0">
              <a:solidFill>
                <a:srgbClr val="000000"/>
              </a:solidFill>
              <a:effectLst/>
            </a:endParaRPr>
          </a:p>
          <a:p>
            <a:r>
              <a:rPr lang="en-US" altLang="zh-CN" sz="1600" b="0" dirty="0">
                <a:solidFill>
                  <a:srgbClr val="0000FF"/>
                </a:solidFill>
                <a:effectLst/>
              </a:rPr>
              <a:t>int</a:t>
            </a:r>
            <a:r>
              <a:rPr lang="en-US" altLang="zh-CN" sz="1600" b="0" dirty="0">
                <a:solidFill>
                  <a:srgbClr val="000000"/>
                </a:solidFill>
                <a:effectLst/>
              </a:rPr>
              <a:t> </a:t>
            </a:r>
            <a:r>
              <a:rPr lang="en-US" altLang="zh-CN" sz="1600" b="0" dirty="0">
                <a:solidFill>
                  <a:srgbClr val="795E26"/>
                </a:solidFill>
                <a:effectLst/>
              </a:rPr>
              <a:t>main</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arr1</a:t>
            </a:r>
            <a:r>
              <a:rPr lang="en-US" altLang="zh-CN" sz="1600" b="0" dirty="0">
                <a:solidFill>
                  <a:srgbClr val="000000"/>
                </a:solidFill>
                <a:effectLst/>
              </a:rPr>
              <a:t>[</a:t>
            </a:r>
            <a:r>
              <a:rPr lang="en-US" altLang="zh-CN" sz="1600" b="0" dirty="0">
                <a:solidFill>
                  <a:srgbClr val="098658"/>
                </a:solidFill>
                <a:effectLst/>
              </a:rPr>
              <a:t>8</a:t>
            </a:r>
            <a:r>
              <a:rPr lang="en-US" altLang="zh-CN" sz="1600" b="0" dirty="0">
                <a:solidFill>
                  <a:srgbClr val="000000"/>
                </a:solidFill>
                <a:effectLst/>
              </a:rPr>
              <a:t>]{</a:t>
            </a:r>
            <a:r>
              <a:rPr lang="en-US" altLang="zh-CN" sz="1600" b="0" dirty="0">
                <a:solidFill>
                  <a:srgbClr val="098658"/>
                </a:solidFill>
                <a:effectLst/>
              </a:rPr>
              <a:t>1.f</a:t>
            </a:r>
            <a:r>
              <a:rPr lang="en-US" altLang="zh-CN" sz="1600" b="0" dirty="0">
                <a:solidFill>
                  <a:srgbClr val="000000"/>
                </a:solidFill>
                <a:effectLst/>
              </a:rPr>
              <a:t>, </a:t>
            </a:r>
            <a:r>
              <a:rPr lang="en-US" altLang="zh-CN" sz="1600" b="0" dirty="0">
                <a:solidFill>
                  <a:srgbClr val="098658"/>
                </a:solidFill>
                <a:effectLst/>
              </a:rPr>
              <a:t>2.f</a:t>
            </a:r>
            <a:r>
              <a:rPr lang="en-US" altLang="zh-CN" sz="1600" b="0" dirty="0">
                <a:solidFill>
                  <a:srgbClr val="000000"/>
                </a:solidFill>
                <a:effectLst/>
              </a:rPr>
              <a:t>, </a:t>
            </a:r>
            <a:r>
              <a:rPr lang="en-US" altLang="zh-CN" sz="1600" b="0" dirty="0">
                <a:solidFill>
                  <a:srgbClr val="098658"/>
                </a:solidFill>
                <a:effectLst/>
              </a:rPr>
              <a:t>3.f</a:t>
            </a:r>
            <a:r>
              <a:rPr lang="en-US" altLang="zh-CN" sz="1600" b="0" dirty="0">
                <a:solidFill>
                  <a:srgbClr val="000000"/>
                </a:solidFill>
                <a:effectLst/>
              </a:rPr>
              <a:t>, </a:t>
            </a:r>
            <a:r>
              <a:rPr lang="en-US" altLang="zh-CN" sz="1600" b="0" dirty="0">
                <a:solidFill>
                  <a:srgbClr val="098658"/>
                </a:solidFill>
                <a:effectLst/>
              </a:rPr>
              <a:t>4.f</a:t>
            </a:r>
            <a:r>
              <a:rPr lang="en-US" altLang="zh-CN" sz="1600" b="0" dirty="0">
                <a:solidFill>
                  <a:srgbClr val="000000"/>
                </a:solidFill>
                <a:effectLst/>
              </a:rPr>
              <a:t>, </a:t>
            </a:r>
            <a:r>
              <a:rPr lang="en-US" altLang="zh-CN" sz="1600" b="0" dirty="0">
                <a:solidFill>
                  <a:srgbClr val="098658"/>
                </a:solidFill>
                <a:effectLst/>
              </a:rPr>
              <a:t>5.f</a:t>
            </a:r>
            <a:r>
              <a:rPr lang="en-US" altLang="zh-CN" sz="1600" b="0" dirty="0">
                <a:solidFill>
                  <a:srgbClr val="000000"/>
                </a:solidFill>
                <a:effectLst/>
              </a:rPr>
              <a:t>, </a:t>
            </a:r>
            <a:r>
              <a:rPr lang="en-US" altLang="zh-CN" sz="1600" b="0" dirty="0">
                <a:solidFill>
                  <a:srgbClr val="098658"/>
                </a:solidFill>
                <a:effectLst/>
              </a:rPr>
              <a:t>6.f</a:t>
            </a:r>
            <a:r>
              <a:rPr lang="en-US" altLang="zh-CN" sz="1600" b="0" dirty="0">
                <a:solidFill>
                  <a:srgbClr val="000000"/>
                </a:solidFill>
                <a:effectLst/>
              </a:rPr>
              <a:t>, </a:t>
            </a:r>
            <a:r>
              <a:rPr lang="en-US" altLang="zh-CN" sz="1600" b="0" dirty="0">
                <a:solidFill>
                  <a:srgbClr val="098658"/>
                </a:solidFill>
                <a:effectLst/>
              </a:rPr>
              <a:t>7.f</a:t>
            </a:r>
            <a:r>
              <a:rPr lang="en-US" altLang="zh-CN" sz="1600" b="0" dirty="0">
                <a:solidFill>
                  <a:srgbClr val="000000"/>
                </a:solidFill>
                <a:effectLst/>
              </a:rPr>
              <a:t>, </a:t>
            </a:r>
            <a:r>
              <a:rPr lang="en-US" altLang="zh-CN" sz="1600" b="0" dirty="0">
                <a:solidFill>
                  <a:srgbClr val="098658"/>
                </a:solidFill>
                <a:effectLst/>
              </a:rPr>
              <a:t>8.f</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 </a:t>
            </a:r>
            <a:r>
              <a:rPr lang="en-US" altLang="zh-CN" sz="1600" b="0" dirty="0">
                <a:solidFill>
                  <a:srgbClr val="001080"/>
                </a:solidFill>
                <a:effectLst/>
              </a:rPr>
              <a:t>arr2</a:t>
            </a:r>
            <a:r>
              <a:rPr lang="en-US" altLang="zh-CN" sz="1600" b="0" dirty="0">
                <a:solidFill>
                  <a:srgbClr val="000000"/>
                </a:solidFill>
                <a:effectLst/>
              </a:rPr>
              <a:t> = </a:t>
            </a:r>
            <a:r>
              <a:rPr lang="en-US" altLang="zh-CN" sz="1600" b="0" dirty="0">
                <a:solidFill>
                  <a:srgbClr val="0000FF"/>
                </a:solidFill>
                <a:effectLst/>
              </a:rPr>
              <a:t>NULL</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0000FF"/>
                </a:solidFill>
                <a:effectLst/>
              </a:rPr>
              <a:t>float</a:t>
            </a:r>
            <a:r>
              <a:rPr lang="en-US" altLang="zh-CN" sz="1600" b="0" dirty="0">
                <a:solidFill>
                  <a:srgbClr val="000000"/>
                </a:solidFill>
                <a:effectLst/>
              </a:rPr>
              <a:t> </a:t>
            </a:r>
            <a:r>
              <a:rPr lang="en-US" altLang="zh-CN" sz="1600" b="0" dirty="0">
                <a:solidFill>
                  <a:srgbClr val="001080"/>
                </a:solidFill>
                <a:effectLst/>
              </a:rPr>
              <a:t>sum1</a:t>
            </a:r>
            <a:r>
              <a:rPr lang="en-US" altLang="zh-CN" sz="1600" b="0" dirty="0">
                <a:solidFill>
                  <a:srgbClr val="000000"/>
                </a:solidFill>
                <a:effectLst/>
              </a:rPr>
              <a:t> =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1080"/>
                </a:solidFill>
                <a:effectLst/>
              </a:rPr>
              <a:t>arr1</a:t>
            </a:r>
            <a:r>
              <a:rPr lang="en-US" altLang="zh-CN" sz="1600" b="0" dirty="0">
                <a:solidFill>
                  <a:srgbClr val="000000"/>
                </a:solidFill>
                <a:effectLst/>
              </a:rPr>
              <a:t>, </a:t>
            </a:r>
            <a:r>
              <a:rPr lang="en-US" altLang="zh-CN" sz="1600" b="0" dirty="0">
                <a:solidFill>
                  <a:srgbClr val="098658"/>
                </a:solidFill>
                <a:effectLst/>
              </a:rPr>
              <a:t>8</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FF"/>
                </a:solidFill>
                <a:effectLst/>
              </a:rPr>
              <a:t>    float</a:t>
            </a:r>
            <a:r>
              <a:rPr lang="en-US" altLang="zh-CN" sz="1600" b="0" dirty="0">
                <a:solidFill>
                  <a:srgbClr val="000000"/>
                </a:solidFill>
                <a:effectLst/>
              </a:rPr>
              <a:t> </a:t>
            </a:r>
            <a:r>
              <a:rPr lang="en-US" altLang="zh-CN" sz="1600" b="0" dirty="0">
                <a:solidFill>
                  <a:srgbClr val="001080"/>
                </a:solidFill>
                <a:effectLst/>
              </a:rPr>
              <a:t>sum2</a:t>
            </a:r>
            <a:r>
              <a:rPr lang="en-US" altLang="zh-CN" sz="1600" b="0" dirty="0">
                <a:solidFill>
                  <a:srgbClr val="000000"/>
                </a:solidFill>
                <a:effectLst/>
              </a:rPr>
              <a:t> = </a:t>
            </a:r>
            <a:r>
              <a:rPr lang="en-US" altLang="zh-CN" sz="1600" b="0" dirty="0" err="1">
                <a:solidFill>
                  <a:srgbClr val="795E26"/>
                </a:solidFill>
                <a:effectLst/>
              </a:rPr>
              <a:t>arraySum</a:t>
            </a:r>
            <a:r>
              <a:rPr lang="en-US" altLang="zh-CN" sz="1600" b="0" dirty="0">
                <a:solidFill>
                  <a:srgbClr val="000000"/>
                </a:solidFill>
                <a:effectLst/>
              </a:rPr>
              <a:t>(</a:t>
            </a:r>
            <a:r>
              <a:rPr lang="en-US" altLang="zh-CN" sz="1600" b="0" dirty="0">
                <a:solidFill>
                  <a:srgbClr val="001080"/>
                </a:solidFill>
                <a:effectLst/>
              </a:rPr>
              <a:t>arr2</a:t>
            </a:r>
            <a:r>
              <a:rPr lang="en-US" altLang="zh-CN" sz="1600" b="0" dirty="0">
                <a:solidFill>
                  <a:srgbClr val="000000"/>
                </a:solidFill>
                <a:effectLst/>
              </a:rPr>
              <a:t>, </a:t>
            </a:r>
            <a:r>
              <a:rPr lang="en-US" altLang="zh-CN" sz="1600" b="0" dirty="0">
                <a:solidFill>
                  <a:srgbClr val="098658"/>
                </a:solidFill>
                <a:effectLst/>
              </a:rPr>
              <a:t>8</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"The result1 is "</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001080"/>
                </a:solidFill>
                <a:effectLst/>
              </a:rPr>
              <a:t>sum1</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267F99"/>
                </a:solidFill>
                <a:effectLst/>
              </a:rPr>
              <a:t>    std</a:t>
            </a:r>
            <a:r>
              <a:rPr lang="en-US" altLang="zh-CN" sz="1600" b="0" dirty="0">
                <a:solidFill>
                  <a:srgbClr val="000000"/>
                </a:solidFill>
                <a:effectLst/>
              </a:rPr>
              <a:t>::</a:t>
            </a:r>
            <a:r>
              <a:rPr lang="en-US" altLang="zh-CN" sz="1600" b="0" dirty="0" err="1">
                <a:solidFill>
                  <a:srgbClr val="001080"/>
                </a:solidFill>
                <a:effectLst/>
              </a:rPr>
              <a:t>cout</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A31515"/>
                </a:solidFill>
                <a:effectLst/>
              </a:rPr>
              <a:t>"The result2 is "</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001080"/>
                </a:solidFill>
                <a:effectLst/>
              </a:rPr>
              <a:t>sum2</a:t>
            </a:r>
            <a:r>
              <a:rPr lang="en-US" altLang="zh-CN" sz="1600" b="0" dirty="0">
                <a:solidFill>
                  <a:srgbClr val="000000"/>
                </a:solidFill>
                <a:effectLst/>
              </a:rPr>
              <a:t> </a:t>
            </a:r>
            <a:r>
              <a:rPr lang="en-US" altLang="zh-CN" sz="1600" b="0" dirty="0">
                <a:solidFill>
                  <a:srgbClr val="795E26"/>
                </a:solidFill>
                <a:effectLst/>
              </a:rPr>
              <a:t>&lt;&lt;</a:t>
            </a:r>
            <a:r>
              <a:rPr lang="en-US" altLang="zh-CN" sz="1600" b="0" dirty="0">
                <a:solidFill>
                  <a:srgbClr val="000000"/>
                </a:solidFill>
                <a:effectLst/>
              </a:rPr>
              <a:t> </a:t>
            </a:r>
            <a:r>
              <a:rPr lang="en-US" altLang="zh-CN" sz="1600" b="0" dirty="0">
                <a:solidFill>
                  <a:srgbClr val="267F99"/>
                </a:solidFill>
                <a:effectLst/>
              </a:rPr>
              <a:t>std</a:t>
            </a:r>
            <a:r>
              <a:rPr lang="en-US" altLang="zh-CN" sz="1600" b="0" dirty="0">
                <a:solidFill>
                  <a:srgbClr val="000000"/>
                </a:solidFill>
                <a:effectLst/>
              </a:rPr>
              <a:t>::</a:t>
            </a:r>
            <a:r>
              <a:rPr lang="en-US" altLang="zh-CN" sz="1600" b="0" dirty="0" err="1">
                <a:solidFill>
                  <a:srgbClr val="795E26"/>
                </a:solidFill>
                <a:effectLst/>
              </a:rPr>
              <a:t>endl</a:t>
            </a:r>
            <a:r>
              <a:rPr lang="en-US" altLang="zh-CN" sz="1600" b="0" dirty="0">
                <a:solidFill>
                  <a:srgbClr val="000000"/>
                </a:solidFill>
                <a:effectLst/>
              </a:rPr>
              <a:t>;</a:t>
            </a:r>
            <a:endParaRPr lang="en-US" altLang="zh-CN" sz="1600" b="0" dirty="0">
              <a:solidFill>
                <a:srgbClr val="000000"/>
              </a:solidFill>
              <a:effectLst/>
            </a:endParaRPr>
          </a:p>
          <a:p>
            <a:br>
              <a:rPr lang="en-US" altLang="zh-CN" sz="1600" b="0" dirty="0">
                <a:solidFill>
                  <a:srgbClr val="000000"/>
                </a:solidFill>
                <a:effectLst/>
              </a:rPr>
            </a:br>
            <a:r>
              <a:rPr lang="en-US" altLang="zh-CN" sz="1600" b="0" dirty="0">
                <a:solidFill>
                  <a:srgbClr val="000000"/>
                </a:solidFill>
                <a:effectLst/>
              </a:rPr>
              <a:t>    </a:t>
            </a:r>
            <a:r>
              <a:rPr lang="en-US" altLang="zh-CN" sz="1600" b="0" dirty="0">
                <a:solidFill>
                  <a:srgbClr val="AF00DB"/>
                </a:solidFill>
                <a:effectLst/>
              </a:rPr>
              <a:t>return</a:t>
            </a:r>
            <a:r>
              <a:rPr lang="en-US" altLang="zh-CN" sz="1600" b="0" dirty="0">
                <a:solidFill>
                  <a:srgbClr val="000000"/>
                </a:solidFill>
                <a:effectLst/>
              </a:rPr>
              <a:t> </a:t>
            </a:r>
            <a:r>
              <a:rPr lang="en-US" altLang="zh-CN" sz="1600" b="0" dirty="0">
                <a:solidFill>
                  <a:srgbClr val="098658"/>
                </a:solidFill>
                <a:effectLst/>
              </a:rPr>
              <a:t>0</a:t>
            </a:r>
            <a:r>
              <a:rPr lang="en-US" altLang="zh-CN" sz="1600" b="0" dirty="0">
                <a:solidFill>
                  <a:srgbClr val="000000"/>
                </a:solidFill>
                <a:effectLst/>
              </a:rPr>
              <a:t>;</a:t>
            </a:r>
            <a:endParaRPr lang="en-US" altLang="zh-CN" sz="1600" b="0" dirty="0">
              <a:solidFill>
                <a:srgbClr val="000000"/>
              </a:solidFill>
              <a:effectLst/>
            </a:endParaRPr>
          </a:p>
          <a:p>
            <a:r>
              <a:rPr lang="en-US" altLang="zh-CN" sz="1600" b="0" dirty="0">
                <a:solidFill>
                  <a:srgbClr val="000000"/>
                </a:solidFill>
                <a:effectLst/>
              </a:rPr>
              <a:t>}</a:t>
            </a:r>
            <a:endParaRPr lang="en-US" altLang="zh-CN" sz="1600" b="0" dirty="0">
              <a:solidFill>
                <a:srgbClr val="000000"/>
              </a:solidFill>
              <a:effectLst/>
            </a:endParaRPr>
          </a:p>
        </p:txBody>
      </p:sp>
      <p:sp>
        <p:nvSpPr>
          <p:cNvPr id="7" name="灯片编号占位符 6"/>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ym typeface="+mn-ea"/>
              </a:rPr>
              <a:t>1.1 Building a static library</a:t>
            </a:r>
            <a:endParaRPr lang="zh-CN" altLang="en-US" dirty="0"/>
          </a:p>
        </p:txBody>
      </p:sp>
      <p:sp>
        <p:nvSpPr>
          <p:cNvPr id="3" name="内容占位符 2"/>
          <p:cNvSpPr>
            <a:spLocks noGrp="1"/>
          </p:cNvSpPr>
          <p:nvPr>
            <p:ph idx="1"/>
          </p:nvPr>
        </p:nvSpPr>
        <p:spPr/>
        <p:txBody>
          <a:bodyPr/>
          <a:lstStyle/>
          <a:p>
            <a:r>
              <a:rPr lang="en-US" altLang="zh-CN" dirty="0"/>
              <a:t>In previous class we do the following:</a:t>
            </a:r>
            <a:endParaRPr lang="en-US" altLang="zh-CN" dirty="0"/>
          </a:p>
          <a:p>
            <a:r>
              <a:rPr lang="en-US" altLang="zh-CN" dirty="0"/>
              <a:t>This will compile the “main.cpp” and “</a:t>
            </a:r>
            <a:r>
              <a:rPr lang="en-US" altLang="zh-CN" dirty="0" err="1"/>
              <a:t>mymath.cpp</a:t>
            </a:r>
            <a:r>
              <a:rPr lang="en-US" altLang="zh-CN" dirty="0"/>
              <a:t>” into “main”</a:t>
            </a:r>
            <a:endParaRPr lang="en-US" altLang="zh-CN" dirty="0"/>
          </a:p>
          <a:p>
            <a:r>
              <a:rPr lang="en-US" altLang="zh-CN" dirty="0"/>
              <a:t>And then run “main”</a:t>
            </a:r>
            <a:endParaRPr lang="en-US" altLang="zh-CN" dirty="0"/>
          </a:p>
        </p:txBody>
      </p:sp>
      <p:pic>
        <p:nvPicPr>
          <p:cNvPr id="6" name="图片 5"/>
          <p:cNvPicPr>
            <a:picLocks noChangeAspect="1"/>
          </p:cNvPicPr>
          <p:nvPr/>
        </p:nvPicPr>
        <p:blipFill>
          <a:blip r:embed="rId1"/>
          <a:stretch>
            <a:fillRect/>
          </a:stretch>
        </p:blipFill>
        <p:spPr>
          <a:xfrm>
            <a:off x="2054991" y="3589502"/>
            <a:ext cx="7556500" cy="1612900"/>
          </a:xfrm>
          <a:prstGeom prst="rect">
            <a:avLst/>
          </a:prstGeom>
        </p:spPr>
      </p:pic>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76479" y="3593636"/>
            <a:ext cx="7772400" cy="1696000"/>
          </a:xfrm>
          <a:prstGeom prst="rect">
            <a:avLst/>
          </a:prstGeom>
        </p:spPr>
      </p:pic>
      <p:sp>
        <p:nvSpPr>
          <p:cNvPr id="2" name="标题 1"/>
          <p:cNvSpPr>
            <a:spLocks noGrp="1"/>
          </p:cNvSpPr>
          <p:nvPr>
            <p:ph type="title"/>
          </p:nvPr>
        </p:nvSpPr>
        <p:spPr/>
        <p:txBody>
          <a:bodyPr/>
          <a:lstStyle/>
          <a:p>
            <a:r>
              <a:rPr lang="en-US" altLang="zh-CN" dirty="0">
                <a:sym typeface="+mn-ea"/>
              </a:rPr>
              <a:t>1.1 Building a static library</a:t>
            </a:r>
            <a:endParaRPr lang="zh-CN" altLang="en-US" dirty="0"/>
          </a:p>
        </p:txBody>
      </p:sp>
      <p:sp>
        <p:nvSpPr>
          <p:cNvPr id="3" name="内容占位符 2"/>
          <p:cNvSpPr>
            <a:spLocks noGrp="1"/>
          </p:cNvSpPr>
          <p:nvPr>
            <p:ph idx="1"/>
          </p:nvPr>
        </p:nvSpPr>
        <p:spPr>
          <a:xfrm>
            <a:off x="428625" y="1326995"/>
            <a:ext cx="11463453" cy="2006755"/>
          </a:xfrm>
        </p:spPr>
        <p:txBody>
          <a:bodyPr/>
          <a:lstStyle/>
          <a:p>
            <a:r>
              <a:rPr lang="en-US" altLang="zh-CN" sz="2800" dirty="0">
                <a:solidFill>
                  <a:prstClr val="black"/>
                </a:solidFill>
                <a:latin typeface="Calibri" panose="020F0502020204030204"/>
                <a:ea typeface="宋体" panose="02010600030101010101" pitchFamily="2" charset="-122"/>
              </a:rPr>
              <a:t>A static library is created by </a:t>
            </a:r>
            <a:r>
              <a:rPr lang="en-US" altLang="zh-CN" sz="2800" b="1" dirty="0">
                <a:solidFill>
                  <a:prstClr val="black"/>
                </a:solidFill>
                <a:latin typeface="Calibri" panose="020F0502020204030204"/>
                <a:ea typeface="宋体" panose="02010600030101010101" pitchFamily="2" charset="-122"/>
              </a:rPr>
              <a:t>.o</a:t>
            </a:r>
            <a:r>
              <a:rPr lang="en-US" altLang="zh-CN" sz="2800" dirty="0">
                <a:solidFill>
                  <a:prstClr val="black"/>
                </a:solidFill>
                <a:latin typeface="Calibri" panose="020F0502020204030204"/>
                <a:ea typeface="宋体" panose="02010600030101010101" pitchFamily="2" charset="-122"/>
              </a:rPr>
              <a:t> file.</a:t>
            </a:r>
            <a:endParaRPr lang="en-US" altLang="zh-CN" dirty="0"/>
          </a:p>
          <a:p>
            <a:r>
              <a:rPr lang="en-US" altLang="zh-CN" dirty="0"/>
              <a:t>Remember to use </a:t>
            </a:r>
            <a:r>
              <a:rPr lang="en-US" altLang="zh-CN" b="1" dirty="0"/>
              <a:t>“</a:t>
            </a:r>
            <a:r>
              <a:rPr lang="en-US" altLang="zh-CN" b="1" dirty="0" err="1"/>
              <a:t>ar</a:t>
            </a:r>
            <a:r>
              <a:rPr lang="en-US" altLang="zh-CN" b="1" dirty="0"/>
              <a:t>” </a:t>
            </a:r>
            <a:r>
              <a:rPr lang="en-US" altLang="zh-CN" dirty="0"/>
              <a:t>command with arguments “</a:t>
            </a:r>
            <a:r>
              <a:rPr lang="en-US" altLang="zh-CN" b="1" dirty="0"/>
              <a:t>-</a:t>
            </a:r>
            <a:r>
              <a:rPr lang="en-US" altLang="zh-CN" b="1" dirty="0" err="1"/>
              <a:t>cr</a:t>
            </a:r>
            <a:r>
              <a:rPr lang="en-US" altLang="zh-CN" dirty="0"/>
              <a:t>” when building it.</a:t>
            </a:r>
            <a:endParaRPr lang="en-US" altLang="zh-CN" dirty="0"/>
          </a:p>
          <a:p>
            <a:r>
              <a:rPr lang="en-US" altLang="zh-CN" dirty="0"/>
              <a:t>Now we should see “</a:t>
            </a:r>
            <a:r>
              <a:rPr lang="en-US" altLang="zh-CN" dirty="0" err="1">
                <a:solidFill>
                  <a:srgbClr val="00B0F0"/>
                </a:solidFill>
              </a:rPr>
              <a:t>libmymath.a</a:t>
            </a:r>
            <a:r>
              <a:rPr lang="en-US" altLang="zh-CN" dirty="0"/>
              <a:t>” in the current directory</a:t>
            </a:r>
            <a:endParaRPr lang="en-US" altLang="zh-CN" dirty="0"/>
          </a:p>
          <a:p>
            <a:endParaRPr lang="en-US" altLang="zh-CN" dirty="0"/>
          </a:p>
        </p:txBody>
      </p:sp>
      <p:grpSp>
        <p:nvGrpSpPr>
          <p:cNvPr id="9" name="组合 8"/>
          <p:cNvGrpSpPr/>
          <p:nvPr/>
        </p:nvGrpSpPr>
        <p:grpSpPr>
          <a:xfrm>
            <a:off x="1938186" y="4454367"/>
            <a:ext cx="2435077" cy="1322638"/>
            <a:chOff x="2622512" y="3819524"/>
            <a:chExt cx="2435077" cy="1322638"/>
          </a:xfrm>
        </p:grpSpPr>
        <p:sp>
          <p:nvSpPr>
            <p:cNvPr id="5" name="矩形 4"/>
            <p:cNvSpPr/>
            <p:nvPr/>
          </p:nvSpPr>
          <p:spPr>
            <a:xfrm>
              <a:off x="4772024" y="3819524"/>
              <a:ext cx="285565" cy="26698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箭头连接符 6"/>
            <p:cNvCxnSpPr/>
            <p:nvPr/>
          </p:nvCxnSpPr>
          <p:spPr>
            <a:xfrm flipV="1">
              <a:off x="4077022" y="4038600"/>
              <a:ext cx="799211" cy="67829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2622512" y="4772830"/>
              <a:ext cx="2292294" cy="369332"/>
            </a:xfrm>
            <a:prstGeom prst="rect">
              <a:avLst/>
            </a:prstGeom>
            <a:noFill/>
          </p:spPr>
          <p:txBody>
            <a:bodyPr wrap="none" rtlCol="0">
              <a:spAutoFit/>
            </a:bodyPr>
            <a:lstStyle/>
            <a:p>
              <a:r>
                <a:rPr lang="en-US" altLang="zh-CN" b="1" dirty="0" err="1"/>
                <a:t>ar</a:t>
              </a:r>
              <a:r>
                <a:rPr lang="en-US" altLang="zh-CN" dirty="0"/>
                <a:t> is a </a:t>
              </a:r>
              <a:r>
                <a:rPr lang="en-US" altLang="zh-CN" dirty="0" err="1"/>
                <a:t>linux</a:t>
              </a:r>
              <a:r>
                <a:rPr lang="en-US" altLang="zh-CN" dirty="0"/>
                <a:t> command.</a:t>
              </a:r>
              <a:endParaRPr lang="zh-CN" altLang="en-US" dirty="0"/>
            </a:p>
          </p:txBody>
        </p:sp>
      </p:grpSp>
      <p:grpSp>
        <p:nvGrpSpPr>
          <p:cNvPr id="10" name="组合 9"/>
          <p:cNvGrpSpPr/>
          <p:nvPr/>
        </p:nvGrpSpPr>
        <p:grpSpPr>
          <a:xfrm>
            <a:off x="4528467" y="4476852"/>
            <a:ext cx="5551949" cy="1375628"/>
            <a:chOff x="4391025" y="3800475"/>
            <a:chExt cx="5551949" cy="1375628"/>
          </a:xfrm>
        </p:grpSpPr>
        <p:sp>
          <p:nvSpPr>
            <p:cNvPr id="11" name="矩形 10"/>
            <p:cNvSpPr/>
            <p:nvPr/>
          </p:nvSpPr>
          <p:spPr>
            <a:xfrm>
              <a:off x="4391025" y="3800475"/>
              <a:ext cx="404828" cy="22177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p:cNvCxnSpPr/>
            <p:nvPr/>
          </p:nvCxnSpPr>
          <p:spPr>
            <a:xfrm flipH="1" flipV="1">
              <a:off x="4688278" y="4037887"/>
              <a:ext cx="1401778" cy="59094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949252" y="4529772"/>
              <a:ext cx="3993722" cy="646331"/>
            </a:xfrm>
            <a:prstGeom prst="rect">
              <a:avLst/>
            </a:prstGeom>
            <a:noFill/>
          </p:spPr>
          <p:txBody>
            <a:bodyPr wrap="none" rtlCol="0">
              <a:spAutoFit/>
            </a:bodyPr>
            <a:lstStyle/>
            <a:p>
              <a:r>
                <a:rPr lang="en-US" altLang="zh-CN" b="1" dirty="0"/>
                <a:t>c</a:t>
              </a:r>
              <a:r>
                <a:rPr lang="en-US" altLang="zh-CN" dirty="0"/>
                <a:t>: create a static library.</a:t>
              </a:r>
              <a:endParaRPr lang="en-US" altLang="zh-CN" dirty="0"/>
            </a:p>
            <a:p>
              <a:r>
                <a:rPr lang="en-US" altLang="zh-CN" b="1" dirty="0"/>
                <a:t>r</a:t>
              </a:r>
              <a:r>
                <a:rPr lang="en-US" altLang="zh-CN" dirty="0"/>
                <a:t>: add the object file to the static library.</a:t>
              </a:r>
              <a:endParaRPr lang="zh-CN" altLang="en-US" dirty="0"/>
            </a:p>
          </p:txBody>
        </p:sp>
      </p:grpSp>
      <p:grpSp>
        <p:nvGrpSpPr>
          <p:cNvPr id="15" name="组合 14"/>
          <p:cNvGrpSpPr/>
          <p:nvPr/>
        </p:nvGrpSpPr>
        <p:grpSpPr>
          <a:xfrm>
            <a:off x="5007076" y="2728136"/>
            <a:ext cx="6587172" cy="1995109"/>
            <a:chOff x="3505200" y="2144921"/>
            <a:chExt cx="6587172" cy="1995109"/>
          </a:xfrm>
        </p:grpSpPr>
        <p:sp>
          <p:nvSpPr>
            <p:cNvPr id="16" name="矩形 15"/>
            <p:cNvSpPr/>
            <p:nvPr/>
          </p:nvSpPr>
          <p:spPr>
            <a:xfrm>
              <a:off x="3505200" y="3848099"/>
              <a:ext cx="1628192" cy="2919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7" name="直接箭头连接符 16"/>
            <p:cNvCxnSpPr>
              <a:endCxn id="16" idx="0"/>
            </p:cNvCxnSpPr>
            <p:nvPr/>
          </p:nvCxnSpPr>
          <p:spPr>
            <a:xfrm flipH="1">
              <a:off x="4319296" y="3010421"/>
              <a:ext cx="1530973" cy="83767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5471851" y="2144921"/>
              <a:ext cx="4620521" cy="923330"/>
            </a:xfrm>
            <a:prstGeom prst="rect">
              <a:avLst/>
            </a:prstGeom>
            <a:noFill/>
          </p:spPr>
          <p:txBody>
            <a:bodyPr wrap="square" rtlCol="0">
              <a:spAutoFit/>
            </a:bodyPr>
            <a:lstStyle/>
            <a:p>
              <a:r>
                <a:rPr lang="en-US" altLang="zh-CN" dirty="0"/>
                <a:t>The name of </a:t>
              </a:r>
              <a:r>
                <a:rPr lang="en-US" altLang="zh-CN" b="1" dirty="0"/>
                <a:t>.a</a:t>
              </a:r>
              <a:r>
                <a:rPr lang="en-US" altLang="zh-CN" dirty="0"/>
                <a:t> must be started with “</a:t>
              </a:r>
              <a:r>
                <a:rPr lang="en-US" altLang="zh-CN" b="1" dirty="0"/>
                <a:t>lib</a:t>
              </a:r>
              <a:r>
                <a:rPr lang="en-US" altLang="zh-CN" dirty="0"/>
                <a:t>” followed by the .</a:t>
              </a:r>
              <a:r>
                <a:rPr lang="en-US" altLang="zh-CN" dirty="0" err="1"/>
                <a:t>cpp</a:t>
              </a:r>
              <a:r>
                <a:rPr lang="en-US" altLang="zh-CN" dirty="0"/>
                <a:t> name in which a function is defined. </a:t>
              </a:r>
              <a:endParaRPr lang="zh-CN" altLang="en-US" dirty="0"/>
            </a:p>
          </p:txBody>
        </p:sp>
      </p:grpSp>
      <p:sp>
        <p:nvSpPr>
          <p:cNvPr id="23" name="矩形 22"/>
          <p:cNvSpPr/>
          <p:nvPr/>
        </p:nvSpPr>
        <p:spPr>
          <a:xfrm>
            <a:off x="5685932" y="4097058"/>
            <a:ext cx="1314430" cy="32016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230973" y="4981305"/>
            <a:ext cx="1761222" cy="308331"/>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nvGrpSpPr>
          <p:cNvPr id="31" name="组合 30"/>
          <p:cNvGrpSpPr/>
          <p:nvPr/>
        </p:nvGrpSpPr>
        <p:grpSpPr>
          <a:xfrm>
            <a:off x="1712737" y="2891009"/>
            <a:ext cx="4798899" cy="1054499"/>
            <a:chOff x="2322386" y="3333750"/>
            <a:chExt cx="4798899" cy="1054499"/>
          </a:xfrm>
        </p:grpSpPr>
        <p:sp>
          <p:nvSpPr>
            <p:cNvPr id="22" name="矩形 21"/>
            <p:cNvSpPr/>
            <p:nvPr/>
          </p:nvSpPr>
          <p:spPr>
            <a:xfrm>
              <a:off x="4686679" y="4088290"/>
              <a:ext cx="2434606" cy="299959"/>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9" name="直接箭头连接符 28"/>
            <p:cNvCxnSpPr/>
            <p:nvPr/>
          </p:nvCxnSpPr>
          <p:spPr>
            <a:xfrm>
              <a:off x="4761985" y="3739973"/>
              <a:ext cx="540641" cy="337559"/>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p:cNvSpPr txBox="1"/>
            <p:nvPr/>
          </p:nvSpPr>
          <p:spPr>
            <a:xfrm>
              <a:off x="2322386" y="3333750"/>
              <a:ext cx="4005392" cy="369332"/>
            </a:xfrm>
            <a:prstGeom prst="rect">
              <a:avLst/>
            </a:prstGeom>
            <a:noFill/>
          </p:spPr>
          <p:txBody>
            <a:bodyPr wrap="none" rtlCol="0">
              <a:spAutoFit/>
            </a:bodyPr>
            <a:lstStyle/>
            <a:p>
              <a:r>
                <a:rPr lang="en-US" altLang="zh-CN" dirty="0"/>
                <a:t>Compile the source file to the object file.</a:t>
              </a:r>
              <a:endParaRPr lang="zh-CN" altLang="en-US" dirty="0"/>
            </a:p>
          </p:txBody>
        </p:sp>
      </p:grpSp>
      <p:sp>
        <p:nvSpPr>
          <p:cNvPr id="6" name="灯片编号占位符 5"/>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90243" y="2866377"/>
            <a:ext cx="7772400" cy="2122714"/>
          </a:xfrm>
          <a:prstGeom prst="rect">
            <a:avLst/>
          </a:prstGeom>
        </p:spPr>
      </p:pic>
      <p:sp>
        <p:nvSpPr>
          <p:cNvPr id="2" name="标题 1"/>
          <p:cNvSpPr>
            <a:spLocks noGrp="1"/>
          </p:cNvSpPr>
          <p:nvPr>
            <p:ph type="title"/>
          </p:nvPr>
        </p:nvSpPr>
        <p:spPr/>
        <p:txBody>
          <a:bodyPr/>
          <a:lstStyle/>
          <a:p>
            <a:r>
              <a:rPr lang="en-US" altLang="zh-CN" dirty="0"/>
              <a:t>1.2 Using a static library</a:t>
            </a:r>
            <a:endParaRPr lang="en-US" altLang="zh-CN" dirty="0"/>
          </a:p>
        </p:txBody>
      </p:sp>
      <p:sp>
        <p:nvSpPr>
          <p:cNvPr id="3" name="内容占位符 2"/>
          <p:cNvSpPr>
            <a:spLocks noGrp="1"/>
          </p:cNvSpPr>
          <p:nvPr>
            <p:ph idx="1"/>
          </p:nvPr>
        </p:nvSpPr>
        <p:spPr>
          <a:xfrm>
            <a:off x="838199" y="1326995"/>
            <a:ext cx="11053879" cy="1136818"/>
          </a:xfrm>
        </p:spPr>
        <p:txBody>
          <a:bodyPr/>
          <a:lstStyle/>
          <a:p>
            <a:r>
              <a:rPr lang="en-US" altLang="zh-CN" dirty="0"/>
              <a:t>Now we can use “.a” static library.</a:t>
            </a:r>
            <a:endParaRPr lang="en-US" altLang="zh-CN" dirty="0"/>
          </a:p>
          <a:p>
            <a:r>
              <a:rPr lang="en-US" altLang="zh-CN" dirty="0"/>
              <a:t>Let’s compile “main” again:</a:t>
            </a:r>
            <a:endParaRPr lang="en-US" altLang="zh-CN" dirty="0"/>
          </a:p>
          <a:p>
            <a:endParaRPr lang="en-US" altLang="zh-CN" dirty="0"/>
          </a:p>
          <a:p>
            <a:endParaRPr lang="en-US" altLang="zh-CN" dirty="0"/>
          </a:p>
          <a:p>
            <a:pPr marL="0" indent="0">
              <a:buNone/>
            </a:pPr>
            <a:endParaRPr lang="en-US" altLang="zh-CN" dirty="0"/>
          </a:p>
        </p:txBody>
      </p:sp>
      <p:grpSp>
        <p:nvGrpSpPr>
          <p:cNvPr id="7" name="组合 6"/>
          <p:cNvGrpSpPr/>
          <p:nvPr/>
        </p:nvGrpSpPr>
        <p:grpSpPr>
          <a:xfrm>
            <a:off x="1039414" y="2431582"/>
            <a:ext cx="5594865" cy="983416"/>
            <a:chOff x="927268" y="4321104"/>
            <a:chExt cx="5594865" cy="983416"/>
          </a:xfrm>
        </p:grpSpPr>
        <p:sp>
          <p:nvSpPr>
            <p:cNvPr id="8" name="矩形 7"/>
            <p:cNvSpPr/>
            <p:nvPr/>
          </p:nvSpPr>
          <p:spPr>
            <a:xfrm>
              <a:off x="5624396" y="5080689"/>
              <a:ext cx="412367"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endCxn id="8" idx="0"/>
            </p:cNvCxnSpPr>
            <p:nvPr/>
          </p:nvCxnSpPr>
          <p:spPr>
            <a:xfrm>
              <a:off x="5394132" y="4611962"/>
              <a:ext cx="436448" cy="46872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927268" y="4321104"/>
              <a:ext cx="5594865" cy="369332"/>
            </a:xfrm>
            <a:prstGeom prst="rect">
              <a:avLst/>
            </a:prstGeom>
            <a:noFill/>
          </p:spPr>
          <p:txBody>
            <a:bodyPr wrap="none" rtlCol="0">
              <a:spAutoFit/>
            </a:bodyPr>
            <a:lstStyle/>
            <a:p>
              <a:r>
                <a:rPr lang="en-US" altLang="zh-CN" b="1" dirty="0"/>
                <a:t>“-L.” </a:t>
              </a:r>
              <a:r>
                <a:rPr lang="en-US" altLang="zh-CN" dirty="0"/>
                <a:t>indicates to find a library file in the current directory.</a:t>
              </a:r>
              <a:endParaRPr lang="zh-CN" altLang="en-US" dirty="0"/>
            </a:p>
          </p:txBody>
        </p:sp>
      </p:grpSp>
      <p:grpSp>
        <p:nvGrpSpPr>
          <p:cNvPr id="11" name="组合 10"/>
          <p:cNvGrpSpPr/>
          <p:nvPr/>
        </p:nvGrpSpPr>
        <p:grpSpPr>
          <a:xfrm>
            <a:off x="6096000" y="1850525"/>
            <a:ext cx="6014147" cy="1578475"/>
            <a:chOff x="4217052" y="2483930"/>
            <a:chExt cx="6014147" cy="1578475"/>
          </a:xfrm>
        </p:grpSpPr>
        <p:sp>
          <p:nvSpPr>
            <p:cNvPr id="12" name="矩形 11"/>
            <p:cNvSpPr/>
            <p:nvPr/>
          </p:nvSpPr>
          <p:spPr>
            <a:xfrm>
              <a:off x="4343400" y="3838574"/>
              <a:ext cx="1192188" cy="2238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 name="直接箭头连接符 12"/>
            <p:cNvCxnSpPr>
              <a:endCxn id="12" idx="0"/>
            </p:cNvCxnSpPr>
            <p:nvPr/>
          </p:nvCxnSpPr>
          <p:spPr>
            <a:xfrm flipH="1">
              <a:off x="4939494" y="2853262"/>
              <a:ext cx="144248" cy="9853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217052" y="2483930"/>
              <a:ext cx="6014147" cy="369332"/>
            </a:xfrm>
            <a:prstGeom prst="rect">
              <a:avLst/>
            </a:prstGeom>
            <a:noFill/>
          </p:spPr>
          <p:txBody>
            <a:bodyPr wrap="none" rtlCol="0">
              <a:spAutoFit/>
            </a:bodyPr>
            <a:lstStyle/>
            <a:p>
              <a:r>
                <a:rPr lang="en-US" altLang="zh-CN" b="1" dirty="0"/>
                <a:t>“-</a:t>
              </a:r>
              <a:r>
                <a:rPr lang="en-US" altLang="zh-CN" b="1" dirty="0" err="1"/>
                <a:t>lmymath</a:t>
              </a:r>
              <a:r>
                <a:rPr lang="en-US" altLang="zh-CN" b="1" dirty="0"/>
                <a:t>” </a:t>
              </a:r>
              <a:r>
                <a:rPr lang="en-US" altLang="zh-CN" dirty="0"/>
                <a:t>indicates to use “</a:t>
              </a:r>
              <a:r>
                <a:rPr lang="en-US" altLang="zh-CN" dirty="0" err="1"/>
                <a:t>libmymath.a</a:t>
              </a:r>
              <a:r>
                <a:rPr lang="en-US" altLang="zh-CN" dirty="0"/>
                <a:t>” or “</a:t>
              </a:r>
              <a:r>
                <a:rPr lang="en-US" altLang="zh-CN" dirty="0" err="1"/>
                <a:t>libmymath.so</a:t>
              </a:r>
              <a:r>
                <a:rPr lang="en-US" altLang="zh-CN" dirty="0"/>
                <a:t>”</a:t>
              </a:r>
              <a:endParaRPr lang="zh-CN" altLang="en-US" dirty="0"/>
            </a:p>
          </p:txBody>
        </p:sp>
      </p:grpSp>
      <p:sp>
        <p:nvSpPr>
          <p:cNvPr id="20" name="内容占位符 2"/>
          <p:cNvSpPr txBox="1"/>
          <p:nvPr/>
        </p:nvSpPr>
        <p:spPr>
          <a:xfrm>
            <a:off x="576462" y="4963613"/>
            <a:ext cx="11244063" cy="1134784"/>
          </a:xfrm>
          <a:prstGeom prst="rect">
            <a:avLst/>
          </a:prstGeom>
        </p:spPr>
        <p:txBody>
          <a:bodyPr vert="horz" lIns="99096" tIns="49548" rIns="99096" bIns="49548"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400" b="1" dirty="0"/>
              <a:t>-L</a:t>
            </a:r>
            <a:r>
              <a:rPr lang="en-US" altLang="zh-CN" sz="2400" dirty="0"/>
              <a:t>: indicates the directory of libraries</a:t>
            </a:r>
            <a:endParaRPr lang="en-US" altLang="zh-CN" sz="2400" dirty="0"/>
          </a:p>
          <a:p>
            <a:r>
              <a:rPr lang="en-US" altLang="zh-CN" sz="2400" b="1" dirty="0"/>
              <a:t>-l</a:t>
            </a:r>
            <a:r>
              <a:rPr lang="en-US" altLang="zh-CN" sz="2400" dirty="0"/>
              <a:t>: indicates the library name, the compiler can give the “</a:t>
            </a:r>
            <a:r>
              <a:rPr lang="en-US" altLang="zh-CN" sz="2400" b="1" dirty="0">
                <a:solidFill>
                  <a:srgbClr val="00B0F0"/>
                </a:solidFill>
              </a:rPr>
              <a:t>lib</a:t>
            </a:r>
            <a:r>
              <a:rPr lang="en-US" altLang="zh-CN" sz="2400" dirty="0"/>
              <a:t>” prefix to the library name and follows with </a:t>
            </a:r>
            <a:r>
              <a:rPr lang="en-US" altLang="zh-CN" sz="2400" b="1" dirty="0">
                <a:solidFill>
                  <a:srgbClr val="00B0F0"/>
                </a:solidFill>
              </a:rPr>
              <a:t>.a</a:t>
            </a:r>
            <a:r>
              <a:rPr lang="en-US" altLang="zh-CN" sz="2400" dirty="0"/>
              <a:t> as extension name.</a:t>
            </a:r>
            <a:endParaRPr lang="en-US" altLang="zh-CN" sz="2400" dirty="0"/>
          </a:p>
        </p:txBody>
      </p:sp>
      <p:sp>
        <p:nvSpPr>
          <p:cNvPr id="16" name="矩形 15"/>
          <p:cNvSpPr/>
          <p:nvPr/>
        </p:nvSpPr>
        <p:spPr>
          <a:xfrm>
            <a:off x="4035287" y="3480461"/>
            <a:ext cx="5067786" cy="511842"/>
          </a:xfrm>
          <a:prstGeom prst="rect">
            <a:avLst/>
          </a:prstGeom>
          <a:solidFill>
            <a:schemeClr val="accent1">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矩形 16"/>
          <p:cNvSpPr/>
          <p:nvPr/>
        </p:nvSpPr>
        <p:spPr>
          <a:xfrm>
            <a:off x="4035287" y="3215890"/>
            <a:ext cx="5067786" cy="233904"/>
          </a:xfrm>
          <a:prstGeom prst="rect">
            <a:avLst/>
          </a:prstGeom>
          <a:solidFill>
            <a:schemeClr val="accent6">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矩形 17"/>
          <p:cNvSpPr/>
          <p:nvPr/>
        </p:nvSpPr>
        <p:spPr>
          <a:xfrm>
            <a:off x="4035287" y="2951093"/>
            <a:ext cx="5067786" cy="233904"/>
          </a:xfrm>
          <a:prstGeom prst="rect">
            <a:avLst/>
          </a:prstGeom>
          <a:solidFill>
            <a:schemeClr val="accent4">
              <a:alpha val="50124"/>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p:cNvSpPr txBox="1"/>
          <p:nvPr/>
        </p:nvSpPr>
        <p:spPr>
          <a:xfrm>
            <a:off x="9795805" y="3104809"/>
            <a:ext cx="1702490" cy="646331"/>
          </a:xfrm>
          <a:prstGeom prst="rect">
            <a:avLst/>
          </a:prstGeom>
          <a:noFill/>
        </p:spPr>
        <p:txBody>
          <a:bodyPr wrap="square">
            <a:spAutoFit/>
          </a:bodyPr>
          <a:lstStyle/>
          <a:p>
            <a:r>
              <a:rPr lang="en-US" altLang="zh-CN" dirty="0"/>
              <a:t>The 3 methods </a:t>
            </a:r>
            <a:endParaRPr lang="en-US" altLang="zh-CN" dirty="0"/>
          </a:p>
          <a:p>
            <a:r>
              <a:rPr lang="en-US" altLang="zh-CN" dirty="0"/>
              <a:t>are equivalent. </a:t>
            </a:r>
            <a:endParaRPr lang="zh-CN" altLang="en-US" dirty="0"/>
          </a:p>
        </p:txBody>
      </p:sp>
      <p:sp>
        <p:nvSpPr>
          <p:cNvPr id="23" name="左箭头 22"/>
          <p:cNvSpPr/>
          <p:nvPr/>
        </p:nvSpPr>
        <p:spPr>
          <a:xfrm>
            <a:off x="9236082" y="3289102"/>
            <a:ext cx="556119" cy="32138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灯片编号占位符 4"/>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1105178" y="1971976"/>
            <a:ext cx="7772400" cy="3056561"/>
          </a:xfrm>
          <a:prstGeom prst="rect">
            <a:avLst/>
          </a:prstGeom>
        </p:spPr>
      </p:pic>
      <p:sp>
        <p:nvSpPr>
          <p:cNvPr id="2" name="标题 1"/>
          <p:cNvSpPr>
            <a:spLocks noGrp="1"/>
          </p:cNvSpPr>
          <p:nvPr>
            <p:ph type="title"/>
          </p:nvPr>
        </p:nvSpPr>
        <p:spPr/>
        <p:txBody>
          <a:bodyPr/>
          <a:lstStyle/>
          <a:p>
            <a:r>
              <a:rPr lang="en-US" altLang="zh-CN" dirty="0"/>
              <a:t>1.2 Using a static library</a:t>
            </a:r>
            <a:endParaRPr lang="en-US" altLang="zh-CN" dirty="0"/>
          </a:p>
        </p:txBody>
      </p:sp>
      <p:sp>
        <p:nvSpPr>
          <p:cNvPr id="25" name="文本框 24"/>
          <p:cNvSpPr txBox="1"/>
          <p:nvPr/>
        </p:nvSpPr>
        <p:spPr>
          <a:xfrm>
            <a:off x="750006" y="1186384"/>
            <a:ext cx="8294604" cy="461665"/>
          </a:xfrm>
          <a:prstGeom prst="rect">
            <a:avLst/>
          </a:prstGeom>
          <a:noFill/>
        </p:spPr>
        <p:txBody>
          <a:bodyPr wrap="square">
            <a:spAutoFit/>
          </a:bodyPr>
          <a:lstStyle/>
          <a:p>
            <a:pPr algn="l" latinLnBrk="1"/>
            <a:r>
              <a:rPr lang="en-US" altLang="zh-CN" sz="2400" dirty="0"/>
              <a:t>If the static library is removed, the program can run normally.</a:t>
            </a:r>
            <a:endParaRPr lang="en-US" altLang="zh-CN" sz="2400" dirty="0"/>
          </a:p>
        </p:txBody>
      </p:sp>
      <p:grpSp>
        <p:nvGrpSpPr>
          <p:cNvPr id="28" name="组合 27"/>
          <p:cNvGrpSpPr/>
          <p:nvPr/>
        </p:nvGrpSpPr>
        <p:grpSpPr>
          <a:xfrm>
            <a:off x="3480631" y="3470636"/>
            <a:ext cx="8218807" cy="625684"/>
            <a:chOff x="1807847" y="4695293"/>
            <a:chExt cx="8218807" cy="625684"/>
          </a:xfrm>
        </p:grpSpPr>
        <p:sp>
          <p:nvSpPr>
            <p:cNvPr id="29" name="矩形 28"/>
            <p:cNvSpPr/>
            <p:nvPr/>
          </p:nvSpPr>
          <p:spPr>
            <a:xfrm>
              <a:off x="1807847" y="5107990"/>
              <a:ext cx="1667606" cy="21298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0" name="直接箭头连接符 29"/>
            <p:cNvCxnSpPr>
              <a:stCxn id="31" idx="1"/>
            </p:cNvCxnSpPr>
            <p:nvPr/>
          </p:nvCxnSpPr>
          <p:spPr>
            <a:xfrm flipH="1">
              <a:off x="3475453" y="4879959"/>
              <a:ext cx="3679646" cy="31166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7155099" y="4695293"/>
              <a:ext cx="2871555" cy="369332"/>
            </a:xfrm>
            <a:prstGeom prst="rect">
              <a:avLst/>
            </a:prstGeom>
            <a:noFill/>
          </p:spPr>
          <p:txBody>
            <a:bodyPr wrap="none" rtlCol="0">
              <a:spAutoFit/>
            </a:bodyPr>
            <a:lstStyle/>
            <a:p>
              <a:r>
                <a:rPr lang="en-US" altLang="zh-CN" dirty="0"/>
                <a:t>remove the static library file.</a:t>
              </a:r>
              <a:endParaRPr lang="zh-CN" altLang="en-US" dirty="0"/>
            </a:p>
          </p:txBody>
        </p:sp>
      </p:grpSp>
      <p:sp>
        <p:nvSpPr>
          <p:cNvPr id="37" name="矩形 36"/>
          <p:cNvSpPr/>
          <p:nvPr/>
        </p:nvSpPr>
        <p:spPr>
          <a:xfrm>
            <a:off x="3480397" y="4106259"/>
            <a:ext cx="939893" cy="2397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851855" y="5381993"/>
            <a:ext cx="10801200" cy="738664"/>
          </a:xfrm>
          <a:prstGeom prst="rect">
            <a:avLst/>
          </a:prstGeom>
          <a:noFill/>
        </p:spPr>
        <p:txBody>
          <a:bodyPr wrap="square">
            <a:spAutoFit/>
          </a:bodyPr>
          <a:lstStyle/>
          <a:p>
            <a:r>
              <a:rPr lang="en-US" altLang="zh-CN" sz="2400" dirty="0"/>
              <a:t>To create a static library from multiple object files:</a:t>
            </a:r>
            <a:endParaRPr lang="en-US" altLang="zh-CN" sz="2400" dirty="0"/>
          </a:p>
          <a:p>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ar</a:t>
            </a:r>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cr</a:t>
            </a:r>
            <a:r>
              <a:rPr lang="en-US" altLang="zh-CN" b="1" dirty="0">
                <a:solidFill>
                  <a:srgbClr val="00B0F0"/>
                </a:solidFill>
                <a:cs typeface="Consolas" panose="020B0609020204030204" pitchFamily="49" charset="0"/>
              </a:rPr>
              <a:t> </a:t>
            </a:r>
            <a:r>
              <a:rPr lang="en-US" altLang="zh-CN" b="1" dirty="0" err="1">
                <a:solidFill>
                  <a:srgbClr val="00B0F0"/>
                </a:solidFill>
                <a:cs typeface="Consolas" panose="020B0609020204030204" pitchFamily="49" charset="0"/>
              </a:rPr>
              <a:t>libtest.a</a:t>
            </a:r>
            <a:r>
              <a:rPr lang="en-US" altLang="zh-CN" b="1" dirty="0">
                <a:solidFill>
                  <a:srgbClr val="00B0F0"/>
                </a:solidFill>
                <a:cs typeface="Consolas" panose="020B0609020204030204" pitchFamily="49" charset="0"/>
              </a:rPr>
              <a:t> test1.o test2.o</a:t>
            </a:r>
            <a:r>
              <a:rPr lang="en-US" altLang="zh-CN" b="1" i="0" dirty="0">
                <a:solidFill>
                  <a:srgbClr val="00B0F0"/>
                </a:solidFill>
                <a:effectLst/>
                <a:cs typeface="Consolas" panose="020B0609020204030204" pitchFamily="49" charset="0"/>
              </a:rPr>
              <a:t> </a:t>
            </a:r>
            <a:endParaRPr lang="zh-CN" altLang="en-US" b="1" dirty="0">
              <a:solidFill>
                <a:srgbClr val="00B0F0"/>
              </a:solidFill>
              <a:cs typeface="Consolas" panose="020B0609020204030204" pitchFamily="49" charset="0"/>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Lst>
  </p:timing>
</p:sld>
</file>

<file path=ppt/tags/tag1.xml><?xml version="1.0" encoding="utf-8"?>
<p:tagLst xmlns:p="http://schemas.openxmlformats.org/presentationml/2006/main">
  <p:tag name="TABLE_ENDDRAG_ORIGIN_RECT" val="393*63"/>
  <p:tag name="TABLE_ENDDRAG_RECT" val="527*240*393*6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9358</Words>
  <Application>WPS 演示</Application>
  <PresentationFormat>宽屏</PresentationFormat>
  <Paragraphs>427</Paragraphs>
  <Slides>25</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25</vt:i4>
      </vt:variant>
    </vt:vector>
  </HeadingPairs>
  <TitlesOfParts>
    <vt:vector size="44" baseType="lpstr">
      <vt:lpstr>Arial</vt:lpstr>
      <vt:lpstr>宋体</vt:lpstr>
      <vt:lpstr>Wingdings</vt:lpstr>
      <vt:lpstr>Calibri</vt:lpstr>
      <vt:lpstr>Franklin Gothic Demi</vt:lpstr>
      <vt:lpstr>Yu Gothic UI Semibold</vt:lpstr>
      <vt:lpstr>Franklin Gothic Medium</vt:lpstr>
      <vt:lpstr>Calibri</vt:lpstr>
      <vt:lpstr>Consolas</vt:lpstr>
      <vt:lpstr>Wingdings 3</vt:lpstr>
      <vt:lpstr>Symbol</vt:lpstr>
      <vt:lpstr>Wingdings 2</vt:lpstr>
      <vt:lpstr>Wingdings</vt:lpstr>
      <vt:lpstr>Wingdings 2</vt:lpstr>
      <vt:lpstr>微软雅黑</vt:lpstr>
      <vt:lpstr>Arial Unicode MS</vt:lpstr>
      <vt:lpstr>等线</vt:lpstr>
      <vt:lpstr>Consolas</vt:lpstr>
      <vt:lpstr>Office 主题</vt:lpstr>
      <vt:lpstr>C/C++ Program Design</vt:lpstr>
      <vt:lpstr>Topic</vt:lpstr>
      <vt:lpstr>Static library and Dynamic library</vt:lpstr>
      <vt:lpstr>PowerPoint 演示文稿</vt:lpstr>
      <vt:lpstr>Building a static library</vt:lpstr>
      <vt:lpstr>Building a static library</vt:lpstr>
      <vt:lpstr>Building a static library</vt:lpstr>
      <vt:lpstr>Using a static library</vt:lpstr>
      <vt:lpstr>Using a static library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Parameters</vt:lpstr>
      <vt:lpstr>Pass by value: fundamental type</vt:lpstr>
      <vt:lpstr>Pass by value: pointer</vt:lpstr>
      <vt:lpstr>Pass by reference</vt:lpstr>
      <vt:lpstr>Exercise 1</vt:lpstr>
      <vt:lpstr>Exercise 2</vt:lpstr>
      <vt:lpstr>PowerPoint 演示文稿</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薇</cp:lastModifiedBy>
  <cp:revision>613</cp:revision>
  <dcterms:created xsi:type="dcterms:W3CDTF">2020-09-05T08:11:00Z</dcterms:created>
  <dcterms:modified xsi:type="dcterms:W3CDTF">2025-03-24T16:12:33Z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278BF4FA836B4F37979AFE340F6E59AA_13</vt:lpwstr>
  </property>
  <property fmtid="{D5CDD505-2E9C-101B-9397-08002B2CF9AE}" pid="3" name="KSOProductBuildVer">
    <vt:lpwstr>2052-12.1.0.20305</vt:lpwstr>
  </property>
</Properties>
</file>